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3" r:id="rId8"/>
    <p:sldId id="264" r:id="rId9"/>
    <p:sldId id="266" r:id="rId10"/>
    <p:sldId id="265" r:id="rId11"/>
    <p:sldId id="267" r:id="rId12"/>
    <p:sldId id="268" r:id="rId13"/>
    <p:sldId id="262"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10"/>
    <p:restoredTop sz="94658"/>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F678C4-9E62-A84A-AB03-8BEE85E1E981}" type="datetimeFigureOut">
              <a:rPr kumimoji="1" lang="ja-JP" altLang="en-US" smtClean="0"/>
              <a:t>2025/1/29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D2334-E7B1-814E-A6F9-C15F9186E031}" type="slidenum">
              <a:rPr kumimoji="1" lang="ja-JP" altLang="en-US" smtClean="0"/>
              <a:t>‹#›</a:t>
            </a:fld>
            <a:endParaRPr kumimoji="1" lang="ja-JP" altLang="en-US"/>
          </a:p>
        </p:txBody>
      </p:sp>
    </p:spTree>
    <p:extLst>
      <p:ext uri="{BB962C8B-B14F-4D97-AF65-F5344CB8AC3E}">
        <p14:creationId xmlns:p14="http://schemas.microsoft.com/office/powerpoint/2010/main" val="38146646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9BD2334-E7B1-814E-A6F9-C15F9186E031}" type="slidenum">
              <a:rPr kumimoji="1" lang="ja-JP" altLang="en-US" smtClean="0"/>
              <a:t>1</a:t>
            </a:fld>
            <a:endParaRPr kumimoji="1" lang="ja-JP" altLang="en-US"/>
          </a:p>
        </p:txBody>
      </p:sp>
    </p:spTree>
    <p:extLst>
      <p:ext uri="{BB962C8B-B14F-4D97-AF65-F5344CB8AC3E}">
        <p14:creationId xmlns:p14="http://schemas.microsoft.com/office/powerpoint/2010/main" val="1339288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A7CA89-3073-ACC5-F717-574568CE612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5" name="テキスト ボックス 4">
            <a:extLst>
              <a:ext uri="{FF2B5EF4-FFF2-40B4-BE49-F238E27FC236}">
                <a16:creationId xmlns:a16="http://schemas.microsoft.com/office/drawing/2014/main" id="{E6C40B12-F7D9-64A9-DF7B-07A4ED5DF6EB}"/>
              </a:ext>
            </a:extLst>
          </p:cNvPr>
          <p:cNvSpPr txBox="1"/>
          <p:nvPr userDrawn="1"/>
        </p:nvSpPr>
        <p:spPr>
          <a:xfrm>
            <a:off x="4154557" y="3711473"/>
            <a:ext cx="5198164" cy="707886"/>
          </a:xfrm>
          <a:prstGeom prst="rect">
            <a:avLst/>
          </a:prstGeom>
          <a:noFill/>
        </p:spPr>
        <p:txBody>
          <a:bodyPr wrap="square">
            <a:spAutoFit/>
          </a:bodyPr>
          <a:lstStyle/>
          <a:p>
            <a:r>
              <a:rPr kumimoji="1" lang="en-US" altLang="ja-JP" sz="4000" dirty="0"/>
              <a:t>Kentaro NAKATA</a:t>
            </a:r>
            <a:endParaRPr kumimoji="1" lang="ja-JP" altLang="en-US" sz="4000"/>
          </a:p>
        </p:txBody>
      </p:sp>
    </p:spTree>
    <p:extLst>
      <p:ext uri="{BB962C8B-B14F-4D97-AF65-F5344CB8AC3E}">
        <p14:creationId xmlns:p14="http://schemas.microsoft.com/office/powerpoint/2010/main" val="3878249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EBE971-A986-3752-28AE-BFB35901F8F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F7EECC2-C80D-9A86-5283-D256F1B7D78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07B6001-29B5-EDA3-77DE-555ADE40BA98}"/>
              </a:ext>
            </a:extLst>
          </p:cNvPr>
          <p:cNvSpPr>
            <a:spLocks noGrp="1"/>
          </p:cNvSpPr>
          <p:nvPr>
            <p:ph type="dt" sz="half" idx="10"/>
          </p:nvPr>
        </p:nvSpPr>
        <p:spPr/>
        <p:txBody>
          <a:bodyPr/>
          <a:lstStyle/>
          <a:p>
            <a:fld id="{19524410-8A21-8644-B932-9E002E1AE71B}" type="datetime1">
              <a:rPr kumimoji="1" lang="ja-JP" altLang="en-US" smtClean="0"/>
              <a:t>2025/1/29</a:t>
            </a:fld>
            <a:endParaRPr kumimoji="1" lang="ja-JP" altLang="en-US"/>
          </a:p>
        </p:txBody>
      </p:sp>
      <p:sp>
        <p:nvSpPr>
          <p:cNvPr id="5" name="フッター プレースホルダー 4">
            <a:extLst>
              <a:ext uri="{FF2B5EF4-FFF2-40B4-BE49-F238E27FC236}">
                <a16:creationId xmlns:a16="http://schemas.microsoft.com/office/drawing/2014/main" id="{2C59B67A-16A0-F712-930B-91515380FD98}"/>
              </a:ext>
            </a:extLst>
          </p:cNvPr>
          <p:cNvSpPr>
            <a:spLocks noGrp="1"/>
          </p:cNvSpPr>
          <p:nvPr>
            <p:ph type="ftr" sz="quarter" idx="11"/>
          </p:nvPr>
        </p:nvSpPr>
        <p:spPr/>
        <p:txBody>
          <a:bodyPr/>
          <a:lstStyle/>
          <a:p>
            <a:r>
              <a:rPr kumimoji="1" lang="en" altLang="ja-JP"/>
              <a:t>SOKENDAI / NII</a:t>
            </a:r>
            <a:endParaRPr kumimoji="1" lang="ja-JP" altLang="en-US"/>
          </a:p>
        </p:txBody>
      </p:sp>
      <p:sp>
        <p:nvSpPr>
          <p:cNvPr id="6" name="スライド番号プレースホルダー 5">
            <a:extLst>
              <a:ext uri="{FF2B5EF4-FFF2-40B4-BE49-F238E27FC236}">
                <a16:creationId xmlns:a16="http://schemas.microsoft.com/office/drawing/2014/main" id="{9BA3D3BB-A0BA-08B8-4CF8-B775D9794794}"/>
              </a:ext>
            </a:extLst>
          </p:cNvPr>
          <p:cNvSpPr>
            <a:spLocks noGrp="1"/>
          </p:cNvSpPr>
          <p:nvPr>
            <p:ph type="sldNum" sz="quarter" idx="12"/>
          </p:nvPr>
        </p:nvSpPr>
        <p:spPr/>
        <p:txBody>
          <a:bodyPr/>
          <a:lstStyle/>
          <a:p>
            <a:fld id="{6125E291-4729-C34C-9667-BD6AADDF06C4}" type="slidenum">
              <a:rPr kumimoji="1" lang="ja-JP" altLang="en-US" smtClean="0"/>
              <a:t>‹#›</a:t>
            </a:fld>
            <a:endParaRPr kumimoji="1" lang="ja-JP" altLang="en-US"/>
          </a:p>
        </p:txBody>
      </p:sp>
    </p:spTree>
    <p:extLst>
      <p:ext uri="{BB962C8B-B14F-4D97-AF65-F5344CB8AC3E}">
        <p14:creationId xmlns:p14="http://schemas.microsoft.com/office/powerpoint/2010/main" val="984226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345A36F-DFFA-D40E-C39F-368926229DF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E09F119-9AF6-D02F-70F0-24AF7C610F5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8382DEE-89A8-6818-CCDF-72629F787A3C}"/>
              </a:ext>
            </a:extLst>
          </p:cNvPr>
          <p:cNvSpPr>
            <a:spLocks noGrp="1"/>
          </p:cNvSpPr>
          <p:nvPr>
            <p:ph type="dt" sz="half" idx="10"/>
          </p:nvPr>
        </p:nvSpPr>
        <p:spPr/>
        <p:txBody>
          <a:bodyPr/>
          <a:lstStyle/>
          <a:p>
            <a:fld id="{75D8ECE5-8B32-C147-BE5B-F2C479F3D74E}" type="datetime1">
              <a:rPr kumimoji="1" lang="ja-JP" altLang="en-US" smtClean="0"/>
              <a:t>2025/1/29</a:t>
            </a:fld>
            <a:endParaRPr kumimoji="1" lang="ja-JP" altLang="en-US"/>
          </a:p>
        </p:txBody>
      </p:sp>
      <p:sp>
        <p:nvSpPr>
          <p:cNvPr id="5" name="フッター プレースホルダー 4">
            <a:extLst>
              <a:ext uri="{FF2B5EF4-FFF2-40B4-BE49-F238E27FC236}">
                <a16:creationId xmlns:a16="http://schemas.microsoft.com/office/drawing/2014/main" id="{69669D9D-66BC-1659-E3BB-0CCD30A3106D}"/>
              </a:ext>
            </a:extLst>
          </p:cNvPr>
          <p:cNvSpPr>
            <a:spLocks noGrp="1"/>
          </p:cNvSpPr>
          <p:nvPr>
            <p:ph type="ftr" sz="quarter" idx="11"/>
          </p:nvPr>
        </p:nvSpPr>
        <p:spPr/>
        <p:txBody>
          <a:bodyPr/>
          <a:lstStyle/>
          <a:p>
            <a:r>
              <a:rPr kumimoji="1" lang="en" altLang="ja-JP"/>
              <a:t>SOKENDAI / NII</a:t>
            </a:r>
            <a:endParaRPr kumimoji="1" lang="ja-JP" altLang="en-US"/>
          </a:p>
        </p:txBody>
      </p:sp>
      <p:sp>
        <p:nvSpPr>
          <p:cNvPr id="6" name="スライド番号プレースホルダー 5">
            <a:extLst>
              <a:ext uri="{FF2B5EF4-FFF2-40B4-BE49-F238E27FC236}">
                <a16:creationId xmlns:a16="http://schemas.microsoft.com/office/drawing/2014/main" id="{04542351-5A19-8708-DA0D-B197EC54AA8F}"/>
              </a:ext>
            </a:extLst>
          </p:cNvPr>
          <p:cNvSpPr>
            <a:spLocks noGrp="1"/>
          </p:cNvSpPr>
          <p:nvPr>
            <p:ph type="sldNum" sz="quarter" idx="12"/>
          </p:nvPr>
        </p:nvSpPr>
        <p:spPr/>
        <p:txBody>
          <a:bodyPr/>
          <a:lstStyle/>
          <a:p>
            <a:fld id="{6125E291-4729-C34C-9667-BD6AADDF06C4}" type="slidenum">
              <a:rPr kumimoji="1" lang="ja-JP" altLang="en-US" smtClean="0"/>
              <a:t>‹#›</a:t>
            </a:fld>
            <a:endParaRPr kumimoji="1" lang="ja-JP" altLang="en-US"/>
          </a:p>
        </p:txBody>
      </p:sp>
    </p:spTree>
    <p:extLst>
      <p:ext uri="{BB962C8B-B14F-4D97-AF65-F5344CB8AC3E}">
        <p14:creationId xmlns:p14="http://schemas.microsoft.com/office/powerpoint/2010/main" val="2233465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324F67C-6118-DAFA-5375-2B43EF8C6812}"/>
              </a:ext>
            </a:extLst>
          </p:cNvPr>
          <p:cNvSpPr/>
          <p:nvPr userDrawn="1"/>
        </p:nvSpPr>
        <p:spPr>
          <a:xfrm>
            <a:off x="198783" y="805070"/>
            <a:ext cx="11767930"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日付プレースホルダー 14">
            <a:extLst>
              <a:ext uri="{FF2B5EF4-FFF2-40B4-BE49-F238E27FC236}">
                <a16:creationId xmlns:a16="http://schemas.microsoft.com/office/drawing/2014/main" id="{D856699A-89A2-8DA2-D646-7C339BBEA8AE}"/>
              </a:ext>
            </a:extLst>
          </p:cNvPr>
          <p:cNvSpPr>
            <a:spLocks noGrp="1"/>
          </p:cNvSpPr>
          <p:nvPr>
            <p:ph type="dt" sz="half" idx="10"/>
          </p:nvPr>
        </p:nvSpPr>
        <p:spPr/>
        <p:txBody>
          <a:bodyPr/>
          <a:lstStyle/>
          <a:p>
            <a:fld id="{025DAED5-95B3-E647-90C6-57EF775B9927}" type="datetime1">
              <a:rPr kumimoji="1" lang="ja-JP" altLang="en-US" smtClean="0"/>
              <a:t>2025/1/29</a:t>
            </a:fld>
            <a:endParaRPr kumimoji="1" lang="ja-JP" altLang="en-US"/>
          </a:p>
        </p:txBody>
      </p:sp>
      <p:sp>
        <p:nvSpPr>
          <p:cNvPr id="16" name="フッター プレースホルダー 15">
            <a:extLst>
              <a:ext uri="{FF2B5EF4-FFF2-40B4-BE49-F238E27FC236}">
                <a16:creationId xmlns:a16="http://schemas.microsoft.com/office/drawing/2014/main" id="{F330995F-9702-F6DF-FEBB-951EA44A8ABC}"/>
              </a:ext>
            </a:extLst>
          </p:cNvPr>
          <p:cNvSpPr>
            <a:spLocks noGrp="1"/>
          </p:cNvSpPr>
          <p:nvPr>
            <p:ph type="ftr" sz="quarter" idx="11"/>
          </p:nvPr>
        </p:nvSpPr>
        <p:spPr/>
        <p:txBody>
          <a:bodyPr/>
          <a:lstStyle>
            <a:lvl1pPr>
              <a:defRPr>
                <a:solidFill>
                  <a:schemeClr val="tx1"/>
                </a:solidFill>
              </a:defRPr>
            </a:lvl1pPr>
          </a:lstStyle>
          <a:p>
            <a:r>
              <a:rPr lang="en-US" altLang="ja-JP"/>
              <a:t>SOKENDAI / NII</a:t>
            </a:r>
            <a:endParaRPr lang="ja-JP" altLang="en-US"/>
          </a:p>
        </p:txBody>
      </p:sp>
      <p:sp>
        <p:nvSpPr>
          <p:cNvPr id="17" name="スライド番号プレースホルダー 16">
            <a:extLst>
              <a:ext uri="{FF2B5EF4-FFF2-40B4-BE49-F238E27FC236}">
                <a16:creationId xmlns:a16="http://schemas.microsoft.com/office/drawing/2014/main" id="{699AC20A-0A3A-A6BA-0A86-4B5FE9CE8F8C}"/>
              </a:ext>
            </a:extLst>
          </p:cNvPr>
          <p:cNvSpPr>
            <a:spLocks noGrp="1"/>
          </p:cNvSpPr>
          <p:nvPr>
            <p:ph type="sldNum" sz="quarter" idx="12"/>
          </p:nvPr>
        </p:nvSpPr>
        <p:spPr/>
        <p:txBody>
          <a:bodyPr/>
          <a:lstStyle/>
          <a:p>
            <a:fld id="{6125E291-4729-C34C-9667-BD6AADDF06C4}" type="slidenum">
              <a:rPr kumimoji="1" lang="ja-JP" altLang="en-US" smtClean="0"/>
              <a:t>‹#›</a:t>
            </a:fld>
            <a:endParaRPr kumimoji="1" lang="ja-JP" altLang="en-US"/>
          </a:p>
        </p:txBody>
      </p:sp>
    </p:spTree>
    <p:extLst>
      <p:ext uri="{BB962C8B-B14F-4D97-AF65-F5344CB8AC3E}">
        <p14:creationId xmlns:p14="http://schemas.microsoft.com/office/powerpoint/2010/main" val="3480336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510ECD-CF77-A034-DECB-CF8633C3D1B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7B18152-69E9-2A05-2092-F99202EF2E0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5ED128C-011E-089E-D520-36AD19F30CA9}"/>
              </a:ext>
            </a:extLst>
          </p:cNvPr>
          <p:cNvSpPr>
            <a:spLocks noGrp="1"/>
          </p:cNvSpPr>
          <p:nvPr>
            <p:ph type="dt" sz="half" idx="10"/>
          </p:nvPr>
        </p:nvSpPr>
        <p:spPr/>
        <p:txBody>
          <a:bodyPr/>
          <a:lstStyle/>
          <a:p>
            <a:fld id="{5C75A6E6-25B1-034B-949A-671DDBE2F929}" type="datetime1">
              <a:rPr kumimoji="1" lang="ja-JP" altLang="en-US" smtClean="0"/>
              <a:t>2025/1/29</a:t>
            </a:fld>
            <a:endParaRPr kumimoji="1" lang="ja-JP" altLang="en-US"/>
          </a:p>
        </p:txBody>
      </p:sp>
      <p:sp>
        <p:nvSpPr>
          <p:cNvPr id="5" name="フッター プレースホルダー 4">
            <a:extLst>
              <a:ext uri="{FF2B5EF4-FFF2-40B4-BE49-F238E27FC236}">
                <a16:creationId xmlns:a16="http://schemas.microsoft.com/office/drawing/2014/main" id="{AF6273E6-615A-A983-E87D-49F9BED5F2A5}"/>
              </a:ext>
            </a:extLst>
          </p:cNvPr>
          <p:cNvSpPr>
            <a:spLocks noGrp="1"/>
          </p:cNvSpPr>
          <p:nvPr>
            <p:ph type="ftr" sz="quarter" idx="11"/>
          </p:nvPr>
        </p:nvSpPr>
        <p:spPr/>
        <p:txBody>
          <a:bodyPr/>
          <a:lstStyle/>
          <a:p>
            <a:r>
              <a:rPr kumimoji="1" lang="en" altLang="ja-JP"/>
              <a:t>SOKENDAI / NII</a:t>
            </a:r>
            <a:endParaRPr kumimoji="1" lang="ja-JP" altLang="en-US"/>
          </a:p>
        </p:txBody>
      </p:sp>
      <p:sp>
        <p:nvSpPr>
          <p:cNvPr id="6" name="スライド番号プレースホルダー 5">
            <a:extLst>
              <a:ext uri="{FF2B5EF4-FFF2-40B4-BE49-F238E27FC236}">
                <a16:creationId xmlns:a16="http://schemas.microsoft.com/office/drawing/2014/main" id="{E02A9D62-3172-7465-0863-EFC9C52CF1CF}"/>
              </a:ext>
            </a:extLst>
          </p:cNvPr>
          <p:cNvSpPr>
            <a:spLocks noGrp="1"/>
          </p:cNvSpPr>
          <p:nvPr>
            <p:ph type="sldNum" sz="quarter" idx="12"/>
          </p:nvPr>
        </p:nvSpPr>
        <p:spPr/>
        <p:txBody>
          <a:bodyPr/>
          <a:lstStyle/>
          <a:p>
            <a:fld id="{6125E291-4729-C34C-9667-BD6AADDF06C4}" type="slidenum">
              <a:rPr kumimoji="1" lang="ja-JP" altLang="en-US" smtClean="0"/>
              <a:t>‹#›</a:t>
            </a:fld>
            <a:endParaRPr kumimoji="1" lang="ja-JP" altLang="en-US"/>
          </a:p>
        </p:txBody>
      </p:sp>
    </p:spTree>
    <p:extLst>
      <p:ext uri="{BB962C8B-B14F-4D97-AF65-F5344CB8AC3E}">
        <p14:creationId xmlns:p14="http://schemas.microsoft.com/office/powerpoint/2010/main" val="932595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97549B-F166-C9AF-99D4-C7AB9097CB7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625A4FC-1010-6796-0284-5656456F60E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04874F7-8B74-D83F-A363-D263B66A283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78E3BBA-7661-53F9-26B4-66FE6A5C6033}"/>
              </a:ext>
            </a:extLst>
          </p:cNvPr>
          <p:cNvSpPr>
            <a:spLocks noGrp="1"/>
          </p:cNvSpPr>
          <p:nvPr>
            <p:ph type="dt" sz="half" idx="10"/>
          </p:nvPr>
        </p:nvSpPr>
        <p:spPr/>
        <p:txBody>
          <a:bodyPr/>
          <a:lstStyle/>
          <a:p>
            <a:fld id="{AA61E549-1363-3D42-967D-C46242277EF0}" type="datetime1">
              <a:rPr kumimoji="1" lang="ja-JP" altLang="en-US" smtClean="0"/>
              <a:t>2025/1/29</a:t>
            </a:fld>
            <a:endParaRPr kumimoji="1" lang="ja-JP" altLang="en-US"/>
          </a:p>
        </p:txBody>
      </p:sp>
      <p:sp>
        <p:nvSpPr>
          <p:cNvPr id="6" name="フッター プレースホルダー 5">
            <a:extLst>
              <a:ext uri="{FF2B5EF4-FFF2-40B4-BE49-F238E27FC236}">
                <a16:creationId xmlns:a16="http://schemas.microsoft.com/office/drawing/2014/main" id="{3789840A-0ABE-95E9-30F4-CC91E2D69253}"/>
              </a:ext>
            </a:extLst>
          </p:cNvPr>
          <p:cNvSpPr>
            <a:spLocks noGrp="1"/>
          </p:cNvSpPr>
          <p:nvPr>
            <p:ph type="ftr" sz="quarter" idx="11"/>
          </p:nvPr>
        </p:nvSpPr>
        <p:spPr/>
        <p:txBody>
          <a:bodyPr/>
          <a:lstStyle/>
          <a:p>
            <a:r>
              <a:rPr kumimoji="1" lang="en" altLang="ja-JP"/>
              <a:t>SOKENDAI / NII</a:t>
            </a:r>
            <a:endParaRPr kumimoji="1" lang="ja-JP" altLang="en-US"/>
          </a:p>
        </p:txBody>
      </p:sp>
      <p:sp>
        <p:nvSpPr>
          <p:cNvPr id="7" name="スライド番号プレースホルダー 6">
            <a:extLst>
              <a:ext uri="{FF2B5EF4-FFF2-40B4-BE49-F238E27FC236}">
                <a16:creationId xmlns:a16="http://schemas.microsoft.com/office/drawing/2014/main" id="{2EECE8C7-35A5-6EA5-19AD-7086BAD9B20D}"/>
              </a:ext>
            </a:extLst>
          </p:cNvPr>
          <p:cNvSpPr>
            <a:spLocks noGrp="1"/>
          </p:cNvSpPr>
          <p:nvPr>
            <p:ph type="sldNum" sz="quarter" idx="12"/>
          </p:nvPr>
        </p:nvSpPr>
        <p:spPr/>
        <p:txBody>
          <a:bodyPr/>
          <a:lstStyle/>
          <a:p>
            <a:fld id="{6125E291-4729-C34C-9667-BD6AADDF06C4}" type="slidenum">
              <a:rPr kumimoji="1" lang="ja-JP" altLang="en-US" smtClean="0"/>
              <a:t>‹#›</a:t>
            </a:fld>
            <a:endParaRPr kumimoji="1" lang="ja-JP" altLang="en-US"/>
          </a:p>
        </p:txBody>
      </p:sp>
    </p:spTree>
    <p:extLst>
      <p:ext uri="{BB962C8B-B14F-4D97-AF65-F5344CB8AC3E}">
        <p14:creationId xmlns:p14="http://schemas.microsoft.com/office/powerpoint/2010/main" val="285976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33AE56-E373-2384-4D84-07F3B0E7176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C74FA35-F54B-7A02-0CC5-22DBDE581E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2BCFF93-87A6-5B57-26CA-C1BB4721054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C80810F-AD78-F438-7689-1A71BE6FDE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9DE681E-8E84-77FA-7BD1-C59D2FDE24F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CEF435B-639D-0240-0E6F-7CEDD79C0F39}"/>
              </a:ext>
            </a:extLst>
          </p:cNvPr>
          <p:cNvSpPr>
            <a:spLocks noGrp="1"/>
          </p:cNvSpPr>
          <p:nvPr>
            <p:ph type="dt" sz="half" idx="10"/>
          </p:nvPr>
        </p:nvSpPr>
        <p:spPr/>
        <p:txBody>
          <a:bodyPr/>
          <a:lstStyle/>
          <a:p>
            <a:fld id="{BC181270-8242-3D4E-918E-E1A6EC11A958}" type="datetime1">
              <a:rPr kumimoji="1" lang="ja-JP" altLang="en-US" smtClean="0"/>
              <a:t>2025/1/29</a:t>
            </a:fld>
            <a:endParaRPr kumimoji="1" lang="ja-JP" altLang="en-US"/>
          </a:p>
        </p:txBody>
      </p:sp>
      <p:sp>
        <p:nvSpPr>
          <p:cNvPr id="8" name="フッター プレースホルダー 7">
            <a:extLst>
              <a:ext uri="{FF2B5EF4-FFF2-40B4-BE49-F238E27FC236}">
                <a16:creationId xmlns:a16="http://schemas.microsoft.com/office/drawing/2014/main" id="{AE411F3E-094B-157F-7AA6-2502C5D2CF36}"/>
              </a:ext>
            </a:extLst>
          </p:cNvPr>
          <p:cNvSpPr>
            <a:spLocks noGrp="1"/>
          </p:cNvSpPr>
          <p:nvPr>
            <p:ph type="ftr" sz="quarter" idx="11"/>
          </p:nvPr>
        </p:nvSpPr>
        <p:spPr/>
        <p:txBody>
          <a:bodyPr/>
          <a:lstStyle/>
          <a:p>
            <a:r>
              <a:rPr kumimoji="1" lang="en" altLang="ja-JP"/>
              <a:t>SOKENDAI / NII</a:t>
            </a:r>
            <a:endParaRPr kumimoji="1" lang="ja-JP" altLang="en-US"/>
          </a:p>
        </p:txBody>
      </p:sp>
      <p:sp>
        <p:nvSpPr>
          <p:cNvPr id="9" name="スライド番号プレースホルダー 8">
            <a:extLst>
              <a:ext uri="{FF2B5EF4-FFF2-40B4-BE49-F238E27FC236}">
                <a16:creationId xmlns:a16="http://schemas.microsoft.com/office/drawing/2014/main" id="{79FC2FDC-99EC-41DF-B95F-52C3B09D3502}"/>
              </a:ext>
            </a:extLst>
          </p:cNvPr>
          <p:cNvSpPr>
            <a:spLocks noGrp="1"/>
          </p:cNvSpPr>
          <p:nvPr>
            <p:ph type="sldNum" sz="quarter" idx="12"/>
          </p:nvPr>
        </p:nvSpPr>
        <p:spPr/>
        <p:txBody>
          <a:bodyPr/>
          <a:lstStyle/>
          <a:p>
            <a:fld id="{6125E291-4729-C34C-9667-BD6AADDF06C4}" type="slidenum">
              <a:rPr kumimoji="1" lang="ja-JP" altLang="en-US" smtClean="0"/>
              <a:t>‹#›</a:t>
            </a:fld>
            <a:endParaRPr kumimoji="1" lang="ja-JP" altLang="en-US"/>
          </a:p>
        </p:txBody>
      </p:sp>
    </p:spTree>
    <p:extLst>
      <p:ext uri="{BB962C8B-B14F-4D97-AF65-F5344CB8AC3E}">
        <p14:creationId xmlns:p14="http://schemas.microsoft.com/office/powerpoint/2010/main" val="3827796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5C82D6-7090-E232-91AA-A5E5A7EC759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C472673-5449-CCDF-A4F5-0AD8C1F11CF0}"/>
              </a:ext>
            </a:extLst>
          </p:cNvPr>
          <p:cNvSpPr>
            <a:spLocks noGrp="1"/>
          </p:cNvSpPr>
          <p:nvPr>
            <p:ph type="dt" sz="half" idx="10"/>
          </p:nvPr>
        </p:nvSpPr>
        <p:spPr/>
        <p:txBody>
          <a:bodyPr/>
          <a:lstStyle/>
          <a:p>
            <a:fld id="{16088425-D676-C345-BA37-30A6F44CECAE}" type="datetime1">
              <a:rPr kumimoji="1" lang="ja-JP" altLang="en-US" smtClean="0"/>
              <a:t>2025/1/29</a:t>
            </a:fld>
            <a:endParaRPr kumimoji="1" lang="ja-JP" altLang="en-US"/>
          </a:p>
        </p:txBody>
      </p:sp>
      <p:sp>
        <p:nvSpPr>
          <p:cNvPr id="4" name="フッター プレースホルダー 3">
            <a:extLst>
              <a:ext uri="{FF2B5EF4-FFF2-40B4-BE49-F238E27FC236}">
                <a16:creationId xmlns:a16="http://schemas.microsoft.com/office/drawing/2014/main" id="{DB7F68CF-51B6-801B-4CEA-55DC1A859DC0}"/>
              </a:ext>
            </a:extLst>
          </p:cNvPr>
          <p:cNvSpPr>
            <a:spLocks noGrp="1"/>
          </p:cNvSpPr>
          <p:nvPr>
            <p:ph type="ftr" sz="quarter" idx="11"/>
          </p:nvPr>
        </p:nvSpPr>
        <p:spPr/>
        <p:txBody>
          <a:bodyPr/>
          <a:lstStyle/>
          <a:p>
            <a:r>
              <a:rPr kumimoji="1" lang="en" altLang="ja-JP"/>
              <a:t>SOKENDAI / NII</a:t>
            </a:r>
            <a:endParaRPr kumimoji="1" lang="ja-JP" altLang="en-US"/>
          </a:p>
        </p:txBody>
      </p:sp>
      <p:sp>
        <p:nvSpPr>
          <p:cNvPr id="5" name="スライド番号プレースホルダー 4">
            <a:extLst>
              <a:ext uri="{FF2B5EF4-FFF2-40B4-BE49-F238E27FC236}">
                <a16:creationId xmlns:a16="http://schemas.microsoft.com/office/drawing/2014/main" id="{337F5CDA-DF6C-3C09-9F4A-839DB601BE12}"/>
              </a:ext>
            </a:extLst>
          </p:cNvPr>
          <p:cNvSpPr>
            <a:spLocks noGrp="1"/>
          </p:cNvSpPr>
          <p:nvPr>
            <p:ph type="sldNum" sz="quarter" idx="12"/>
          </p:nvPr>
        </p:nvSpPr>
        <p:spPr/>
        <p:txBody>
          <a:bodyPr/>
          <a:lstStyle/>
          <a:p>
            <a:fld id="{6125E291-4729-C34C-9667-BD6AADDF06C4}" type="slidenum">
              <a:rPr kumimoji="1" lang="ja-JP" altLang="en-US" smtClean="0"/>
              <a:t>‹#›</a:t>
            </a:fld>
            <a:endParaRPr kumimoji="1" lang="ja-JP" altLang="en-US"/>
          </a:p>
        </p:txBody>
      </p:sp>
    </p:spTree>
    <p:extLst>
      <p:ext uri="{BB962C8B-B14F-4D97-AF65-F5344CB8AC3E}">
        <p14:creationId xmlns:p14="http://schemas.microsoft.com/office/powerpoint/2010/main" val="3936801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B3D8BF-EF75-25CE-88F1-9B54CD7EBE00}"/>
              </a:ext>
            </a:extLst>
          </p:cNvPr>
          <p:cNvSpPr>
            <a:spLocks noGrp="1"/>
          </p:cNvSpPr>
          <p:nvPr>
            <p:ph type="dt" sz="half" idx="10"/>
          </p:nvPr>
        </p:nvSpPr>
        <p:spPr/>
        <p:txBody>
          <a:bodyPr/>
          <a:lstStyle/>
          <a:p>
            <a:fld id="{40C9E22A-0C75-844D-92E3-00CC7A837EA1}" type="datetime1">
              <a:rPr kumimoji="1" lang="ja-JP" altLang="en-US" smtClean="0"/>
              <a:t>2025/1/29</a:t>
            </a:fld>
            <a:endParaRPr kumimoji="1" lang="ja-JP" altLang="en-US"/>
          </a:p>
        </p:txBody>
      </p:sp>
      <p:sp>
        <p:nvSpPr>
          <p:cNvPr id="3" name="フッター プレースホルダー 2">
            <a:extLst>
              <a:ext uri="{FF2B5EF4-FFF2-40B4-BE49-F238E27FC236}">
                <a16:creationId xmlns:a16="http://schemas.microsoft.com/office/drawing/2014/main" id="{A1F8A490-DC42-52D2-5E26-C267001F8F0F}"/>
              </a:ext>
            </a:extLst>
          </p:cNvPr>
          <p:cNvSpPr>
            <a:spLocks noGrp="1"/>
          </p:cNvSpPr>
          <p:nvPr>
            <p:ph type="ftr" sz="quarter" idx="11"/>
          </p:nvPr>
        </p:nvSpPr>
        <p:spPr/>
        <p:txBody>
          <a:bodyPr/>
          <a:lstStyle/>
          <a:p>
            <a:r>
              <a:rPr kumimoji="1" lang="en" altLang="ja-JP"/>
              <a:t>SOKENDAI / NII</a:t>
            </a:r>
            <a:endParaRPr kumimoji="1" lang="ja-JP" altLang="en-US"/>
          </a:p>
        </p:txBody>
      </p:sp>
      <p:sp>
        <p:nvSpPr>
          <p:cNvPr id="4" name="スライド番号プレースホルダー 3">
            <a:extLst>
              <a:ext uri="{FF2B5EF4-FFF2-40B4-BE49-F238E27FC236}">
                <a16:creationId xmlns:a16="http://schemas.microsoft.com/office/drawing/2014/main" id="{520D8D79-12DF-01A9-AB99-D308065BDA3A}"/>
              </a:ext>
            </a:extLst>
          </p:cNvPr>
          <p:cNvSpPr>
            <a:spLocks noGrp="1"/>
          </p:cNvSpPr>
          <p:nvPr>
            <p:ph type="sldNum" sz="quarter" idx="12"/>
          </p:nvPr>
        </p:nvSpPr>
        <p:spPr/>
        <p:txBody>
          <a:bodyPr/>
          <a:lstStyle/>
          <a:p>
            <a:fld id="{6125E291-4729-C34C-9667-BD6AADDF06C4}" type="slidenum">
              <a:rPr kumimoji="1" lang="ja-JP" altLang="en-US" smtClean="0"/>
              <a:t>‹#›</a:t>
            </a:fld>
            <a:endParaRPr kumimoji="1" lang="ja-JP" altLang="en-US"/>
          </a:p>
        </p:txBody>
      </p:sp>
    </p:spTree>
    <p:extLst>
      <p:ext uri="{BB962C8B-B14F-4D97-AF65-F5344CB8AC3E}">
        <p14:creationId xmlns:p14="http://schemas.microsoft.com/office/powerpoint/2010/main" val="2599333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C96B50-9AE3-D651-AD36-18DE63D6A2D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61A9058-E93E-43EF-FA68-7E4BB379ED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5A999A0-732D-BE00-A8DB-D26A4845D9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AC61B5C-6DE7-3704-549F-3BA9338E6854}"/>
              </a:ext>
            </a:extLst>
          </p:cNvPr>
          <p:cNvSpPr>
            <a:spLocks noGrp="1"/>
          </p:cNvSpPr>
          <p:nvPr>
            <p:ph type="dt" sz="half" idx="10"/>
          </p:nvPr>
        </p:nvSpPr>
        <p:spPr/>
        <p:txBody>
          <a:bodyPr/>
          <a:lstStyle/>
          <a:p>
            <a:fld id="{21D5CE3C-2802-EB47-88E0-4D3E555EFFB6}" type="datetime1">
              <a:rPr kumimoji="1" lang="ja-JP" altLang="en-US" smtClean="0"/>
              <a:t>2025/1/29</a:t>
            </a:fld>
            <a:endParaRPr kumimoji="1" lang="ja-JP" altLang="en-US"/>
          </a:p>
        </p:txBody>
      </p:sp>
      <p:sp>
        <p:nvSpPr>
          <p:cNvPr id="6" name="フッター プレースホルダー 5">
            <a:extLst>
              <a:ext uri="{FF2B5EF4-FFF2-40B4-BE49-F238E27FC236}">
                <a16:creationId xmlns:a16="http://schemas.microsoft.com/office/drawing/2014/main" id="{16492B19-6A68-828D-B1ED-DDD3BB298E35}"/>
              </a:ext>
            </a:extLst>
          </p:cNvPr>
          <p:cNvSpPr>
            <a:spLocks noGrp="1"/>
          </p:cNvSpPr>
          <p:nvPr>
            <p:ph type="ftr" sz="quarter" idx="11"/>
          </p:nvPr>
        </p:nvSpPr>
        <p:spPr/>
        <p:txBody>
          <a:bodyPr/>
          <a:lstStyle/>
          <a:p>
            <a:r>
              <a:rPr kumimoji="1" lang="en" altLang="ja-JP"/>
              <a:t>SOKENDAI / NII</a:t>
            </a:r>
            <a:endParaRPr kumimoji="1" lang="ja-JP" altLang="en-US"/>
          </a:p>
        </p:txBody>
      </p:sp>
      <p:sp>
        <p:nvSpPr>
          <p:cNvPr id="7" name="スライド番号プレースホルダー 6">
            <a:extLst>
              <a:ext uri="{FF2B5EF4-FFF2-40B4-BE49-F238E27FC236}">
                <a16:creationId xmlns:a16="http://schemas.microsoft.com/office/drawing/2014/main" id="{9AE338B4-6B05-0E38-90D6-E0C73D34E3B2}"/>
              </a:ext>
            </a:extLst>
          </p:cNvPr>
          <p:cNvSpPr>
            <a:spLocks noGrp="1"/>
          </p:cNvSpPr>
          <p:nvPr>
            <p:ph type="sldNum" sz="quarter" idx="12"/>
          </p:nvPr>
        </p:nvSpPr>
        <p:spPr/>
        <p:txBody>
          <a:bodyPr/>
          <a:lstStyle/>
          <a:p>
            <a:fld id="{6125E291-4729-C34C-9667-BD6AADDF06C4}" type="slidenum">
              <a:rPr kumimoji="1" lang="ja-JP" altLang="en-US" smtClean="0"/>
              <a:t>‹#›</a:t>
            </a:fld>
            <a:endParaRPr kumimoji="1" lang="ja-JP" altLang="en-US"/>
          </a:p>
        </p:txBody>
      </p:sp>
    </p:spTree>
    <p:extLst>
      <p:ext uri="{BB962C8B-B14F-4D97-AF65-F5344CB8AC3E}">
        <p14:creationId xmlns:p14="http://schemas.microsoft.com/office/powerpoint/2010/main" val="1716472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0759B4-E816-3E04-52F4-485E92BDEFF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0CF7BF8-CA93-60BB-6983-9882BABD0E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EFA3A411-36CE-477D-F999-526CA024E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F923E4B-D76D-ED5E-8106-7ED6AE960090}"/>
              </a:ext>
            </a:extLst>
          </p:cNvPr>
          <p:cNvSpPr>
            <a:spLocks noGrp="1"/>
          </p:cNvSpPr>
          <p:nvPr>
            <p:ph type="dt" sz="half" idx="10"/>
          </p:nvPr>
        </p:nvSpPr>
        <p:spPr/>
        <p:txBody>
          <a:bodyPr/>
          <a:lstStyle/>
          <a:p>
            <a:fld id="{F4A88C6A-E76F-C647-B5DB-B95B690BA5C6}" type="datetime1">
              <a:rPr kumimoji="1" lang="ja-JP" altLang="en-US" smtClean="0"/>
              <a:t>2025/1/29</a:t>
            </a:fld>
            <a:endParaRPr kumimoji="1" lang="ja-JP" altLang="en-US"/>
          </a:p>
        </p:txBody>
      </p:sp>
      <p:sp>
        <p:nvSpPr>
          <p:cNvPr id="6" name="フッター プレースホルダー 5">
            <a:extLst>
              <a:ext uri="{FF2B5EF4-FFF2-40B4-BE49-F238E27FC236}">
                <a16:creationId xmlns:a16="http://schemas.microsoft.com/office/drawing/2014/main" id="{CD147949-8C1D-6A19-EC20-7783E600F174}"/>
              </a:ext>
            </a:extLst>
          </p:cNvPr>
          <p:cNvSpPr>
            <a:spLocks noGrp="1"/>
          </p:cNvSpPr>
          <p:nvPr>
            <p:ph type="ftr" sz="quarter" idx="11"/>
          </p:nvPr>
        </p:nvSpPr>
        <p:spPr/>
        <p:txBody>
          <a:bodyPr/>
          <a:lstStyle/>
          <a:p>
            <a:r>
              <a:rPr kumimoji="1" lang="en" altLang="ja-JP"/>
              <a:t>SOKENDAI / NII</a:t>
            </a:r>
            <a:endParaRPr kumimoji="1" lang="ja-JP" altLang="en-US"/>
          </a:p>
        </p:txBody>
      </p:sp>
      <p:sp>
        <p:nvSpPr>
          <p:cNvPr id="7" name="スライド番号プレースホルダー 6">
            <a:extLst>
              <a:ext uri="{FF2B5EF4-FFF2-40B4-BE49-F238E27FC236}">
                <a16:creationId xmlns:a16="http://schemas.microsoft.com/office/drawing/2014/main" id="{C9832908-BE50-82E9-CC94-67BDC4D35FA1}"/>
              </a:ext>
            </a:extLst>
          </p:cNvPr>
          <p:cNvSpPr>
            <a:spLocks noGrp="1"/>
          </p:cNvSpPr>
          <p:nvPr>
            <p:ph type="sldNum" sz="quarter" idx="12"/>
          </p:nvPr>
        </p:nvSpPr>
        <p:spPr/>
        <p:txBody>
          <a:bodyPr/>
          <a:lstStyle/>
          <a:p>
            <a:fld id="{6125E291-4729-C34C-9667-BD6AADDF06C4}" type="slidenum">
              <a:rPr kumimoji="1" lang="ja-JP" altLang="en-US" smtClean="0"/>
              <a:t>‹#›</a:t>
            </a:fld>
            <a:endParaRPr kumimoji="1" lang="ja-JP" altLang="en-US"/>
          </a:p>
        </p:txBody>
      </p:sp>
    </p:spTree>
    <p:extLst>
      <p:ext uri="{BB962C8B-B14F-4D97-AF65-F5344CB8AC3E}">
        <p14:creationId xmlns:p14="http://schemas.microsoft.com/office/powerpoint/2010/main" val="261362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9761F1C-7E15-53BF-4666-8B14F05D98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B7E160-E7AC-B9AF-1402-D6F15B572B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0F8577F-3B07-8445-5083-DD3E5DA604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B5EC9CF-81B5-034D-80C0-B99BE82DFFB6}" type="datetime1">
              <a:rPr kumimoji="1" lang="ja-JP" altLang="en-US" smtClean="0"/>
              <a:t>2025/1/29</a:t>
            </a:fld>
            <a:endParaRPr kumimoji="1" lang="ja-JP" altLang="en-US"/>
          </a:p>
        </p:txBody>
      </p:sp>
      <p:sp>
        <p:nvSpPr>
          <p:cNvPr id="5" name="フッター プレースホルダー 4">
            <a:extLst>
              <a:ext uri="{FF2B5EF4-FFF2-40B4-BE49-F238E27FC236}">
                <a16:creationId xmlns:a16="http://schemas.microsoft.com/office/drawing/2014/main" id="{EC946CB9-05FC-E130-F14E-6D83776FCE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kumimoji="1" lang="en" altLang="ja-JP"/>
              <a:t>SOKENDAI / NII</a:t>
            </a:r>
            <a:endParaRPr kumimoji="1" lang="ja-JP" altLang="en-US"/>
          </a:p>
        </p:txBody>
      </p:sp>
      <p:sp>
        <p:nvSpPr>
          <p:cNvPr id="6" name="スライド番号プレースホルダー 5">
            <a:extLst>
              <a:ext uri="{FF2B5EF4-FFF2-40B4-BE49-F238E27FC236}">
                <a16:creationId xmlns:a16="http://schemas.microsoft.com/office/drawing/2014/main" id="{09D96D5A-A507-619C-6186-0A613CC29B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125E291-4729-C34C-9667-BD6AADDF06C4}" type="slidenum">
              <a:rPr kumimoji="1" lang="ja-JP" altLang="en-US" smtClean="0"/>
              <a:t>‹#›</a:t>
            </a:fld>
            <a:endParaRPr kumimoji="1" lang="ja-JP" altLang="en-US"/>
          </a:p>
        </p:txBody>
      </p:sp>
    </p:spTree>
    <p:extLst>
      <p:ext uri="{BB962C8B-B14F-4D97-AF65-F5344CB8AC3E}">
        <p14:creationId xmlns:p14="http://schemas.microsoft.com/office/powerpoint/2010/main" val="409932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83F47E-E6D2-B168-4227-40E3B8D3205B}"/>
              </a:ext>
            </a:extLst>
          </p:cNvPr>
          <p:cNvSpPr>
            <a:spLocks noGrp="1"/>
          </p:cNvSpPr>
          <p:nvPr>
            <p:ph type="ctrTitle"/>
          </p:nvPr>
        </p:nvSpPr>
        <p:spPr/>
        <p:txBody>
          <a:bodyPr/>
          <a:lstStyle/>
          <a:p>
            <a:r>
              <a:rPr lang="ja-JP" altLang="en-US"/>
              <a:t>ランチセミナー</a:t>
            </a:r>
            <a:endParaRPr kumimoji="1" lang="ja-JP" altLang="en-US"/>
          </a:p>
        </p:txBody>
      </p:sp>
    </p:spTree>
    <p:extLst>
      <p:ext uri="{BB962C8B-B14F-4D97-AF65-F5344CB8AC3E}">
        <p14:creationId xmlns:p14="http://schemas.microsoft.com/office/powerpoint/2010/main" val="3628486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9FD959-3666-57FF-66C9-780B72E0B700}"/>
              </a:ext>
            </a:extLst>
          </p:cNvPr>
          <p:cNvSpPr>
            <a:spLocks noGrp="1"/>
          </p:cNvSpPr>
          <p:nvPr>
            <p:ph type="ftr" sz="quarter" idx="11"/>
          </p:nvPr>
        </p:nvSpPr>
        <p:spPr/>
        <p:txBody>
          <a:bodyPr/>
          <a:lstStyle/>
          <a:p>
            <a:r>
              <a:rPr lang="en-US" altLang="ja-JP"/>
              <a:t>SOKENDAI / NII</a:t>
            </a:r>
            <a:endParaRPr lang="ja-JP" altLang="en-US"/>
          </a:p>
        </p:txBody>
      </p:sp>
      <p:sp>
        <p:nvSpPr>
          <p:cNvPr id="3" name="Slide Number Placeholder 2">
            <a:extLst>
              <a:ext uri="{FF2B5EF4-FFF2-40B4-BE49-F238E27FC236}">
                <a16:creationId xmlns:a16="http://schemas.microsoft.com/office/drawing/2014/main" id="{25732759-6312-4C7C-21FA-503177479E07}"/>
              </a:ext>
            </a:extLst>
          </p:cNvPr>
          <p:cNvSpPr>
            <a:spLocks noGrp="1"/>
          </p:cNvSpPr>
          <p:nvPr>
            <p:ph type="sldNum" sz="quarter" idx="12"/>
          </p:nvPr>
        </p:nvSpPr>
        <p:spPr/>
        <p:txBody>
          <a:bodyPr/>
          <a:lstStyle/>
          <a:p>
            <a:fld id="{6125E291-4729-C34C-9667-BD6AADDF06C4}" type="slidenum">
              <a:rPr kumimoji="1" lang="ja-JP" altLang="en-US" smtClean="0"/>
              <a:t>10</a:t>
            </a:fld>
            <a:endParaRPr kumimoji="1" lang="ja-JP" altLang="en-US"/>
          </a:p>
        </p:txBody>
      </p:sp>
      <p:sp>
        <p:nvSpPr>
          <p:cNvPr id="4" name="TextBox 3">
            <a:extLst>
              <a:ext uri="{FF2B5EF4-FFF2-40B4-BE49-F238E27FC236}">
                <a16:creationId xmlns:a16="http://schemas.microsoft.com/office/drawing/2014/main" id="{6B602832-D0EC-BE0D-9AAC-C20A20539F34}"/>
              </a:ext>
            </a:extLst>
          </p:cNvPr>
          <p:cNvSpPr txBox="1"/>
          <p:nvPr/>
        </p:nvSpPr>
        <p:spPr>
          <a:xfrm>
            <a:off x="281354" y="1607736"/>
            <a:ext cx="11429732" cy="1754326"/>
          </a:xfrm>
          <a:prstGeom prst="rect">
            <a:avLst/>
          </a:prstGeom>
          <a:noFill/>
        </p:spPr>
        <p:txBody>
          <a:bodyPr wrap="none" rtlCol="0">
            <a:spAutoFit/>
          </a:bodyPr>
          <a:lstStyle/>
          <a:p>
            <a:r>
              <a:rPr lang="en-JP" dirty="0"/>
              <a:t>gnnを何層か行った後の特徴量をクラスタリングして、クラスタ中心からの閾値を超えるノードを異常とする</a:t>
            </a:r>
          </a:p>
          <a:p>
            <a:endParaRPr lang="en-JP" dirty="0"/>
          </a:p>
          <a:p>
            <a:r>
              <a:rPr lang="en-JP" dirty="0"/>
              <a:t>クラスタ中心からの距離80%に設定</a:t>
            </a:r>
          </a:p>
          <a:p>
            <a:endParaRPr lang="en-JP" dirty="0"/>
          </a:p>
          <a:p>
            <a:r>
              <a:rPr lang="en-JP" dirty="0"/>
              <a:t>グラフ作成時にランダムに異常ノードを混入、検出できるか？</a:t>
            </a:r>
            <a:r>
              <a:rPr lang="ja-JP" altLang="en-US"/>
              <a:t>　（コードは</a:t>
            </a:r>
            <a:r>
              <a:rPr lang="en-US" altLang="ja-JP" dirty="0"/>
              <a:t>o1</a:t>
            </a:r>
            <a:r>
              <a:rPr lang="ja-JP" altLang="en-US"/>
              <a:t>に書いてもらった）</a:t>
            </a:r>
            <a:endParaRPr lang="en-JP" dirty="0"/>
          </a:p>
          <a:p>
            <a:endParaRPr lang="en-JP" dirty="0"/>
          </a:p>
        </p:txBody>
      </p:sp>
      <p:sp>
        <p:nvSpPr>
          <p:cNvPr id="5" name="TextBox 4">
            <a:extLst>
              <a:ext uri="{FF2B5EF4-FFF2-40B4-BE49-F238E27FC236}">
                <a16:creationId xmlns:a16="http://schemas.microsoft.com/office/drawing/2014/main" id="{3C8F5635-1FAB-EE26-6790-F1C0BEC135D1}"/>
              </a:ext>
            </a:extLst>
          </p:cNvPr>
          <p:cNvSpPr txBox="1"/>
          <p:nvPr/>
        </p:nvSpPr>
        <p:spPr>
          <a:xfrm>
            <a:off x="281354" y="1067582"/>
            <a:ext cx="646331" cy="369332"/>
          </a:xfrm>
          <a:prstGeom prst="rect">
            <a:avLst/>
          </a:prstGeom>
          <a:noFill/>
        </p:spPr>
        <p:txBody>
          <a:bodyPr wrap="none" rtlCol="0">
            <a:spAutoFit/>
          </a:bodyPr>
          <a:lstStyle/>
          <a:p>
            <a:r>
              <a:rPr lang="en-JP" dirty="0"/>
              <a:t>実験</a:t>
            </a:r>
          </a:p>
        </p:txBody>
      </p:sp>
    </p:spTree>
    <p:extLst>
      <p:ext uri="{BB962C8B-B14F-4D97-AF65-F5344CB8AC3E}">
        <p14:creationId xmlns:p14="http://schemas.microsoft.com/office/powerpoint/2010/main" val="2285877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BE9D8F5-F08D-F8C0-C213-AFCD15CD59A5}"/>
              </a:ext>
            </a:extLst>
          </p:cNvPr>
          <p:cNvSpPr>
            <a:spLocks noGrp="1"/>
          </p:cNvSpPr>
          <p:nvPr>
            <p:ph type="ftr" sz="quarter" idx="11"/>
          </p:nvPr>
        </p:nvSpPr>
        <p:spPr/>
        <p:txBody>
          <a:bodyPr/>
          <a:lstStyle/>
          <a:p>
            <a:r>
              <a:rPr lang="en-US" altLang="ja-JP"/>
              <a:t>SOKENDAI / NII</a:t>
            </a:r>
            <a:endParaRPr lang="ja-JP" altLang="en-US"/>
          </a:p>
        </p:txBody>
      </p:sp>
      <p:sp>
        <p:nvSpPr>
          <p:cNvPr id="3" name="Slide Number Placeholder 2">
            <a:extLst>
              <a:ext uri="{FF2B5EF4-FFF2-40B4-BE49-F238E27FC236}">
                <a16:creationId xmlns:a16="http://schemas.microsoft.com/office/drawing/2014/main" id="{1720F25D-A40D-E377-DC23-91AE1FFE9764}"/>
              </a:ext>
            </a:extLst>
          </p:cNvPr>
          <p:cNvSpPr>
            <a:spLocks noGrp="1"/>
          </p:cNvSpPr>
          <p:nvPr>
            <p:ph type="sldNum" sz="quarter" idx="12"/>
          </p:nvPr>
        </p:nvSpPr>
        <p:spPr/>
        <p:txBody>
          <a:bodyPr/>
          <a:lstStyle/>
          <a:p>
            <a:fld id="{6125E291-4729-C34C-9667-BD6AADDF06C4}" type="slidenum">
              <a:rPr kumimoji="1" lang="ja-JP" altLang="en-US" smtClean="0"/>
              <a:t>11</a:t>
            </a:fld>
            <a:endParaRPr kumimoji="1" lang="ja-JP" altLang="en-US"/>
          </a:p>
        </p:txBody>
      </p:sp>
      <p:pic>
        <p:nvPicPr>
          <p:cNvPr id="5" name="Picture 4" descr="A diagram of a network&#10;&#10;AI-generated content may be incorrect.">
            <a:extLst>
              <a:ext uri="{FF2B5EF4-FFF2-40B4-BE49-F238E27FC236}">
                <a16:creationId xmlns:a16="http://schemas.microsoft.com/office/drawing/2014/main" id="{25546F9A-88F5-301F-B50F-BD6C9E3157A1}"/>
              </a:ext>
            </a:extLst>
          </p:cNvPr>
          <p:cNvPicPr>
            <a:picLocks noChangeAspect="1"/>
          </p:cNvPicPr>
          <p:nvPr/>
        </p:nvPicPr>
        <p:blipFill>
          <a:blip r:embed="rId2"/>
          <a:stretch>
            <a:fillRect/>
          </a:stretch>
        </p:blipFill>
        <p:spPr>
          <a:xfrm>
            <a:off x="288573" y="1055076"/>
            <a:ext cx="4393959" cy="3815806"/>
          </a:xfrm>
          <a:prstGeom prst="rect">
            <a:avLst/>
          </a:prstGeom>
        </p:spPr>
      </p:pic>
      <p:pic>
        <p:nvPicPr>
          <p:cNvPr id="7" name="Picture 6" descr="A diagram of a network&#10;&#10;AI-generated content may be incorrect.">
            <a:extLst>
              <a:ext uri="{FF2B5EF4-FFF2-40B4-BE49-F238E27FC236}">
                <a16:creationId xmlns:a16="http://schemas.microsoft.com/office/drawing/2014/main" id="{188DE943-78CD-5C97-03F9-A52C249A4162}"/>
              </a:ext>
            </a:extLst>
          </p:cNvPr>
          <p:cNvPicPr>
            <a:picLocks noChangeAspect="1"/>
          </p:cNvPicPr>
          <p:nvPr/>
        </p:nvPicPr>
        <p:blipFill>
          <a:blip r:embed="rId3"/>
          <a:stretch>
            <a:fillRect/>
          </a:stretch>
        </p:blipFill>
        <p:spPr>
          <a:xfrm>
            <a:off x="5109280" y="1222844"/>
            <a:ext cx="4211244" cy="3648038"/>
          </a:xfrm>
          <a:prstGeom prst="rect">
            <a:avLst/>
          </a:prstGeom>
        </p:spPr>
      </p:pic>
      <p:sp>
        <p:nvSpPr>
          <p:cNvPr id="8" name="TextBox 7">
            <a:extLst>
              <a:ext uri="{FF2B5EF4-FFF2-40B4-BE49-F238E27FC236}">
                <a16:creationId xmlns:a16="http://schemas.microsoft.com/office/drawing/2014/main" id="{78A0457C-4F93-FE8B-135B-CC5F4A67C0C9}"/>
              </a:ext>
            </a:extLst>
          </p:cNvPr>
          <p:cNvSpPr txBox="1"/>
          <p:nvPr/>
        </p:nvSpPr>
        <p:spPr>
          <a:xfrm>
            <a:off x="2485552" y="5433592"/>
            <a:ext cx="5493812" cy="369332"/>
          </a:xfrm>
          <a:prstGeom prst="rect">
            <a:avLst/>
          </a:prstGeom>
          <a:noFill/>
        </p:spPr>
        <p:txBody>
          <a:bodyPr wrap="none" rtlCol="0">
            <a:spAutoFit/>
          </a:bodyPr>
          <a:lstStyle/>
          <a:p>
            <a:r>
              <a:rPr lang="en-JP" dirty="0"/>
              <a:t>赤が異常ノード、検出率としては別に高くもない？</a:t>
            </a:r>
          </a:p>
        </p:txBody>
      </p:sp>
    </p:spTree>
    <p:extLst>
      <p:ext uri="{BB962C8B-B14F-4D97-AF65-F5344CB8AC3E}">
        <p14:creationId xmlns:p14="http://schemas.microsoft.com/office/powerpoint/2010/main" val="83411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6E001B-A6F9-C8E0-AAB2-216DC0424D50}"/>
              </a:ext>
            </a:extLst>
          </p:cNvPr>
          <p:cNvSpPr>
            <a:spLocks noGrp="1"/>
          </p:cNvSpPr>
          <p:nvPr>
            <p:ph type="ftr" sz="quarter" idx="11"/>
          </p:nvPr>
        </p:nvSpPr>
        <p:spPr/>
        <p:txBody>
          <a:bodyPr/>
          <a:lstStyle/>
          <a:p>
            <a:r>
              <a:rPr lang="en-US" altLang="ja-JP"/>
              <a:t>SOKENDAI / NII</a:t>
            </a:r>
            <a:endParaRPr lang="ja-JP" altLang="en-US"/>
          </a:p>
        </p:txBody>
      </p:sp>
      <p:sp>
        <p:nvSpPr>
          <p:cNvPr id="3" name="Slide Number Placeholder 2">
            <a:extLst>
              <a:ext uri="{FF2B5EF4-FFF2-40B4-BE49-F238E27FC236}">
                <a16:creationId xmlns:a16="http://schemas.microsoft.com/office/drawing/2014/main" id="{8786FACC-A090-C937-0CED-1269B03581B4}"/>
              </a:ext>
            </a:extLst>
          </p:cNvPr>
          <p:cNvSpPr>
            <a:spLocks noGrp="1"/>
          </p:cNvSpPr>
          <p:nvPr>
            <p:ph type="sldNum" sz="quarter" idx="12"/>
          </p:nvPr>
        </p:nvSpPr>
        <p:spPr/>
        <p:txBody>
          <a:bodyPr/>
          <a:lstStyle/>
          <a:p>
            <a:fld id="{6125E291-4729-C34C-9667-BD6AADDF06C4}" type="slidenum">
              <a:rPr kumimoji="1" lang="ja-JP" altLang="en-US" smtClean="0"/>
              <a:t>12</a:t>
            </a:fld>
            <a:endParaRPr kumimoji="1" lang="ja-JP" altLang="en-US"/>
          </a:p>
        </p:txBody>
      </p:sp>
      <p:sp>
        <p:nvSpPr>
          <p:cNvPr id="4" name="TextBox 3">
            <a:extLst>
              <a:ext uri="{FF2B5EF4-FFF2-40B4-BE49-F238E27FC236}">
                <a16:creationId xmlns:a16="http://schemas.microsoft.com/office/drawing/2014/main" id="{95445CAE-65E7-2B47-1A7F-99AB951FD50A}"/>
              </a:ext>
            </a:extLst>
          </p:cNvPr>
          <p:cNvSpPr txBox="1"/>
          <p:nvPr/>
        </p:nvSpPr>
        <p:spPr>
          <a:xfrm>
            <a:off x="231113" y="1637881"/>
            <a:ext cx="8725466" cy="646331"/>
          </a:xfrm>
          <a:prstGeom prst="rect">
            <a:avLst/>
          </a:prstGeom>
          <a:noFill/>
        </p:spPr>
        <p:txBody>
          <a:bodyPr wrap="none" rtlCol="0">
            <a:spAutoFit/>
          </a:bodyPr>
          <a:lstStyle/>
          <a:p>
            <a:r>
              <a:rPr lang="en-JP" dirty="0"/>
              <a:t>異常検知の方はアイデアとしていいのではないかとちょっと思った。</a:t>
            </a:r>
          </a:p>
          <a:p>
            <a:r>
              <a:rPr lang="en-JP" dirty="0"/>
              <a:t>でかいデータをグラフにさえして仕舞えば、数層で異常検知ができる可能性がある</a:t>
            </a:r>
          </a:p>
        </p:txBody>
      </p:sp>
    </p:spTree>
    <p:extLst>
      <p:ext uri="{BB962C8B-B14F-4D97-AF65-F5344CB8AC3E}">
        <p14:creationId xmlns:p14="http://schemas.microsoft.com/office/powerpoint/2010/main" val="3524627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4D39715-6684-DC28-A6BB-130BAB30A9C8}"/>
              </a:ext>
            </a:extLst>
          </p:cNvPr>
          <p:cNvSpPr>
            <a:spLocks noGrp="1"/>
          </p:cNvSpPr>
          <p:nvPr>
            <p:ph type="ftr" sz="quarter" idx="11"/>
          </p:nvPr>
        </p:nvSpPr>
        <p:spPr/>
        <p:txBody>
          <a:bodyPr/>
          <a:lstStyle/>
          <a:p>
            <a:r>
              <a:rPr lang="en-US" altLang="ja-JP"/>
              <a:t>SOKENDAI / NII</a:t>
            </a:r>
            <a:endParaRPr lang="ja-JP" altLang="en-US"/>
          </a:p>
        </p:txBody>
      </p:sp>
      <p:sp>
        <p:nvSpPr>
          <p:cNvPr id="3" name="Slide Number Placeholder 2">
            <a:extLst>
              <a:ext uri="{FF2B5EF4-FFF2-40B4-BE49-F238E27FC236}">
                <a16:creationId xmlns:a16="http://schemas.microsoft.com/office/drawing/2014/main" id="{6DC99A6D-7CE5-98CB-01A9-D6C09FFCBF9B}"/>
              </a:ext>
            </a:extLst>
          </p:cNvPr>
          <p:cNvSpPr>
            <a:spLocks noGrp="1"/>
          </p:cNvSpPr>
          <p:nvPr>
            <p:ph type="sldNum" sz="quarter" idx="12"/>
          </p:nvPr>
        </p:nvSpPr>
        <p:spPr/>
        <p:txBody>
          <a:bodyPr/>
          <a:lstStyle/>
          <a:p>
            <a:fld id="{6125E291-4729-C34C-9667-BD6AADDF06C4}" type="slidenum">
              <a:rPr kumimoji="1" lang="ja-JP" altLang="en-US" smtClean="0"/>
              <a:t>13</a:t>
            </a:fld>
            <a:endParaRPr kumimoji="1" lang="ja-JP" altLang="en-US"/>
          </a:p>
        </p:txBody>
      </p:sp>
      <p:sp>
        <p:nvSpPr>
          <p:cNvPr id="4" name="TextBox 3">
            <a:extLst>
              <a:ext uri="{FF2B5EF4-FFF2-40B4-BE49-F238E27FC236}">
                <a16:creationId xmlns:a16="http://schemas.microsoft.com/office/drawing/2014/main" id="{189A3CEE-42FB-067C-049B-2A9406D8C0D1}"/>
              </a:ext>
            </a:extLst>
          </p:cNvPr>
          <p:cNvSpPr txBox="1"/>
          <p:nvPr/>
        </p:nvSpPr>
        <p:spPr>
          <a:xfrm>
            <a:off x="5772834" y="381000"/>
            <a:ext cx="646331" cy="369332"/>
          </a:xfrm>
          <a:prstGeom prst="rect">
            <a:avLst/>
          </a:prstGeom>
          <a:noFill/>
        </p:spPr>
        <p:txBody>
          <a:bodyPr wrap="none" rtlCol="0">
            <a:spAutoFit/>
          </a:bodyPr>
          <a:lstStyle/>
          <a:p>
            <a:r>
              <a:rPr lang="en-JP" dirty="0"/>
              <a:t>参考</a:t>
            </a:r>
          </a:p>
        </p:txBody>
      </p:sp>
      <p:pic>
        <p:nvPicPr>
          <p:cNvPr id="6" name="Picture 5" descr="A cover of a book&#10;&#10;AI-generated content may be incorrect.">
            <a:extLst>
              <a:ext uri="{FF2B5EF4-FFF2-40B4-BE49-F238E27FC236}">
                <a16:creationId xmlns:a16="http://schemas.microsoft.com/office/drawing/2014/main" id="{393DC372-D8B0-B885-42BC-FDC312539DBD}"/>
              </a:ext>
            </a:extLst>
          </p:cNvPr>
          <p:cNvPicPr>
            <a:picLocks noChangeAspect="1"/>
          </p:cNvPicPr>
          <p:nvPr/>
        </p:nvPicPr>
        <p:blipFill>
          <a:blip r:embed="rId2"/>
          <a:stretch>
            <a:fillRect/>
          </a:stretch>
        </p:blipFill>
        <p:spPr>
          <a:xfrm>
            <a:off x="2360082" y="1855638"/>
            <a:ext cx="2169583" cy="3146723"/>
          </a:xfrm>
          <a:prstGeom prst="rect">
            <a:avLst/>
          </a:prstGeom>
        </p:spPr>
      </p:pic>
      <p:sp>
        <p:nvSpPr>
          <p:cNvPr id="7" name="TextBox 6">
            <a:extLst>
              <a:ext uri="{FF2B5EF4-FFF2-40B4-BE49-F238E27FC236}">
                <a16:creationId xmlns:a16="http://schemas.microsoft.com/office/drawing/2014/main" id="{5CB8FE9E-C2EC-AA0F-9229-0F3F03CC548A}"/>
              </a:ext>
            </a:extLst>
          </p:cNvPr>
          <p:cNvSpPr txBox="1"/>
          <p:nvPr/>
        </p:nvSpPr>
        <p:spPr>
          <a:xfrm>
            <a:off x="5518918" y="4495800"/>
            <a:ext cx="2262158" cy="369332"/>
          </a:xfrm>
          <a:prstGeom prst="rect">
            <a:avLst/>
          </a:prstGeom>
          <a:noFill/>
        </p:spPr>
        <p:txBody>
          <a:bodyPr wrap="none" rtlCol="0">
            <a:spAutoFit/>
          </a:bodyPr>
          <a:lstStyle/>
          <a:p>
            <a:r>
              <a:rPr lang="en-JP" dirty="0"/>
              <a:t>を参考にしています</a:t>
            </a:r>
          </a:p>
        </p:txBody>
      </p:sp>
    </p:spTree>
    <p:extLst>
      <p:ext uri="{BB962C8B-B14F-4D97-AF65-F5344CB8AC3E}">
        <p14:creationId xmlns:p14="http://schemas.microsoft.com/office/powerpoint/2010/main" val="1409476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10BF7E-E59D-B4DC-5347-818E9B4FDE90}"/>
              </a:ext>
            </a:extLst>
          </p:cNvPr>
          <p:cNvSpPr>
            <a:spLocks noGrp="1"/>
          </p:cNvSpPr>
          <p:nvPr>
            <p:ph type="ftr" sz="quarter" idx="11"/>
          </p:nvPr>
        </p:nvSpPr>
        <p:spPr/>
        <p:txBody>
          <a:bodyPr/>
          <a:lstStyle/>
          <a:p>
            <a:r>
              <a:rPr lang="en-US" altLang="ja-JP"/>
              <a:t>SOKENDAI / NII</a:t>
            </a:r>
            <a:endParaRPr lang="ja-JP" altLang="en-US"/>
          </a:p>
        </p:txBody>
      </p:sp>
      <p:sp>
        <p:nvSpPr>
          <p:cNvPr id="3" name="Slide Number Placeholder 2">
            <a:extLst>
              <a:ext uri="{FF2B5EF4-FFF2-40B4-BE49-F238E27FC236}">
                <a16:creationId xmlns:a16="http://schemas.microsoft.com/office/drawing/2014/main" id="{93811A55-3D7C-650C-8A2C-33F4D2351EF8}"/>
              </a:ext>
            </a:extLst>
          </p:cNvPr>
          <p:cNvSpPr>
            <a:spLocks noGrp="1"/>
          </p:cNvSpPr>
          <p:nvPr>
            <p:ph type="sldNum" sz="quarter" idx="12"/>
          </p:nvPr>
        </p:nvSpPr>
        <p:spPr/>
        <p:txBody>
          <a:bodyPr/>
          <a:lstStyle/>
          <a:p>
            <a:fld id="{6125E291-4729-C34C-9667-BD6AADDF06C4}" type="slidenum">
              <a:rPr kumimoji="1" lang="ja-JP" altLang="en-US" smtClean="0"/>
              <a:t>2</a:t>
            </a:fld>
            <a:endParaRPr kumimoji="1" lang="ja-JP" altLang="en-US"/>
          </a:p>
        </p:txBody>
      </p:sp>
      <p:sp>
        <p:nvSpPr>
          <p:cNvPr id="4" name="TextBox 3">
            <a:extLst>
              <a:ext uri="{FF2B5EF4-FFF2-40B4-BE49-F238E27FC236}">
                <a16:creationId xmlns:a16="http://schemas.microsoft.com/office/drawing/2014/main" id="{9F17BF2E-BF1B-5177-B9FC-404EEC31B033}"/>
              </a:ext>
            </a:extLst>
          </p:cNvPr>
          <p:cNvSpPr txBox="1"/>
          <p:nvPr/>
        </p:nvSpPr>
        <p:spPr>
          <a:xfrm>
            <a:off x="2925901" y="2828835"/>
            <a:ext cx="6340197" cy="1200329"/>
          </a:xfrm>
          <a:prstGeom prst="rect">
            <a:avLst/>
          </a:prstGeom>
          <a:noFill/>
        </p:spPr>
        <p:txBody>
          <a:bodyPr wrap="none" rtlCol="0">
            <a:spAutoFit/>
          </a:bodyPr>
          <a:lstStyle/>
          <a:p>
            <a:r>
              <a:rPr lang="en-JP" sz="2400" dirty="0"/>
              <a:t>最近考えていることと研究の話を少しします</a:t>
            </a:r>
          </a:p>
          <a:p>
            <a:endParaRPr lang="en-JP" sz="2400" dirty="0"/>
          </a:p>
          <a:p>
            <a:r>
              <a:rPr lang="en-JP" sz="2400" dirty="0"/>
              <a:t>主に</a:t>
            </a:r>
            <a:r>
              <a:rPr lang="ja-JP" altLang="en-US" sz="2400"/>
              <a:t>　</a:t>
            </a:r>
            <a:r>
              <a:rPr lang="en-US" altLang="ja-JP" sz="2400" u="sng" dirty="0"/>
              <a:t>GNN</a:t>
            </a:r>
            <a:r>
              <a:rPr lang="ja-JP" altLang="en-US" sz="2400" u="sng"/>
              <a:t> </a:t>
            </a:r>
            <a:r>
              <a:rPr lang="en-US" altLang="ja-JP" sz="2400" u="sng" dirty="0"/>
              <a:t>×</a:t>
            </a:r>
            <a:r>
              <a:rPr lang="ja-JP" altLang="en-US" sz="2400" u="sng"/>
              <a:t> 他領域　</a:t>
            </a:r>
            <a:r>
              <a:rPr lang="ja-JP" altLang="en-US" sz="2400"/>
              <a:t>の話です</a:t>
            </a:r>
            <a:endParaRPr lang="en-JP" sz="2400" dirty="0"/>
          </a:p>
        </p:txBody>
      </p:sp>
    </p:spTree>
    <p:extLst>
      <p:ext uri="{BB962C8B-B14F-4D97-AF65-F5344CB8AC3E}">
        <p14:creationId xmlns:p14="http://schemas.microsoft.com/office/powerpoint/2010/main" val="410617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B63E57-2E09-E38A-59A1-8C3E1128A935}"/>
              </a:ext>
            </a:extLst>
          </p:cNvPr>
          <p:cNvSpPr>
            <a:spLocks noGrp="1"/>
          </p:cNvSpPr>
          <p:nvPr>
            <p:ph type="ftr" sz="quarter" idx="11"/>
          </p:nvPr>
        </p:nvSpPr>
        <p:spPr/>
        <p:txBody>
          <a:bodyPr/>
          <a:lstStyle/>
          <a:p>
            <a:r>
              <a:rPr lang="en-US" altLang="ja-JP"/>
              <a:t>SOKENDAI / NII</a:t>
            </a:r>
            <a:endParaRPr lang="ja-JP" altLang="en-US"/>
          </a:p>
        </p:txBody>
      </p:sp>
      <p:sp>
        <p:nvSpPr>
          <p:cNvPr id="3" name="Slide Number Placeholder 2">
            <a:extLst>
              <a:ext uri="{FF2B5EF4-FFF2-40B4-BE49-F238E27FC236}">
                <a16:creationId xmlns:a16="http://schemas.microsoft.com/office/drawing/2014/main" id="{FC861E50-3C2D-09F8-9A18-15A75853AA3C}"/>
              </a:ext>
            </a:extLst>
          </p:cNvPr>
          <p:cNvSpPr>
            <a:spLocks noGrp="1"/>
          </p:cNvSpPr>
          <p:nvPr>
            <p:ph type="sldNum" sz="quarter" idx="12"/>
          </p:nvPr>
        </p:nvSpPr>
        <p:spPr/>
        <p:txBody>
          <a:bodyPr/>
          <a:lstStyle/>
          <a:p>
            <a:fld id="{6125E291-4729-C34C-9667-BD6AADDF06C4}" type="slidenum">
              <a:rPr kumimoji="1" lang="ja-JP" altLang="en-US" smtClean="0"/>
              <a:t>3</a:t>
            </a:fld>
            <a:endParaRPr kumimoji="1" lang="ja-JP" altLang="en-US"/>
          </a:p>
        </p:txBody>
      </p:sp>
      <p:sp>
        <p:nvSpPr>
          <p:cNvPr id="5" name="TextBox 4">
            <a:extLst>
              <a:ext uri="{FF2B5EF4-FFF2-40B4-BE49-F238E27FC236}">
                <a16:creationId xmlns:a16="http://schemas.microsoft.com/office/drawing/2014/main" id="{CB20D429-40F6-A920-2C75-810B178788CB}"/>
              </a:ext>
            </a:extLst>
          </p:cNvPr>
          <p:cNvSpPr txBox="1"/>
          <p:nvPr/>
        </p:nvSpPr>
        <p:spPr>
          <a:xfrm>
            <a:off x="93133" y="1540935"/>
            <a:ext cx="4745210" cy="369332"/>
          </a:xfrm>
          <a:prstGeom prst="rect">
            <a:avLst/>
          </a:prstGeom>
          <a:noFill/>
        </p:spPr>
        <p:txBody>
          <a:bodyPr wrap="none" rtlCol="0">
            <a:spAutoFit/>
          </a:bodyPr>
          <a:lstStyle/>
          <a:p>
            <a:r>
              <a:rPr lang="en-JP" dirty="0"/>
              <a:t>メッセージパッシングによるGNNの定式化</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0EB37AD-FFFB-4054-EBDF-B16A2B85DB7B}"/>
                  </a:ext>
                </a:extLst>
              </p:cNvPr>
              <p:cNvSpPr txBox="1"/>
              <p:nvPr/>
            </p:nvSpPr>
            <p:spPr>
              <a:xfrm>
                <a:off x="-1467070" y="2054548"/>
                <a:ext cx="7563070" cy="11774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JP" i="1" smtClean="0">
                              <a:latin typeface="Cambria Math" panose="02040503050406030204" pitchFamily="18" charset="0"/>
                            </a:rPr>
                          </m:ctrlPr>
                        </m:sSubSupPr>
                        <m:e>
                          <m:r>
                            <a:rPr lang="en-US" b="1" i="1" smtClean="0">
                              <a:latin typeface="Cambria Math" panose="02040503050406030204" pitchFamily="18" charset="0"/>
                            </a:rPr>
                            <m:t>𝒉</m:t>
                          </m:r>
                        </m:e>
                        <m:sub>
                          <m:r>
                            <a:rPr lang="en-US" b="0" i="1" smtClean="0">
                              <a:latin typeface="Cambria Math" panose="02040503050406030204" pitchFamily="18" charset="0"/>
                            </a:rPr>
                            <m:t>𝑣</m:t>
                          </m:r>
                        </m:sub>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sup>
                      </m:sSub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𝑿</m:t>
                          </m:r>
                        </m:e>
                        <m:sub>
                          <m:r>
                            <a:rPr lang="en-US" b="0" i="1" smtClean="0">
                              <a:latin typeface="Cambria Math" panose="02040503050406030204" pitchFamily="18" charset="0"/>
                            </a:rPr>
                            <m:t>𝑣</m:t>
                          </m:r>
                        </m:sub>
                      </m:sSub>
                      <m:r>
                        <a:rPr lang="en-US" b="0" i="1" smtClean="0">
                          <a:latin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𝑉</m:t>
                          </m:r>
                        </m:e>
                      </m:d>
                    </m:oMath>
                  </m:oMathPara>
                </a14:m>
                <a:endParaRPr lang="en-US"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                                                 </m:t>
                          </m:r>
                          <m:r>
                            <a:rPr lang="en-US" b="1" i="1" smtClean="0">
                              <a:latin typeface="Cambria Math" panose="02040503050406030204" pitchFamily="18" charset="0"/>
                            </a:rPr>
                            <m:t>𝒉</m:t>
                          </m:r>
                        </m:e>
                        <m:sub>
                          <m:r>
                            <a:rPr lang="en-US" b="0" i="1" smtClean="0">
                              <a:latin typeface="Cambria Math" panose="02040503050406030204" pitchFamily="18" charset="0"/>
                            </a:rPr>
                            <m:t>𝑣</m:t>
                          </m:r>
                        </m:sub>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+1)</m:t>
                          </m:r>
                        </m:sup>
                      </m:sSubSup>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rPr>
                            <m:t>𝑎𝑔𝑔𝑟𝑒𝑔𝑎𝑡𝑒</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b="1" i="1">
                              <a:latin typeface="Cambria Math" panose="02040503050406030204" pitchFamily="18" charset="0"/>
                            </a:rPr>
                            <m:t>𝒉</m:t>
                          </m:r>
                        </m:e>
                        <m:sub>
                          <m:r>
                            <a:rPr lang="en-US" i="1">
                              <a:latin typeface="Cambria Math" panose="02040503050406030204" pitchFamily="18" charset="0"/>
                            </a:rPr>
                            <m:t>𝑣</m:t>
                          </m:r>
                        </m:sub>
                        <m:sup>
                          <m:d>
                            <m:dPr>
                              <m:ctrlPr>
                                <a:rPr lang="en-US" i="1">
                                  <a:latin typeface="Cambria Math" panose="02040503050406030204" pitchFamily="18" charset="0"/>
                                </a:rPr>
                              </m:ctrlPr>
                            </m:dPr>
                            <m:e>
                              <m:r>
                                <a:rPr lang="en-US" i="1">
                                  <a:latin typeface="Cambria Math" panose="02040503050406030204" pitchFamily="18" charset="0"/>
                                </a:rPr>
                                <m:t>𝑙</m:t>
                              </m:r>
                            </m:e>
                          </m:d>
                        </m:sup>
                      </m:sSubSup>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sSubSup>
                            <m:sSubSupPr>
                              <m:ctrlPr>
                                <a:rPr lang="en-US" i="1">
                                  <a:latin typeface="Cambria Math" panose="02040503050406030204" pitchFamily="18" charset="0"/>
                                </a:rPr>
                              </m:ctrlPr>
                            </m:sSubSupPr>
                            <m:e>
                              <m:r>
                                <a:rPr lang="en-US" b="1" i="1">
                                  <a:latin typeface="Cambria Math" panose="02040503050406030204" pitchFamily="18" charset="0"/>
                                </a:rPr>
                                <m:t>𝒉</m:t>
                              </m:r>
                            </m:e>
                            <m:sub>
                              <m:r>
                                <a:rPr lang="en-US" b="0" i="1" smtClean="0">
                                  <a:latin typeface="Cambria Math" panose="02040503050406030204" pitchFamily="18" charset="0"/>
                                </a:rPr>
                                <m:t>𝑢</m:t>
                              </m:r>
                            </m:sub>
                            <m:sup>
                              <m:d>
                                <m:dPr>
                                  <m:ctrlPr>
                                    <a:rPr lang="en-US" i="1">
                                      <a:latin typeface="Cambria Math" panose="02040503050406030204" pitchFamily="18" charset="0"/>
                                    </a:rPr>
                                  </m:ctrlPr>
                                </m:dPr>
                                <m:e>
                                  <m:r>
                                    <a:rPr lang="en-US" b="0" i="1" smtClean="0">
                                      <a:latin typeface="Cambria Math" panose="02040503050406030204" pitchFamily="18" charset="0"/>
                                    </a:rPr>
                                    <m:t>𝑙</m:t>
                                  </m:r>
                                </m:e>
                              </m:d>
                            </m:sup>
                          </m:sSubSup>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𝑢</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 }})</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𝒛</m:t>
                          </m:r>
                        </m:e>
                        <m:sub>
                          <m:r>
                            <a:rPr lang="en-US" b="0" i="1" smtClean="0">
                              <a:latin typeface="Cambria Math" panose="02040503050406030204" pitchFamily="18" charset="0"/>
                            </a:rPr>
                            <m:t>𝑣</m:t>
                          </m:r>
                        </m:sub>
                      </m:sSub>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b="1" i="1">
                              <a:latin typeface="Cambria Math" panose="02040503050406030204" pitchFamily="18" charset="0"/>
                            </a:rPr>
                            <m:t>𝒉</m:t>
                          </m:r>
                        </m:e>
                        <m:sub>
                          <m:r>
                            <a:rPr lang="en-US" i="1">
                              <a:latin typeface="Cambria Math" panose="02040503050406030204" pitchFamily="18" charset="0"/>
                            </a:rPr>
                            <m:t>𝑣</m:t>
                          </m:r>
                        </m:sub>
                        <m:sup>
                          <m:r>
                            <a:rPr lang="en-US" i="1">
                              <a:latin typeface="Cambria Math" panose="02040503050406030204" pitchFamily="18" charset="0"/>
                            </a:rPr>
                            <m:t>(</m:t>
                          </m:r>
                          <m:r>
                            <a:rPr lang="en-US" b="0" i="1" smtClean="0">
                              <a:latin typeface="Cambria Math" panose="02040503050406030204" pitchFamily="18" charset="0"/>
                            </a:rPr>
                            <m:t>𝐿</m:t>
                          </m:r>
                          <m:r>
                            <a:rPr lang="en-US" i="1">
                              <a:latin typeface="Cambria Math" panose="02040503050406030204" pitchFamily="18" charset="0"/>
                            </a:rPr>
                            <m:t>)</m:t>
                          </m:r>
                        </m:sup>
                      </m:sSubSup>
                    </m:oMath>
                  </m:oMathPara>
                </a14:m>
                <a:endParaRPr lang="en-US" b="0" dirty="0"/>
              </a:p>
            </p:txBody>
          </p:sp>
        </mc:Choice>
        <mc:Fallback xmlns="">
          <p:sp>
            <p:nvSpPr>
              <p:cNvPr id="6" name="TextBox 5">
                <a:extLst>
                  <a:ext uri="{FF2B5EF4-FFF2-40B4-BE49-F238E27FC236}">
                    <a16:creationId xmlns:a16="http://schemas.microsoft.com/office/drawing/2014/main" id="{70EB37AD-FFFB-4054-EBDF-B16A2B85DB7B}"/>
                  </a:ext>
                </a:extLst>
              </p:cNvPr>
              <p:cNvSpPr txBox="1">
                <a:spLocks noRot="1" noChangeAspect="1" noMove="1" noResize="1" noEditPoints="1" noAdjustHandles="1" noChangeArrowheads="1" noChangeShapeType="1" noTextEdit="1"/>
              </p:cNvSpPr>
              <p:nvPr/>
            </p:nvSpPr>
            <p:spPr>
              <a:xfrm>
                <a:off x="-1467070" y="2054548"/>
                <a:ext cx="7563070" cy="1177438"/>
              </a:xfrm>
              <a:prstGeom prst="rect">
                <a:avLst/>
              </a:prstGeom>
              <a:blipFill>
                <a:blip r:embed="rId2"/>
                <a:stretch>
                  <a:fillRect/>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B32C7F8-9511-9944-7CE2-3E509842D8BD}"/>
                  </a:ext>
                </a:extLst>
              </p:cNvPr>
              <p:cNvSpPr txBox="1"/>
              <p:nvPr/>
            </p:nvSpPr>
            <p:spPr>
              <a:xfrm>
                <a:off x="940565" y="4108417"/>
                <a:ext cx="10665997" cy="1672509"/>
              </a:xfrm>
              <a:prstGeom prst="rect">
                <a:avLst/>
              </a:prstGeom>
              <a:noFill/>
            </p:spPr>
            <p:txBody>
              <a:bodyPr wrap="none" rtlCol="0">
                <a:spAutoFit/>
              </a:bodyPr>
              <a:lstStyle/>
              <a:p>
                <a:r>
                  <a:rPr lang="en-JP" dirty="0"/>
                  <a:t>隣接する頂点の情報を伝達していく構造。集約関数</a:t>
                </a:r>
                <a:r>
                  <a:rPr lang="en-US" b="0" dirty="0"/>
                  <a: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rPr>
                          <m:t>𝑎𝑔𝑔𝑟𝑒𝑔𝑎𝑡𝑒</m:t>
                        </m:r>
                      </m:sup>
                    </m:sSubSup>
                  </m:oMath>
                </a14:m>
                <a:r>
                  <a:rPr lang="en-JP" dirty="0"/>
                  <a:t>はパラメータ化されている関数</a:t>
                </a:r>
              </a:p>
              <a:p>
                <a:r>
                  <a:rPr lang="en-JP" dirty="0"/>
                  <a:t>二行目の式を色々工夫することでGCNやGATなどにつながる</a:t>
                </a:r>
              </a:p>
              <a:p>
                <a:endParaRPr lang="en-JP" dirty="0"/>
              </a:p>
              <a:p>
                <a:r>
                  <a:rPr lang="en-JP" dirty="0"/>
                  <a:t>ベクトル </a:t>
                </a:r>
                <a14:m>
                  <m:oMath xmlns:m="http://schemas.openxmlformats.org/officeDocument/2006/math">
                    <m:sSubSup>
                      <m:sSubSupPr>
                        <m:ctrlPr>
                          <a:rPr lang="en-JP" i="1" smtClean="0">
                            <a:latin typeface="Cambria Math" panose="02040503050406030204" pitchFamily="18" charset="0"/>
                          </a:rPr>
                        </m:ctrlPr>
                      </m:sSubSupPr>
                      <m:e>
                        <m:r>
                          <a:rPr lang="en-US" b="1" i="1" smtClean="0">
                            <a:latin typeface="Cambria Math" panose="02040503050406030204" pitchFamily="18" charset="0"/>
                          </a:rPr>
                          <m:t>𝒉</m:t>
                        </m:r>
                      </m:e>
                      <m:sub>
                        <m:r>
                          <a:rPr lang="en-US" altLang="ja-JP" b="0" i="1" smtClean="0">
                            <a:latin typeface="Cambria Math" panose="02040503050406030204" pitchFamily="18" charset="0"/>
                          </a:rPr>
                          <m:t>𝑢</m:t>
                        </m:r>
                      </m:sub>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sup>
                    </m:sSubSup>
                  </m:oMath>
                </a14:m>
                <a:r>
                  <a:rPr lang="en-JP" dirty="0"/>
                  <a:t>というメッセージが頂点uから頂点vに送信され、頂点vは受け取ったメッセージと自身の</a:t>
                </a:r>
              </a:p>
              <a:p>
                <a:r>
                  <a:rPr lang="en-JP" dirty="0"/>
                  <a:t>中間表現 </a:t>
                </a:r>
                <a14:m>
                  <m:oMath xmlns:m="http://schemas.openxmlformats.org/officeDocument/2006/math">
                    <m:sSubSup>
                      <m:sSubSupPr>
                        <m:ctrlPr>
                          <a:rPr lang="en-JP" i="1" smtClean="0">
                            <a:latin typeface="Cambria Math" panose="02040503050406030204" pitchFamily="18" charset="0"/>
                          </a:rPr>
                        </m:ctrlPr>
                      </m:sSubSupPr>
                      <m:e>
                        <m:r>
                          <a:rPr lang="en-US" b="1" i="1" smtClean="0">
                            <a:latin typeface="Cambria Math" panose="02040503050406030204" pitchFamily="18" charset="0"/>
                          </a:rPr>
                          <m:t>𝒉</m:t>
                        </m:r>
                      </m:e>
                      <m:sub>
                        <m:r>
                          <a:rPr lang="en-US" b="0" i="1" smtClean="0">
                            <a:latin typeface="Cambria Math" panose="02040503050406030204" pitchFamily="18" charset="0"/>
                          </a:rPr>
                          <m:t>𝑣</m:t>
                        </m:r>
                      </m:sub>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sup>
                    </m:sSubSup>
                  </m:oMath>
                </a14:m>
                <a:r>
                  <a:rPr lang="en-JP" dirty="0"/>
                  <a:t>をもとに次の時点の中間表現を得る。</a:t>
                </a:r>
              </a:p>
            </p:txBody>
          </p:sp>
        </mc:Choice>
        <mc:Fallback xmlns="">
          <p:sp>
            <p:nvSpPr>
              <p:cNvPr id="7" name="TextBox 6">
                <a:extLst>
                  <a:ext uri="{FF2B5EF4-FFF2-40B4-BE49-F238E27FC236}">
                    <a16:creationId xmlns:a16="http://schemas.microsoft.com/office/drawing/2014/main" id="{AB32C7F8-9511-9944-7CE2-3E509842D8BD}"/>
                  </a:ext>
                </a:extLst>
              </p:cNvPr>
              <p:cNvSpPr txBox="1">
                <a:spLocks noRot="1" noChangeAspect="1" noMove="1" noResize="1" noEditPoints="1" noAdjustHandles="1" noChangeArrowheads="1" noChangeShapeType="1" noTextEdit="1"/>
              </p:cNvSpPr>
              <p:nvPr/>
            </p:nvSpPr>
            <p:spPr>
              <a:xfrm>
                <a:off x="940565" y="4108417"/>
                <a:ext cx="10665997" cy="1672509"/>
              </a:xfrm>
              <a:prstGeom prst="rect">
                <a:avLst/>
              </a:prstGeom>
              <a:blipFill>
                <a:blip r:embed="rId3"/>
                <a:stretch>
                  <a:fillRect l="-357" b="-4511"/>
                </a:stretch>
              </a:blipFill>
            </p:spPr>
            <p:txBody>
              <a:bodyPr/>
              <a:lstStyle/>
              <a:p>
                <a:r>
                  <a:rPr lang="en-JP">
                    <a:noFill/>
                  </a:rPr>
                  <a:t> </a:t>
                </a:r>
              </a:p>
            </p:txBody>
          </p:sp>
        </mc:Fallback>
      </mc:AlternateContent>
      <p:sp>
        <p:nvSpPr>
          <p:cNvPr id="8" name="Rounded Rectangle 7">
            <a:extLst>
              <a:ext uri="{FF2B5EF4-FFF2-40B4-BE49-F238E27FC236}">
                <a16:creationId xmlns:a16="http://schemas.microsoft.com/office/drawing/2014/main" id="{6FB21555-3FF3-29F0-F97B-218D281D9F4A}"/>
              </a:ext>
            </a:extLst>
          </p:cNvPr>
          <p:cNvSpPr/>
          <p:nvPr/>
        </p:nvSpPr>
        <p:spPr>
          <a:xfrm>
            <a:off x="93133" y="1339971"/>
            <a:ext cx="6307667" cy="227753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Tree>
    <p:extLst>
      <p:ext uri="{BB962C8B-B14F-4D97-AF65-F5344CB8AC3E}">
        <p14:creationId xmlns:p14="http://schemas.microsoft.com/office/powerpoint/2010/main" val="2802011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DDB59E-79B1-DFCC-DECA-63C5CB8C47B2}"/>
              </a:ext>
            </a:extLst>
          </p:cNvPr>
          <p:cNvSpPr>
            <a:spLocks noGrp="1"/>
          </p:cNvSpPr>
          <p:nvPr>
            <p:ph type="ftr" sz="quarter" idx="11"/>
          </p:nvPr>
        </p:nvSpPr>
        <p:spPr/>
        <p:txBody>
          <a:bodyPr/>
          <a:lstStyle/>
          <a:p>
            <a:r>
              <a:rPr lang="en-US" altLang="ja-JP"/>
              <a:t>SOKENDAI / NII</a:t>
            </a:r>
            <a:endParaRPr lang="ja-JP" altLang="en-US"/>
          </a:p>
        </p:txBody>
      </p:sp>
      <p:sp>
        <p:nvSpPr>
          <p:cNvPr id="3" name="Slide Number Placeholder 2">
            <a:extLst>
              <a:ext uri="{FF2B5EF4-FFF2-40B4-BE49-F238E27FC236}">
                <a16:creationId xmlns:a16="http://schemas.microsoft.com/office/drawing/2014/main" id="{FABBF265-26D0-E0FF-6401-9A4E206AF32D}"/>
              </a:ext>
            </a:extLst>
          </p:cNvPr>
          <p:cNvSpPr>
            <a:spLocks noGrp="1"/>
          </p:cNvSpPr>
          <p:nvPr>
            <p:ph type="sldNum" sz="quarter" idx="12"/>
          </p:nvPr>
        </p:nvSpPr>
        <p:spPr/>
        <p:txBody>
          <a:bodyPr/>
          <a:lstStyle/>
          <a:p>
            <a:fld id="{6125E291-4729-C34C-9667-BD6AADDF06C4}" type="slidenum">
              <a:rPr kumimoji="1" lang="ja-JP" altLang="en-US" smtClean="0"/>
              <a:t>4</a:t>
            </a:fld>
            <a:endParaRPr kumimoji="1" lang="ja-JP" altLang="en-US"/>
          </a:p>
        </p:txBody>
      </p:sp>
      <p:sp>
        <p:nvSpPr>
          <p:cNvPr id="4" name="TextBox 3">
            <a:extLst>
              <a:ext uri="{FF2B5EF4-FFF2-40B4-BE49-F238E27FC236}">
                <a16:creationId xmlns:a16="http://schemas.microsoft.com/office/drawing/2014/main" id="{80E3F577-3C49-0EEC-03D7-DA82A2C05BDD}"/>
              </a:ext>
            </a:extLst>
          </p:cNvPr>
          <p:cNvSpPr txBox="1"/>
          <p:nvPr/>
        </p:nvSpPr>
        <p:spPr>
          <a:xfrm>
            <a:off x="152401" y="1168400"/>
            <a:ext cx="6301725" cy="369332"/>
          </a:xfrm>
          <a:prstGeom prst="rect">
            <a:avLst/>
          </a:prstGeom>
          <a:noFill/>
        </p:spPr>
        <p:txBody>
          <a:bodyPr wrap="none" rtlCol="0">
            <a:spAutoFit/>
          </a:bodyPr>
          <a:lstStyle/>
          <a:p>
            <a:r>
              <a:rPr lang="en-JP" dirty="0"/>
              <a:t>この定式化は一般的で、</a:t>
            </a:r>
            <a:r>
              <a:rPr lang="en-JP" u="sng" dirty="0"/>
              <a:t>NNを特殊な例として含んでいる</a:t>
            </a:r>
            <a:r>
              <a:rPr lang="en-JP" dirty="0"/>
              <a: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BD44862-6C2E-87ED-E401-7334E3391BE6}"/>
                  </a:ext>
                </a:extLst>
              </p:cNvPr>
              <p:cNvSpPr txBox="1"/>
              <p:nvPr/>
            </p:nvSpPr>
            <p:spPr>
              <a:xfrm>
                <a:off x="152401" y="1794933"/>
                <a:ext cx="10154446" cy="4139595"/>
              </a:xfrm>
              <a:prstGeom prst="rect">
                <a:avLst/>
              </a:prstGeom>
              <a:noFill/>
            </p:spPr>
            <p:txBody>
              <a:bodyPr wrap="none" rtlCol="0">
                <a:spAutoFit/>
              </a:bodyPr>
              <a:lstStyle/>
              <a:p>
                <a:r>
                  <a:rPr lang="en-JP" dirty="0"/>
                  <a:t>データセットを</a:t>
                </a:r>
                <a14:m>
                  <m:oMath xmlns:m="http://schemas.openxmlformats.org/officeDocument/2006/math">
                    <m:sSub>
                      <m:sSubPr>
                        <m:ctrlPr>
                          <a:rPr lang="en-JP"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JP" b="1" i="1">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𝟐</m:t>
                        </m:r>
                      </m:sub>
                    </m:sSub>
                    <m:r>
                      <a:rPr lang="en-US" b="1" i="1">
                        <a:latin typeface="Cambria Math" panose="02040503050406030204" pitchFamily="18" charset="0"/>
                      </a:rPr>
                      <m:t>,</m:t>
                    </m:r>
                  </m:oMath>
                </a14:m>
                <a:r>
                  <a:rPr lang="en-JP" b="1" dirty="0"/>
                  <a:t> </a:t>
                </a:r>
                <a14:m>
                  <m:oMath xmlns:m="http://schemas.openxmlformats.org/officeDocument/2006/math">
                    <m:sSub>
                      <m:sSubPr>
                        <m:ctrlPr>
                          <a:rPr lang="en-JP" b="1" i="1">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𝟑</m:t>
                        </m:r>
                      </m:sub>
                    </m:sSub>
                    <m:r>
                      <a:rPr lang="en-US" b="1" i="1">
                        <a:latin typeface="Cambria Math" panose="02040503050406030204" pitchFamily="18" charset="0"/>
                      </a:rPr>
                      <m:t>, </m:t>
                    </m:r>
                    <m:sSub>
                      <m:sSubPr>
                        <m:ctrlPr>
                          <a:rPr lang="en-JP" b="1" i="1">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𝟒</m:t>
                        </m:r>
                      </m:sub>
                    </m:sSub>
                    <m:r>
                      <a:rPr lang="en-US" b="1" i="1">
                        <a:latin typeface="Cambria Math" panose="02040503050406030204" pitchFamily="18" charset="0"/>
                      </a:rPr>
                      <m:t>, </m:t>
                    </m:r>
                    <m:r>
                      <a:rPr lang="en-US" b="1" i="1" smtClean="0">
                        <a:latin typeface="Cambria Math" panose="02040503050406030204" pitchFamily="18" charset="0"/>
                      </a:rPr>
                      <m:t>,,,,,</m:t>
                    </m:r>
                    <m:sSub>
                      <m:sSubPr>
                        <m:ctrlPr>
                          <a:rPr lang="en-JP" b="1" i="1">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𝒏</m:t>
                        </m:r>
                      </m:sub>
                    </m:sSub>
                    <m:r>
                      <a:rPr lang="en-US" b="1" i="1">
                        <a:latin typeface="Cambria Math" panose="02040503050406030204" pitchFamily="18" charset="0"/>
                      </a:rPr>
                      <m:t> </m:t>
                    </m:r>
                  </m:oMath>
                </a14:m>
                <a:r>
                  <a:rPr lang="en-JP" dirty="0"/>
                  <a:t>とし、</a:t>
                </a:r>
                <a14:m>
                  <m:oMath xmlns:m="http://schemas.openxmlformats.org/officeDocument/2006/math">
                    <m:sSub>
                      <m:sSubPr>
                        <m:ctrlPr>
                          <a:rPr lang="en-JP"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𝑖</m:t>
                        </m:r>
                      </m:sub>
                    </m:sSub>
                  </m:oMath>
                </a14:m>
                <a:r>
                  <a:rPr lang="en-JP" dirty="0"/>
                  <a:t>を通常のニューラルネットワークのi番目の層とする</a:t>
                </a:r>
              </a:p>
              <a:p>
                <a:endParaRPr lang="en-JP" dirty="0"/>
              </a:p>
              <a:p>
                <a:endParaRPr lang="en-JP" dirty="0"/>
              </a:p>
              <a:p>
                <a:r>
                  <a:rPr lang="en-JP" dirty="0"/>
                  <a:t>ニューラルネットワークを</a:t>
                </a:r>
                <a:endParaRPr lang="en-US" b="0" i="1" dirty="0">
                  <a:latin typeface="Cambria Math" panose="02040503050406030204" pitchFamily="18" charset="0"/>
                </a:endParaRPr>
              </a:p>
              <a:p>
                <a14:m>
                  <m:oMath xmlns:m="http://schemas.openxmlformats.org/officeDocument/2006/math">
                    <m:r>
                      <a:rPr lang="ja-JP" altLang="en-US" b="0" i="1" smtClean="0">
                        <a:latin typeface="Cambria Math" panose="02040503050406030204" pitchFamily="18" charset="0"/>
                      </a:rPr>
                      <m:t>　　　　　　　　　　</m:t>
                    </m:r>
                    <m:r>
                      <a:rPr lang="en-US" b="0" i="1" smtClean="0">
                        <a:latin typeface="Cambria Math" panose="02040503050406030204" pitchFamily="18" charset="0"/>
                      </a:rPr>
                      <m:t>𝑔</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𝐿</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𝐿</m:t>
                        </m:r>
                        <m:r>
                          <a:rPr lang="en-US" b="0" i="1" smtClean="0">
                            <a:latin typeface="Cambria Math" panose="02040503050406030204" pitchFamily="18" charset="0"/>
                          </a:rPr>
                          <m:t>−1</m:t>
                        </m:r>
                      </m:sub>
                    </m:sSub>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𝐿</m:t>
                        </m:r>
                        <m:r>
                          <a:rPr lang="en-US" b="0" i="1" smtClean="0">
                            <a:latin typeface="Cambria Math" panose="02040503050406030204" pitchFamily="18" charset="0"/>
                          </a:rPr>
                          <m:t>−2</m:t>
                        </m:r>
                      </m:sub>
                    </m:sSub>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𝐿</m:t>
                        </m:r>
                        <m:r>
                          <a:rPr lang="en-US" b="0" i="1" smtClean="0">
                            <a:latin typeface="Cambria Math" panose="02040503050406030204" pitchFamily="18" charset="0"/>
                          </a:rPr>
                          <m:t>−3</m:t>
                        </m:r>
                      </m:sub>
                    </m:sSub>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𝐿</m:t>
                        </m:r>
                        <m:r>
                          <a:rPr lang="en-US" b="0" i="1" smtClean="0">
                            <a:latin typeface="Cambria Math" panose="02040503050406030204" pitchFamily="18" charset="0"/>
                          </a:rPr>
                          <m:t>−4</m:t>
                        </m:r>
                      </m:sub>
                    </m:sSub>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oMath>
                </a14:m>
                <a:r>
                  <a:rPr lang="en-JP" dirty="0"/>
                  <a:t>,,,,</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1</m:t>
                        </m:r>
                      </m:sub>
                    </m:sSub>
                    <m:r>
                      <a:rPr lang="en-US" i="1">
                        <a:latin typeface="Cambria Math" panose="02040503050406030204" pitchFamily="18" charset="0"/>
                      </a:rPr>
                      <m:t> </m:t>
                    </m:r>
                  </m:oMath>
                </a14:m>
                <a:endParaRPr lang="en-JP" dirty="0"/>
              </a:p>
              <a:p>
                <a:r>
                  <a:rPr lang="en-JP" dirty="0"/>
                  <a:t>により定義する</a:t>
                </a:r>
              </a:p>
              <a:p>
                <a:endParaRPr lang="en-JP" dirty="0"/>
              </a:p>
              <a:p>
                <a:r>
                  <a:rPr lang="en-JP" dirty="0"/>
                  <a:t>前述のこの式を</a:t>
                </a:r>
              </a:p>
              <a:p>
                <a:endParaRPr lang="en-JP" dirty="0"/>
              </a:p>
              <a:p>
                <a14:m>
                  <m:oMath xmlns:m="http://schemas.openxmlformats.org/officeDocument/2006/math">
                    <m:sSubSup>
                      <m:sSubSupPr>
                        <m:ctrlPr>
                          <a:rPr lang="en-US" b="0" i="1" smtClean="0">
                            <a:latin typeface="Cambria Math" panose="02040503050406030204" pitchFamily="18" charset="0"/>
                          </a:rPr>
                        </m:ctrlPr>
                      </m:sSubSupPr>
                      <m:e>
                        <m:r>
                          <a:rPr lang="ja-JP" altLang="en-US" b="0" i="1" smtClean="0">
                            <a:latin typeface="Cambria Math" panose="02040503050406030204" pitchFamily="18" charset="0"/>
                          </a:rPr>
                          <m:t>　　　　　　　　　</m:t>
                        </m:r>
                        <m:r>
                          <a:rPr lang="en-US" b="0" i="1" smtClean="0">
                            <a:latin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rPr>
                          <m:t>𝑎𝑔𝑔𝑟𝑒𝑔𝑎𝑡𝑒</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b="1" i="1">
                            <a:latin typeface="Cambria Math" panose="02040503050406030204" pitchFamily="18" charset="0"/>
                          </a:rPr>
                          <m:t>𝒉</m:t>
                        </m:r>
                      </m:e>
                      <m:sub>
                        <m:r>
                          <a:rPr lang="en-US" i="1">
                            <a:latin typeface="Cambria Math" panose="02040503050406030204" pitchFamily="18" charset="0"/>
                          </a:rPr>
                          <m:t>𝑣</m:t>
                        </m:r>
                      </m:sub>
                      <m:sup>
                        <m:d>
                          <m:dPr>
                            <m:ctrlPr>
                              <a:rPr lang="en-US" i="1">
                                <a:latin typeface="Cambria Math" panose="02040503050406030204" pitchFamily="18" charset="0"/>
                              </a:rPr>
                            </m:ctrlPr>
                          </m:dPr>
                          <m:e>
                            <m:r>
                              <a:rPr lang="en-US" i="1">
                                <a:latin typeface="Cambria Math" panose="02040503050406030204" pitchFamily="18" charset="0"/>
                              </a:rPr>
                              <m:t>𝑙</m:t>
                            </m:r>
                          </m:e>
                        </m:d>
                      </m:sup>
                    </m:sSubSup>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sSubSup>
                          <m:sSubSupPr>
                            <m:ctrlPr>
                              <a:rPr lang="en-US" i="1">
                                <a:latin typeface="Cambria Math" panose="02040503050406030204" pitchFamily="18" charset="0"/>
                              </a:rPr>
                            </m:ctrlPr>
                          </m:sSubSupPr>
                          <m:e>
                            <m:r>
                              <a:rPr lang="en-US" b="1" i="1">
                                <a:latin typeface="Cambria Math" panose="02040503050406030204" pitchFamily="18" charset="0"/>
                              </a:rPr>
                              <m:t>𝒉</m:t>
                            </m:r>
                          </m:e>
                          <m:sub>
                            <m:r>
                              <a:rPr lang="en-US" b="0" i="1" smtClean="0">
                                <a:latin typeface="Cambria Math" panose="02040503050406030204" pitchFamily="18" charset="0"/>
                              </a:rPr>
                              <m:t>𝑢</m:t>
                            </m:r>
                          </m:sub>
                          <m:sup>
                            <m:d>
                              <m:dPr>
                                <m:ctrlPr>
                                  <a:rPr lang="en-US" i="1">
                                    <a:latin typeface="Cambria Math" panose="02040503050406030204" pitchFamily="18" charset="0"/>
                                  </a:rPr>
                                </m:ctrlPr>
                              </m:dPr>
                              <m:e>
                                <m:r>
                                  <a:rPr lang="en-US" b="0" i="1" smtClean="0">
                                    <a:latin typeface="Cambria Math" panose="02040503050406030204" pitchFamily="18" charset="0"/>
                                  </a:rPr>
                                  <m:t>𝑙</m:t>
                                </m:r>
                              </m:e>
                            </m:d>
                          </m:sup>
                        </m:sSubSup>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𝑢</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 }})</m:t>
                    </m:r>
                  </m:oMath>
                </a14:m>
                <a:r>
                  <a:rPr lang="ja-JP" altLang="en-US"/>
                  <a:t>　</a:t>
                </a:r>
                <a:r>
                  <a:rPr lang="en-US" altLang="ja-JP" dirty="0"/>
                  <a:t>= </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𝑙</m:t>
                        </m:r>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Sup>
                      <m:sSubSupPr>
                        <m:ctrlPr>
                          <a:rPr lang="en-US" i="1">
                            <a:latin typeface="Cambria Math" panose="02040503050406030204" pitchFamily="18" charset="0"/>
                          </a:rPr>
                        </m:ctrlPr>
                      </m:sSubSupPr>
                      <m:e>
                        <m:r>
                          <a:rPr lang="en-US" b="1" i="1">
                            <a:latin typeface="Cambria Math" panose="02040503050406030204" pitchFamily="18" charset="0"/>
                          </a:rPr>
                          <m:t>𝒉</m:t>
                        </m:r>
                      </m:e>
                      <m:sub>
                        <m:r>
                          <a:rPr lang="en-US" i="1">
                            <a:latin typeface="Cambria Math" panose="02040503050406030204" pitchFamily="18" charset="0"/>
                          </a:rPr>
                          <m:t>𝑣</m:t>
                        </m:r>
                      </m:sub>
                      <m:sup>
                        <m:d>
                          <m:dPr>
                            <m:ctrlPr>
                              <a:rPr lang="en-US" i="1">
                                <a:latin typeface="Cambria Math" panose="02040503050406030204" pitchFamily="18" charset="0"/>
                              </a:rPr>
                            </m:ctrlPr>
                          </m:dPr>
                          <m:e>
                            <m:r>
                              <a:rPr lang="en-US" i="1">
                                <a:latin typeface="Cambria Math" panose="02040503050406030204" pitchFamily="18" charset="0"/>
                              </a:rPr>
                              <m:t>𝑙</m:t>
                            </m:r>
                          </m:e>
                        </m:d>
                      </m:sup>
                    </m:sSubSup>
                    <m:r>
                      <a:rPr lang="en-US" altLang="ja-JP" b="0" i="1" smtClean="0">
                        <a:latin typeface="Cambria Math" panose="02040503050406030204" pitchFamily="18" charset="0"/>
                      </a:rPr>
                      <m:t>)</m:t>
                    </m:r>
                  </m:oMath>
                </a14:m>
                <a:endParaRPr lang="en-JP" dirty="0"/>
              </a:p>
              <a:p>
                <a:endParaRPr lang="en-JP" dirty="0"/>
              </a:p>
              <a:p>
                <a:r>
                  <a:rPr lang="en-JP" dirty="0"/>
                  <a:t>とおくと、GNNはニューラルネットと同じ計算を行うことができる。</a:t>
                </a:r>
              </a:p>
              <a:p>
                <a:endParaRPr lang="en-JP" dirty="0"/>
              </a:p>
              <a:p>
                <a:r>
                  <a:rPr lang="en-JP" dirty="0"/>
                  <a:t>→</a:t>
                </a:r>
                <a:r>
                  <a:rPr lang="en-JP" u="sng" dirty="0"/>
                  <a:t>通常のNNはGNNのうち、頂点間のメッセージのやり取りをしない特殊例と考えられる</a:t>
                </a:r>
              </a:p>
            </p:txBody>
          </p:sp>
        </mc:Choice>
        <mc:Fallback xmlns="">
          <p:sp>
            <p:nvSpPr>
              <p:cNvPr id="5" name="TextBox 4">
                <a:extLst>
                  <a:ext uri="{FF2B5EF4-FFF2-40B4-BE49-F238E27FC236}">
                    <a16:creationId xmlns:a16="http://schemas.microsoft.com/office/drawing/2014/main" id="{DBD44862-6C2E-87ED-E401-7334E3391BE6}"/>
                  </a:ext>
                </a:extLst>
              </p:cNvPr>
              <p:cNvSpPr txBox="1">
                <a:spLocks noRot="1" noChangeAspect="1" noMove="1" noResize="1" noEditPoints="1" noAdjustHandles="1" noChangeArrowheads="1" noChangeShapeType="1" noTextEdit="1"/>
              </p:cNvSpPr>
              <p:nvPr/>
            </p:nvSpPr>
            <p:spPr>
              <a:xfrm>
                <a:off x="152401" y="1794933"/>
                <a:ext cx="10154446" cy="4139595"/>
              </a:xfrm>
              <a:prstGeom prst="rect">
                <a:avLst/>
              </a:prstGeom>
              <a:blipFill>
                <a:blip r:embed="rId2"/>
                <a:stretch>
                  <a:fillRect l="-500" t="-612" b="-1529"/>
                </a:stretch>
              </a:blipFill>
            </p:spPr>
            <p:txBody>
              <a:bodyPr/>
              <a:lstStyle/>
              <a:p>
                <a:r>
                  <a:rPr lang="en-JP">
                    <a:noFill/>
                  </a:rPr>
                  <a:t> </a:t>
                </a:r>
              </a:p>
            </p:txBody>
          </p:sp>
        </mc:Fallback>
      </mc:AlternateContent>
    </p:spTree>
    <p:extLst>
      <p:ext uri="{BB962C8B-B14F-4D97-AF65-F5344CB8AC3E}">
        <p14:creationId xmlns:p14="http://schemas.microsoft.com/office/powerpoint/2010/main" val="1526480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405B00E-5E80-0879-0660-B9CE48D4354A}"/>
              </a:ext>
            </a:extLst>
          </p:cNvPr>
          <p:cNvSpPr>
            <a:spLocks noGrp="1"/>
          </p:cNvSpPr>
          <p:nvPr>
            <p:ph type="ftr" sz="quarter" idx="11"/>
          </p:nvPr>
        </p:nvSpPr>
        <p:spPr/>
        <p:txBody>
          <a:bodyPr/>
          <a:lstStyle/>
          <a:p>
            <a:r>
              <a:rPr lang="en-US" altLang="ja-JP"/>
              <a:t>SOKENDAI / NII</a:t>
            </a:r>
            <a:endParaRPr lang="ja-JP" altLang="en-US"/>
          </a:p>
        </p:txBody>
      </p:sp>
      <p:sp>
        <p:nvSpPr>
          <p:cNvPr id="3" name="Slide Number Placeholder 2">
            <a:extLst>
              <a:ext uri="{FF2B5EF4-FFF2-40B4-BE49-F238E27FC236}">
                <a16:creationId xmlns:a16="http://schemas.microsoft.com/office/drawing/2014/main" id="{D56A4D29-2ADE-35AF-D8DA-73399751565E}"/>
              </a:ext>
            </a:extLst>
          </p:cNvPr>
          <p:cNvSpPr>
            <a:spLocks noGrp="1"/>
          </p:cNvSpPr>
          <p:nvPr>
            <p:ph type="sldNum" sz="quarter" idx="12"/>
          </p:nvPr>
        </p:nvSpPr>
        <p:spPr/>
        <p:txBody>
          <a:bodyPr/>
          <a:lstStyle/>
          <a:p>
            <a:fld id="{6125E291-4729-C34C-9667-BD6AADDF06C4}" type="slidenum">
              <a:rPr kumimoji="1" lang="ja-JP" altLang="en-US" smtClean="0"/>
              <a:t>5</a:t>
            </a:fld>
            <a:endParaRPr kumimoji="1" lang="ja-JP" alt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17DE760-1DC2-96A8-CB7C-9E030F2A8AAD}"/>
                  </a:ext>
                </a:extLst>
              </p:cNvPr>
              <p:cNvSpPr txBox="1"/>
              <p:nvPr/>
            </p:nvSpPr>
            <p:spPr>
              <a:xfrm>
                <a:off x="-1701799" y="1181399"/>
                <a:ext cx="7560733" cy="504818"/>
              </a:xfrm>
              <a:prstGeom prst="rect">
                <a:avLst/>
              </a:prstGeom>
              <a:noFill/>
            </p:spPr>
            <p:txBody>
              <a:bodyPr wrap="square">
                <a:spAutoFit/>
              </a:bodyPr>
              <a:lstStyle/>
              <a:p>
                <a14:m>
                  <m:oMath xmlns:m="http://schemas.openxmlformats.org/officeDocument/2006/math">
                    <m:sSubSup>
                      <m:sSubSupPr>
                        <m:ctrlPr>
                          <a:rPr lang="en-US" b="0" i="1" smtClean="0">
                            <a:latin typeface="Cambria Math" panose="02040503050406030204" pitchFamily="18" charset="0"/>
                          </a:rPr>
                        </m:ctrlPr>
                      </m:sSubSupPr>
                      <m:e>
                        <m:r>
                          <a:rPr lang="ja-JP" altLang="en-US" b="0" i="1" smtClean="0">
                            <a:latin typeface="Cambria Math" panose="02040503050406030204" pitchFamily="18" charset="0"/>
                          </a:rPr>
                          <m:t>　　　　　　　　　</m:t>
                        </m:r>
                        <m:r>
                          <a:rPr lang="en-US" b="0" i="1" smtClean="0">
                            <a:latin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rPr>
                          <m:t>𝑎𝑔𝑔𝑟𝑒𝑔𝑎𝑡𝑒</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b="1" i="1">
                            <a:latin typeface="Cambria Math" panose="02040503050406030204" pitchFamily="18" charset="0"/>
                          </a:rPr>
                          <m:t>𝒉</m:t>
                        </m:r>
                      </m:e>
                      <m:sub>
                        <m:r>
                          <a:rPr lang="en-US" i="1">
                            <a:latin typeface="Cambria Math" panose="02040503050406030204" pitchFamily="18" charset="0"/>
                          </a:rPr>
                          <m:t>𝑣</m:t>
                        </m:r>
                      </m:sub>
                      <m:sup>
                        <m:d>
                          <m:dPr>
                            <m:ctrlPr>
                              <a:rPr lang="en-US" i="1">
                                <a:latin typeface="Cambria Math" panose="02040503050406030204" pitchFamily="18" charset="0"/>
                              </a:rPr>
                            </m:ctrlPr>
                          </m:dPr>
                          <m:e>
                            <m:r>
                              <a:rPr lang="en-US" i="1">
                                <a:latin typeface="Cambria Math" panose="02040503050406030204" pitchFamily="18" charset="0"/>
                              </a:rPr>
                              <m:t>𝑙</m:t>
                            </m:r>
                          </m:e>
                        </m:d>
                      </m:sup>
                    </m:sSubSup>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sSubSup>
                          <m:sSubSupPr>
                            <m:ctrlPr>
                              <a:rPr lang="en-US" i="1">
                                <a:latin typeface="Cambria Math" panose="02040503050406030204" pitchFamily="18" charset="0"/>
                              </a:rPr>
                            </m:ctrlPr>
                          </m:sSubSupPr>
                          <m:e>
                            <m:r>
                              <a:rPr lang="en-US" b="1" i="1">
                                <a:latin typeface="Cambria Math" panose="02040503050406030204" pitchFamily="18" charset="0"/>
                              </a:rPr>
                              <m:t>𝒉</m:t>
                            </m:r>
                          </m:e>
                          <m:sub>
                            <m:r>
                              <a:rPr lang="en-US" b="0" i="1" smtClean="0">
                                <a:latin typeface="Cambria Math" panose="02040503050406030204" pitchFamily="18" charset="0"/>
                              </a:rPr>
                              <m:t>𝑢</m:t>
                            </m:r>
                          </m:sub>
                          <m:sup>
                            <m:d>
                              <m:dPr>
                                <m:ctrlPr>
                                  <a:rPr lang="en-US" i="1">
                                    <a:latin typeface="Cambria Math" panose="02040503050406030204" pitchFamily="18" charset="0"/>
                                  </a:rPr>
                                </m:ctrlPr>
                              </m:dPr>
                              <m:e>
                                <m:r>
                                  <a:rPr lang="en-US" b="0" i="1" smtClean="0">
                                    <a:latin typeface="Cambria Math" panose="02040503050406030204" pitchFamily="18" charset="0"/>
                                  </a:rPr>
                                  <m:t>𝑙</m:t>
                                </m:r>
                              </m:e>
                            </m:d>
                          </m:sup>
                        </m:sSubSup>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𝑢</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 }})</m:t>
                    </m:r>
                  </m:oMath>
                </a14:m>
                <a:r>
                  <a:rPr lang="ja-JP" altLang="en-US"/>
                  <a:t>　</a:t>
                </a:r>
                <a:r>
                  <a:rPr lang="en-US" altLang="ja-JP" dirty="0"/>
                  <a:t>= </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𝑙</m:t>
                        </m:r>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Sup>
                      <m:sSubSupPr>
                        <m:ctrlPr>
                          <a:rPr lang="en-US" i="1">
                            <a:latin typeface="Cambria Math" panose="02040503050406030204" pitchFamily="18" charset="0"/>
                          </a:rPr>
                        </m:ctrlPr>
                      </m:sSubSupPr>
                      <m:e>
                        <m:r>
                          <a:rPr lang="en-US" b="1" i="1">
                            <a:latin typeface="Cambria Math" panose="02040503050406030204" pitchFamily="18" charset="0"/>
                          </a:rPr>
                          <m:t>𝒉</m:t>
                        </m:r>
                      </m:e>
                      <m:sub>
                        <m:r>
                          <a:rPr lang="en-US" i="1">
                            <a:latin typeface="Cambria Math" panose="02040503050406030204" pitchFamily="18" charset="0"/>
                          </a:rPr>
                          <m:t>𝑣</m:t>
                        </m:r>
                      </m:sub>
                      <m:sup>
                        <m:d>
                          <m:dPr>
                            <m:ctrlPr>
                              <a:rPr lang="en-US" i="1">
                                <a:latin typeface="Cambria Math" panose="02040503050406030204" pitchFamily="18" charset="0"/>
                              </a:rPr>
                            </m:ctrlPr>
                          </m:dPr>
                          <m:e>
                            <m:r>
                              <a:rPr lang="en-US" i="1">
                                <a:latin typeface="Cambria Math" panose="02040503050406030204" pitchFamily="18" charset="0"/>
                              </a:rPr>
                              <m:t>𝑙</m:t>
                            </m:r>
                          </m:e>
                        </m:d>
                      </m:sup>
                    </m:sSubSup>
                    <m:r>
                      <a:rPr lang="en-US" altLang="ja-JP" b="0" i="1" smtClean="0">
                        <a:latin typeface="Cambria Math" panose="02040503050406030204" pitchFamily="18" charset="0"/>
                      </a:rPr>
                      <m:t>)</m:t>
                    </m:r>
                  </m:oMath>
                </a14:m>
                <a:endParaRPr lang="en-JP" dirty="0"/>
              </a:p>
            </p:txBody>
          </p:sp>
        </mc:Choice>
        <mc:Fallback xmlns="">
          <p:sp>
            <p:nvSpPr>
              <p:cNvPr id="9" name="TextBox 8">
                <a:extLst>
                  <a:ext uri="{FF2B5EF4-FFF2-40B4-BE49-F238E27FC236}">
                    <a16:creationId xmlns:a16="http://schemas.microsoft.com/office/drawing/2014/main" id="{D17DE760-1DC2-96A8-CB7C-9E030F2A8AAD}"/>
                  </a:ext>
                </a:extLst>
              </p:cNvPr>
              <p:cNvSpPr txBox="1">
                <a:spLocks noRot="1" noChangeAspect="1" noMove="1" noResize="1" noEditPoints="1" noAdjustHandles="1" noChangeArrowheads="1" noChangeShapeType="1" noTextEdit="1"/>
              </p:cNvSpPr>
              <p:nvPr/>
            </p:nvSpPr>
            <p:spPr>
              <a:xfrm>
                <a:off x="-1701799" y="1181399"/>
                <a:ext cx="7560733" cy="504818"/>
              </a:xfrm>
              <a:prstGeom prst="rect">
                <a:avLst/>
              </a:prstGeom>
              <a:blipFill>
                <a:blip r:embed="rId2"/>
                <a:stretch>
                  <a:fillRect b="-7500"/>
                </a:stretch>
              </a:blipFill>
            </p:spPr>
            <p:txBody>
              <a:bodyPr/>
              <a:lstStyle/>
              <a:p>
                <a:r>
                  <a:rPr lang="en-JP">
                    <a:noFill/>
                  </a:rPr>
                  <a:t> </a:t>
                </a:r>
              </a:p>
            </p:txBody>
          </p:sp>
        </mc:Fallback>
      </mc:AlternateContent>
      <p:sp>
        <p:nvSpPr>
          <p:cNvPr id="10" name="TextBox 9">
            <a:extLst>
              <a:ext uri="{FF2B5EF4-FFF2-40B4-BE49-F238E27FC236}">
                <a16:creationId xmlns:a16="http://schemas.microsoft.com/office/drawing/2014/main" id="{FF1B804A-36A8-8266-B06C-A67F1ED41C59}"/>
              </a:ext>
            </a:extLst>
          </p:cNvPr>
          <p:cNvSpPr txBox="1"/>
          <p:nvPr/>
        </p:nvSpPr>
        <p:spPr>
          <a:xfrm>
            <a:off x="226623" y="2099734"/>
            <a:ext cx="11957119" cy="3416320"/>
          </a:xfrm>
          <a:prstGeom prst="rect">
            <a:avLst/>
          </a:prstGeom>
          <a:noFill/>
        </p:spPr>
        <p:txBody>
          <a:bodyPr wrap="none" rtlCol="0">
            <a:spAutoFit/>
          </a:bodyPr>
          <a:lstStyle/>
          <a:p>
            <a:r>
              <a:rPr lang="en-JP" dirty="0"/>
              <a:t>第二引数の無視による等式化だが、グラフから辺を取り除くことでもメッセージのやり取りは無効化できる</a:t>
            </a:r>
          </a:p>
          <a:p>
            <a:endParaRPr lang="en-JP" dirty="0"/>
          </a:p>
          <a:p>
            <a:r>
              <a:rPr lang="en-JP" dirty="0"/>
              <a:t>→</a:t>
            </a:r>
            <a:r>
              <a:rPr lang="ja-JP" altLang="en-US"/>
              <a:t> 　</a:t>
            </a:r>
            <a:r>
              <a:rPr lang="ja-JP" altLang="en-US" u="sng"/>
              <a:t>辺の存在しないグラフに対する</a:t>
            </a:r>
            <a:r>
              <a:rPr lang="en-US" altLang="ja-JP" u="sng" dirty="0"/>
              <a:t>GNN</a:t>
            </a:r>
            <a:r>
              <a:rPr lang="ja-JP" altLang="en-US" u="sng"/>
              <a:t>＝通常の</a:t>
            </a:r>
            <a:r>
              <a:rPr lang="en-US" altLang="ja-JP" u="sng" dirty="0"/>
              <a:t>NN</a:t>
            </a:r>
            <a:r>
              <a:rPr lang="ja-JP" altLang="en-US" u="sng"/>
              <a:t> である</a:t>
            </a:r>
            <a:endParaRPr lang="en-US" altLang="ja-JP" u="sng" dirty="0"/>
          </a:p>
          <a:p>
            <a:endParaRPr lang="en-US" u="sng" dirty="0"/>
          </a:p>
          <a:p>
            <a:r>
              <a:rPr lang="ja-JP" altLang="en-US" u="sng"/>
              <a:t>つまり</a:t>
            </a:r>
            <a:r>
              <a:rPr lang="en-US" altLang="ja-JP" u="sng" dirty="0"/>
              <a:t>GNN</a:t>
            </a:r>
            <a:r>
              <a:rPr lang="ja-JP" altLang="en-US" u="sng"/>
              <a:t>は少なくとも通常の</a:t>
            </a:r>
            <a:r>
              <a:rPr lang="en-US" altLang="ja-JP" u="sng" dirty="0"/>
              <a:t>NN</a:t>
            </a:r>
            <a:r>
              <a:rPr lang="ja-JP" altLang="en-US" u="sng"/>
              <a:t>以上の表現力を持つ。</a:t>
            </a:r>
            <a:endParaRPr lang="en-US" altLang="ja-JP" u="sng" dirty="0"/>
          </a:p>
          <a:p>
            <a:endParaRPr lang="en-US" u="sng" dirty="0"/>
          </a:p>
          <a:p>
            <a:r>
              <a:rPr lang="ja-JP" altLang="en-JP"/>
              <a:t>データの間に有益な</a:t>
            </a:r>
            <a:r>
              <a:rPr lang="ja-JP" altLang="en-US"/>
              <a:t>関係が</a:t>
            </a:r>
            <a:r>
              <a:rPr lang="ja-JP" altLang="en-JP"/>
              <a:t>あるなら</a:t>
            </a:r>
            <a:r>
              <a:rPr lang="ja-JP" altLang="en-US"/>
              <a:t>エッジとして扱うことで、その関係を抽出できる</a:t>
            </a:r>
            <a:endParaRPr lang="en-US" altLang="ja-JP" dirty="0"/>
          </a:p>
          <a:p>
            <a:r>
              <a:rPr lang="ja-JP" altLang="en-JP"/>
              <a:t>辺に</a:t>
            </a:r>
            <a:r>
              <a:rPr lang="ja-JP" altLang="en-US"/>
              <a:t>ノイズがあったら無視できる　など性能を保つことができる</a:t>
            </a:r>
            <a:endParaRPr lang="en-US" altLang="ja-JP" dirty="0"/>
          </a:p>
          <a:p>
            <a:endParaRPr lang="en-US" altLang="ja-JP" dirty="0"/>
          </a:p>
          <a:p>
            <a:endParaRPr lang="en-US" altLang="ja-JP" dirty="0"/>
          </a:p>
          <a:p>
            <a:r>
              <a:rPr lang="ja-JP" altLang="en-US"/>
              <a:t>これを用いることで、有用なニューラルネットがすでに存在するタスクにメッセージパッシングの機能を付加した</a:t>
            </a:r>
            <a:endParaRPr lang="en-US" altLang="ja-JP" dirty="0"/>
          </a:p>
          <a:p>
            <a:r>
              <a:rPr lang="en-US" altLang="ja-JP" dirty="0"/>
              <a:t>GNN</a:t>
            </a:r>
            <a:r>
              <a:rPr lang="ja-JP" altLang="en-US"/>
              <a:t>を設計することで性能を改善できる可能性がある</a:t>
            </a:r>
            <a:endParaRPr lang="en-US" altLang="ja-JP" dirty="0"/>
          </a:p>
        </p:txBody>
      </p:sp>
      <p:sp>
        <p:nvSpPr>
          <p:cNvPr id="11" name="TextBox 10">
            <a:extLst>
              <a:ext uri="{FF2B5EF4-FFF2-40B4-BE49-F238E27FC236}">
                <a16:creationId xmlns:a16="http://schemas.microsoft.com/office/drawing/2014/main" id="{B4C43FC2-5754-DE3A-1F14-9A11E9595B2A}"/>
              </a:ext>
            </a:extLst>
          </p:cNvPr>
          <p:cNvSpPr txBox="1"/>
          <p:nvPr/>
        </p:nvSpPr>
        <p:spPr>
          <a:xfrm>
            <a:off x="6348442" y="5638801"/>
            <a:ext cx="2262158" cy="369332"/>
          </a:xfrm>
          <a:prstGeom prst="rect">
            <a:avLst/>
          </a:prstGeom>
          <a:noFill/>
        </p:spPr>
        <p:txBody>
          <a:bodyPr wrap="none" rtlCol="0">
            <a:spAutoFit/>
          </a:bodyPr>
          <a:lstStyle/>
          <a:p>
            <a:r>
              <a:rPr lang="en-JP" dirty="0"/>
              <a:t>で、色々やってみた</a:t>
            </a:r>
          </a:p>
        </p:txBody>
      </p:sp>
    </p:spTree>
    <p:extLst>
      <p:ext uri="{BB962C8B-B14F-4D97-AF65-F5344CB8AC3E}">
        <p14:creationId xmlns:p14="http://schemas.microsoft.com/office/powerpoint/2010/main" val="1121243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FB6965-66B2-A9F0-63D8-5230ABF8FE68}"/>
              </a:ext>
            </a:extLst>
          </p:cNvPr>
          <p:cNvSpPr>
            <a:spLocks noGrp="1"/>
          </p:cNvSpPr>
          <p:nvPr>
            <p:ph type="ftr" sz="quarter" idx="11"/>
          </p:nvPr>
        </p:nvSpPr>
        <p:spPr/>
        <p:txBody>
          <a:bodyPr/>
          <a:lstStyle/>
          <a:p>
            <a:r>
              <a:rPr lang="en-US" altLang="ja-JP"/>
              <a:t>SOKENDAI / NII</a:t>
            </a:r>
            <a:endParaRPr lang="ja-JP" altLang="en-US"/>
          </a:p>
        </p:txBody>
      </p:sp>
      <p:sp>
        <p:nvSpPr>
          <p:cNvPr id="3" name="Slide Number Placeholder 2">
            <a:extLst>
              <a:ext uri="{FF2B5EF4-FFF2-40B4-BE49-F238E27FC236}">
                <a16:creationId xmlns:a16="http://schemas.microsoft.com/office/drawing/2014/main" id="{3A30E56E-6B27-F7FF-A770-2DEA8E2D0F19}"/>
              </a:ext>
            </a:extLst>
          </p:cNvPr>
          <p:cNvSpPr>
            <a:spLocks noGrp="1"/>
          </p:cNvSpPr>
          <p:nvPr>
            <p:ph type="sldNum" sz="quarter" idx="12"/>
          </p:nvPr>
        </p:nvSpPr>
        <p:spPr/>
        <p:txBody>
          <a:bodyPr/>
          <a:lstStyle/>
          <a:p>
            <a:fld id="{6125E291-4729-C34C-9667-BD6AADDF06C4}" type="slidenum">
              <a:rPr kumimoji="1" lang="ja-JP" altLang="en-US" smtClean="0"/>
              <a:t>6</a:t>
            </a:fld>
            <a:endParaRPr kumimoji="1" lang="ja-JP" altLang="en-US"/>
          </a:p>
        </p:txBody>
      </p:sp>
      <p:sp>
        <p:nvSpPr>
          <p:cNvPr id="4" name="TextBox 3">
            <a:extLst>
              <a:ext uri="{FF2B5EF4-FFF2-40B4-BE49-F238E27FC236}">
                <a16:creationId xmlns:a16="http://schemas.microsoft.com/office/drawing/2014/main" id="{B4E27405-3FBD-FFF2-F7C9-2DB9C61C9065}"/>
              </a:ext>
            </a:extLst>
          </p:cNvPr>
          <p:cNvSpPr txBox="1"/>
          <p:nvPr/>
        </p:nvSpPr>
        <p:spPr>
          <a:xfrm>
            <a:off x="194734" y="1134534"/>
            <a:ext cx="1842171" cy="369332"/>
          </a:xfrm>
          <a:prstGeom prst="rect">
            <a:avLst/>
          </a:prstGeom>
          <a:noFill/>
        </p:spPr>
        <p:txBody>
          <a:bodyPr wrap="none" rtlCol="0">
            <a:spAutoFit/>
          </a:bodyPr>
          <a:lstStyle/>
          <a:p>
            <a:r>
              <a:rPr lang="en-JP" dirty="0"/>
              <a:t>CNNのカーネル</a:t>
            </a:r>
          </a:p>
        </p:txBody>
      </p:sp>
      <p:pic>
        <p:nvPicPr>
          <p:cNvPr id="7" name="Picture 6">
            <a:extLst>
              <a:ext uri="{FF2B5EF4-FFF2-40B4-BE49-F238E27FC236}">
                <a16:creationId xmlns:a16="http://schemas.microsoft.com/office/drawing/2014/main" id="{96AE5A72-696C-DFFE-361C-1606714882A9}"/>
              </a:ext>
            </a:extLst>
          </p:cNvPr>
          <p:cNvPicPr>
            <a:picLocks noChangeAspect="1"/>
          </p:cNvPicPr>
          <p:nvPr/>
        </p:nvPicPr>
        <p:blipFill>
          <a:blip r:embed="rId2"/>
          <a:stretch>
            <a:fillRect/>
          </a:stretch>
        </p:blipFill>
        <p:spPr>
          <a:xfrm>
            <a:off x="3185280" y="1134534"/>
            <a:ext cx="4284738" cy="5537199"/>
          </a:xfrm>
          <a:prstGeom prst="rect">
            <a:avLst/>
          </a:prstGeom>
        </p:spPr>
      </p:pic>
    </p:spTree>
    <p:extLst>
      <p:ext uri="{BB962C8B-B14F-4D97-AF65-F5344CB8AC3E}">
        <p14:creationId xmlns:p14="http://schemas.microsoft.com/office/powerpoint/2010/main" val="2552280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E90DC7C-9774-2C33-6BB8-97B056374927}"/>
              </a:ext>
            </a:extLst>
          </p:cNvPr>
          <p:cNvSpPr>
            <a:spLocks noGrp="1"/>
          </p:cNvSpPr>
          <p:nvPr>
            <p:ph type="ftr" sz="quarter" idx="11"/>
          </p:nvPr>
        </p:nvSpPr>
        <p:spPr/>
        <p:txBody>
          <a:bodyPr/>
          <a:lstStyle/>
          <a:p>
            <a:r>
              <a:rPr lang="en-US" altLang="ja-JP"/>
              <a:t>SOKENDAI / NII</a:t>
            </a:r>
            <a:endParaRPr lang="ja-JP" altLang="en-US"/>
          </a:p>
        </p:txBody>
      </p:sp>
      <p:sp>
        <p:nvSpPr>
          <p:cNvPr id="3" name="Slide Number Placeholder 2">
            <a:extLst>
              <a:ext uri="{FF2B5EF4-FFF2-40B4-BE49-F238E27FC236}">
                <a16:creationId xmlns:a16="http://schemas.microsoft.com/office/drawing/2014/main" id="{E46A6AFD-14AC-31F3-2B37-FE111102DA2C}"/>
              </a:ext>
            </a:extLst>
          </p:cNvPr>
          <p:cNvSpPr>
            <a:spLocks noGrp="1"/>
          </p:cNvSpPr>
          <p:nvPr>
            <p:ph type="sldNum" sz="quarter" idx="12"/>
          </p:nvPr>
        </p:nvSpPr>
        <p:spPr/>
        <p:txBody>
          <a:bodyPr/>
          <a:lstStyle/>
          <a:p>
            <a:fld id="{6125E291-4729-C34C-9667-BD6AADDF06C4}" type="slidenum">
              <a:rPr kumimoji="1" lang="ja-JP" altLang="en-US" smtClean="0"/>
              <a:t>7</a:t>
            </a:fld>
            <a:endParaRPr kumimoji="1" lang="ja-JP" altLang="en-US"/>
          </a:p>
        </p:txBody>
      </p:sp>
      <p:pic>
        <p:nvPicPr>
          <p:cNvPr id="5" name="Picture 4" descr="A graph of a number of people&#10;&#10;AI-generated content may be incorrect.">
            <a:extLst>
              <a:ext uri="{FF2B5EF4-FFF2-40B4-BE49-F238E27FC236}">
                <a16:creationId xmlns:a16="http://schemas.microsoft.com/office/drawing/2014/main" id="{9C5201D5-1EF5-7683-3C3B-D538F5DEE275}"/>
              </a:ext>
            </a:extLst>
          </p:cNvPr>
          <p:cNvPicPr>
            <a:picLocks noChangeAspect="1"/>
          </p:cNvPicPr>
          <p:nvPr/>
        </p:nvPicPr>
        <p:blipFill>
          <a:blip r:embed="rId2"/>
          <a:stretch>
            <a:fillRect/>
          </a:stretch>
        </p:blipFill>
        <p:spPr>
          <a:xfrm>
            <a:off x="522309" y="1890590"/>
            <a:ext cx="6018022" cy="3845981"/>
          </a:xfrm>
          <a:prstGeom prst="rect">
            <a:avLst/>
          </a:prstGeom>
        </p:spPr>
      </p:pic>
      <p:sp>
        <p:nvSpPr>
          <p:cNvPr id="6" name="TextBox 5">
            <a:extLst>
              <a:ext uri="{FF2B5EF4-FFF2-40B4-BE49-F238E27FC236}">
                <a16:creationId xmlns:a16="http://schemas.microsoft.com/office/drawing/2014/main" id="{39A3362F-5A07-BC50-2292-29BC7D6057EF}"/>
              </a:ext>
            </a:extLst>
          </p:cNvPr>
          <p:cNvSpPr txBox="1"/>
          <p:nvPr/>
        </p:nvSpPr>
        <p:spPr>
          <a:xfrm>
            <a:off x="414867" y="1270811"/>
            <a:ext cx="646331" cy="369332"/>
          </a:xfrm>
          <a:prstGeom prst="rect">
            <a:avLst/>
          </a:prstGeom>
          <a:noFill/>
        </p:spPr>
        <p:txBody>
          <a:bodyPr wrap="none" rtlCol="0">
            <a:spAutoFit/>
          </a:bodyPr>
          <a:lstStyle/>
          <a:p>
            <a:r>
              <a:rPr lang="en-JP" dirty="0"/>
              <a:t>結果</a:t>
            </a:r>
          </a:p>
        </p:txBody>
      </p:sp>
      <p:sp>
        <p:nvSpPr>
          <p:cNvPr id="7" name="TextBox 6">
            <a:extLst>
              <a:ext uri="{FF2B5EF4-FFF2-40B4-BE49-F238E27FC236}">
                <a16:creationId xmlns:a16="http://schemas.microsoft.com/office/drawing/2014/main" id="{143CEE4D-BC6C-1376-4033-8E9CE80CD7D3}"/>
              </a:ext>
            </a:extLst>
          </p:cNvPr>
          <p:cNvSpPr txBox="1"/>
          <p:nvPr/>
        </p:nvSpPr>
        <p:spPr>
          <a:xfrm>
            <a:off x="6868377" y="2520918"/>
            <a:ext cx="4801314" cy="2585323"/>
          </a:xfrm>
          <a:prstGeom prst="rect">
            <a:avLst/>
          </a:prstGeom>
          <a:noFill/>
        </p:spPr>
        <p:txBody>
          <a:bodyPr wrap="none" rtlCol="0">
            <a:spAutoFit/>
          </a:bodyPr>
          <a:lstStyle/>
          <a:p>
            <a:r>
              <a:rPr lang="en-JP" dirty="0"/>
              <a:t>カーネルの部分をそのままgnnに変えただけ</a:t>
            </a:r>
          </a:p>
          <a:p>
            <a:r>
              <a:rPr lang="en-JP" dirty="0"/>
              <a:t>それ以外は同じ</a:t>
            </a:r>
          </a:p>
          <a:p>
            <a:endParaRPr lang="en-JP" dirty="0"/>
          </a:p>
          <a:p>
            <a:endParaRPr lang="en-JP" dirty="0"/>
          </a:p>
          <a:p>
            <a:r>
              <a:rPr lang="en-JP" dirty="0"/>
              <a:t>特段精度向上はなし</a:t>
            </a:r>
          </a:p>
          <a:p>
            <a:r>
              <a:rPr lang="en-JP" dirty="0"/>
              <a:t>もっと工夫は必要</a:t>
            </a:r>
          </a:p>
          <a:p>
            <a:endParaRPr lang="en-JP" dirty="0"/>
          </a:p>
          <a:p>
            <a:r>
              <a:rPr lang="en-JP" dirty="0"/>
              <a:t>長期依存などがある場合の画像認識の場合は</a:t>
            </a:r>
          </a:p>
          <a:p>
            <a:r>
              <a:rPr lang="en-JP" dirty="0"/>
              <a:t>有効かも</a:t>
            </a:r>
          </a:p>
        </p:txBody>
      </p:sp>
    </p:spTree>
    <p:extLst>
      <p:ext uri="{BB962C8B-B14F-4D97-AF65-F5344CB8AC3E}">
        <p14:creationId xmlns:p14="http://schemas.microsoft.com/office/powerpoint/2010/main" val="3825284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272087-3F9C-0316-E572-ECD2F98D2BE1}"/>
              </a:ext>
            </a:extLst>
          </p:cNvPr>
          <p:cNvSpPr>
            <a:spLocks noGrp="1"/>
          </p:cNvSpPr>
          <p:nvPr>
            <p:ph type="ftr" sz="quarter" idx="11"/>
          </p:nvPr>
        </p:nvSpPr>
        <p:spPr/>
        <p:txBody>
          <a:bodyPr/>
          <a:lstStyle/>
          <a:p>
            <a:r>
              <a:rPr lang="en-US" altLang="ja-JP"/>
              <a:t>SOKENDAI / NII</a:t>
            </a:r>
            <a:endParaRPr lang="ja-JP" altLang="en-US"/>
          </a:p>
        </p:txBody>
      </p:sp>
      <p:sp>
        <p:nvSpPr>
          <p:cNvPr id="3" name="Slide Number Placeholder 2">
            <a:extLst>
              <a:ext uri="{FF2B5EF4-FFF2-40B4-BE49-F238E27FC236}">
                <a16:creationId xmlns:a16="http://schemas.microsoft.com/office/drawing/2014/main" id="{8DF7E8A0-E154-AF9B-0A5E-1EA614255634}"/>
              </a:ext>
            </a:extLst>
          </p:cNvPr>
          <p:cNvSpPr>
            <a:spLocks noGrp="1"/>
          </p:cNvSpPr>
          <p:nvPr>
            <p:ph type="sldNum" sz="quarter" idx="12"/>
          </p:nvPr>
        </p:nvSpPr>
        <p:spPr/>
        <p:txBody>
          <a:bodyPr/>
          <a:lstStyle/>
          <a:p>
            <a:fld id="{6125E291-4729-C34C-9667-BD6AADDF06C4}" type="slidenum">
              <a:rPr kumimoji="1" lang="ja-JP" altLang="en-US" smtClean="0"/>
              <a:t>8</a:t>
            </a:fld>
            <a:endParaRPr kumimoji="1" lang="ja-JP" altLang="en-US"/>
          </a:p>
        </p:txBody>
      </p:sp>
      <p:sp>
        <p:nvSpPr>
          <p:cNvPr id="4" name="TextBox 3">
            <a:extLst>
              <a:ext uri="{FF2B5EF4-FFF2-40B4-BE49-F238E27FC236}">
                <a16:creationId xmlns:a16="http://schemas.microsoft.com/office/drawing/2014/main" id="{7E228E75-8776-10B0-60EF-399D2E1CF2CD}"/>
              </a:ext>
            </a:extLst>
          </p:cNvPr>
          <p:cNvSpPr txBox="1"/>
          <p:nvPr/>
        </p:nvSpPr>
        <p:spPr>
          <a:xfrm>
            <a:off x="194734" y="1134534"/>
            <a:ext cx="2492990" cy="369332"/>
          </a:xfrm>
          <a:prstGeom prst="rect">
            <a:avLst/>
          </a:prstGeom>
          <a:noFill/>
        </p:spPr>
        <p:txBody>
          <a:bodyPr wrap="none" rtlCol="0">
            <a:spAutoFit/>
          </a:bodyPr>
          <a:lstStyle/>
          <a:p>
            <a:r>
              <a:rPr lang="en-JP" dirty="0"/>
              <a:t>オーバースムージング</a:t>
            </a:r>
          </a:p>
        </p:txBody>
      </p:sp>
      <p:sp>
        <p:nvSpPr>
          <p:cNvPr id="5" name="TextBox 4">
            <a:extLst>
              <a:ext uri="{FF2B5EF4-FFF2-40B4-BE49-F238E27FC236}">
                <a16:creationId xmlns:a16="http://schemas.microsoft.com/office/drawing/2014/main" id="{05E81952-0856-BA98-9A7D-D6E64F1B1BED}"/>
              </a:ext>
            </a:extLst>
          </p:cNvPr>
          <p:cNvSpPr txBox="1"/>
          <p:nvPr/>
        </p:nvSpPr>
        <p:spPr>
          <a:xfrm>
            <a:off x="990599" y="1845734"/>
            <a:ext cx="9716121" cy="2308324"/>
          </a:xfrm>
          <a:prstGeom prst="rect">
            <a:avLst/>
          </a:prstGeom>
          <a:noFill/>
        </p:spPr>
        <p:txBody>
          <a:bodyPr wrap="none" rtlCol="0">
            <a:spAutoFit/>
          </a:bodyPr>
          <a:lstStyle/>
          <a:p>
            <a:r>
              <a:rPr lang="en-JP" dirty="0"/>
              <a:t>一般的に2-4層のgnnでオーバースムージングが起こると言われている</a:t>
            </a:r>
          </a:p>
          <a:p>
            <a:endParaRPr lang="en-JP" dirty="0"/>
          </a:p>
          <a:p>
            <a:r>
              <a:rPr lang="en-JP" dirty="0"/>
              <a:t>これを何か使いたい。</a:t>
            </a:r>
          </a:p>
          <a:p>
            <a:endParaRPr lang="en-JP" dirty="0"/>
          </a:p>
          <a:p>
            <a:endParaRPr lang="en-JP" dirty="0"/>
          </a:p>
          <a:p>
            <a:r>
              <a:rPr lang="en-JP" dirty="0"/>
              <a:t>オーバースムージングしている指標をAとする。Aの値の大きさで平滑化具合を測れるとする</a:t>
            </a:r>
          </a:p>
          <a:p>
            <a:endParaRPr lang="en-JP" dirty="0"/>
          </a:p>
          <a:p>
            <a:r>
              <a:rPr lang="en-JP" dirty="0"/>
              <a:t>このAの大きさをみることにより異常検知などはできないか</a:t>
            </a:r>
          </a:p>
        </p:txBody>
      </p:sp>
    </p:spTree>
    <p:extLst>
      <p:ext uri="{BB962C8B-B14F-4D97-AF65-F5344CB8AC3E}">
        <p14:creationId xmlns:p14="http://schemas.microsoft.com/office/powerpoint/2010/main" val="970421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B9C67CB-F057-E325-AE14-4C4E00F9406E}"/>
              </a:ext>
            </a:extLst>
          </p:cNvPr>
          <p:cNvSpPr>
            <a:spLocks noGrp="1"/>
          </p:cNvSpPr>
          <p:nvPr>
            <p:ph type="ftr" sz="quarter" idx="11"/>
          </p:nvPr>
        </p:nvSpPr>
        <p:spPr/>
        <p:txBody>
          <a:bodyPr/>
          <a:lstStyle/>
          <a:p>
            <a:r>
              <a:rPr lang="en-US" altLang="ja-JP"/>
              <a:t>SOKENDAI / NII</a:t>
            </a:r>
            <a:endParaRPr lang="ja-JP" altLang="en-US"/>
          </a:p>
        </p:txBody>
      </p:sp>
      <p:sp>
        <p:nvSpPr>
          <p:cNvPr id="3" name="Slide Number Placeholder 2">
            <a:extLst>
              <a:ext uri="{FF2B5EF4-FFF2-40B4-BE49-F238E27FC236}">
                <a16:creationId xmlns:a16="http://schemas.microsoft.com/office/drawing/2014/main" id="{C17F60C1-9DFD-6252-09AA-9C714787EF3E}"/>
              </a:ext>
            </a:extLst>
          </p:cNvPr>
          <p:cNvSpPr>
            <a:spLocks noGrp="1"/>
          </p:cNvSpPr>
          <p:nvPr>
            <p:ph type="sldNum" sz="quarter" idx="12"/>
          </p:nvPr>
        </p:nvSpPr>
        <p:spPr/>
        <p:txBody>
          <a:bodyPr/>
          <a:lstStyle/>
          <a:p>
            <a:fld id="{6125E291-4729-C34C-9667-BD6AADDF06C4}" type="slidenum">
              <a:rPr kumimoji="1" lang="ja-JP" altLang="en-US" smtClean="0"/>
              <a:t>9</a:t>
            </a:fld>
            <a:endParaRPr kumimoji="1" lang="ja-JP" altLang="en-US"/>
          </a:p>
        </p:txBody>
      </p:sp>
      <p:pic>
        <p:nvPicPr>
          <p:cNvPr id="4" name="Picture 3" descr="A graph showing different layers&#10;&#10;AI-generated content may be incorrect.">
            <a:extLst>
              <a:ext uri="{FF2B5EF4-FFF2-40B4-BE49-F238E27FC236}">
                <a16:creationId xmlns:a16="http://schemas.microsoft.com/office/drawing/2014/main" id="{3B43A822-3757-11FC-AA60-DBCFA0B2EE81}"/>
              </a:ext>
            </a:extLst>
          </p:cNvPr>
          <p:cNvPicPr>
            <a:picLocks noChangeAspect="1"/>
          </p:cNvPicPr>
          <p:nvPr/>
        </p:nvPicPr>
        <p:blipFill>
          <a:blip r:embed="rId2"/>
          <a:stretch>
            <a:fillRect/>
          </a:stretch>
        </p:blipFill>
        <p:spPr>
          <a:xfrm>
            <a:off x="583508" y="1345549"/>
            <a:ext cx="7772400" cy="4825959"/>
          </a:xfrm>
          <a:prstGeom prst="rect">
            <a:avLst/>
          </a:prstGeom>
        </p:spPr>
      </p:pic>
      <p:sp>
        <p:nvSpPr>
          <p:cNvPr id="5" name="TextBox 4">
            <a:extLst>
              <a:ext uri="{FF2B5EF4-FFF2-40B4-BE49-F238E27FC236}">
                <a16:creationId xmlns:a16="http://schemas.microsoft.com/office/drawing/2014/main" id="{3C1C914E-B183-C094-1B20-CEF4277B1F8E}"/>
              </a:ext>
            </a:extLst>
          </p:cNvPr>
          <p:cNvSpPr txBox="1"/>
          <p:nvPr/>
        </p:nvSpPr>
        <p:spPr>
          <a:xfrm>
            <a:off x="8217040" y="1838849"/>
            <a:ext cx="3775393" cy="1200329"/>
          </a:xfrm>
          <a:prstGeom prst="rect">
            <a:avLst/>
          </a:prstGeom>
          <a:noFill/>
        </p:spPr>
        <p:txBody>
          <a:bodyPr wrap="none" rtlCol="0">
            <a:spAutoFit/>
          </a:bodyPr>
          <a:lstStyle/>
          <a:p>
            <a:r>
              <a:rPr lang="en-JP" dirty="0"/>
              <a:t>どんなサイズのグラフでも4層では</a:t>
            </a:r>
          </a:p>
          <a:p>
            <a:r>
              <a:rPr lang="en-JP" dirty="0"/>
              <a:t>必ずオーバースムージング</a:t>
            </a:r>
          </a:p>
          <a:p>
            <a:endParaRPr lang="en-JP" dirty="0"/>
          </a:p>
          <a:p>
            <a:r>
              <a:rPr lang="en-JP" dirty="0"/>
              <a:t>コサイン類似度</a:t>
            </a:r>
          </a:p>
        </p:txBody>
      </p:sp>
    </p:spTree>
    <p:extLst>
      <p:ext uri="{BB962C8B-B14F-4D97-AF65-F5344CB8AC3E}">
        <p14:creationId xmlns:p14="http://schemas.microsoft.com/office/powerpoint/2010/main" val="255860098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7" id="{019A8FEA-DBC1-2342-8BB2-BE8CB1B75EAD}" vid="{F4F33548-6A89-0C40-B397-D1D0CB63E40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テーマ</Template>
  <TotalTime>7185</TotalTime>
  <Words>433</Words>
  <Application>Microsoft Macintosh PowerPoint</Application>
  <PresentationFormat>Widescreen</PresentationFormat>
  <Paragraphs>102</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游ゴシック</vt:lpstr>
      <vt:lpstr>游ゴシック Light</vt:lpstr>
      <vt:lpstr>Arial</vt:lpstr>
      <vt:lpstr>Cambria Math</vt:lpstr>
      <vt:lpstr>Office テーマ</vt:lpstr>
      <vt:lpstr>ランチセミナー</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in karuizawa 7/18</dc:title>
  <dc:creator>中田　健太朗</dc:creator>
  <cp:lastModifiedBy>中田　健太朗</cp:lastModifiedBy>
  <cp:revision>80</cp:revision>
  <dcterms:created xsi:type="dcterms:W3CDTF">2024-07-13T06:29:27Z</dcterms:created>
  <dcterms:modified xsi:type="dcterms:W3CDTF">2025-01-29T10:45:52Z</dcterms:modified>
</cp:coreProperties>
</file>