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71" r:id="rId5"/>
    <p:sldId id="259" r:id="rId6"/>
    <p:sldId id="260" r:id="rId7"/>
    <p:sldId id="276" r:id="rId8"/>
    <p:sldId id="272" r:id="rId9"/>
    <p:sldId id="262" r:id="rId10"/>
    <p:sldId id="278" r:id="rId11"/>
    <p:sldId id="273" r:id="rId12"/>
    <p:sldId id="263" r:id="rId13"/>
    <p:sldId id="264" r:id="rId14"/>
    <p:sldId id="274" r:id="rId15"/>
    <p:sldId id="265" r:id="rId16"/>
    <p:sldId id="275" r:id="rId17"/>
    <p:sldId id="267" r:id="rId18"/>
    <p:sldId id="279" r:id="rId19"/>
    <p:sldId id="270"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74"/>
    <p:restoredTop sz="94668"/>
  </p:normalViewPr>
  <p:slideViewPr>
    <p:cSldViewPr snapToGrid="0">
      <p:cViewPr varScale="1">
        <p:scale>
          <a:sx n="127" d="100"/>
          <a:sy n="127"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678C4-9E62-A84A-AB03-8BEE85E1E981}" type="datetimeFigureOut">
              <a:rPr kumimoji="1" lang="ja-JP" altLang="en-US" smtClean="0"/>
              <a:t>2025/3/18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D2334-E7B1-814E-A6F9-C15F9186E031}" type="slidenum">
              <a:rPr kumimoji="1" lang="ja-JP" altLang="en-US" smtClean="0"/>
              <a:t>‹#›</a:t>
            </a:fld>
            <a:endParaRPr kumimoji="1" lang="ja-JP" altLang="en-US"/>
          </a:p>
        </p:txBody>
      </p:sp>
    </p:spTree>
    <p:extLst>
      <p:ext uri="{BB962C8B-B14F-4D97-AF65-F5344CB8AC3E}">
        <p14:creationId xmlns:p14="http://schemas.microsoft.com/office/powerpoint/2010/main" val="38146646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BD2334-E7B1-814E-A6F9-C15F9186E031}" type="slidenum">
              <a:rPr kumimoji="1" lang="ja-JP" altLang="en-US" smtClean="0"/>
              <a:t>1</a:t>
            </a:fld>
            <a:endParaRPr kumimoji="1" lang="ja-JP" altLang="en-US"/>
          </a:p>
        </p:txBody>
      </p:sp>
    </p:spTree>
    <p:extLst>
      <p:ext uri="{BB962C8B-B14F-4D97-AF65-F5344CB8AC3E}">
        <p14:creationId xmlns:p14="http://schemas.microsoft.com/office/powerpoint/2010/main" val="1339288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7CA89-3073-ACC5-F717-574568CE61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5" name="テキスト ボックス 4">
            <a:extLst>
              <a:ext uri="{FF2B5EF4-FFF2-40B4-BE49-F238E27FC236}">
                <a16:creationId xmlns:a16="http://schemas.microsoft.com/office/drawing/2014/main" id="{E6C40B12-F7D9-64A9-DF7B-07A4ED5DF6EB}"/>
              </a:ext>
            </a:extLst>
          </p:cNvPr>
          <p:cNvSpPr txBox="1"/>
          <p:nvPr userDrawn="1"/>
        </p:nvSpPr>
        <p:spPr>
          <a:xfrm>
            <a:off x="4154557" y="3711473"/>
            <a:ext cx="5198164" cy="707886"/>
          </a:xfrm>
          <a:prstGeom prst="rect">
            <a:avLst/>
          </a:prstGeom>
          <a:noFill/>
        </p:spPr>
        <p:txBody>
          <a:bodyPr wrap="square">
            <a:spAutoFit/>
          </a:bodyPr>
          <a:lstStyle/>
          <a:p>
            <a:r>
              <a:rPr kumimoji="1" lang="en-US" altLang="ja-JP" sz="4000" dirty="0"/>
              <a:t>Kentaro NAKATA</a:t>
            </a:r>
            <a:endParaRPr kumimoji="1" lang="ja-JP" altLang="en-US" sz="4000"/>
          </a:p>
        </p:txBody>
      </p:sp>
    </p:spTree>
    <p:extLst>
      <p:ext uri="{BB962C8B-B14F-4D97-AF65-F5344CB8AC3E}">
        <p14:creationId xmlns:p14="http://schemas.microsoft.com/office/powerpoint/2010/main" val="387824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BE971-A986-3752-28AE-BFB35901F8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F7EECC2-C80D-9A86-5283-D256F1B7D78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7B6001-29B5-EDA3-77DE-555ADE40BA98}"/>
              </a:ext>
            </a:extLst>
          </p:cNvPr>
          <p:cNvSpPr>
            <a:spLocks noGrp="1"/>
          </p:cNvSpPr>
          <p:nvPr>
            <p:ph type="dt" sz="half" idx="10"/>
          </p:nvPr>
        </p:nvSpPr>
        <p:spPr/>
        <p:txBody>
          <a:bodyPr/>
          <a:lstStyle/>
          <a:p>
            <a:fld id="{19524410-8A21-8644-B932-9E002E1AE71B}" type="datetime1">
              <a:rPr kumimoji="1" lang="ja-JP" altLang="en-US" smtClean="0"/>
              <a:t>2025/3/18</a:t>
            </a:fld>
            <a:endParaRPr kumimoji="1" lang="ja-JP" altLang="en-US"/>
          </a:p>
        </p:txBody>
      </p:sp>
      <p:sp>
        <p:nvSpPr>
          <p:cNvPr id="5" name="フッター プレースホルダー 4">
            <a:extLst>
              <a:ext uri="{FF2B5EF4-FFF2-40B4-BE49-F238E27FC236}">
                <a16:creationId xmlns:a16="http://schemas.microsoft.com/office/drawing/2014/main" id="{2C59B67A-16A0-F712-930B-91515380FD98}"/>
              </a:ext>
            </a:extLst>
          </p:cNvPr>
          <p:cNvSpPr>
            <a:spLocks noGrp="1"/>
          </p:cNvSpPr>
          <p:nvPr>
            <p:ph type="ftr" sz="quarter" idx="11"/>
          </p:nvPr>
        </p:nvSpPr>
        <p:spPr/>
        <p:txBody>
          <a:bodyPr/>
          <a:lstStyle/>
          <a:p>
            <a:r>
              <a:rPr kumimoji="1" lang="en" altLang="ja-JP"/>
              <a:t>SOKENDAI / NII</a:t>
            </a:r>
            <a:endParaRPr kumimoji="1" lang="ja-JP" altLang="en-US"/>
          </a:p>
        </p:txBody>
      </p:sp>
      <p:sp>
        <p:nvSpPr>
          <p:cNvPr id="6" name="スライド番号プレースホルダー 5">
            <a:extLst>
              <a:ext uri="{FF2B5EF4-FFF2-40B4-BE49-F238E27FC236}">
                <a16:creationId xmlns:a16="http://schemas.microsoft.com/office/drawing/2014/main" id="{9BA3D3BB-A0BA-08B8-4CF8-B775D9794794}"/>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984226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345A36F-DFFA-D40E-C39F-368926229DF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E09F119-9AF6-D02F-70F0-24AF7C610F5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382DEE-89A8-6818-CCDF-72629F787A3C}"/>
              </a:ext>
            </a:extLst>
          </p:cNvPr>
          <p:cNvSpPr>
            <a:spLocks noGrp="1"/>
          </p:cNvSpPr>
          <p:nvPr>
            <p:ph type="dt" sz="half" idx="10"/>
          </p:nvPr>
        </p:nvSpPr>
        <p:spPr/>
        <p:txBody>
          <a:bodyPr/>
          <a:lstStyle/>
          <a:p>
            <a:fld id="{75D8ECE5-8B32-C147-BE5B-F2C479F3D74E}" type="datetime1">
              <a:rPr kumimoji="1" lang="ja-JP" altLang="en-US" smtClean="0"/>
              <a:t>2025/3/18</a:t>
            </a:fld>
            <a:endParaRPr kumimoji="1" lang="ja-JP" altLang="en-US"/>
          </a:p>
        </p:txBody>
      </p:sp>
      <p:sp>
        <p:nvSpPr>
          <p:cNvPr id="5" name="フッター プレースホルダー 4">
            <a:extLst>
              <a:ext uri="{FF2B5EF4-FFF2-40B4-BE49-F238E27FC236}">
                <a16:creationId xmlns:a16="http://schemas.microsoft.com/office/drawing/2014/main" id="{69669D9D-66BC-1659-E3BB-0CCD30A3106D}"/>
              </a:ext>
            </a:extLst>
          </p:cNvPr>
          <p:cNvSpPr>
            <a:spLocks noGrp="1"/>
          </p:cNvSpPr>
          <p:nvPr>
            <p:ph type="ftr" sz="quarter" idx="11"/>
          </p:nvPr>
        </p:nvSpPr>
        <p:spPr/>
        <p:txBody>
          <a:bodyPr/>
          <a:lstStyle/>
          <a:p>
            <a:r>
              <a:rPr kumimoji="1" lang="en" altLang="ja-JP"/>
              <a:t>SOKENDAI / NII</a:t>
            </a:r>
            <a:endParaRPr kumimoji="1" lang="ja-JP" altLang="en-US"/>
          </a:p>
        </p:txBody>
      </p:sp>
      <p:sp>
        <p:nvSpPr>
          <p:cNvPr id="6" name="スライド番号プレースホルダー 5">
            <a:extLst>
              <a:ext uri="{FF2B5EF4-FFF2-40B4-BE49-F238E27FC236}">
                <a16:creationId xmlns:a16="http://schemas.microsoft.com/office/drawing/2014/main" id="{04542351-5A19-8708-DA0D-B197EC54AA8F}"/>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223346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324F67C-6118-DAFA-5375-2B43EF8C6812}"/>
              </a:ext>
            </a:extLst>
          </p:cNvPr>
          <p:cNvSpPr/>
          <p:nvPr userDrawn="1"/>
        </p:nvSpPr>
        <p:spPr>
          <a:xfrm>
            <a:off x="198783" y="805070"/>
            <a:ext cx="1176793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日付プレースホルダー 14">
            <a:extLst>
              <a:ext uri="{FF2B5EF4-FFF2-40B4-BE49-F238E27FC236}">
                <a16:creationId xmlns:a16="http://schemas.microsoft.com/office/drawing/2014/main" id="{D856699A-89A2-8DA2-D646-7C339BBEA8AE}"/>
              </a:ext>
            </a:extLst>
          </p:cNvPr>
          <p:cNvSpPr>
            <a:spLocks noGrp="1"/>
          </p:cNvSpPr>
          <p:nvPr>
            <p:ph type="dt" sz="half" idx="10"/>
          </p:nvPr>
        </p:nvSpPr>
        <p:spPr/>
        <p:txBody>
          <a:bodyPr/>
          <a:lstStyle/>
          <a:p>
            <a:fld id="{025DAED5-95B3-E647-90C6-57EF775B9927}" type="datetime1">
              <a:rPr kumimoji="1" lang="ja-JP" altLang="en-US" smtClean="0"/>
              <a:t>2025/3/18</a:t>
            </a:fld>
            <a:endParaRPr kumimoji="1" lang="ja-JP" altLang="en-US"/>
          </a:p>
        </p:txBody>
      </p:sp>
      <p:sp>
        <p:nvSpPr>
          <p:cNvPr id="16" name="フッター プレースホルダー 15">
            <a:extLst>
              <a:ext uri="{FF2B5EF4-FFF2-40B4-BE49-F238E27FC236}">
                <a16:creationId xmlns:a16="http://schemas.microsoft.com/office/drawing/2014/main" id="{F330995F-9702-F6DF-FEBB-951EA44A8ABC}"/>
              </a:ext>
            </a:extLst>
          </p:cNvPr>
          <p:cNvSpPr>
            <a:spLocks noGrp="1"/>
          </p:cNvSpPr>
          <p:nvPr>
            <p:ph type="ftr" sz="quarter" idx="11"/>
          </p:nvPr>
        </p:nvSpPr>
        <p:spPr/>
        <p:txBody>
          <a:bodyPr/>
          <a:lstStyle>
            <a:lvl1pPr>
              <a:defRPr>
                <a:solidFill>
                  <a:schemeClr val="tx1"/>
                </a:solidFill>
              </a:defRPr>
            </a:lvl1pPr>
          </a:lstStyle>
          <a:p>
            <a:r>
              <a:rPr lang="en-US" altLang="ja-JP"/>
              <a:t>SOKENDAI / NII</a:t>
            </a:r>
            <a:endParaRPr lang="ja-JP" altLang="en-US"/>
          </a:p>
        </p:txBody>
      </p:sp>
      <p:sp>
        <p:nvSpPr>
          <p:cNvPr id="17" name="スライド番号プレースホルダー 16">
            <a:extLst>
              <a:ext uri="{FF2B5EF4-FFF2-40B4-BE49-F238E27FC236}">
                <a16:creationId xmlns:a16="http://schemas.microsoft.com/office/drawing/2014/main" id="{699AC20A-0A3A-A6BA-0A86-4B5FE9CE8F8C}"/>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348033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10ECD-CF77-A034-DECB-CF8633C3D1B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B18152-69E9-2A05-2092-F99202EF2E0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5ED128C-011E-089E-D520-36AD19F30CA9}"/>
              </a:ext>
            </a:extLst>
          </p:cNvPr>
          <p:cNvSpPr>
            <a:spLocks noGrp="1"/>
          </p:cNvSpPr>
          <p:nvPr>
            <p:ph type="dt" sz="half" idx="10"/>
          </p:nvPr>
        </p:nvSpPr>
        <p:spPr/>
        <p:txBody>
          <a:bodyPr/>
          <a:lstStyle/>
          <a:p>
            <a:fld id="{5C75A6E6-25B1-034B-949A-671DDBE2F929}" type="datetime1">
              <a:rPr kumimoji="1" lang="ja-JP" altLang="en-US" smtClean="0"/>
              <a:t>2025/3/18</a:t>
            </a:fld>
            <a:endParaRPr kumimoji="1" lang="ja-JP" altLang="en-US"/>
          </a:p>
        </p:txBody>
      </p:sp>
      <p:sp>
        <p:nvSpPr>
          <p:cNvPr id="5" name="フッター プレースホルダー 4">
            <a:extLst>
              <a:ext uri="{FF2B5EF4-FFF2-40B4-BE49-F238E27FC236}">
                <a16:creationId xmlns:a16="http://schemas.microsoft.com/office/drawing/2014/main" id="{AF6273E6-615A-A983-E87D-49F9BED5F2A5}"/>
              </a:ext>
            </a:extLst>
          </p:cNvPr>
          <p:cNvSpPr>
            <a:spLocks noGrp="1"/>
          </p:cNvSpPr>
          <p:nvPr>
            <p:ph type="ftr" sz="quarter" idx="11"/>
          </p:nvPr>
        </p:nvSpPr>
        <p:spPr/>
        <p:txBody>
          <a:bodyPr/>
          <a:lstStyle/>
          <a:p>
            <a:r>
              <a:rPr kumimoji="1" lang="en" altLang="ja-JP"/>
              <a:t>SOKENDAI / NII</a:t>
            </a:r>
            <a:endParaRPr kumimoji="1" lang="ja-JP" altLang="en-US"/>
          </a:p>
        </p:txBody>
      </p:sp>
      <p:sp>
        <p:nvSpPr>
          <p:cNvPr id="6" name="スライド番号プレースホルダー 5">
            <a:extLst>
              <a:ext uri="{FF2B5EF4-FFF2-40B4-BE49-F238E27FC236}">
                <a16:creationId xmlns:a16="http://schemas.microsoft.com/office/drawing/2014/main" id="{E02A9D62-3172-7465-0863-EFC9C52CF1CF}"/>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93259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97549B-F166-C9AF-99D4-C7AB9097CB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625A4FC-1010-6796-0284-5656456F60E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04874F7-8B74-D83F-A363-D263B66A283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78E3BBA-7661-53F9-26B4-66FE6A5C6033}"/>
              </a:ext>
            </a:extLst>
          </p:cNvPr>
          <p:cNvSpPr>
            <a:spLocks noGrp="1"/>
          </p:cNvSpPr>
          <p:nvPr>
            <p:ph type="dt" sz="half" idx="10"/>
          </p:nvPr>
        </p:nvSpPr>
        <p:spPr/>
        <p:txBody>
          <a:bodyPr/>
          <a:lstStyle/>
          <a:p>
            <a:fld id="{AA61E549-1363-3D42-967D-C46242277EF0}" type="datetime1">
              <a:rPr kumimoji="1" lang="ja-JP" altLang="en-US" smtClean="0"/>
              <a:t>2025/3/18</a:t>
            </a:fld>
            <a:endParaRPr kumimoji="1" lang="ja-JP" altLang="en-US"/>
          </a:p>
        </p:txBody>
      </p:sp>
      <p:sp>
        <p:nvSpPr>
          <p:cNvPr id="6" name="フッター プレースホルダー 5">
            <a:extLst>
              <a:ext uri="{FF2B5EF4-FFF2-40B4-BE49-F238E27FC236}">
                <a16:creationId xmlns:a16="http://schemas.microsoft.com/office/drawing/2014/main" id="{3789840A-0ABE-95E9-30F4-CC91E2D69253}"/>
              </a:ext>
            </a:extLst>
          </p:cNvPr>
          <p:cNvSpPr>
            <a:spLocks noGrp="1"/>
          </p:cNvSpPr>
          <p:nvPr>
            <p:ph type="ftr" sz="quarter" idx="11"/>
          </p:nvPr>
        </p:nvSpPr>
        <p:spPr/>
        <p:txBody>
          <a:bodyPr/>
          <a:lstStyle/>
          <a:p>
            <a:r>
              <a:rPr kumimoji="1" lang="en" altLang="ja-JP"/>
              <a:t>SOKENDAI / NII</a:t>
            </a:r>
            <a:endParaRPr kumimoji="1" lang="ja-JP" altLang="en-US"/>
          </a:p>
        </p:txBody>
      </p:sp>
      <p:sp>
        <p:nvSpPr>
          <p:cNvPr id="7" name="スライド番号プレースホルダー 6">
            <a:extLst>
              <a:ext uri="{FF2B5EF4-FFF2-40B4-BE49-F238E27FC236}">
                <a16:creationId xmlns:a16="http://schemas.microsoft.com/office/drawing/2014/main" id="{2EECE8C7-35A5-6EA5-19AD-7086BAD9B20D}"/>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28597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33AE56-E373-2384-4D84-07F3B0E7176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74FA35-F54B-7A02-0CC5-22DBDE581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BCFF93-87A6-5B57-26CA-C1BB4721054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C80810F-AD78-F438-7689-1A71BE6FD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9DE681E-8E84-77FA-7BD1-C59D2FDE24F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CEF435B-639D-0240-0E6F-7CEDD79C0F39}"/>
              </a:ext>
            </a:extLst>
          </p:cNvPr>
          <p:cNvSpPr>
            <a:spLocks noGrp="1"/>
          </p:cNvSpPr>
          <p:nvPr>
            <p:ph type="dt" sz="half" idx="10"/>
          </p:nvPr>
        </p:nvSpPr>
        <p:spPr/>
        <p:txBody>
          <a:bodyPr/>
          <a:lstStyle/>
          <a:p>
            <a:fld id="{BC181270-8242-3D4E-918E-E1A6EC11A958}" type="datetime1">
              <a:rPr kumimoji="1" lang="ja-JP" altLang="en-US" smtClean="0"/>
              <a:t>2025/3/18</a:t>
            </a:fld>
            <a:endParaRPr kumimoji="1" lang="ja-JP" altLang="en-US"/>
          </a:p>
        </p:txBody>
      </p:sp>
      <p:sp>
        <p:nvSpPr>
          <p:cNvPr id="8" name="フッター プレースホルダー 7">
            <a:extLst>
              <a:ext uri="{FF2B5EF4-FFF2-40B4-BE49-F238E27FC236}">
                <a16:creationId xmlns:a16="http://schemas.microsoft.com/office/drawing/2014/main" id="{AE411F3E-094B-157F-7AA6-2502C5D2CF36}"/>
              </a:ext>
            </a:extLst>
          </p:cNvPr>
          <p:cNvSpPr>
            <a:spLocks noGrp="1"/>
          </p:cNvSpPr>
          <p:nvPr>
            <p:ph type="ftr" sz="quarter" idx="11"/>
          </p:nvPr>
        </p:nvSpPr>
        <p:spPr/>
        <p:txBody>
          <a:bodyPr/>
          <a:lstStyle/>
          <a:p>
            <a:r>
              <a:rPr kumimoji="1" lang="en" altLang="ja-JP"/>
              <a:t>SOKENDAI / NII</a:t>
            </a:r>
            <a:endParaRPr kumimoji="1" lang="ja-JP" altLang="en-US"/>
          </a:p>
        </p:txBody>
      </p:sp>
      <p:sp>
        <p:nvSpPr>
          <p:cNvPr id="9" name="スライド番号プレースホルダー 8">
            <a:extLst>
              <a:ext uri="{FF2B5EF4-FFF2-40B4-BE49-F238E27FC236}">
                <a16:creationId xmlns:a16="http://schemas.microsoft.com/office/drawing/2014/main" id="{79FC2FDC-99EC-41DF-B95F-52C3B09D3502}"/>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382779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5C82D6-7090-E232-91AA-A5E5A7EC759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C472673-5449-CCDF-A4F5-0AD8C1F11CF0}"/>
              </a:ext>
            </a:extLst>
          </p:cNvPr>
          <p:cNvSpPr>
            <a:spLocks noGrp="1"/>
          </p:cNvSpPr>
          <p:nvPr>
            <p:ph type="dt" sz="half" idx="10"/>
          </p:nvPr>
        </p:nvSpPr>
        <p:spPr/>
        <p:txBody>
          <a:bodyPr/>
          <a:lstStyle/>
          <a:p>
            <a:fld id="{16088425-D676-C345-BA37-30A6F44CECAE}" type="datetime1">
              <a:rPr kumimoji="1" lang="ja-JP" altLang="en-US" smtClean="0"/>
              <a:t>2025/3/18</a:t>
            </a:fld>
            <a:endParaRPr kumimoji="1" lang="ja-JP" altLang="en-US"/>
          </a:p>
        </p:txBody>
      </p:sp>
      <p:sp>
        <p:nvSpPr>
          <p:cNvPr id="4" name="フッター プレースホルダー 3">
            <a:extLst>
              <a:ext uri="{FF2B5EF4-FFF2-40B4-BE49-F238E27FC236}">
                <a16:creationId xmlns:a16="http://schemas.microsoft.com/office/drawing/2014/main" id="{DB7F68CF-51B6-801B-4CEA-55DC1A859DC0}"/>
              </a:ext>
            </a:extLst>
          </p:cNvPr>
          <p:cNvSpPr>
            <a:spLocks noGrp="1"/>
          </p:cNvSpPr>
          <p:nvPr>
            <p:ph type="ftr" sz="quarter" idx="11"/>
          </p:nvPr>
        </p:nvSpPr>
        <p:spPr/>
        <p:txBody>
          <a:bodyPr/>
          <a:lstStyle/>
          <a:p>
            <a:r>
              <a:rPr kumimoji="1" lang="en" altLang="ja-JP"/>
              <a:t>SOKENDAI / NII</a:t>
            </a:r>
            <a:endParaRPr kumimoji="1" lang="ja-JP" altLang="en-US"/>
          </a:p>
        </p:txBody>
      </p:sp>
      <p:sp>
        <p:nvSpPr>
          <p:cNvPr id="5" name="スライド番号プレースホルダー 4">
            <a:extLst>
              <a:ext uri="{FF2B5EF4-FFF2-40B4-BE49-F238E27FC236}">
                <a16:creationId xmlns:a16="http://schemas.microsoft.com/office/drawing/2014/main" id="{337F5CDA-DF6C-3C09-9F4A-839DB601BE12}"/>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393680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B3D8BF-EF75-25CE-88F1-9B54CD7EBE00}"/>
              </a:ext>
            </a:extLst>
          </p:cNvPr>
          <p:cNvSpPr>
            <a:spLocks noGrp="1"/>
          </p:cNvSpPr>
          <p:nvPr>
            <p:ph type="dt" sz="half" idx="10"/>
          </p:nvPr>
        </p:nvSpPr>
        <p:spPr/>
        <p:txBody>
          <a:bodyPr/>
          <a:lstStyle/>
          <a:p>
            <a:fld id="{40C9E22A-0C75-844D-92E3-00CC7A837EA1}" type="datetime1">
              <a:rPr kumimoji="1" lang="ja-JP" altLang="en-US" smtClean="0"/>
              <a:t>2025/3/18</a:t>
            </a:fld>
            <a:endParaRPr kumimoji="1" lang="ja-JP" altLang="en-US"/>
          </a:p>
        </p:txBody>
      </p:sp>
      <p:sp>
        <p:nvSpPr>
          <p:cNvPr id="3" name="フッター プレースホルダー 2">
            <a:extLst>
              <a:ext uri="{FF2B5EF4-FFF2-40B4-BE49-F238E27FC236}">
                <a16:creationId xmlns:a16="http://schemas.microsoft.com/office/drawing/2014/main" id="{A1F8A490-DC42-52D2-5E26-C267001F8F0F}"/>
              </a:ext>
            </a:extLst>
          </p:cNvPr>
          <p:cNvSpPr>
            <a:spLocks noGrp="1"/>
          </p:cNvSpPr>
          <p:nvPr>
            <p:ph type="ftr" sz="quarter" idx="11"/>
          </p:nvPr>
        </p:nvSpPr>
        <p:spPr/>
        <p:txBody>
          <a:bodyPr/>
          <a:lstStyle/>
          <a:p>
            <a:r>
              <a:rPr kumimoji="1" lang="en" altLang="ja-JP"/>
              <a:t>SOKENDAI / NII</a:t>
            </a:r>
            <a:endParaRPr kumimoji="1" lang="ja-JP" altLang="en-US"/>
          </a:p>
        </p:txBody>
      </p:sp>
      <p:sp>
        <p:nvSpPr>
          <p:cNvPr id="4" name="スライド番号プレースホルダー 3">
            <a:extLst>
              <a:ext uri="{FF2B5EF4-FFF2-40B4-BE49-F238E27FC236}">
                <a16:creationId xmlns:a16="http://schemas.microsoft.com/office/drawing/2014/main" id="{520D8D79-12DF-01A9-AB99-D308065BDA3A}"/>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259933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C96B50-9AE3-D651-AD36-18DE63D6A2D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61A9058-E93E-43EF-FA68-7E4BB379ED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5A999A0-732D-BE00-A8DB-D26A4845D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C61B5C-6DE7-3704-549F-3BA9338E6854}"/>
              </a:ext>
            </a:extLst>
          </p:cNvPr>
          <p:cNvSpPr>
            <a:spLocks noGrp="1"/>
          </p:cNvSpPr>
          <p:nvPr>
            <p:ph type="dt" sz="half" idx="10"/>
          </p:nvPr>
        </p:nvSpPr>
        <p:spPr/>
        <p:txBody>
          <a:bodyPr/>
          <a:lstStyle/>
          <a:p>
            <a:fld id="{21D5CE3C-2802-EB47-88E0-4D3E555EFFB6}" type="datetime1">
              <a:rPr kumimoji="1" lang="ja-JP" altLang="en-US" smtClean="0"/>
              <a:t>2025/3/18</a:t>
            </a:fld>
            <a:endParaRPr kumimoji="1" lang="ja-JP" altLang="en-US"/>
          </a:p>
        </p:txBody>
      </p:sp>
      <p:sp>
        <p:nvSpPr>
          <p:cNvPr id="6" name="フッター プレースホルダー 5">
            <a:extLst>
              <a:ext uri="{FF2B5EF4-FFF2-40B4-BE49-F238E27FC236}">
                <a16:creationId xmlns:a16="http://schemas.microsoft.com/office/drawing/2014/main" id="{16492B19-6A68-828D-B1ED-DDD3BB298E35}"/>
              </a:ext>
            </a:extLst>
          </p:cNvPr>
          <p:cNvSpPr>
            <a:spLocks noGrp="1"/>
          </p:cNvSpPr>
          <p:nvPr>
            <p:ph type="ftr" sz="quarter" idx="11"/>
          </p:nvPr>
        </p:nvSpPr>
        <p:spPr/>
        <p:txBody>
          <a:bodyPr/>
          <a:lstStyle/>
          <a:p>
            <a:r>
              <a:rPr kumimoji="1" lang="en" altLang="ja-JP"/>
              <a:t>SOKENDAI / NII</a:t>
            </a:r>
            <a:endParaRPr kumimoji="1" lang="ja-JP" altLang="en-US"/>
          </a:p>
        </p:txBody>
      </p:sp>
      <p:sp>
        <p:nvSpPr>
          <p:cNvPr id="7" name="スライド番号プレースホルダー 6">
            <a:extLst>
              <a:ext uri="{FF2B5EF4-FFF2-40B4-BE49-F238E27FC236}">
                <a16:creationId xmlns:a16="http://schemas.microsoft.com/office/drawing/2014/main" id="{9AE338B4-6B05-0E38-90D6-E0C73D34E3B2}"/>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171647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0759B4-E816-3E04-52F4-485E92BDEFF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0CF7BF8-CA93-60BB-6983-9882BABD0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EFA3A411-36CE-477D-F999-526CA024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F923E4B-D76D-ED5E-8106-7ED6AE960090}"/>
              </a:ext>
            </a:extLst>
          </p:cNvPr>
          <p:cNvSpPr>
            <a:spLocks noGrp="1"/>
          </p:cNvSpPr>
          <p:nvPr>
            <p:ph type="dt" sz="half" idx="10"/>
          </p:nvPr>
        </p:nvSpPr>
        <p:spPr/>
        <p:txBody>
          <a:bodyPr/>
          <a:lstStyle/>
          <a:p>
            <a:fld id="{F4A88C6A-E76F-C647-B5DB-B95B690BA5C6}" type="datetime1">
              <a:rPr kumimoji="1" lang="ja-JP" altLang="en-US" smtClean="0"/>
              <a:t>2025/3/18</a:t>
            </a:fld>
            <a:endParaRPr kumimoji="1" lang="ja-JP" altLang="en-US"/>
          </a:p>
        </p:txBody>
      </p:sp>
      <p:sp>
        <p:nvSpPr>
          <p:cNvPr id="6" name="フッター プレースホルダー 5">
            <a:extLst>
              <a:ext uri="{FF2B5EF4-FFF2-40B4-BE49-F238E27FC236}">
                <a16:creationId xmlns:a16="http://schemas.microsoft.com/office/drawing/2014/main" id="{CD147949-8C1D-6A19-EC20-7783E600F174}"/>
              </a:ext>
            </a:extLst>
          </p:cNvPr>
          <p:cNvSpPr>
            <a:spLocks noGrp="1"/>
          </p:cNvSpPr>
          <p:nvPr>
            <p:ph type="ftr" sz="quarter" idx="11"/>
          </p:nvPr>
        </p:nvSpPr>
        <p:spPr/>
        <p:txBody>
          <a:bodyPr/>
          <a:lstStyle/>
          <a:p>
            <a:r>
              <a:rPr kumimoji="1" lang="en" altLang="ja-JP"/>
              <a:t>SOKENDAI / NII</a:t>
            </a:r>
            <a:endParaRPr kumimoji="1" lang="ja-JP" altLang="en-US"/>
          </a:p>
        </p:txBody>
      </p:sp>
      <p:sp>
        <p:nvSpPr>
          <p:cNvPr id="7" name="スライド番号プレースホルダー 6">
            <a:extLst>
              <a:ext uri="{FF2B5EF4-FFF2-40B4-BE49-F238E27FC236}">
                <a16:creationId xmlns:a16="http://schemas.microsoft.com/office/drawing/2014/main" id="{C9832908-BE50-82E9-CC94-67BDC4D35FA1}"/>
              </a:ext>
            </a:extLst>
          </p:cNvPr>
          <p:cNvSpPr>
            <a:spLocks noGrp="1"/>
          </p:cNvSpPr>
          <p:nvPr>
            <p:ph type="sldNum" sz="quarter" idx="12"/>
          </p:nvPr>
        </p:nvSpPr>
        <p:spPr/>
        <p:txBody>
          <a:body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26136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9761F1C-7E15-53BF-4666-8B14F05D98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B7E160-E7AC-B9AF-1402-D6F15B572B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F8577F-3B07-8445-5083-DD3E5DA60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5EC9CF-81B5-034D-80C0-B99BE82DFFB6}" type="datetime1">
              <a:rPr kumimoji="1" lang="ja-JP" altLang="en-US" smtClean="0"/>
              <a:t>2025/3/18</a:t>
            </a:fld>
            <a:endParaRPr kumimoji="1" lang="ja-JP" altLang="en-US"/>
          </a:p>
        </p:txBody>
      </p:sp>
      <p:sp>
        <p:nvSpPr>
          <p:cNvPr id="5" name="フッター プレースホルダー 4">
            <a:extLst>
              <a:ext uri="{FF2B5EF4-FFF2-40B4-BE49-F238E27FC236}">
                <a16:creationId xmlns:a16="http://schemas.microsoft.com/office/drawing/2014/main" id="{EC946CB9-05FC-E130-F14E-6D83776FCE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kumimoji="1" lang="en" altLang="ja-JP"/>
              <a:t>SOKENDAI / NII</a:t>
            </a:r>
            <a:endParaRPr kumimoji="1" lang="ja-JP" altLang="en-US"/>
          </a:p>
        </p:txBody>
      </p:sp>
      <p:sp>
        <p:nvSpPr>
          <p:cNvPr id="6" name="スライド番号プレースホルダー 5">
            <a:extLst>
              <a:ext uri="{FF2B5EF4-FFF2-40B4-BE49-F238E27FC236}">
                <a16:creationId xmlns:a16="http://schemas.microsoft.com/office/drawing/2014/main" id="{09D96D5A-A507-619C-6186-0A613CC29B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25E291-4729-C34C-9667-BD6AADDF06C4}" type="slidenum">
              <a:rPr kumimoji="1" lang="ja-JP" altLang="en-US" smtClean="0"/>
              <a:t>‹#›</a:t>
            </a:fld>
            <a:endParaRPr kumimoji="1" lang="ja-JP" altLang="en-US"/>
          </a:p>
        </p:txBody>
      </p:sp>
    </p:spTree>
    <p:extLst>
      <p:ext uri="{BB962C8B-B14F-4D97-AF65-F5344CB8AC3E}">
        <p14:creationId xmlns:p14="http://schemas.microsoft.com/office/powerpoint/2010/main" val="409932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83F47E-E6D2-B168-4227-40E3B8D3205B}"/>
              </a:ext>
            </a:extLst>
          </p:cNvPr>
          <p:cNvSpPr>
            <a:spLocks noGrp="1"/>
          </p:cNvSpPr>
          <p:nvPr>
            <p:ph type="ctrTitle"/>
          </p:nvPr>
        </p:nvSpPr>
        <p:spPr/>
        <p:txBody>
          <a:bodyPr/>
          <a:lstStyle/>
          <a:p>
            <a:r>
              <a:rPr lang="ja-JP" altLang="en-US"/>
              <a:t>ランチセミナー</a:t>
            </a:r>
            <a:endParaRPr kumimoji="1" lang="ja-JP" altLang="en-US"/>
          </a:p>
        </p:txBody>
      </p:sp>
    </p:spTree>
    <p:extLst>
      <p:ext uri="{BB962C8B-B14F-4D97-AF65-F5344CB8AC3E}">
        <p14:creationId xmlns:p14="http://schemas.microsoft.com/office/powerpoint/2010/main" val="3628486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A4652-B361-5A53-EB9E-1B3C76F340DA}"/>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01C89A-2477-42D7-8F4A-80EBD73855C4}"/>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9A28A345-7439-9214-07A8-1F38B9C59EB9}"/>
              </a:ext>
            </a:extLst>
          </p:cNvPr>
          <p:cNvSpPr>
            <a:spLocks noGrp="1"/>
          </p:cNvSpPr>
          <p:nvPr>
            <p:ph type="sldNum" sz="quarter" idx="12"/>
          </p:nvPr>
        </p:nvSpPr>
        <p:spPr/>
        <p:txBody>
          <a:bodyPr/>
          <a:lstStyle/>
          <a:p>
            <a:fld id="{6125E291-4729-C34C-9667-BD6AADDF06C4}" type="slidenum">
              <a:rPr kumimoji="1" lang="ja-JP" altLang="en-US" smtClean="0"/>
              <a:t>10</a:t>
            </a:fld>
            <a:endParaRPr kumimoji="1" lang="ja-JP" altLang="en-US"/>
          </a:p>
        </p:txBody>
      </p:sp>
      <p:sp>
        <p:nvSpPr>
          <p:cNvPr id="6" name="TextBox 5">
            <a:extLst>
              <a:ext uri="{FF2B5EF4-FFF2-40B4-BE49-F238E27FC236}">
                <a16:creationId xmlns:a16="http://schemas.microsoft.com/office/drawing/2014/main" id="{FC1149BE-FA6A-CAC1-A4A1-2D24CDFDF0EB}"/>
              </a:ext>
            </a:extLst>
          </p:cNvPr>
          <p:cNvSpPr txBox="1"/>
          <p:nvPr/>
        </p:nvSpPr>
        <p:spPr>
          <a:xfrm>
            <a:off x="375516" y="2069960"/>
            <a:ext cx="10262746" cy="707886"/>
          </a:xfrm>
          <a:prstGeom prst="rect">
            <a:avLst/>
          </a:prstGeom>
          <a:noFill/>
        </p:spPr>
        <p:txBody>
          <a:bodyPr wrap="none" rtlCol="0">
            <a:spAutoFit/>
          </a:bodyPr>
          <a:lstStyle/>
          <a:p>
            <a:r>
              <a:rPr lang="en-JP" sz="2000" b="1" dirty="0"/>
              <a:t>Fidelity(忠実度？) :</a:t>
            </a:r>
            <a:r>
              <a:rPr lang="en-US" sz="2000" b="1" dirty="0"/>
              <a:t> </a:t>
            </a:r>
            <a:r>
              <a:rPr lang="en-US" sz="2000" dirty="0"/>
              <a:t>説明のために抽出したサブグラフによる予測と、元のグラフによる</a:t>
            </a:r>
          </a:p>
          <a:p>
            <a:r>
              <a:rPr lang="en-US" sz="2000" dirty="0"/>
              <a:t>予測がどれだけ一致するかを測る指標</a:t>
            </a:r>
            <a:r>
              <a:rPr lang="en-JP" sz="2000" dirty="0"/>
              <a:t> 。</a:t>
            </a:r>
            <a:r>
              <a:rPr lang="ja-JP" altLang="en-US" sz="2000"/>
              <a:t>この値が</a:t>
            </a:r>
            <a:r>
              <a:rPr lang="ja-JP" altLang="en-US" sz="2000" u="sng"/>
              <a:t>小さい</a:t>
            </a:r>
            <a:r>
              <a:rPr lang="ja-JP" altLang="en-US" sz="2000"/>
              <a:t>ほど、良い説明とされる。</a:t>
            </a:r>
            <a:endParaRPr lang="en-JP" sz="2000" dirty="0"/>
          </a:p>
        </p:txBody>
      </p:sp>
      <p:sp>
        <p:nvSpPr>
          <p:cNvPr id="7" name="TextBox 6">
            <a:extLst>
              <a:ext uri="{FF2B5EF4-FFF2-40B4-BE49-F238E27FC236}">
                <a16:creationId xmlns:a16="http://schemas.microsoft.com/office/drawing/2014/main" id="{92CFDE65-3A38-95D1-AFD3-D6BEFB7C6A66}"/>
              </a:ext>
            </a:extLst>
          </p:cNvPr>
          <p:cNvSpPr txBox="1"/>
          <p:nvPr/>
        </p:nvSpPr>
        <p:spPr>
          <a:xfrm>
            <a:off x="244888" y="1084520"/>
            <a:ext cx="1826141" cy="584775"/>
          </a:xfrm>
          <a:prstGeom prst="rect">
            <a:avLst/>
          </a:prstGeom>
          <a:noFill/>
        </p:spPr>
        <p:txBody>
          <a:bodyPr wrap="none" rtlCol="0">
            <a:spAutoFit/>
          </a:bodyPr>
          <a:lstStyle/>
          <a:p>
            <a:r>
              <a:rPr lang="en-JP" sz="3200" b="1" dirty="0">
                <a:solidFill>
                  <a:srgbClr val="0070C0"/>
                </a:solidFill>
              </a:rPr>
              <a:t>評価方法</a:t>
            </a:r>
          </a:p>
        </p:txBody>
      </p:sp>
      <p:sp>
        <p:nvSpPr>
          <p:cNvPr id="8" name="TextBox 7">
            <a:extLst>
              <a:ext uri="{FF2B5EF4-FFF2-40B4-BE49-F238E27FC236}">
                <a16:creationId xmlns:a16="http://schemas.microsoft.com/office/drawing/2014/main" id="{99881700-2FD5-12AB-9F98-38880715CECE}"/>
              </a:ext>
            </a:extLst>
          </p:cNvPr>
          <p:cNvSpPr txBox="1"/>
          <p:nvPr/>
        </p:nvSpPr>
        <p:spPr>
          <a:xfrm>
            <a:off x="249075" y="3647552"/>
            <a:ext cx="12144671" cy="1631216"/>
          </a:xfrm>
          <a:prstGeom prst="rect">
            <a:avLst/>
          </a:prstGeom>
          <a:noFill/>
        </p:spPr>
        <p:txBody>
          <a:bodyPr wrap="none" rtlCol="0">
            <a:spAutoFit/>
          </a:bodyPr>
          <a:lstStyle/>
          <a:p>
            <a:r>
              <a:rPr lang="en-JP" sz="2000" b="1" dirty="0"/>
              <a:t>Sparsity(スパース性) </a:t>
            </a:r>
            <a:r>
              <a:rPr lang="en-JP" sz="2000" dirty="0"/>
              <a:t>: 説明がどれだけコンパクトで最小限なものかを示す。サブグラフがどれだけ簡潔</a:t>
            </a:r>
          </a:p>
          <a:p>
            <a:r>
              <a:rPr lang="en-JP" sz="2000" dirty="0"/>
              <a:t>（冗長性が少ない）かを測定するもの。この値が</a:t>
            </a:r>
            <a:r>
              <a:rPr lang="en-JP" sz="2000" u="sng" dirty="0"/>
              <a:t>大きい</a:t>
            </a:r>
            <a:r>
              <a:rPr lang="en-JP" sz="2000" dirty="0"/>
              <a:t>ほど、説明がコンパクトで良い説明とされる。</a:t>
            </a:r>
          </a:p>
          <a:p>
            <a:endParaRPr lang="en-JP" sz="2000" dirty="0"/>
          </a:p>
          <a:p>
            <a:endParaRPr lang="en-JP" sz="2000" dirty="0"/>
          </a:p>
          <a:p>
            <a:r>
              <a:rPr lang="en-JP" sz="2000" dirty="0"/>
              <a:t>この他にもまだまだたくさんある,,,</a:t>
            </a:r>
          </a:p>
        </p:txBody>
      </p:sp>
    </p:spTree>
    <p:extLst>
      <p:ext uri="{BB962C8B-B14F-4D97-AF65-F5344CB8AC3E}">
        <p14:creationId xmlns:p14="http://schemas.microsoft.com/office/powerpoint/2010/main" val="349766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77382-CB46-DFED-7A73-07060C548F51}"/>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1D77B2-03D6-3D68-6A8F-5E7B759ACF8F}"/>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96E6CAA9-B2A7-9EC3-FA64-462E4E241B12}"/>
              </a:ext>
            </a:extLst>
          </p:cNvPr>
          <p:cNvSpPr>
            <a:spLocks noGrp="1"/>
          </p:cNvSpPr>
          <p:nvPr>
            <p:ph type="sldNum" sz="quarter" idx="12"/>
          </p:nvPr>
        </p:nvSpPr>
        <p:spPr/>
        <p:txBody>
          <a:bodyPr/>
          <a:lstStyle/>
          <a:p>
            <a:fld id="{6125E291-4729-C34C-9667-BD6AADDF06C4}" type="slidenum">
              <a:rPr kumimoji="1" lang="ja-JP" altLang="en-US" smtClean="0"/>
              <a:t>11</a:t>
            </a:fld>
            <a:endParaRPr kumimoji="1" lang="ja-JP" altLang="en-US"/>
          </a:p>
        </p:txBody>
      </p:sp>
      <p:sp>
        <p:nvSpPr>
          <p:cNvPr id="4" name="TextBox 3">
            <a:extLst>
              <a:ext uri="{FF2B5EF4-FFF2-40B4-BE49-F238E27FC236}">
                <a16:creationId xmlns:a16="http://schemas.microsoft.com/office/drawing/2014/main" id="{BD1C0130-F9CD-5420-89DF-440BB009087D}"/>
              </a:ext>
            </a:extLst>
          </p:cNvPr>
          <p:cNvSpPr txBox="1"/>
          <p:nvPr/>
        </p:nvSpPr>
        <p:spPr>
          <a:xfrm>
            <a:off x="457200" y="287079"/>
            <a:ext cx="877163" cy="369332"/>
          </a:xfrm>
          <a:prstGeom prst="rect">
            <a:avLst/>
          </a:prstGeom>
          <a:noFill/>
        </p:spPr>
        <p:txBody>
          <a:bodyPr wrap="none" rtlCol="0">
            <a:spAutoFit/>
          </a:bodyPr>
          <a:lstStyle/>
          <a:p>
            <a:r>
              <a:rPr lang="en-JP" dirty="0"/>
              <a:t>もくじ</a:t>
            </a:r>
          </a:p>
        </p:txBody>
      </p:sp>
      <p:sp>
        <p:nvSpPr>
          <p:cNvPr id="5" name="TextBox 4">
            <a:extLst>
              <a:ext uri="{FF2B5EF4-FFF2-40B4-BE49-F238E27FC236}">
                <a16:creationId xmlns:a16="http://schemas.microsoft.com/office/drawing/2014/main" id="{3AED2EB8-F300-5D6C-D4E3-C4F8F11EBBB1}"/>
              </a:ext>
            </a:extLst>
          </p:cNvPr>
          <p:cNvSpPr txBox="1"/>
          <p:nvPr/>
        </p:nvSpPr>
        <p:spPr>
          <a:xfrm>
            <a:off x="457200" y="1446028"/>
            <a:ext cx="4852610" cy="3263586"/>
          </a:xfrm>
          <a:prstGeom prst="rect">
            <a:avLst/>
          </a:prstGeom>
          <a:noFill/>
        </p:spPr>
        <p:txBody>
          <a:bodyPr wrap="none" rtlCol="0">
            <a:spAutoFit/>
          </a:bodyPr>
          <a:lstStyle/>
          <a:p>
            <a:pPr>
              <a:lnSpc>
                <a:spcPct val="150000"/>
              </a:lnSpc>
            </a:pPr>
            <a:r>
              <a:rPr lang="en-JP" sz="2800" dirty="0"/>
              <a:t>・GNNにおける解釈性とは</a:t>
            </a:r>
          </a:p>
          <a:p>
            <a:pPr>
              <a:lnSpc>
                <a:spcPct val="150000"/>
              </a:lnSpc>
            </a:pPr>
            <a:r>
              <a:rPr lang="en-JP" sz="2800" dirty="0"/>
              <a:t>・解釈性の評価指標について</a:t>
            </a:r>
          </a:p>
          <a:p>
            <a:pPr>
              <a:lnSpc>
                <a:spcPct val="150000"/>
              </a:lnSpc>
            </a:pPr>
            <a:r>
              <a:rPr lang="en-JP" sz="2800" b="1" dirty="0">
                <a:solidFill>
                  <a:srgbClr val="0070C0"/>
                </a:solidFill>
              </a:rPr>
              <a:t>・代表的な研究</a:t>
            </a:r>
          </a:p>
          <a:p>
            <a:pPr>
              <a:lnSpc>
                <a:spcPct val="150000"/>
              </a:lnSpc>
            </a:pPr>
            <a:r>
              <a:rPr lang="en-JP" sz="2800" dirty="0"/>
              <a:t>・実験</a:t>
            </a:r>
          </a:p>
          <a:p>
            <a:pPr>
              <a:lnSpc>
                <a:spcPct val="150000"/>
              </a:lnSpc>
            </a:pPr>
            <a:r>
              <a:rPr lang="en-JP" sz="2800" dirty="0"/>
              <a:t>・中田の研究との関係</a:t>
            </a:r>
          </a:p>
        </p:txBody>
      </p:sp>
    </p:spTree>
    <p:extLst>
      <p:ext uri="{BB962C8B-B14F-4D97-AF65-F5344CB8AC3E}">
        <p14:creationId xmlns:p14="http://schemas.microsoft.com/office/powerpoint/2010/main" val="4058604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3826D-775A-AF71-A393-F23077DBDF36}"/>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46579024-B57D-012A-07F5-FC64F19918E7}"/>
              </a:ext>
            </a:extLst>
          </p:cNvPr>
          <p:cNvSpPr>
            <a:spLocks noGrp="1"/>
          </p:cNvSpPr>
          <p:nvPr>
            <p:ph type="sldNum" sz="quarter" idx="12"/>
          </p:nvPr>
        </p:nvSpPr>
        <p:spPr/>
        <p:txBody>
          <a:bodyPr/>
          <a:lstStyle/>
          <a:p>
            <a:fld id="{6125E291-4729-C34C-9667-BD6AADDF06C4}" type="slidenum">
              <a:rPr kumimoji="1" lang="ja-JP" altLang="en-US" smtClean="0"/>
              <a:t>12</a:t>
            </a:fld>
            <a:endParaRPr kumimoji="1" lang="ja-JP" altLang="en-US"/>
          </a:p>
        </p:txBody>
      </p:sp>
      <p:sp>
        <p:nvSpPr>
          <p:cNvPr id="5" name="TextBox 4">
            <a:extLst>
              <a:ext uri="{FF2B5EF4-FFF2-40B4-BE49-F238E27FC236}">
                <a16:creationId xmlns:a16="http://schemas.microsoft.com/office/drawing/2014/main" id="{595CAE4B-75F3-32B0-3BC9-59BA082CE29D}"/>
              </a:ext>
            </a:extLst>
          </p:cNvPr>
          <p:cNvSpPr txBox="1"/>
          <p:nvPr/>
        </p:nvSpPr>
        <p:spPr>
          <a:xfrm>
            <a:off x="244888" y="1084520"/>
            <a:ext cx="5747086" cy="584775"/>
          </a:xfrm>
          <a:prstGeom prst="rect">
            <a:avLst/>
          </a:prstGeom>
          <a:noFill/>
        </p:spPr>
        <p:txBody>
          <a:bodyPr wrap="none" rtlCol="0">
            <a:spAutoFit/>
          </a:bodyPr>
          <a:lstStyle/>
          <a:p>
            <a:r>
              <a:rPr lang="en-JP" sz="3200" b="1" dirty="0">
                <a:solidFill>
                  <a:srgbClr val="0070C0"/>
                </a:solidFill>
              </a:rPr>
              <a:t>研究1</a:t>
            </a:r>
            <a:r>
              <a:rPr lang="ja-JP" altLang="en-US" sz="3200" b="1">
                <a:solidFill>
                  <a:srgbClr val="0070C0"/>
                </a:solidFill>
              </a:rPr>
              <a:t>　</a:t>
            </a:r>
            <a:r>
              <a:rPr lang="en-JP" altLang="ja-JP" sz="3200" b="1" dirty="0">
                <a:solidFill>
                  <a:srgbClr val="0070C0"/>
                </a:solidFill>
              </a:rPr>
              <a:t>GNNExplainer(2019)</a:t>
            </a:r>
            <a:endParaRPr lang="en-US" sz="3200" b="1" dirty="0">
              <a:solidFill>
                <a:srgbClr val="0070C0"/>
              </a:solidFill>
            </a:endParaRPr>
          </a:p>
        </p:txBody>
      </p:sp>
      <p:sp>
        <p:nvSpPr>
          <p:cNvPr id="6" name="TextBox 5">
            <a:extLst>
              <a:ext uri="{FF2B5EF4-FFF2-40B4-BE49-F238E27FC236}">
                <a16:creationId xmlns:a16="http://schemas.microsoft.com/office/drawing/2014/main" id="{58093E60-90C4-8DEF-D6DB-0FB459B78335}"/>
              </a:ext>
            </a:extLst>
          </p:cNvPr>
          <p:cNvSpPr txBox="1"/>
          <p:nvPr/>
        </p:nvSpPr>
        <p:spPr>
          <a:xfrm>
            <a:off x="432079" y="1889090"/>
            <a:ext cx="10774103" cy="707886"/>
          </a:xfrm>
          <a:prstGeom prst="rect">
            <a:avLst/>
          </a:prstGeom>
          <a:noFill/>
        </p:spPr>
        <p:txBody>
          <a:bodyPr wrap="none" rtlCol="0">
            <a:spAutoFit/>
          </a:bodyPr>
          <a:lstStyle/>
          <a:p>
            <a:r>
              <a:rPr lang="en-JP" sz="2000" dirty="0"/>
              <a:t>Yingらの研究。訓練済みgnnと予測を入力とし、特定の予測に対してその予測の根拠となる</a:t>
            </a:r>
          </a:p>
          <a:p>
            <a:r>
              <a:rPr lang="en-JP" sz="2000" dirty="0"/>
              <a:t>重要なノードやエッジをサブグラフとして抽出する。Post-hoc型</a:t>
            </a:r>
          </a:p>
        </p:txBody>
      </p:sp>
      <p:pic>
        <p:nvPicPr>
          <p:cNvPr id="8" name="Picture 7" descr="A diagram of a person's reaction&#10;&#10;AI-generated content may be incorrect.">
            <a:extLst>
              <a:ext uri="{FF2B5EF4-FFF2-40B4-BE49-F238E27FC236}">
                <a16:creationId xmlns:a16="http://schemas.microsoft.com/office/drawing/2014/main" id="{57037D34-2468-EB28-0A91-B01B9ADCE5E0}"/>
              </a:ext>
            </a:extLst>
          </p:cNvPr>
          <p:cNvPicPr>
            <a:picLocks noChangeAspect="1"/>
          </p:cNvPicPr>
          <p:nvPr/>
        </p:nvPicPr>
        <p:blipFill>
          <a:blip r:embed="rId2"/>
          <a:stretch>
            <a:fillRect/>
          </a:stretch>
        </p:blipFill>
        <p:spPr>
          <a:xfrm>
            <a:off x="321547" y="3120938"/>
            <a:ext cx="4114800" cy="2027797"/>
          </a:xfrm>
          <a:prstGeom prst="rect">
            <a:avLst/>
          </a:prstGeom>
        </p:spPr>
      </p:pic>
      <p:sp>
        <p:nvSpPr>
          <p:cNvPr id="11" name="TextBox 10">
            <a:extLst>
              <a:ext uri="{FF2B5EF4-FFF2-40B4-BE49-F238E27FC236}">
                <a16:creationId xmlns:a16="http://schemas.microsoft.com/office/drawing/2014/main" id="{5FE2E1D9-A781-64D1-0F66-0C64A0381F1D}"/>
              </a:ext>
            </a:extLst>
          </p:cNvPr>
          <p:cNvSpPr txBox="1"/>
          <p:nvPr/>
        </p:nvSpPr>
        <p:spPr>
          <a:xfrm>
            <a:off x="4683242" y="2948817"/>
            <a:ext cx="6522940" cy="400110"/>
          </a:xfrm>
          <a:prstGeom prst="rect">
            <a:avLst/>
          </a:prstGeom>
          <a:noFill/>
        </p:spPr>
        <p:txBody>
          <a:bodyPr wrap="none" rtlCol="0">
            <a:spAutoFit/>
          </a:bodyPr>
          <a:lstStyle/>
          <a:p>
            <a:r>
              <a:rPr lang="en-JP" sz="2000" dirty="0"/>
              <a:t>学習でgnnの説明力研究で頻出の</a:t>
            </a:r>
            <a:r>
              <a:rPr lang="en-JP" sz="2000" u="sng" dirty="0"/>
              <a:t>相互情報量</a:t>
            </a:r>
            <a:r>
              <a:rPr lang="en-JP" sz="2000" dirty="0"/>
              <a:t>が出てくる</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72189C9-411C-9118-B680-D45496C9C760}"/>
                  </a:ext>
                </a:extLst>
              </p:cNvPr>
              <p:cNvSpPr txBox="1"/>
              <p:nvPr/>
            </p:nvSpPr>
            <p:spPr>
              <a:xfrm>
                <a:off x="4981080" y="3630070"/>
                <a:ext cx="5927264" cy="55521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max</m:t>
                              </m:r>
                            </m:e>
                            <m:lim>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𝑠</m:t>
                                  </m:r>
                                </m:sub>
                              </m:sSub>
                            </m:lim>
                          </m:limLow>
                        </m:fName>
                        <m:e>
                          <m:r>
                            <a:rPr lang="en-US" sz="2000" b="0" i="1" smtClean="0">
                              <a:latin typeface="Cambria Math" panose="02040503050406030204" pitchFamily="18" charset="0"/>
                            </a:rPr>
                            <m:t>𝑀𝐼</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𝑌</m:t>
                              </m:r>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𝑠</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𝑠</m:t>
                                      </m:r>
                                    </m:sub>
                                  </m:sSub>
                                </m:e>
                              </m:d>
                            </m:e>
                          </m:d>
                          <m:r>
                            <a:rPr lang="en-US" sz="2000" b="0" i="1" smtClean="0">
                              <a:latin typeface="Cambria Math" panose="02040503050406030204" pitchFamily="18" charset="0"/>
                            </a:rPr>
                            <m:t>=</m:t>
                          </m:r>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𝑌</m:t>
                              </m:r>
                            </m:e>
                          </m:d>
                          <m:r>
                            <a:rPr lang="en-US" sz="2000" b="0" i="1" smtClean="0">
                              <a:latin typeface="Cambria Math" panose="02040503050406030204" pitchFamily="18" charset="0"/>
                            </a:rPr>
                            <m:t>−</m:t>
                          </m:r>
                          <m:r>
                            <a:rPr lang="en-US" sz="2000" b="0" i="1" smtClean="0">
                              <a:latin typeface="Cambria Math" panose="02040503050406030204" pitchFamily="18" charset="0"/>
                            </a:rPr>
                            <m:t>𝐻</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𝑌</m:t>
                              </m:r>
                              <m:r>
                                <a:rPr lang="en-US" sz="2000" b="0" i="1" smtClean="0">
                                  <a:latin typeface="Cambria Math" panose="02040503050406030204" pitchFamily="18" charset="0"/>
                                </a:rPr>
                                <m:t> </m:t>
                              </m:r>
                            </m:e>
                          </m:d>
                          <m:r>
                            <a:rPr lang="en-US" sz="2000" b="0" i="1" smtClean="0">
                              <a:latin typeface="Cambria Math" panose="02040503050406030204" pitchFamily="18" charset="0"/>
                            </a:rPr>
                            <m:t>𝐺</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𝐺</m:t>
                              </m:r>
                            </m:e>
                            <m:sub>
                              <m:r>
                                <a:rPr lang="en-US" sz="2000" i="1">
                                  <a:latin typeface="Cambria Math" panose="02040503050406030204" pitchFamily="18" charset="0"/>
                                </a:rPr>
                                <m:t>𝑠</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𝑠</m:t>
                              </m:r>
                            </m:sub>
                          </m:sSub>
                          <m:r>
                            <a:rPr lang="en-US" sz="2000" b="0" i="1" smtClean="0">
                              <a:latin typeface="Cambria Math" panose="02040503050406030204" pitchFamily="18" charset="0"/>
                            </a:rPr>
                            <m:t>)</m:t>
                          </m:r>
                        </m:e>
                      </m:func>
                    </m:oMath>
                  </m:oMathPara>
                </a14:m>
                <a:endParaRPr lang="en-JP" sz="2000" dirty="0"/>
              </a:p>
            </p:txBody>
          </p:sp>
        </mc:Choice>
        <mc:Fallback>
          <p:sp>
            <p:nvSpPr>
              <p:cNvPr id="12" name="TextBox 11">
                <a:extLst>
                  <a:ext uri="{FF2B5EF4-FFF2-40B4-BE49-F238E27FC236}">
                    <a16:creationId xmlns:a16="http://schemas.microsoft.com/office/drawing/2014/main" id="{D72189C9-411C-9118-B680-D45496C9C760}"/>
                  </a:ext>
                </a:extLst>
              </p:cNvPr>
              <p:cNvSpPr txBox="1">
                <a:spLocks noRot="1" noChangeAspect="1" noMove="1" noResize="1" noEditPoints="1" noAdjustHandles="1" noChangeArrowheads="1" noChangeShapeType="1" noTextEdit="1"/>
              </p:cNvSpPr>
              <p:nvPr/>
            </p:nvSpPr>
            <p:spPr>
              <a:xfrm>
                <a:off x="4981080" y="3630070"/>
                <a:ext cx="5927264" cy="555217"/>
              </a:xfrm>
              <a:prstGeom prst="rect">
                <a:avLst/>
              </a:prstGeom>
              <a:blipFill>
                <a:blip r:embed="rId3"/>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6385C15-4490-56A0-999D-D5A6F11DCF02}"/>
                  </a:ext>
                </a:extLst>
              </p:cNvPr>
              <p:cNvSpPr txBox="1"/>
              <p:nvPr/>
            </p:nvSpPr>
            <p:spPr>
              <a:xfrm>
                <a:off x="5748694" y="4377974"/>
                <a:ext cx="5723811" cy="120032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𝑠</m:t>
                        </m:r>
                      </m:sub>
                    </m:sSub>
                  </m:oMath>
                </a14:m>
                <a:r>
                  <a:rPr lang="en-JP" dirty="0"/>
                  <a:t>はサブグラフのノード特徴集合、</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𝑠</m:t>
                        </m:r>
                      </m:sub>
                    </m:sSub>
                  </m:oMath>
                </a14:m>
                <a:r>
                  <a:rPr lang="en-JP" dirty="0"/>
                  <a:t>はサブグラフ、</a:t>
                </a:r>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𝑌</m:t>
                    </m:r>
                  </m:oMath>
                </a14:m>
                <a:r>
                  <a:rPr lang="en-JP" dirty="0"/>
                  <a:t>は予測したラベル分布</a:t>
                </a:r>
              </a:p>
              <a:p>
                <a:endParaRPr lang="en-JP" dirty="0"/>
              </a:p>
              <a:p>
                <a:r>
                  <a:rPr lang="en-JP" dirty="0"/>
                  <a:t>学習を工夫しながら頑張っていく</a:t>
                </a:r>
              </a:p>
            </p:txBody>
          </p:sp>
        </mc:Choice>
        <mc:Fallback>
          <p:sp>
            <p:nvSpPr>
              <p:cNvPr id="13" name="TextBox 12">
                <a:extLst>
                  <a:ext uri="{FF2B5EF4-FFF2-40B4-BE49-F238E27FC236}">
                    <a16:creationId xmlns:a16="http://schemas.microsoft.com/office/drawing/2014/main" id="{06385C15-4490-56A0-999D-D5A6F11DCF02}"/>
                  </a:ext>
                </a:extLst>
              </p:cNvPr>
              <p:cNvSpPr txBox="1">
                <a:spLocks noRot="1" noChangeAspect="1" noMove="1" noResize="1" noEditPoints="1" noAdjustHandles="1" noChangeArrowheads="1" noChangeShapeType="1" noTextEdit="1"/>
              </p:cNvSpPr>
              <p:nvPr/>
            </p:nvSpPr>
            <p:spPr>
              <a:xfrm>
                <a:off x="5748694" y="4377974"/>
                <a:ext cx="5723811" cy="1200329"/>
              </a:xfrm>
              <a:prstGeom prst="rect">
                <a:avLst/>
              </a:prstGeom>
              <a:blipFill>
                <a:blip r:embed="rId4"/>
                <a:stretch>
                  <a:fillRect l="-885" t="-2083" b="-6250"/>
                </a:stretch>
              </a:blipFill>
            </p:spPr>
            <p:txBody>
              <a:bodyPr/>
              <a:lstStyle/>
              <a:p>
                <a:r>
                  <a:rPr lang="en-JP">
                    <a:noFill/>
                  </a:rPr>
                  <a:t> </a:t>
                </a:r>
              </a:p>
            </p:txBody>
          </p:sp>
        </mc:Fallback>
      </mc:AlternateContent>
      <p:sp>
        <p:nvSpPr>
          <p:cNvPr id="14" name="TextBox 13">
            <a:extLst>
              <a:ext uri="{FF2B5EF4-FFF2-40B4-BE49-F238E27FC236}">
                <a16:creationId xmlns:a16="http://schemas.microsoft.com/office/drawing/2014/main" id="{C7BE4A02-ACF4-4888-CB1B-992C9610525C}"/>
              </a:ext>
            </a:extLst>
          </p:cNvPr>
          <p:cNvSpPr txBox="1"/>
          <p:nvPr/>
        </p:nvSpPr>
        <p:spPr>
          <a:xfrm>
            <a:off x="5748694" y="5782660"/>
            <a:ext cx="3337773" cy="369332"/>
          </a:xfrm>
          <a:prstGeom prst="rect">
            <a:avLst/>
          </a:prstGeom>
          <a:noFill/>
        </p:spPr>
        <p:txBody>
          <a:bodyPr wrap="none" rtlCol="0">
            <a:spAutoFit/>
          </a:bodyPr>
          <a:lstStyle/>
          <a:p>
            <a:r>
              <a:rPr lang="en-JP" dirty="0"/>
              <a:t>派生系のPGExplainerなど色々</a:t>
            </a:r>
          </a:p>
        </p:txBody>
      </p:sp>
    </p:spTree>
    <p:extLst>
      <p:ext uri="{BB962C8B-B14F-4D97-AF65-F5344CB8AC3E}">
        <p14:creationId xmlns:p14="http://schemas.microsoft.com/office/powerpoint/2010/main" val="342509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AED985-7669-8F8C-AB34-C48AA754DE35}"/>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A82B5AE7-DE93-5699-167F-0795A9355DFD}"/>
              </a:ext>
            </a:extLst>
          </p:cNvPr>
          <p:cNvSpPr>
            <a:spLocks noGrp="1"/>
          </p:cNvSpPr>
          <p:nvPr>
            <p:ph type="sldNum" sz="quarter" idx="12"/>
          </p:nvPr>
        </p:nvSpPr>
        <p:spPr/>
        <p:txBody>
          <a:bodyPr/>
          <a:lstStyle/>
          <a:p>
            <a:fld id="{6125E291-4729-C34C-9667-BD6AADDF06C4}" type="slidenum">
              <a:rPr kumimoji="1" lang="ja-JP" altLang="en-US" smtClean="0"/>
              <a:t>13</a:t>
            </a:fld>
            <a:endParaRPr kumimoji="1" lang="ja-JP" altLang="en-US"/>
          </a:p>
        </p:txBody>
      </p:sp>
      <p:sp>
        <p:nvSpPr>
          <p:cNvPr id="5" name="TextBox 4">
            <a:extLst>
              <a:ext uri="{FF2B5EF4-FFF2-40B4-BE49-F238E27FC236}">
                <a16:creationId xmlns:a16="http://schemas.microsoft.com/office/drawing/2014/main" id="{640B0E85-6358-A79A-29F0-6FC2E0BB1E0A}"/>
              </a:ext>
            </a:extLst>
          </p:cNvPr>
          <p:cNvSpPr txBox="1"/>
          <p:nvPr/>
        </p:nvSpPr>
        <p:spPr>
          <a:xfrm>
            <a:off x="244888" y="1084520"/>
            <a:ext cx="3661580" cy="584775"/>
          </a:xfrm>
          <a:prstGeom prst="rect">
            <a:avLst/>
          </a:prstGeom>
          <a:noFill/>
        </p:spPr>
        <p:txBody>
          <a:bodyPr wrap="none" rtlCol="0">
            <a:spAutoFit/>
          </a:bodyPr>
          <a:lstStyle/>
          <a:p>
            <a:r>
              <a:rPr lang="en-JP" sz="3200" b="1" dirty="0">
                <a:solidFill>
                  <a:srgbClr val="0070C0"/>
                </a:solidFill>
              </a:rPr>
              <a:t>研究2</a:t>
            </a:r>
            <a:r>
              <a:rPr lang="ja-JP" altLang="en-US" sz="3200" b="1">
                <a:solidFill>
                  <a:srgbClr val="0070C0"/>
                </a:solidFill>
              </a:rPr>
              <a:t>　</a:t>
            </a:r>
            <a:r>
              <a:rPr lang="en-US" altLang="ja-JP" sz="3200" b="1" dirty="0">
                <a:solidFill>
                  <a:srgbClr val="0070C0"/>
                </a:solidFill>
              </a:rPr>
              <a:t>GIB</a:t>
            </a:r>
            <a:r>
              <a:rPr lang="en-JP" altLang="ja-JP" sz="3200" b="1" dirty="0">
                <a:solidFill>
                  <a:srgbClr val="0070C0"/>
                </a:solidFill>
              </a:rPr>
              <a:t>(2020)</a:t>
            </a:r>
            <a:endParaRPr lang="en-US" sz="3200" b="1" dirty="0">
              <a:solidFill>
                <a:srgbClr val="0070C0"/>
              </a:solidFill>
            </a:endParaRPr>
          </a:p>
        </p:txBody>
      </p:sp>
      <p:sp>
        <p:nvSpPr>
          <p:cNvPr id="6" name="TextBox 5">
            <a:extLst>
              <a:ext uri="{FF2B5EF4-FFF2-40B4-BE49-F238E27FC236}">
                <a16:creationId xmlns:a16="http://schemas.microsoft.com/office/drawing/2014/main" id="{E94F54DC-CCB3-3DA4-4CD2-BF3BACA7BE65}"/>
              </a:ext>
            </a:extLst>
          </p:cNvPr>
          <p:cNvSpPr txBox="1"/>
          <p:nvPr/>
        </p:nvSpPr>
        <p:spPr>
          <a:xfrm>
            <a:off x="432079" y="1889090"/>
            <a:ext cx="11915441" cy="707886"/>
          </a:xfrm>
          <a:prstGeom prst="rect">
            <a:avLst/>
          </a:prstGeom>
          <a:noFill/>
        </p:spPr>
        <p:txBody>
          <a:bodyPr wrap="none" rtlCol="0">
            <a:spAutoFit/>
          </a:bodyPr>
          <a:lstStyle/>
          <a:p>
            <a:r>
              <a:rPr lang="en-JP" sz="2000" dirty="0"/>
              <a:t>Wuらの研究。GNNが予測に必要な最小限の情報のみを利用するように制限をかける。これをモデルの</a:t>
            </a:r>
          </a:p>
          <a:p>
            <a:r>
              <a:rPr lang="en-JP" sz="2000" dirty="0"/>
              <a:t>学習に組み込む、self-interpretable型の手法。</a:t>
            </a:r>
          </a:p>
        </p:txBody>
      </p:sp>
      <p:pic>
        <p:nvPicPr>
          <p:cNvPr id="8" name="Picture 7" descr="A close-up of a graph&#10;&#10;AI-generated content may be incorrect.">
            <a:extLst>
              <a:ext uri="{FF2B5EF4-FFF2-40B4-BE49-F238E27FC236}">
                <a16:creationId xmlns:a16="http://schemas.microsoft.com/office/drawing/2014/main" id="{50F75913-0221-F19A-A3BC-A514F65C2D6E}"/>
              </a:ext>
            </a:extLst>
          </p:cNvPr>
          <p:cNvPicPr>
            <a:picLocks noChangeAspect="1"/>
          </p:cNvPicPr>
          <p:nvPr/>
        </p:nvPicPr>
        <p:blipFill>
          <a:blip r:embed="rId2"/>
          <a:stretch>
            <a:fillRect/>
          </a:stretch>
        </p:blipFill>
        <p:spPr>
          <a:xfrm>
            <a:off x="738135" y="3145134"/>
            <a:ext cx="4835750" cy="2006322"/>
          </a:xfrm>
          <a:prstGeom prst="rect">
            <a:avLst/>
          </a:prstGeom>
        </p:spPr>
      </p:pic>
      <p:sp>
        <p:nvSpPr>
          <p:cNvPr id="9" name="TextBox 8">
            <a:extLst>
              <a:ext uri="{FF2B5EF4-FFF2-40B4-BE49-F238E27FC236}">
                <a16:creationId xmlns:a16="http://schemas.microsoft.com/office/drawing/2014/main" id="{658AFAEB-86D6-706D-1D12-473AB58B7B26}"/>
              </a:ext>
            </a:extLst>
          </p:cNvPr>
          <p:cNvSpPr txBox="1"/>
          <p:nvPr/>
        </p:nvSpPr>
        <p:spPr>
          <a:xfrm>
            <a:off x="6023192" y="3145134"/>
            <a:ext cx="5641288" cy="2246769"/>
          </a:xfrm>
          <a:prstGeom prst="rect">
            <a:avLst/>
          </a:prstGeom>
          <a:noFill/>
        </p:spPr>
        <p:txBody>
          <a:bodyPr wrap="none" rtlCol="0">
            <a:spAutoFit/>
          </a:bodyPr>
          <a:lstStyle/>
          <a:p>
            <a:r>
              <a:rPr lang="en-JP" sz="2000" dirty="0"/>
              <a:t>情報圧縮の</a:t>
            </a:r>
            <a:r>
              <a:rPr lang="en-JP" sz="2000" u="sng" dirty="0"/>
              <a:t>Information</a:t>
            </a:r>
            <a:r>
              <a:rPr lang="ja-JP" altLang="en-US" sz="2000" u="sng"/>
              <a:t> </a:t>
            </a:r>
            <a:r>
              <a:rPr lang="en-JP" altLang="ja-JP" sz="2000" u="sng" dirty="0"/>
              <a:t>bottleneck</a:t>
            </a:r>
            <a:r>
              <a:rPr lang="ja-JP" altLang="en-US" sz="2000"/>
              <a:t>の概念を</a:t>
            </a:r>
            <a:endParaRPr lang="en-US" altLang="ja-JP" sz="2000" dirty="0"/>
          </a:p>
          <a:p>
            <a:r>
              <a:rPr lang="ja-JP" altLang="en-US" sz="2000"/>
              <a:t>グラフに拡張。</a:t>
            </a:r>
            <a:endParaRPr lang="en-US" altLang="ja-JP" sz="2000" dirty="0"/>
          </a:p>
          <a:p>
            <a:endParaRPr lang="en-US" altLang="ja-JP" sz="2000" dirty="0"/>
          </a:p>
          <a:p>
            <a:r>
              <a:rPr lang="ja-JP" altLang="en-US" sz="2000"/>
              <a:t>局所依存性や、最適化の工夫により実現</a:t>
            </a:r>
            <a:endParaRPr lang="en-US" altLang="ja-JP" sz="2000" dirty="0"/>
          </a:p>
          <a:p>
            <a:endParaRPr lang="en-US" altLang="ja-JP" sz="2000" dirty="0"/>
          </a:p>
          <a:p>
            <a:r>
              <a:rPr lang="en-US" altLang="ja-JP" sz="2000" dirty="0"/>
              <a:t>deep learning</a:t>
            </a:r>
            <a:r>
              <a:rPr lang="ja-JP" altLang="en-US" sz="2000"/>
              <a:t>の研究でも使われているのを見る</a:t>
            </a:r>
            <a:endParaRPr lang="en-US" altLang="ja-JP" sz="2000" dirty="0"/>
          </a:p>
          <a:p>
            <a:endParaRPr lang="en-JP" sz="2000" dirty="0"/>
          </a:p>
        </p:txBody>
      </p:sp>
    </p:spTree>
    <p:extLst>
      <p:ext uri="{BB962C8B-B14F-4D97-AF65-F5344CB8AC3E}">
        <p14:creationId xmlns:p14="http://schemas.microsoft.com/office/powerpoint/2010/main" val="117794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B586A-044C-9358-BF1A-5E3E3C90D95C}"/>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05BB47-CD19-C761-F6C9-2347C2749AC9}"/>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BA6FD9D6-1DF8-6535-0BE9-38C401938F7D}"/>
              </a:ext>
            </a:extLst>
          </p:cNvPr>
          <p:cNvSpPr>
            <a:spLocks noGrp="1"/>
          </p:cNvSpPr>
          <p:nvPr>
            <p:ph type="sldNum" sz="quarter" idx="12"/>
          </p:nvPr>
        </p:nvSpPr>
        <p:spPr/>
        <p:txBody>
          <a:bodyPr/>
          <a:lstStyle/>
          <a:p>
            <a:fld id="{6125E291-4729-C34C-9667-BD6AADDF06C4}" type="slidenum">
              <a:rPr kumimoji="1" lang="ja-JP" altLang="en-US" smtClean="0"/>
              <a:t>14</a:t>
            </a:fld>
            <a:endParaRPr kumimoji="1" lang="ja-JP" altLang="en-US"/>
          </a:p>
        </p:txBody>
      </p:sp>
      <p:sp>
        <p:nvSpPr>
          <p:cNvPr id="4" name="TextBox 3">
            <a:extLst>
              <a:ext uri="{FF2B5EF4-FFF2-40B4-BE49-F238E27FC236}">
                <a16:creationId xmlns:a16="http://schemas.microsoft.com/office/drawing/2014/main" id="{B556C7A4-FF3F-2B9D-D4D8-A664E8C7ED29}"/>
              </a:ext>
            </a:extLst>
          </p:cNvPr>
          <p:cNvSpPr txBox="1"/>
          <p:nvPr/>
        </p:nvSpPr>
        <p:spPr>
          <a:xfrm>
            <a:off x="457200" y="287079"/>
            <a:ext cx="877163" cy="369332"/>
          </a:xfrm>
          <a:prstGeom prst="rect">
            <a:avLst/>
          </a:prstGeom>
          <a:noFill/>
        </p:spPr>
        <p:txBody>
          <a:bodyPr wrap="none" rtlCol="0">
            <a:spAutoFit/>
          </a:bodyPr>
          <a:lstStyle/>
          <a:p>
            <a:r>
              <a:rPr lang="en-JP" dirty="0"/>
              <a:t>もくじ</a:t>
            </a:r>
          </a:p>
        </p:txBody>
      </p:sp>
      <p:sp>
        <p:nvSpPr>
          <p:cNvPr id="5" name="TextBox 4">
            <a:extLst>
              <a:ext uri="{FF2B5EF4-FFF2-40B4-BE49-F238E27FC236}">
                <a16:creationId xmlns:a16="http://schemas.microsoft.com/office/drawing/2014/main" id="{E217AA31-EDC8-C181-D0CD-2F14A1C430EB}"/>
              </a:ext>
            </a:extLst>
          </p:cNvPr>
          <p:cNvSpPr txBox="1"/>
          <p:nvPr/>
        </p:nvSpPr>
        <p:spPr>
          <a:xfrm>
            <a:off x="457200" y="1446028"/>
            <a:ext cx="4852610" cy="3263586"/>
          </a:xfrm>
          <a:prstGeom prst="rect">
            <a:avLst/>
          </a:prstGeom>
          <a:noFill/>
        </p:spPr>
        <p:txBody>
          <a:bodyPr wrap="none" rtlCol="0">
            <a:spAutoFit/>
          </a:bodyPr>
          <a:lstStyle/>
          <a:p>
            <a:pPr>
              <a:lnSpc>
                <a:spcPct val="150000"/>
              </a:lnSpc>
            </a:pPr>
            <a:r>
              <a:rPr lang="en-JP" sz="2800" dirty="0"/>
              <a:t>・GNNにおける解釈性とは</a:t>
            </a:r>
          </a:p>
          <a:p>
            <a:pPr>
              <a:lnSpc>
                <a:spcPct val="150000"/>
              </a:lnSpc>
            </a:pPr>
            <a:r>
              <a:rPr lang="en-JP" sz="2800" dirty="0"/>
              <a:t>・解釈性の評価指標について</a:t>
            </a:r>
          </a:p>
          <a:p>
            <a:pPr>
              <a:lnSpc>
                <a:spcPct val="150000"/>
              </a:lnSpc>
            </a:pPr>
            <a:r>
              <a:rPr lang="en-JP" sz="2800" dirty="0"/>
              <a:t>・代表的な研究</a:t>
            </a:r>
          </a:p>
          <a:p>
            <a:pPr>
              <a:lnSpc>
                <a:spcPct val="150000"/>
              </a:lnSpc>
            </a:pPr>
            <a:r>
              <a:rPr lang="en-JP" sz="2800" b="1" dirty="0">
                <a:solidFill>
                  <a:srgbClr val="0070C0"/>
                </a:solidFill>
              </a:rPr>
              <a:t>・実験</a:t>
            </a:r>
          </a:p>
          <a:p>
            <a:pPr>
              <a:lnSpc>
                <a:spcPct val="150000"/>
              </a:lnSpc>
            </a:pPr>
            <a:r>
              <a:rPr lang="en-JP" sz="2800" dirty="0"/>
              <a:t>・中田の研究との関係</a:t>
            </a:r>
          </a:p>
        </p:txBody>
      </p:sp>
    </p:spTree>
    <p:extLst>
      <p:ext uri="{BB962C8B-B14F-4D97-AF65-F5344CB8AC3E}">
        <p14:creationId xmlns:p14="http://schemas.microsoft.com/office/powerpoint/2010/main" val="45180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E3C6F3-66AC-C9B9-6630-4EBB7428ADE8}"/>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346AF66D-9787-D401-D997-A4CB224D1D76}"/>
              </a:ext>
            </a:extLst>
          </p:cNvPr>
          <p:cNvSpPr>
            <a:spLocks noGrp="1"/>
          </p:cNvSpPr>
          <p:nvPr>
            <p:ph type="sldNum" sz="quarter" idx="12"/>
          </p:nvPr>
        </p:nvSpPr>
        <p:spPr/>
        <p:txBody>
          <a:bodyPr/>
          <a:lstStyle/>
          <a:p>
            <a:fld id="{6125E291-4729-C34C-9667-BD6AADDF06C4}" type="slidenum">
              <a:rPr kumimoji="1" lang="ja-JP" altLang="en-US" smtClean="0"/>
              <a:t>15</a:t>
            </a:fld>
            <a:endParaRPr kumimoji="1" lang="ja-JP" altLang="en-US"/>
          </a:p>
        </p:txBody>
      </p:sp>
      <p:sp>
        <p:nvSpPr>
          <p:cNvPr id="5" name="TextBox 4">
            <a:extLst>
              <a:ext uri="{FF2B5EF4-FFF2-40B4-BE49-F238E27FC236}">
                <a16:creationId xmlns:a16="http://schemas.microsoft.com/office/drawing/2014/main" id="{2385DF27-72FF-232D-6627-4115DF3E1A52}"/>
              </a:ext>
            </a:extLst>
          </p:cNvPr>
          <p:cNvSpPr txBox="1"/>
          <p:nvPr/>
        </p:nvSpPr>
        <p:spPr>
          <a:xfrm>
            <a:off x="244888" y="1084520"/>
            <a:ext cx="1005403" cy="584775"/>
          </a:xfrm>
          <a:prstGeom prst="rect">
            <a:avLst/>
          </a:prstGeom>
          <a:noFill/>
        </p:spPr>
        <p:txBody>
          <a:bodyPr wrap="none" rtlCol="0">
            <a:spAutoFit/>
          </a:bodyPr>
          <a:lstStyle/>
          <a:p>
            <a:r>
              <a:rPr lang="en-JP" sz="3200" b="1" dirty="0">
                <a:solidFill>
                  <a:srgbClr val="0070C0"/>
                </a:solidFill>
              </a:rPr>
              <a:t>実験</a:t>
            </a:r>
            <a:endParaRPr lang="en-US" sz="3200" b="1" dirty="0">
              <a:solidFill>
                <a:srgbClr val="0070C0"/>
              </a:solidFill>
            </a:endParaRPr>
          </a:p>
        </p:txBody>
      </p:sp>
      <p:sp>
        <p:nvSpPr>
          <p:cNvPr id="6" name="TextBox 5">
            <a:extLst>
              <a:ext uri="{FF2B5EF4-FFF2-40B4-BE49-F238E27FC236}">
                <a16:creationId xmlns:a16="http://schemas.microsoft.com/office/drawing/2014/main" id="{4116CE3D-8F0E-37D1-133C-BBA6E62D6EB9}"/>
              </a:ext>
            </a:extLst>
          </p:cNvPr>
          <p:cNvSpPr txBox="1"/>
          <p:nvPr/>
        </p:nvSpPr>
        <p:spPr>
          <a:xfrm>
            <a:off x="3737987" y="3244334"/>
            <a:ext cx="3647152" cy="369332"/>
          </a:xfrm>
          <a:prstGeom prst="rect">
            <a:avLst/>
          </a:prstGeom>
          <a:noFill/>
        </p:spPr>
        <p:txBody>
          <a:bodyPr wrap="none" rtlCol="0">
            <a:spAutoFit/>
          </a:bodyPr>
          <a:lstStyle/>
          <a:p>
            <a:r>
              <a:rPr lang="en-JP" dirty="0"/>
              <a:t>時間がなくてできませんでした🙇‍♂️</a:t>
            </a:r>
          </a:p>
        </p:txBody>
      </p:sp>
    </p:spTree>
    <p:extLst>
      <p:ext uri="{BB962C8B-B14F-4D97-AF65-F5344CB8AC3E}">
        <p14:creationId xmlns:p14="http://schemas.microsoft.com/office/powerpoint/2010/main" val="3219252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06BF6-8752-E0EC-D7A6-287449E6C6BA}"/>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0C439D-CA57-877D-0603-C839B38FA543}"/>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5753096F-8805-82BD-F545-03A8832EC240}"/>
              </a:ext>
            </a:extLst>
          </p:cNvPr>
          <p:cNvSpPr>
            <a:spLocks noGrp="1"/>
          </p:cNvSpPr>
          <p:nvPr>
            <p:ph type="sldNum" sz="quarter" idx="12"/>
          </p:nvPr>
        </p:nvSpPr>
        <p:spPr/>
        <p:txBody>
          <a:bodyPr/>
          <a:lstStyle/>
          <a:p>
            <a:fld id="{6125E291-4729-C34C-9667-BD6AADDF06C4}" type="slidenum">
              <a:rPr kumimoji="1" lang="ja-JP" altLang="en-US" smtClean="0"/>
              <a:t>16</a:t>
            </a:fld>
            <a:endParaRPr kumimoji="1" lang="ja-JP" altLang="en-US"/>
          </a:p>
        </p:txBody>
      </p:sp>
      <p:sp>
        <p:nvSpPr>
          <p:cNvPr id="4" name="TextBox 3">
            <a:extLst>
              <a:ext uri="{FF2B5EF4-FFF2-40B4-BE49-F238E27FC236}">
                <a16:creationId xmlns:a16="http://schemas.microsoft.com/office/drawing/2014/main" id="{D6DECF2F-258B-224B-F155-3474C95D91C2}"/>
              </a:ext>
            </a:extLst>
          </p:cNvPr>
          <p:cNvSpPr txBox="1"/>
          <p:nvPr/>
        </p:nvSpPr>
        <p:spPr>
          <a:xfrm>
            <a:off x="457200" y="287079"/>
            <a:ext cx="877163" cy="369332"/>
          </a:xfrm>
          <a:prstGeom prst="rect">
            <a:avLst/>
          </a:prstGeom>
          <a:noFill/>
        </p:spPr>
        <p:txBody>
          <a:bodyPr wrap="none" rtlCol="0">
            <a:spAutoFit/>
          </a:bodyPr>
          <a:lstStyle/>
          <a:p>
            <a:r>
              <a:rPr lang="en-JP" dirty="0"/>
              <a:t>もくじ</a:t>
            </a:r>
          </a:p>
        </p:txBody>
      </p:sp>
      <p:sp>
        <p:nvSpPr>
          <p:cNvPr id="5" name="TextBox 4">
            <a:extLst>
              <a:ext uri="{FF2B5EF4-FFF2-40B4-BE49-F238E27FC236}">
                <a16:creationId xmlns:a16="http://schemas.microsoft.com/office/drawing/2014/main" id="{C2035552-536E-D65E-A693-D6E3AC1510D5}"/>
              </a:ext>
            </a:extLst>
          </p:cNvPr>
          <p:cNvSpPr txBox="1"/>
          <p:nvPr/>
        </p:nvSpPr>
        <p:spPr>
          <a:xfrm>
            <a:off x="457200" y="1446028"/>
            <a:ext cx="4852610" cy="3263586"/>
          </a:xfrm>
          <a:prstGeom prst="rect">
            <a:avLst/>
          </a:prstGeom>
          <a:noFill/>
        </p:spPr>
        <p:txBody>
          <a:bodyPr wrap="none" rtlCol="0">
            <a:spAutoFit/>
          </a:bodyPr>
          <a:lstStyle/>
          <a:p>
            <a:pPr>
              <a:lnSpc>
                <a:spcPct val="150000"/>
              </a:lnSpc>
            </a:pPr>
            <a:r>
              <a:rPr lang="en-JP" sz="2800" dirty="0"/>
              <a:t>・GNNにおける解釈性とは</a:t>
            </a:r>
          </a:p>
          <a:p>
            <a:pPr>
              <a:lnSpc>
                <a:spcPct val="150000"/>
              </a:lnSpc>
            </a:pPr>
            <a:r>
              <a:rPr lang="en-JP" sz="2800" dirty="0"/>
              <a:t>・解釈性の評価指標について</a:t>
            </a:r>
          </a:p>
          <a:p>
            <a:pPr>
              <a:lnSpc>
                <a:spcPct val="150000"/>
              </a:lnSpc>
            </a:pPr>
            <a:r>
              <a:rPr lang="en-JP" sz="2800" dirty="0"/>
              <a:t>・代表的な研究</a:t>
            </a:r>
          </a:p>
          <a:p>
            <a:pPr>
              <a:lnSpc>
                <a:spcPct val="150000"/>
              </a:lnSpc>
            </a:pPr>
            <a:r>
              <a:rPr lang="en-JP" sz="2800" dirty="0"/>
              <a:t>・実験</a:t>
            </a:r>
          </a:p>
          <a:p>
            <a:pPr>
              <a:lnSpc>
                <a:spcPct val="150000"/>
              </a:lnSpc>
            </a:pPr>
            <a:r>
              <a:rPr lang="en-JP" sz="2800" b="1" dirty="0">
                <a:solidFill>
                  <a:srgbClr val="0070C0"/>
                </a:solidFill>
              </a:rPr>
              <a:t>・中田の研究との関係</a:t>
            </a:r>
          </a:p>
        </p:txBody>
      </p:sp>
    </p:spTree>
    <p:extLst>
      <p:ext uri="{BB962C8B-B14F-4D97-AF65-F5344CB8AC3E}">
        <p14:creationId xmlns:p14="http://schemas.microsoft.com/office/powerpoint/2010/main" val="3031923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B475E4-146A-C3BC-77CF-1CB68516257D}"/>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96BB0E9A-EACF-E994-E736-87AD57D53AC2}"/>
              </a:ext>
            </a:extLst>
          </p:cNvPr>
          <p:cNvSpPr>
            <a:spLocks noGrp="1"/>
          </p:cNvSpPr>
          <p:nvPr>
            <p:ph type="sldNum" sz="quarter" idx="12"/>
          </p:nvPr>
        </p:nvSpPr>
        <p:spPr/>
        <p:txBody>
          <a:bodyPr/>
          <a:lstStyle/>
          <a:p>
            <a:fld id="{6125E291-4729-C34C-9667-BD6AADDF06C4}" type="slidenum">
              <a:rPr kumimoji="1" lang="ja-JP" altLang="en-US" smtClean="0"/>
              <a:t>17</a:t>
            </a:fld>
            <a:endParaRPr kumimoji="1" lang="ja-JP" altLang="en-US"/>
          </a:p>
        </p:txBody>
      </p:sp>
      <p:sp>
        <p:nvSpPr>
          <p:cNvPr id="7" name="TextBox 6">
            <a:extLst>
              <a:ext uri="{FF2B5EF4-FFF2-40B4-BE49-F238E27FC236}">
                <a16:creationId xmlns:a16="http://schemas.microsoft.com/office/drawing/2014/main" id="{E01A1615-7DB4-C8DF-5BEB-ED142872BA94}"/>
              </a:ext>
            </a:extLst>
          </p:cNvPr>
          <p:cNvSpPr txBox="1"/>
          <p:nvPr/>
        </p:nvSpPr>
        <p:spPr>
          <a:xfrm>
            <a:off x="244888" y="1084520"/>
            <a:ext cx="2646878" cy="584775"/>
          </a:xfrm>
          <a:prstGeom prst="rect">
            <a:avLst/>
          </a:prstGeom>
          <a:noFill/>
        </p:spPr>
        <p:txBody>
          <a:bodyPr wrap="none" rtlCol="0">
            <a:spAutoFit/>
          </a:bodyPr>
          <a:lstStyle/>
          <a:p>
            <a:r>
              <a:rPr lang="en-JP" sz="3200" b="1" dirty="0">
                <a:solidFill>
                  <a:srgbClr val="0070C0"/>
                </a:solidFill>
              </a:rPr>
              <a:t>研究との関係</a:t>
            </a:r>
            <a:endParaRPr lang="en-US" sz="3200" b="1" dirty="0">
              <a:solidFill>
                <a:srgbClr val="0070C0"/>
              </a:solidFill>
            </a:endParaRPr>
          </a:p>
        </p:txBody>
      </p:sp>
      <p:sp>
        <p:nvSpPr>
          <p:cNvPr id="8" name="TextBox 7">
            <a:extLst>
              <a:ext uri="{FF2B5EF4-FFF2-40B4-BE49-F238E27FC236}">
                <a16:creationId xmlns:a16="http://schemas.microsoft.com/office/drawing/2014/main" id="{52A58A33-5F34-AD37-7377-4CA53F4276DC}"/>
              </a:ext>
            </a:extLst>
          </p:cNvPr>
          <p:cNvSpPr txBox="1"/>
          <p:nvPr/>
        </p:nvSpPr>
        <p:spPr>
          <a:xfrm>
            <a:off x="244888" y="2100106"/>
            <a:ext cx="10501593" cy="2246769"/>
          </a:xfrm>
          <a:prstGeom prst="rect">
            <a:avLst/>
          </a:prstGeom>
          <a:noFill/>
        </p:spPr>
        <p:txBody>
          <a:bodyPr wrap="none" rtlCol="0">
            <a:spAutoFit/>
          </a:bodyPr>
          <a:lstStyle/>
          <a:p>
            <a:r>
              <a:rPr lang="en-JP" sz="2000" dirty="0"/>
              <a:t>dynamic graphにおけるgnnの説明性を考えたい。</a:t>
            </a:r>
          </a:p>
          <a:p>
            <a:endParaRPr lang="en-JP" sz="2000" dirty="0"/>
          </a:p>
          <a:p>
            <a:r>
              <a:rPr lang="en-JP" sz="2000" dirty="0"/>
              <a:t>現状、時空間GNNの説明性に関する研究やモチーフディスカバリーを用いた研究はあるが</a:t>
            </a:r>
          </a:p>
          <a:p>
            <a:r>
              <a:rPr lang="en-JP" sz="2000" dirty="0"/>
              <a:t>動的な時系列グラフをベースにしているものはなさそう。</a:t>
            </a:r>
            <a:r>
              <a:rPr lang="ja-JP" altLang="en-US" sz="2000"/>
              <a:t>　</a:t>
            </a:r>
            <a:endParaRPr lang="en-US" altLang="ja-JP" sz="2000" dirty="0"/>
          </a:p>
          <a:p>
            <a:endParaRPr lang="en-US" sz="2000" dirty="0"/>
          </a:p>
          <a:p>
            <a:r>
              <a:rPr lang="ja-JP" altLang="en-US" sz="2000"/>
              <a:t>おそらく先ほどのサブグラフ抽出などが非常に難しいからだと考えられる。</a:t>
            </a:r>
            <a:endParaRPr lang="en-US" altLang="ja-JP" sz="2000" dirty="0"/>
          </a:p>
          <a:p>
            <a:r>
              <a:rPr lang="ja-JP" altLang="en-US" sz="2000"/>
              <a:t>評価指標とかも変わりそう？</a:t>
            </a:r>
            <a:endParaRPr lang="en-JP" sz="2000" dirty="0"/>
          </a:p>
        </p:txBody>
      </p:sp>
    </p:spTree>
    <p:extLst>
      <p:ext uri="{BB962C8B-B14F-4D97-AF65-F5344CB8AC3E}">
        <p14:creationId xmlns:p14="http://schemas.microsoft.com/office/powerpoint/2010/main" val="18056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C7797C-B058-96E2-7690-45AC52417F48}"/>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4B4615D1-7998-576C-B044-03CCCACF3BF2}"/>
              </a:ext>
            </a:extLst>
          </p:cNvPr>
          <p:cNvSpPr>
            <a:spLocks noGrp="1"/>
          </p:cNvSpPr>
          <p:nvPr>
            <p:ph type="sldNum" sz="quarter" idx="12"/>
          </p:nvPr>
        </p:nvSpPr>
        <p:spPr/>
        <p:txBody>
          <a:bodyPr/>
          <a:lstStyle/>
          <a:p>
            <a:fld id="{6125E291-4729-C34C-9667-BD6AADDF06C4}" type="slidenum">
              <a:rPr kumimoji="1" lang="ja-JP" altLang="en-US" smtClean="0"/>
              <a:t>18</a:t>
            </a:fld>
            <a:endParaRPr kumimoji="1" lang="ja-JP" altLang="en-US"/>
          </a:p>
        </p:txBody>
      </p:sp>
      <p:sp>
        <p:nvSpPr>
          <p:cNvPr id="5" name="TextBox 4">
            <a:extLst>
              <a:ext uri="{FF2B5EF4-FFF2-40B4-BE49-F238E27FC236}">
                <a16:creationId xmlns:a16="http://schemas.microsoft.com/office/drawing/2014/main" id="{1F19989D-EF95-DDD2-2018-974B133B5A9A}"/>
              </a:ext>
            </a:extLst>
          </p:cNvPr>
          <p:cNvSpPr txBox="1"/>
          <p:nvPr/>
        </p:nvSpPr>
        <p:spPr>
          <a:xfrm>
            <a:off x="244888" y="1870457"/>
            <a:ext cx="7984878" cy="400110"/>
          </a:xfrm>
          <a:prstGeom prst="rect">
            <a:avLst/>
          </a:prstGeom>
          <a:noFill/>
        </p:spPr>
        <p:txBody>
          <a:bodyPr wrap="none" rtlCol="0">
            <a:spAutoFit/>
          </a:bodyPr>
          <a:lstStyle/>
          <a:p>
            <a:r>
              <a:rPr lang="en-JP" sz="2000" dirty="0"/>
              <a:t>前述のGIBでの「gnnの予測に必要最小限な情報のみ利用」について</a:t>
            </a:r>
          </a:p>
        </p:txBody>
      </p:sp>
      <p:sp>
        <p:nvSpPr>
          <p:cNvPr id="7" name="TextBox 6">
            <a:extLst>
              <a:ext uri="{FF2B5EF4-FFF2-40B4-BE49-F238E27FC236}">
                <a16:creationId xmlns:a16="http://schemas.microsoft.com/office/drawing/2014/main" id="{874D22E2-82D0-2FE6-3E8E-E038919E67B3}"/>
              </a:ext>
            </a:extLst>
          </p:cNvPr>
          <p:cNvSpPr txBox="1"/>
          <p:nvPr/>
        </p:nvSpPr>
        <p:spPr>
          <a:xfrm>
            <a:off x="244888" y="1084520"/>
            <a:ext cx="2646878" cy="584775"/>
          </a:xfrm>
          <a:prstGeom prst="rect">
            <a:avLst/>
          </a:prstGeom>
          <a:noFill/>
        </p:spPr>
        <p:txBody>
          <a:bodyPr wrap="none" rtlCol="0">
            <a:spAutoFit/>
          </a:bodyPr>
          <a:lstStyle/>
          <a:p>
            <a:r>
              <a:rPr lang="en-JP" sz="3200" b="1" dirty="0">
                <a:solidFill>
                  <a:srgbClr val="0070C0"/>
                </a:solidFill>
              </a:rPr>
              <a:t>研究との関係</a:t>
            </a:r>
            <a:endParaRPr lang="en-US" sz="3200" b="1" dirty="0">
              <a:solidFill>
                <a:srgbClr val="0070C0"/>
              </a:solidFill>
            </a:endParaRPr>
          </a:p>
        </p:txBody>
      </p:sp>
      <p:sp>
        <p:nvSpPr>
          <p:cNvPr id="8" name="TextBox 7">
            <a:extLst>
              <a:ext uri="{FF2B5EF4-FFF2-40B4-BE49-F238E27FC236}">
                <a16:creationId xmlns:a16="http://schemas.microsoft.com/office/drawing/2014/main" id="{9CF90BB7-FD39-7382-A098-9E7D613A70E6}"/>
              </a:ext>
            </a:extLst>
          </p:cNvPr>
          <p:cNvSpPr txBox="1"/>
          <p:nvPr/>
        </p:nvSpPr>
        <p:spPr>
          <a:xfrm>
            <a:off x="244888" y="2871840"/>
            <a:ext cx="12296956" cy="2246769"/>
          </a:xfrm>
          <a:prstGeom prst="rect">
            <a:avLst/>
          </a:prstGeom>
          <a:noFill/>
        </p:spPr>
        <p:txBody>
          <a:bodyPr wrap="none" rtlCol="0">
            <a:spAutoFit/>
          </a:bodyPr>
          <a:lstStyle/>
          <a:p>
            <a:r>
              <a:rPr lang="en-US" sz="2000" dirty="0"/>
              <a:t>Hou et, al ICLR2020 で、隣接ノードの特徴量の中でも不要な情報は、モデルの予測性能に</a:t>
            </a:r>
          </a:p>
          <a:p>
            <a:r>
              <a:rPr lang="en-US" sz="2000" u="sng" dirty="0"/>
              <a:t>ネガティブなインパクトを与える</a:t>
            </a:r>
            <a:r>
              <a:rPr lang="en-US" sz="2000" dirty="0"/>
              <a:t>ことが示されている</a:t>
            </a:r>
          </a:p>
          <a:p>
            <a:endParaRPr lang="en-US" sz="2000" dirty="0"/>
          </a:p>
          <a:p>
            <a:endParaRPr lang="en-US" sz="2000" dirty="0"/>
          </a:p>
          <a:p>
            <a:r>
              <a:rPr lang="en-US" sz="2000" dirty="0"/>
              <a:t>「いらない」情報は大きい。多重共線性的な？？？</a:t>
            </a:r>
          </a:p>
          <a:p>
            <a:endParaRPr lang="en-US" altLang="ja-JP" sz="2000" dirty="0"/>
          </a:p>
          <a:p>
            <a:r>
              <a:rPr lang="ja-JP" altLang="en-JP" sz="2000"/>
              <a:t>グラフの</a:t>
            </a:r>
            <a:r>
              <a:rPr lang="ja-JP" altLang="en-US" sz="2000"/>
              <a:t>トポロジーを有効活用しているのが</a:t>
            </a:r>
            <a:r>
              <a:rPr lang="en-US" altLang="ja-JP" sz="2000" dirty="0"/>
              <a:t>GNN</a:t>
            </a:r>
            <a:r>
              <a:rPr lang="ja-JP" altLang="en-US" sz="2000"/>
              <a:t>なら、</a:t>
            </a:r>
            <a:r>
              <a:rPr lang="ja-JP" altLang="en-JP" sz="2000"/>
              <a:t>その</a:t>
            </a:r>
            <a:r>
              <a:rPr lang="ja-JP" altLang="en-US" sz="2000"/>
              <a:t>方向で解釈、解析して研究につながる？？　</a:t>
            </a:r>
            <a:endParaRPr lang="en-US" sz="2000" dirty="0"/>
          </a:p>
        </p:txBody>
      </p:sp>
    </p:spTree>
    <p:extLst>
      <p:ext uri="{BB962C8B-B14F-4D97-AF65-F5344CB8AC3E}">
        <p14:creationId xmlns:p14="http://schemas.microsoft.com/office/powerpoint/2010/main" val="2564227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670696-B571-3D70-1958-7EE0CEA07BE8}"/>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D4ED6F57-DE64-FF1A-765F-B53F562520BC}"/>
              </a:ext>
            </a:extLst>
          </p:cNvPr>
          <p:cNvSpPr>
            <a:spLocks noGrp="1"/>
          </p:cNvSpPr>
          <p:nvPr>
            <p:ph type="sldNum" sz="quarter" idx="12"/>
          </p:nvPr>
        </p:nvSpPr>
        <p:spPr/>
        <p:txBody>
          <a:bodyPr/>
          <a:lstStyle/>
          <a:p>
            <a:fld id="{6125E291-4729-C34C-9667-BD6AADDF06C4}" type="slidenum">
              <a:rPr kumimoji="1" lang="ja-JP" altLang="en-US" smtClean="0"/>
              <a:t>19</a:t>
            </a:fld>
            <a:endParaRPr kumimoji="1" lang="ja-JP" altLang="en-US"/>
          </a:p>
        </p:txBody>
      </p:sp>
      <p:sp>
        <p:nvSpPr>
          <p:cNvPr id="4" name="TextBox 3">
            <a:extLst>
              <a:ext uri="{FF2B5EF4-FFF2-40B4-BE49-F238E27FC236}">
                <a16:creationId xmlns:a16="http://schemas.microsoft.com/office/drawing/2014/main" id="{E144FBE9-D1C3-D4A2-694F-06DB0A01F5DB}"/>
              </a:ext>
            </a:extLst>
          </p:cNvPr>
          <p:cNvSpPr txBox="1"/>
          <p:nvPr/>
        </p:nvSpPr>
        <p:spPr>
          <a:xfrm>
            <a:off x="414670" y="361507"/>
            <a:ext cx="877163" cy="369332"/>
          </a:xfrm>
          <a:prstGeom prst="rect">
            <a:avLst/>
          </a:prstGeom>
          <a:noFill/>
        </p:spPr>
        <p:txBody>
          <a:bodyPr wrap="none" rtlCol="0">
            <a:spAutoFit/>
          </a:bodyPr>
          <a:lstStyle/>
          <a:p>
            <a:r>
              <a:rPr lang="en-JP" dirty="0"/>
              <a:t>おわり</a:t>
            </a:r>
          </a:p>
        </p:txBody>
      </p:sp>
      <p:sp>
        <p:nvSpPr>
          <p:cNvPr id="6" name="TextBox 5">
            <a:extLst>
              <a:ext uri="{FF2B5EF4-FFF2-40B4-BE49-F238E27FC236}">
                <a16:creationId xmlns:a16="http://schemas.microsoft.com/office/drawing/2014/main" id="{6BB711BD-9873-925E-03A7-DA94D1F003C1}"/>
              </a:ext>
            </a:extLst>
          </p:cNvPr>
          <p:cNvSpPr txBox="1"/>
          <p:nvPr/>
        </p:nvSpPr>
        <p:spPr>
          <a:xfrm>
            <a:off x="244888" y="1084520"/>
            <a:ext cx="1005403" cy="584775"/>
          </a:xfrm>
          <a:prstGeom prst="rect">
            <a:avLst/>
          </a:prstGeom>
          <a:noFill/>
        </p:spPr>
        <p:txBody>
          <a:bodyPr wrap="none" rtlCol="0">
            <a:spAutoFit/>
          </a:bodyPr>
          <a:lstStyle/>
          <a:p>
            <a:r>
              <a:rPr lang="en-JP" sz="3200" b="1" dirty="0">
                <a:solidFill>
                  <a:srgbClr val="0070C0"/>
                </a:solidFill>
              </a:rPr>
              <a:t>追加</a:t>
            </a:r>
            <a:endParaRPr lang="en-US" sz="3200" b="1" dirty="0">
              <a:solidFill>
                <a:srgbClr val="0070C0"/>
              </a:solidFill>
            </a:endParaRPr>
          </a:p>
        </p:txBody>
      </p:sp>
      <p:sp>
        <p:nvSpPr>
          <p:cNvPr id="8" name="TextBox 7">
            <a:extLst>
              <a:ext uri="{FF2B5EF4-FFF2-40B4-BE49-F238E27FC236}">
                <a16:creationId xmlns:a16="http://schemas.microsoft.com/office/drawing/2014/main" id="{7FAAB6D9-E51D-4FE7-9ABE-0D247B4CFF53}"/>
              </a:ext>
            </a:extLst>
          </p:cNvPr>
          <p:cNvSpPr txBox="1"/>
          <p:nvPr/>
        </p:nvSpPr>
        <p:spPr>
          <a:xfrm>
            <a:off x="244888" y="2022976"/>
            <a:ext cx="11695830" cy="2819170"/>
          </a:xfrm>
          <a:prstGeom prst="rect">
            <a:avLst/>
          </a:prstGeom>
          <a:noFill/>
        </p:spPr>
        <p:txBody>
          <a:bodyPr wrap="none" rtlCol="0">
            <a:spAutoFit/>
          </a:bodyPr>
          <a:lstStyle/>
          <a:p>
            <a:pPr>
              <a:lnSpc>
                <a:spcPct val="150000"/>
              </a:lnSpc>
            </a:pPr>
            <a:r>
              <a:rPr lang="en-JP" sz="2000" b="1" dirty="0"/>
              <a:t>説明力に関する考察 : </a:t>
            </a:r>
            <a:r>
              <a:rPr lang="en-JP" sz="2000" dirty="0"/>
              <a:t>モデルによって与えられた説明が公平でアンバイアスで透明なものであるのか</a:t>
            </a:r>
          </a:p>
          <a:p>
            <a:pPr>
              <a:lnSpc>
                <a:spcPct val="150000"/>
              </a:lnSpc>
            </a:pPr>
            <a:r>
              <a:rPr lang="en-JP" sz="2000" dirty="0"/>
              <a:t>が非常に重要。加えてプライバシー保護などの倫理的な考慮も必要。</a:t>
            </a:r>
          </a:p>
          <a:p>
            <a:pPr>
              <a:lnSpc>
                <a:spcPct val="150000"/>
              </a:lnSpc>
            </a:pPr>
            <a:endParaRPr lang="en-JP" sz="2000" dirty="0"/>
          </a:p>
          <a:p>
            <a:pPr>
              <a:lnSpc>
                <a:spcPct val="150000"/>
              </a:lnSpc>
            </a:pPr>
            <a:r>
              <a:rPr lang="en-JP" sz="2000" dirty="0"/>
              <a:t>みたいな文言がよく書かれているがキリがないのでは？？？</a:t>
            </a:r>
            <a:r>
              <a:rPr lang="ja-JP" altLang="en-US" sz="2000"/>
              <a:t>　落とし所は？？</a:t>
            </a:r>
            <a:endParaRPr lang="en-US" altLang="ja-JP" sz="2000" dirty="0"/>
          </a:p>
          <a:p>
            <a:pPr>
              <a:lnSpc>
                <a:spcPct val="150000"/>
              </a:lnSpc>
            </a:pPr>
            <a:endParaRPr lang="en-US" sz="2000" dirty="0"/>
          </a:p>
          <a:p>
            <a:pPr>
              <a:lnSpc>
                <a:spcPct val="150000"/>
              </a:lnSpc>
            </a:pPr>
            <a:r>
              <a:rPr lang="ja-JP" altLang="en-US" sz="2000"/>
              <a:t>説明力のついての研究は人間っぽい？？</a:t>
            </a:r>
            <a:endParaRPr lang="en-JP" sz="2000" dirty="0"/>
          </a:p>
        </p:txBody>
      </p:sp>
    </p:spTree>
    <p:extLst>
      <p:ext uri="{BB962C8B-B14F-4D97-AF65-F5344CB8AC3E}">
        <p14:creationId xmlns:p14="http://schemas.microsoft.com/office/powerpoint/2010/main" val="119334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6CECE8-0B1E-6929-1BEC-4DAD2710DE47}"/>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D6F5B1FB-D3DC-246B-8E8E-19EB914F6534}"/>
              </a:ext>
            </a:extLst>
          </p:cNvPr>
          <p:cNvSpPr>
            <a:spLocks noGrp="1"/>
          </p:cNvSpPr>
          <p:nvPr>
            <p:ph type="sldNum" sz="quarter" idx="12"/>
          </p:nvPr>
        </p:nvSpPr>
        <p:spPr/>
        <p:txBody>
          <a:bodyPr/>
          <a:lstStyle/>
          <a:p>
            <a:fld id="{6125E291-4729-C34C-9667-BD6AADDF06C4}" type="slidenum">
              <a:rPr kumimoji="1" lang="ja-JP" altLang="en-US" smtClean="0"/>
              <a:t>2</a:t>
            </a:fld>
            <a:endParaRPr kumimoji="1" lang="ja-JP" altLang="en-US"/>
          </a:p>
        </p:txBody>
      </p:sp>
      <p:sp>
        <p:nvSpPr>
          <p:cNvPr id="5" name="TextBox 4">
            <a:extLst>
              <a:ext uri="{FF2B5EF4-FFF2-40B4-BE49-F238E27FC236}">
                <a16:creationId xmlns:a16="http://schemas.microsoft.com/office/drawing/2014/main" id="{8ED28F61-0874-83BE-4A92-676414D81CB1}"/>
              </a:ext>
            </a:extLst>
          </p:cNvPr>
          <p:cNvSpPr txBox="1"/>
          <p:nvPr/>
        </p:nvSpPr>
        <p:spPr>
          <a:xfrm>
            <a:off x="463247" y="1281222"/>
            <a:ext cx="9057288" cy="646331"/>
          </a:xfrm>
          <a:prstGeom prst="rect">
            <a:avLst/>
          </a:prstGeom>
          <a:noFill/>
        </p:spPr>
        <p:txBody>
          <a:bodyPr wrap="none" rtlCol="0">
            <a:spAutoFit/>
          </a:bodyPr>
          <a:lstStyle/>
          <a:p>
            <a:r>
              <a:rPr lang="en-JP" sz="3600" dirty="0"/>
              <a:t>テーマ：GNNの解釈性・説明可能性の紹介</a:t>
            </a:r>
          </a:p>
        </p:txBody>
      </p:sp>
      <p:sp>
        <p:nvSpPr>
          <p:cNvPr id="6" name="TextBox 5">
            <a:extLst>
              <a:ext uri="{FF2B5EF4-FFF2-40B4-BE49-F238E27FC236}">
                <a16:creationId xmlns:a16="http://schemas.microsoft.com/office/drawing/2014/main" id="{9F54EC7F-A392-9CE8-D779-D691F43C2B1D}"/>
              </a:ext>
            </a:extLst>
          </p:cNvPr>
          <p:cNvSpPr txBox="1"/>
          <p:nvPr/>
        </p:nvSpPr>
        <p:spPr>
          <a:xfrm>
            <a:off x="704731" y="2013506"/>
            <a:ext cx="10649069" cy="3477875"/>
          </a:xfrm>
          <a:prstGeom prst="rect">
            <a:avLst/>
          </a:prstGeom>
          <a:noFill/>
        </p:spPr>
        <p:txBody>
          <a:bodyPr wrap="none" rtlCol="0">
            <a:spAutoFit/>
          </a:bodyPr>
          <a:lstStyle/>
          <a:p>
            <a:r>
              <a:rPr lang="en-JP" sz="2000" dirty="0"/>
              <a:t>(進行中の研究のゴールが説明性や特徴選択の方になるので調べている最中の分野)</a:t>
            </a:r>
          </a:p>
          <a:p>
            <a:endParaRPr lang="en-JP" sz="2000" dirty="0"/>
          </a:p>
          <a:p>
            <a:endParaRPr lang="en-JP" sz="2000" dirty="0"/>
          </a:p>
          <a:p>
            <a:endParaRPr lang="en-JP" sz="2400" dirty="0"/>
          </a:p>
          <a:p>
            <a:r>
              <a:rPr lang="en-JP" sz="2400" dirty="0"/>
              <a:t>GNNを用いたタスク（ノード分類、グラフ分類など）の結果について</a:t>
            </a:r>
          </a:p>
          <a:p>
            <a:r>
              <a:rPr lang="en-JP" sz="2400" dirty="0"/>
              <a:t>なぜそのような出力をしたかを説明する能力。</a:t>
            </a:r>
          </a:p>
          <a:p>
            <a:endParaRPr lang="en-JP" sz="2400" dirty="0"/>
          </a:p>
          <a:p>
            <a:r>
              <a:rPr lang="en-JP" sz="2400" dirty="0"/>
              <a:t>モデルの信頼性向上や、意思決定プロセスの透明性確保になどのために必要</a:t>
            </a:r>
          </a:p>
          <a:p>
            <a:endParaRPr lang="en-JP" sz="2000" dirty="0"/>
          </a:p>
          <a:p>
            <a:endParaRPr lang="en-JP" sz="2000" dirty="0"/>
          </a:p>
        </p:txBody>
      </p:sp>
    </p:spTree>
    <p:extLst>
      <p:ext uri="{BB962C8B-B14F-4D97-AF65-F5344CB8AC3E}">
        <p14:creationId xmlns:p14="http://schemas.microsoft.com/office/powerpoint/2010/main" val="273980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BD4835-B545-D2F1-E378-BEAD21427A3E}"/>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6AE13940-4205-CAAB-F202-2521CE28D511}"/>
              </a:ext>
            </a:extLst>
          </p:cNvPr>
          <p:cNvSpPr>
            <a:spLocks noGrp="1"/>
          </p:cNvSpPr>
          <p:nvPr>
            <p:ph type="sldNum" sz="quarter" idx="12"/>
          </p:nvPr>
        </p:nvSpPr>
        <p:spPr/>
        <p:txBody>
          <a:bodyPr/>
          <a:lstStyle/>
          <a:p>
            <a:fld id="{6125E291-4729-C34C-9667-BD6AADDF06C4}" type="slidenum">
              <a:rPr kumimoji="1" lang="ja-JP" altLang="en-US" smtClean="0"/>
              <a:t>3</a:t>
            </a:fld>
            <a:endParaRPr kumimoji="1" lang="ja-JP" altLang="en-US"/>
          </a:p>
        </p:txBody>
      </p:sp>
      <p:sp>
        <p:nvSpPr>
          <p:cNvPr id="4" name="TextBox 3">
            <a:extLst>
              <a:ext uri="{FF2B5EF4-FFF2-40B4-BE49-F238E27FC236}">
                <a16:creationId xmlns:a16="http://schemas.microsoft.com/office/drawing/2014/main" id="{3B9A4B0C-F632-CB88-5CCC-A9311704B2B7}"/>
              </a:ext>
            </a:extLst>
          </p:cNvPr>
          <p:cNvSpPr txBox="1"/>
          <p:nvPr/>
        </p:nvSpPr>
        <p:spPr>
          <a:xfrm>
            <a:off x="457200" y="287079"/>
            <a:ext cx="877163" cy="369332"/>
          </a:xfrm>
          <a:prstGeom prst="rect">
            <a:avLst/>
          </a:prstGeom>
          <a:noFill/>
        </p:spPr>
        <p:txBody>
          <a:bodyPr wrap="none" rtlCol="0">
            <a:spAutoFit/>
          </a:bodyPr>
          <a:lstStyle/>
          <a:p>
            <a:r>
              <a:rPr lang="en-JP" dirty="0"/>
              <a:t>もくじ</a:t>
            </a:r>
          </a:p>
        </p:txBody>
      </p:sp>
      <p:sp>
        <p:nvSpPr>
          <p:cNvPr id="5" name="TextBox 4">
            <a:extLst>
              <a:ext uri="{FF2B5EF4-FFF2-40B4-BE49-F238E27FC236}">
                <a16:creationId xmlns:a16="http://schemas.microsoft.com/office/drawing/2014/main" id="{279FA1A0-4E66-8263-B369-73B402F5CF8A}"/>
              </a:ext>
            </a:extLst>
          </p:cNvPr>
          <p:cNvSpPr txBox="1"/>
          <p:nvPr/>
        </p:nvSpPr>
        <p:spPr>
          <a:xfrm>
            <a:off x="457200" y="1446028"/>
            <a:ext cx="4852610" cy="3263586"/>
          </a:xfrm>
          <a:prstGeom prst="rect">
            <a:avLst/>
          </a:prstGeom>
          <a:noFill/>
        </p:spPr>
        <p:txBody>
          <a:bodyPr wrap="none" rtlCol="0">
            <a:spAutoFit/>
          </a:bodyPr>
          <a:lstStyle/>
          <a:p>
            <a:pPr>
              <a:lnSpc>
                <a:spcPct val="150000"/>
              </a:lnSpc>
            </a:pPr>
            <a:r>
              <a:rPr lang="en-JP" sz="2800" dirty="0"/>
              <a:t>・GNNにおける解釈性とは</a:t>
            </a:r>
          </a:p>
          <a:p>
            <a:pPr>
              <a:lnSpc>
                <a:spcPct val="150000"/>
              </a:lnSpc>
            </a:pPr>
            <a:r>
              <a:rPr lang="en-JP" sz="2800" dirty="0"/>
              <a:t>・解釈性の評価指標について</a:t>
            </a:r>
          </a:p>
          <a:p>
            <a:pPr>
              <a:lnSpc>
                <a:spcPct val="150000"/>
              </a:lnSpc>
            </a:pPr>
            <a:r>
              <a:rPr lang="en-JP" sz="2800" dirty="0"/>
              <a:t>・代表的な研究</a:t>
            </a:r>
          </a:p>
          <a:p>
            <a:pPr>
              <a:lnSpc>
                <a:spcPct val="150000"/>
              </a:lnSpc>
            </a:pPr>
            <a:r>
              <a:rPr lang="en-JP" sz="2800" dirty="0"/>
              <a:t>・実験</a:t>
            </a:r>
          </a:p>
          <a:p>
            <a:pPr>
              <a:lnSpc>
                <a:spcPct val="150000"/>
              </a:lnSpc>
            </a:pPr>
            <a:r>
              <a:rPr lang="en-JP" sz="2800" dirty="0"/>
              <a:t>・中田の研究との関係</a:t>
            </a:r>
          </a:p>
        </p:txBody>
      </p:sp>
    </p:spTree>
    <p:extLst>
      <p:ext uri="{BB962C8B-B14F-4D97-AF65-F5344CB8AC3E}">
        <p14:creationId xmlns:p14="http://schemas.microsoft.com/office/powerpoint/2010/main" val="3593872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CB0E0-C363-1B8C-35CC-EB61F8E4BAF2}"/>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4DCB18-77B6-2245-7C36-9D5C2E43EF7F}"/>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767A1006-6B21-8510-B0D0-C3BFE7E452A5}"/>
              </a:ext>
            </a:extLst>
          </p:cNvPr>
          <p:cNvSpPr>
            <a:spLocks noGrp="1"/>
          </p:cNvSpPr>
          <p:nvPr>
            <p:ph type="sldNum" sz="quarter" idx="12"/>
          </p:nvPr>
        </p:nvSpPr>
        <p:spPr/>
        <p:txBody>
          <a:bodyPr/>
          <a:lstStyle/>
          <a:p>
            <a:fld id="{6125E291-4729-C34C-9667-BD6AADDF06C4}" type="slidenum">
              <a:rPr kumimoji="1" lang="ja-JP" altLang="en-US" smtClean="0"/>
              <a:t>4</a:t>
            </a:fld>
            <a:endParaRPr kumimoji="1" lang="ja-JP" altLang="en-US"/>
          </a:p>
        </p:txBody>
      </p:sp>
      <p:sp>
        <p:nvSpPr>
          <p:cNvPr id="4" name="TextBox 3">
            <a:extLst>
              <a:ext uri="{FF2B5EF4-FFF2-40B4-BE49-F238E27FC236}">
                <a16:creationId xmlns:a16="http://schemas.microsoft.com/office/drawing/2014/main" id="{86BA5447-375D-743A-3EB0-E103E9C84A34}"/>
              </a:ext>
            </a:extLst>
          </p:cNvPr>
          <p:cNvSpPr txBox="1"/>
          <p:nvPr/>
        </p:nvSpPr>
        <p:spPr>
          <a:xfrm>
            <a:off x="457200" y="287079"/>
            <a:ext cx="877163" cy="369332"/>
          </a:xfrm>
          <a:prstGeom prst="rect">
            <a:avLst/>
          </a:prstGeom>
          <a:noFill/>
        </p:spPr>
        <p:txBody>
          <a:bodyPr wrap="none" rtlCol="0">
            <a:spAutoFit/>
          </a:bodyPr>
          <a:lstStyle/>
          <a:p>
            <a:r>
              <a:rPr lang="en-JP" dirty="0"/>
              <a:t>もくじ</a:t>
            </a:r>
          </a:p>
        </p:txBody>
      </p:sp>
      <p:sp>
        <p:nvSpPr>
          <p:cNvPr id="5" name="TextBox 4">
            <a:extLst>
              <a:ext uri="{FF2B5EF4-FFF2-40B4-BE49-F238E27FC236}">
                <a16:creationId xmlns:a16="http://schemas.microsoft.com/office/drawing/2014/main" id="{A459B1E5-9DA0-FB6D-FB70-8E0306234E0A}"/>
              </a:ext>
            </a:extLst>
          </p:cNvPr>
          <p:cNvSpPr txBox="1"/>
          <p:nvPr/>
        </p:nvSpPr>
        <p:spPr>
          <a:xfrm>
            <a:off x="457200" y="1446028"/>
            <a:ext cx="4852610" cy="3263586"/>
          </a:xfrm>
          <a:prstGeom prst="rect">
            <a:avLst/>
          </a:prstGeom>
          <a:noFill/>
        </p:spPr>
        <p:txBody>
          <a:bodyPr wrap="none" rtlCol="0">
            <a:spAutoFit/>
          </a:bodyPr>
          <a:lstStyle/>
          <a:p>
            <a:pPr>
              <a:lnSpc>
                <a:spcPct val="150000"/>
              </a:lnSpc>
            </a:pPr>
            <a:r>
              <a:rPr lang="en-JP" sz="2800" b="1" dirty="0">
                <a:solidFill>
                  <a:srgbClr val="0070C0"/>
                </a:solidFill>
              </a:rPr>
              <a:t>・GNNにおける解釈性とは</a:t>
            </a:r>
          </a:p>
          <a:p>
            <a:pPr>
              <a:lnSpc>
                <a:spcPct val="150000"/>
              </a:lnSpc>
            </a:pPr>
            <a:r>
              <a:rPr lang="en-JP" sz="2800" dirty="0"/>
              <a:t>・解釈性の評価指標について</a:t>
            </a:r>
          </a:p>
          <a:p>
            <a:pPr>
              <a:lnSpc>
                <a:spcPct val="150000"/>
              </a:lnSpc>
            </a:pPr>
            <a:r>
              <a:rPr lang="en-JP" sz="2800" dirty="0"/>
              <a:t>・代表的な研究</a:t>
            </a:r>
          </a:p>
          <a:p>
            <a:pPr>
              <a:lnSpc>
                <a:spcPct val="150000"/>
              </a:lnSpc>
            </a:pPr>
            <a:r>
              <a:rPr lang="en-JP" sz="2800" dirty="0"/>
              <a:t>・実験</a:t>
            </a:r>
          </a:p>
          <a:p>
            <a:pPr>
              <a:lnSpc>
                <a:spcPct val="150000"/>
              </a:lnSpc>
            </a:pPr>
            <a:r>
              <a:rPr lang="en-JP" sz="2800" dirty="0"/>
              <a:t>・中田の研究との関係</a:t>
            </a:r>
          </a:p>
        </p:txBody>
      </p:sp>
    </p:spTree>
    <p:extLst>
      <p:ext uri="{BB962C8B-B14F-4D97-AF65-F5344CB8AC3E}">
        <p14:creationId xmlns:p14="http://schemas.microsoft.com/office/powerpoint/2010/main" val="110302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A93F28-8759-D9EE-B80D-02FA0EDB529D}"/>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8F5BBC4D-4D19-DC10-2740-10F29046520A}"/>
              </a:ext>
            </a:extLst>
          </p:cNvPr>
          <p:cNvSpPr>
            <a:spLocks noGrp="1"/>
          </p:cNvSpPr>
          <p:nvPr>
            <p:ph type="sldNum" sz="quarter" idx="12"/>
          </p:nvPr>
        </p:nvSpPr>
        <p:spPr/>
        <p:txBody>
          <a:bodyPr/>
          <a:lstStyle/>
          <a:p>
            <a:fld id="{6125E291-4729-C34C-9667-BD6AADDF06C4}" type="slidenum">
              <a:rPr kumimoji="1" lang="ja-JP" altLang="en-US" smtClean="0"/>
              <a:t>5</a:t>
            </a:fld>
            <a:endParaRPr kumimoji="1" lang="ja-JP" altLang="en-US"/>
          </a:p>
        </p:txBody>
      </p:sp>
      <p:sp>
        <p:nvSpPr>
          <p:cNvPr id="4" name="TextBox 3">
            <a:extLst>
              <a:ext uri="{FF2B5EF4-FFF2-40B4-BE49-F238E27FC236}">
                <a16:creationId xmlns:a16="http://schemas.microsoft.com/office/drawing/2014/main" id="{DA55D977-549A-C49A-0F14-DC1971012D68}"/>
              </a:ext>
            </a:extLst>
          </p:cNvPr>
          <p:cNvSpPr txBox="1"/>
          <p:nvPr/>
        </p:nvSpPr>
        <p:spPr>
          <a:xfrm>
            <a:off x="244888" y="1084520"/>
            <a:ext cx="2781531" cy="584775"/>
          </a:xfrm>
          <a:prstGeom prst="rect">
            <a:avLst/>
          </a:prstGeom>
          <a:noFill/>
        </p:spPr>
        <p:txBody>
          <a:bodyPr wrap="none" rtlCol="0">
            <a:spAutoFit/>
          </a:bodyPr>
          <a:lstStyle/>
          <a:p>
            <a:r>
              <a:rPr lang="en-JP" sz="3200" b="1" dirty="0">
                <a:solidFill>
                  <a:srgbClr val="0070C0"/>
                </a:solidFill>
              </a:rPr>
              <a:t>GNNの解釈性</a:t>
            </a:r>
          </a:p>
        </p:txBody>
      </p:sp>
      <p:pic>
        <p:nvPicPr>
          <p:cNvPr id="6" name="Picture 5" descr="A diagram of a network&#10;&#10;AI-generated content may be incorrect.">
            <a:extLst>
              <a:ext uri="{FF2B5EF4-FFF2-40B4-BE49-F238E27FC236}">
                <a16:creationId xmlns:a16="http://schemas.microsoft.com/office/drawing/2014/main" id="{F8A1F59B-D5CD-16E5-77DA-EFCF1ACB33E4}"/>
              </a:ext>
            </a:extLst>
          </p:cNvPr>
          <p:cNvPicPr>
            <a:picLocks noChangeAspect="1"/>
          </p:cNvPicPr>
          <p:nvPr/>
        </p:nvPicPr>
        <p:blipFill>
          <a:blip r:embed="rId2"/>
          <a:stretch>
            <a:fillRect/>
          </a:stretch>
        </p:blipFill>
        <p:spPr>
          <a:xfrm>
            <a:off x="254789" y="2040790"/>
            <a:ext cx="6850107" cy="3442179"/>
          </a:xfrm>
          <a:prstGeom prst="rect">
            <a:avLst/>
          </a:prstGeom>
        </p:spPr>
      </p:pic>
      <p:sp>
        <p:nvSpPr>
          <p:cNvPr id="7" name="TextBox 6">
            <a:extLst>
              <a:ext uri="{FF2B5EF4-FFF2-40B4-BE49-F238E27FC236}">
                <a16:creationId xmlns:a16="http://schemas.microsoft.com/office/drawing/2014/main" id="{4F258508-6FAD-828C-2D12-ECC4361DDB13}"/>
              </a:ext>
            </a:extLst>
          </p:cNvPr>
          <p:cNvSpPr txBox="1"/>
          <p:nvPr/>
        </p:nvSpPr>
        <p:spPr>
          <a:xfrm>
            <a:off x="1276206" y="5650369"/>
            <a:ext cx="4182555" cy="246221"/>
          </a:xfrm>
          <a:prstGeom prst="rect">
            <a:avLst/>
          </a:prstGeom>
          <a:noFill/>
        </p:spPr>
        <p:txBody>
          <a:bodyPr wrap="none" rtlCol="0">
            <a:spAutoFit/>
          </a:bodyPr>
          <a:lstStyle/>
          <a:p>
            <a:r>
              <a:rPr lang="en-US" sz="1000" dirty="0"/>
              <a:t>A Survey on Explainability of Graph Neural Networks(2023)</a:t>
            </a:r>
            <a:r>
              <a:rPr lang="ja-JP" altLang="en-US" sz="1000"/>
              <a:t>より引用</a:t>
            </a:r>
            <a:endParaRPr lang="en-JP" sz="1000" dirty="0"/>
          </a:p>
        </p:txBody>
      </p:sp>
      <p:sp>
        <p:nvSpPr>
          <p:cNvPr id="8" name="TextBox 7">
            <a:extLst>
              <a:ext uri="{FF2B5EF4-FFF2-40B4-BE49-F238E27FC236}">
                <a16:creationId xmlns:a16="http://schemas.microsoft.com/office/drawing/2014/main" id="{E06ADAF5-5E8D-7F29-FABD-4FE52E998E34}"/>
              </a:ext>
            </a:extLst>
          </p:cNvPr>
          <p:cNvSpPr txBox="1"/>
          <p:nvPr/>
        </p:nvSpPr>
        <p:spPr>
          <a:xfrm>
            <a:off x="6929021" y="2714787"/>
            <a:ext cx="5262979" cy="1754326"/>
          </a:xfrm>
          <a:prstGeom prst="rect">
            <a:avLst/>
          </a:prstGeom>
          <a:noFill/>
        </p:spPr>
        <p:txBody>
          <a:bodyPr wrap="none" rtlCol="0">
            <a:spAutoFit/>
          </a:bodyPr>
          <a:lstStyle/>
          <a:p>
            <a:r>
              <a:rPr lang="en-JP" dirty="0"/>
              <a:t>細かい分類あり、gnnの説明可能性を考える際</a:t>
            </a:r>
          </a:p>
          <a:p>
            <a:r>
              <a:rPr lang="en-JP" dirty="0"/>
              <a:t>に重要なのは</a:t>
            </a:r>
            <a:r>
              <a:rPr lang="en-JP" u="sng" dirty="0"/>
              <a:t>どの部分(ノード、エッジ、特徴)が</a:t>
            </a:r>
          </a:p>
          <a:p>
            <a:r>
              <a:rPr lang="en-JP" u="sng" dirty="0"/>
              <a:t>予測に影響を与えているのか</a:t>
            </a:r>
          </a:p>
          <a:p>
            <a:r>
              <a:rPr lang="en-JP" u="sng" dirty="0"/>
              <a:t>を明確にすること</a:t>
            </a:r>
          </a:p>
          <a:p>
            <a:endParaRPr lang="en-JP" b="1" u="sng" dirty="0"/>
          </a:p>
          <a:p>
            <a:r>
              <a:rPr lang="en-JP" u="sng" dirty="0"/>
              <a:t>多くの手法で</a:t>
            </a:r>
            <a:r>
              <a:rPr lang="en-JP" u="sng" dirty="0">
                <a:solidFill>
                  <a:srgbClr val="FF0000"/>
                </a:solidFill>
              </a:rPr>
              <a:t>サブグラフ抽出</a:t>
            </a:r>
            <a:r>
              <a:rPr lang="en-JP" u="sng" dirty="0"/>
              <a:t>を通じて説明を生成</a:t>
            </a:r>
          </a:p>
        </p:txBody>
      </p:sp>
    </p:spTree>
    <p:extLst>
      <p:ext uri="{BB962C8B-B14F-4D97-AF65-F5344CB8AC3E}">
        <p14:creationId xmlns:p14="http://schemas.microsoft.com/office/powerpoint/2010/main" val="4021876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E482CB-9A5E-64FC-40E5-B81611B56AC6}"/>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C13D248C-7559-7A91-0BF4-9D91547E2E51}"/>
              </a:ext>
            </a:extLst>
          </p:cNvPr>
          <p:cNvSpPr>
            <a:spLocks noGrp="1"/>
          </p:cNvSpPr>
          <p:nvPr>
            <p:ph type="sldNum" sz="quarter" idx="12"/>
          </p:nvPr>
        </p:nvSpPr>
        <p:spPr/>
        <p:txBody>
          <a:bodyPr/>
          <a:lstStyle/>
          <a:p>
            <a:fld id="{6125E291-4729-C34C-9667-BD6AADDF06C4}" type="slidenum">
              <a:rPr kumimoji="1" lang="ja-JP" altLang="en-US" smtClean="0"/>
              <a:t>6</a:t>
            </a:fld>
            <a:endParaRPr kumimoji="1" lang="ja-JP" altLang="en-US"/>
          </a:p>
        </p:txBody>
      </p:sp>
      <p:sp>
        <p:nvSpPr>
          <p:cNvPr id="5" name="TextBox 4">
            <a:extLst>
              <a:ext uri="{FF2B5EF4-FFF2-40B4-BE49-F238E27FC236}">
                <a16:creationId xmlns:a16="http://schemas.microsoft.com/office/drawing/2014/main" id="{833C612B-B8E2-38CC-A1F6-AD492FEDDA89}"/>
              </a:ext>
            </a:extLst>
          </p:cNvPr>
          <p:cNvSpPr txBox="1"/>
          <p:nvPr/>
        </p:nvSpPr>
        <p:spPr>
          <a:xfrm>
            <a:off x="244888" y="1084520"/>
            <a:ext cx="2781531" cy="584775"/>
          </a:xfrm>
          <a:prstGeom prst="rect">
            <a:avLst/>
          </a:prstGeom>
          <a:noFill/>
        </p:spPr>
        <p:txBody>
          <a:bodyPr wrap="none" rtlCol="0">
            <a:spAutoFit/>
          </a:bodyPr>
          <a:lstStyle/>
          <a:p>
            <a:r>
              <a:rPr lang="en-JP" sz="3200" b="1" dirty="0">
                <a:solidFill>
                  <a:srgbClr val="0070C0"/>
                </a:solidFill>
              </a:rPr>
              <a:t>GNNの解釈性</a:t>
            </a:r>
          </a:p>
        </p:txBody>
      </p:sp>
      <p:pic>
        <p:nvPicPr>
          <p:cNvPr id="6" name="Picture 5" descr="A diagram of a network&#10;&#10;AI-generated content may be incorrect.">
            <a:extLst>
              <a:ext uri="{FF2B5EF4-FFF2-40B4-BE49-F238E27FC236}">
                <a16:creationId xmlns:a16="http://schemas.microsoft.com/office/drawing/2014/main" id="{880C1489-8227-1132-8430-4B86017BF1C6}"/>
              </a:ext>
            </a:extLst>
          </p:cNvPr>
          <p:cNvPicPr>
            <a:picLocks noChangeAspect="1"/>
          </p:cNvPicPr>
          <p:nvPr/>
        </p:nvPicPr>
        <p:blipFill>
          <a:blip r:embed="rId2">
            <a:alphaModFix amt="50000"/>
          </a:blip>
          <a:stretch>
            <a:fillRect/>
          </a:stretch>
        </p:blipFill>
        <p:spPr>
          <a:xfrm>
            <a:off x="184314" y="2070745"/>
            <a:ext cx="7708571" cy="3873557"/>
          </a:xfrm>
          <a:prstGeom prst="rect">
            <a:avLst/>
          </a:prstGeom>
        </p:spPr>
      </p:pic>
      <p:sp>
        <p:nvSpPr>
          <p:cNvPr id="7" name="Rounded Rectangle 6">
            <a:extLst>
              <a:ext uri="{FF2B5EF4-FFF2-40B4-BE49-F238E27FC236}">
                <a16:creationId xmlns:a16="http://schemas.microsoft.com/office/drawing/2014/main" id="{C0B39F16-B396-4E9A-C3D8-9A147AD33135}"/>
              </a:ext>
            </a:extLst>
          </p:cNvPr>
          <p:cNvSpPr/>
          <p:nvPr/>
        </p:nvSpPr>
        <p:spPr>
          <a:xfrm>
            <a:off x="421747" y="3386295"/>
            <a:ext cx="3768131" cy="103498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TextBox 12">
            <a:extLst>
              <a:ext uri="{FF2B5EF4-FFF2-40B4-BE49-F238E27FC236}">
                <a16:creationId xmlns:a16="http://schemas.microsoft.com/office/drawing/2014/main" id="{F9EEE949-F651-2313-C8CA-6B3C6AADF657}"/>
              </a:ext>
            </a:extLst>
          </p:cNvPr>
          <p:cNvSpPr txBox="1"/>
          <p:nvPr/>
        </p:nvSpPr>
        <p:spPr>
          <a:xfrm>
            <a:off x="4276585" y="3063129"/>
            <a:ext cx="6099348" cy="646331"/>
          </a:xfrm>
          <a:prstGeom prst="rect">
            <a:avLst/>
          </a:prstGeom>
          <a:solidFill>
            <a:schemeClr val="bg1"/>
          </a:solidFill>
          <a:ln>
            <a:noFill/>
          </a:ln>
        </p:spPr>
        <p:txBody>
          <a:bodyPr wrap="square">
            <a:spAutoFit/>
          </a:bodyPr>
          <a:lstStyle/>
          <a:p>
            <a:r>
              <a:rPr lang="en-JP" dirty="0"/>
              <a:t>Self Interpretable(自己解釈型)とPost-hoc(後処理型)に分類できる</a:t>
            </a:r>
          </a:p>
        </p:txBody>
      </p:sp>
    </p:spTree>
    <p:extLst>
      <p:ext uri="{BB962C8B-B14F-4D97-AF65-F5344CB8AC3E}">
        <p14:creationId xmlns:p14="http://schemas.microsoft.com/office/powerpoint/2010/main" val="142679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56B8FC-E678-9A31-D38A-4DCD088A267E}"/>
              </a:ext>
            </a:extLst>
          </p:cNvPr>
          <p:cNvSpPr>
            <a:spLocks noGrp="1"/>
          </p:cNvSpPr>
          <p:nvPr>
            <p:ph type="ftr" sz="quarter" idx="11"/>
          </p:nvPr>
        </p:nvSpPr>
        <p:spPr/>
        <p:txBody>
          <a:bodyPr/>
          <a:lstStyle/>
          <a:p>
            <a:r>
              <a:rPr lang="en-US" altLang="ja-JP" dirty="0"/>
              <a:t>SOKENDAI / NII</a:t>
            </a:r>
            <a:endParaRPr lang="ja-JP" altLang="en-US"/>
          </a:p>
        </p:txBody>
      </p:sp>
      <p:sp>
        <p:nvSpPr>
          <p:cNvPr id="3" name="Slide Number Placeholder 2">
            <a:extLst>
              <a:ext uri="{FF2B5EF4-FFF2-40B4-BE49-F238E27FC236}">
                <a16:creationId xmlns:a16="http://schemas.microsoft.com/office/drawing/2014/main" id="{7F3DECC6-95F1-2224-243B-0A739D1C56DB}"/>
              </a:ext>
            </a:extLst>
          </p:cNvPr>
          <p:cNvSpPr>
            <a:spLocks noGrp="1"/>
          </p:cNvSpPr>
          <p:nvPr>
            <p:ph type="sldNum" sz="quarter" idx="12"/>
          </p:nvPr>
        </p:nvSpPr>
        <p:spPr/>
        <p:txBody>
          <a:bodyPr/>
          <a:lstStyle/>
          <a:p>
            <a:fld id="{6125E291-4729-C34C-9667-BD6AADDF06C4}" type="slidenum">
              <a:rPr kumimoji="1" lang="ja-JP" altLang="en-US" smtClean="0"/>
              <a:t>7</a:t>
            </a:fld>
            <a:endParaRPr kumimoji="1" lang="ja-JP" altLang="en-US"/>
          </a:p>
        </p:txBody>
      </p:sp>
      <p:sp>
        <p:nvSpPr>
          <p:cNvPr id="4" name="TextBox 3">
            <a:extLst>
              <a:ext uri="{FF2B5EF4-FFF2-40B4-BE49-F238E27FC236}">
                <a16:creationId xmlns:a16="http://schemas.microsoft.com/office/drawing/2014/main" id="{84D7F085-3759-D121-A551-05DDE5C86F0C}"/>
              </a:ext>
            </a:extLst>
          </p:cNvPr>
          <p:cNvSpPr txBox="1"/>
          <p:nvPr/>
        </p:nvSpPr>
        <p:spPr>
          <a:xfrm>
            <a:off x="244888" y="1084520"/>
            <a:ext cx="2781531" cy="584775"/>
          </a:xfrm>
          <a:prstGeom prst="rect">
            <a:avLst/>
          </a:prstGeom>
          <a:noFill/>
        </p:spPr>
        <p:txBody>
          <a:bodyPr wrap="none" rtlCol="0">
            <a:spAutoFit/>
          </a:bodyPr>
          <a:lstStyle/>
          <a:p>
            <a:r>
              <a:rPr lang="en-JP" sz="3200" b="1" dirty="0">
                <a:solidFill>
                  <a:srgbClr val="0070C0"/>
                </a:solidFill>
              </a:rPr>
              <a:t>GNNの解釈性</a:t>
            </a:r>
          </a:p>
        </p:txBody>
      </p:sp>
      <p:sp>
        <p:nvSpPr>
          <p:cNvPr id="5" name="TextBox 4">
            <a:extLst>
              <a:ext uri="{FF2B5EF4-FFF2-40B4-BE49-F238E27FC236}">
                <a16:creationId xmlns:a16="http://schemas.microsoft.com/office/drawing/2014/main" id="{1B83B5AA-0C1A-8E7C-4503-B4F25D0C708A}"/>
              </a:ext>
            </a:extLst>
          </p:cNvPr>
          <p:cNvSpPr txBox="1"/>
          <p:nvPr/>
        </p:nvSpPr>
        <p:spPr>
          <a:xfrm>
            <a:off x="244888" y="2003119"/>
            <a:ext cx="9498113" cy="1434175"/>
          </a:xfrm>
          <a:prstGeom prst="rect">
            <a:avLst/>
          </a:prstGeom>
          <a:noFill/>
        </p:spPr>
        <p:txBody>
          <a:bodyPr wrap="none" rtlCol="0">
            <a:spAutoFit/>
          </a:bodyPr>
          <a:lstStyle/>
          <a:p>
            <a:pPr>
              <a:lnSpc>
                <a:spcPct val="150000"/>
              </a:lnSpc>
            </a:pPr>
            <a:r>
              <a:rPr lang="en-JP" sz="2000" b="1" dirty="0"/>
              <a:t>Self Interpretable(自己解釈型)</a:t>
            </a:r>
            <a:r>
              <a:rPr lang="ja-JP" altLang="en-US" sz="2000"/>
              <a:t>：</a:t>
            </a:r>
            <a:r>
              <a:rPr lang="en-US" altLang="ja-JP" sz="2000" dirty="0"/>
              <a:t>intrinsic methods</a:t>
            </a:r>
            <a:r>
              <a:rPr lang="ja-JP" altLang="en-US" sz="2000"/>
              <a:t>とかいろんな呼び方がある。</a:t>
            </a:r>
            <a:endParaRPr lang="en-US" altLang="ja-JP" sz="2000" dirty="0"/>
          </a:p>
          <a:p>
            <a:pPr>
              <a:lnSpc>
                <a:spcPct val="150000"/>
              </a:lnSpc>
            </a:pPr>
            <a:r>
              <a:rPr lang="ja-JP" altLang="en-US" sz="2000"/>
              <a:t>つまりモデル自体に説明機構を組み込む手法で、</a:t>
            </a:r>
            <a:r>
              <a:rPr lang="en-US" altLang="ja-JP" sz="2000" dirty="0"/>
              <a:t>Graph Attention Net</a:t>
            </a:r>
          </a:p>
          <a:p>
            <a:pPr>
              <a:lnSpc>
                <a:spcPct val="150000"/>
              </a:lnSpc>
            </a:pPr>
            <a:r>
              <a:rPr lang="en-US" altLang="ja-JP" sz="2000" dirty="0"/>
              <a:t>Graph</a:t>
            </a:r>
            <a:r>
              <a:rPr lang="ja-JP" altLang="en-US" sz="2000"/>
              <a:t> </a:t>
            </a:r>
            <a:r>
              <a:rPr lang="en-US" altLang="ja-JP" sz="2000" dirty="0"/>
              <a:t>Information</a:t>
            </a:r>
            <a:r>
              <a:rPr lang="ja-JP" altLang="en-US" sz="2000"/>
              <a:t> </a:t>
            </a:r>
            <a:r>
              <a:rPr lang="en-US" altLang="ja-JP" sz="2000" dirty="0"/>
              <a:t>Bottleneck</a:t>
            </a:r>
            <a:r>
              <a:rPr lang="ja-JP" altLang="en-US" sz="2000"/>
              <a:t>などがベースとして使われる。</a:t>
            </a:r>
            <a:endParaRPr lang="en-JP" sz="2000" dirty="0"/>
          </a:p>
        </p:txBody>
      </p:sp>
      <p:sp>
        <p:nvSpPr>
          <p:cNvPr id="6" name="TextBox 5">
            <a:extLst>
              <a:ext uri="{FF2B5EF4-FFF2-40B4-BE49-F238E27FC236}">
                <a16:creationId xmlns:a16="http://schemas.microsoft.com/office/drawing/2014/main" id="{F4C0BCFD-992C-F417-49D9-2018A55D71A1}"/>
              </a:ext>
            </a:extLst>
          </p:cNvPr>
          <p:cNvSpPr txBox="1"/>
          <p:nvPr/>
        </p:nvSpPr>
        <p:spPr>
          <a:xfrm>
            <a:off x="244888" y="4137793"/>
            <a:ext cx="11982768" cy="1434175"/>
          </a:xfrm>
          <a:prstGeom prst="rect">
            <a:avLst/>
          </a:prstGeom>
          <a:noFill/>
        </p:spPr>
        <p:txBody>
          <a:bodyPr wrap="none" rtlCol="0">
            <a:spAutoFit/>
          </a:bodyPr>
          <a:lstStyle/>
          <a:p>
            <a:pPr>
              <a:lnSpc>
                <a:spcPct val="150000"/>
              </a:lnSpc>
            </a:pPr>
            <a:r>
              <a:rPr lang="en-US" altLang="ja-JP" sz="2000" b="1" dirty="0"/>
              <a:t>Post-hoc(</a:t>
            </a:r>
            <a:r>
              <a:rPr lang="ja-JP" altLang="en-US" sz="2000" b="1"/>
              <a:t>後処理型</a:t>
            </a:r>
            <a:r>
              <a:rPr lang="en-US" altLang="ja-JP" sz="2000" b="1" dirty="0"/>
              <a:t>)</a:t>
            </a:r>
            <a:r>
              <a:rPr lang="ja-JP" altLang="en-US" sz="2000"/>
              <a:t>：</a:t>
            </a:r>
            <a:r>
              <a:rPr lang="ja-JP" altLang="en-JP" sz="2000"/>
              <a:t>訓練済みの</a:t>
            </a:r>
            <a:r>
              <a:rPr lang="en-JP" altLang="ja-JP" sz="2000" dirty="0"/>
              <a:t>gnn</a:t>
            </a:r>
            <a:r>
              <a:rPr lang="ja-JP" altLang="en-JP" sz="2000"/>
              <a:t>モデル</a:t>
            </a:r>
            <a:r>
              <a:rPr lang="ja-JP" altLang="en-US" sz="2000"/>
              <a:t>に対して説明を行う手法。</a:t>
            </a:r>
            <a:endParaRPr lang="en-US" altLang="ja-JP" sz="2000" dirty="0"/>
          </a:p>
          <a:p>
            <a:pPr>
              <a:lnSpc>
                <a:spcPct val="150000"/>
              </a:lnSpc>
            </a:pPr>
            <a:r>
              <a:rPr lang="ja-JP" altLang="en-US" sz="2000"/>
              <a:t>モデルの</a:t>
            </a:r>
            <a:r>
              <a:rPr lang="ja-JP" altLang="en-JP" sz="2000"/>
              <a:t>入出力や</a:t>
            </a:r>
            <a:r>
              <a:rPr lang="ja-JP" altLang="en-US" sz="2000"/>
              <a:t>内部のパラメータを利用して予測結果の説明を行う。</a:t>
            </a:r>
            <a:r>
              <a:rPr lang="ja-JP" altLang="en-JP" sz="2000"/>
              <a:t>ここから</a:t>
            </a:r>
            <a:r>
              <a:rPr lang="ja-JP" altLang="en-US" sz="2000"/>
              <a:t>さらに細かく分類され</a:t>
            </a:r>
            <a:endParaRPr lang="en-US" altLang="ja-JP" sz="2000" dirty="0"/>
          </a:p>
          <a:p>
            <a:pPr>
              <a:lnSpc>
                <a:spcPct val="150000"/>
              </a:lnSpc>
            </a:pPr>
            <a:r>
              <a:rPr lang="ja-JP" altLang="en-US" sz="2000"/>
              <a:t>有名どころでは勾配ベースの</a:t>
            </a:r>
            <a:r>
              <a:rPr lang="en-US" altLang="ja-JP" sz="2000" dirty="0"/>
              <a:t>Grad-CAM</a:t>
            </a:r>
            <a:r>
              <a:rPr lang="ja-JP" altLang="en-US" sz="2000"/>
              <a:t>や</a:t>
            </a:r>
            <a:r>
              <a:rPr lang="en-US" altLang="ja-JP" sz="2000" dirty="0"/>
              <a:t>GNNExplainer</a:t>
            </a:r>
            <a:r>
              <a:rPr lang="ja-JP" altLang="en-US" sz="2000"/>
              <a:t>などがある。</a:t>
            </a:r>
            <a:endParaRPr lang="en-JP" sz="2000" dirty="0"/>
          </a:p>
        </p:txBody>
      </p:sp>
      <p:pic>
        <p:nvPicPr>
          <p:cNvPr id="8" name="Picture 7" descr="A math equations and formulas&#10;&#10;AI-generated content may be incorrect.">
            <a:extLst>
              <a:ext uri="{FF2B5EF4-FFF2-40B4-BE49-F238E27FC236}">
                <a16:creationId xmlns:a16="http://schemas.microsoft.com/office/drawing/2014/main" id="{8726E60E-A435-5220-3EFE-22018168447B}"/>
              </a:ext>
            </a:extLst>
          </p:cNvPr>
          <p:cNvPicPr>
            <a:picLocks noChangeAspect="1"/>
          </p:cNvPicPr>
          <p:nvPr/>
        </p:nvPicPr>
        <p:blipFill>
          <a:blip r:embed="rId2"/>
          <a:stretch>
            <a:fillRect/>
          </a:stretch>
        </p:blipFill>
        <p:spPr>
          <a:xfrm>
            <a:off x="-77936" y="2369794"/>
            <a:ext cx="12347872" cy="2588978"/>
          </a:xfrm>
          <a:prstGeom prst="rect">
            <a:avLst/>
          </a:prstGeom>
        </p:spPr>
      </p:pic>
    </p:spTree>
    <p:extLst>
      <p:ext uri="{BB962C8B-B14F-4D97-AF65-F5344CB8AC3E}">
        <p14:creationId xmlns:p14="http://schemas.microsoft.com/office/powerpoint/2010/main" val="252602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1E426-3571-8E64-02E6-F9635C320AC8}"/>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DAA4B2-3069-2CF0-516E-D0F2E71CB672}"/>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D72C3DB4-12FC-DDE5-7994-10609EE23864}"/>
              </a:ext>
            </a:extLst>
          </p:cNvPr>
          <p:cNvSpPr>
            <a:spLocks noGrp="1"/>
          </p:cNvSpPr>
          <p:nvPr>
            <p:ph type="sldNum" sz="quarter" idx="12"/>
          </p:nvPr>
        </p:nvSpPr>
        <p:spPr/>
        <p:txBody>
          <a:bodyPr/>
          <a:lstStyle/>
          <a:p>
            <a:fld id="{6125E291-4729-C34C-9667-BD6AADDF06C4}" type="slidenum">
              <a:rPr kumimoji="1" lang="ja-JP" altLang="en-US" smtClean="0"/>
              <a:t>8</a:t>
            </a:fld>
            <a:endParaRPr kumimoji="1" lang="ja-JP" altLang="en-US"/>
          </a:p>
        </p:txBody>
      </p:sp>
      <p:sp>
        <p:nvSpPr>
          <p:cNvPr id="4" name="TextBox 3">
            <a:extLst>
              <a:ext uri="{FF2B5EF4-FFF2-40B4-BE49-F238E27FC236}">
                <a16:creationId xmlns:a16="http://schemas.microsoft.com/office/drawing/2014/main" id="{6EAB103D-BFD2-DE45-E562-E080A7277931}"/>
              </a:ext>
            </a:extLst>
          </p:cNvPr>
          <p:cNvSpPr txBox="1"/>
          <p:nvPr/>
        </p:nvSpPr>
        <p:spPr>
          <a:xfrm>
            <a:off x="457200" y="287079"/>
            <a:ext cx="877163" cy="369332"/>
          </a:xfrm>
          <a:prstGeom prst="rect">
            <a:avLst/>
          </a:prstGeom>
          <a:noFill/>
        </p:spPr>
        <p:txBody>
          <a:bodyPr wrap="none" rtlCol="0">
            <a:spAutoFit/>
          </a:bodyPr>
          <a:lstStyle/>
          <a:p>
            <a:r>
              <a:rPr lang="en-JP" dirty="0"/>
              <a:t>もくじ</a:t>
            </a:r>
          </a:p>
        </p:txBody>
      </p:sp>
      <p:sp>
        <p:nvSpPr>
          <p:cNvPr id="5" name="TextBox 4">
            <a:extLst>
              <a:ext uri="{FF2B5EF4-FFF2-40B4-BE49-F238E27FC236}">
                <a16:creationId xmlns:a16="http://schemas.microsoft.com/office/drawing/2014/main" id="{A8CF7716-9A51-1828-CA73-0AC2D00BE17B}"/>
              </a:ext>
            </a:extLst>
          </p:cNvPr>
          <p:cNvSpPr txBox="1"/>
          <p:nvPr/>
        </p:nvSpPr>
        <p:spPr>
          <a:xfrm>
            <a:off x="457200" y="1446028"/>
            <a:ext cx="4852610" cy="3263586"/>
          </a:xfrm>
          <a:prstGeom prst="rect">
            <a:avLst/>
          </a:prstGeom>
          <a:noFill/>
        </p:spPr>
        <p:txBody>
          <a:bodyPr wrap="none" rtlCol="0">
            <a:spAutoFit/>
          </a:bodyPr>
          <a:lstStyle/>
          <a:p>
            <a:pPr>
              <a:lnSpc>
                <a:spcPct val="150000"/>
              </a:lnSpc>
            </a:pPr>
            <a:r>
              <a:rPr lang="en-JP" sz="2800" dirty="0"/>
              <a:t>・GNNにおける解釈性とは</a:t>
            </a:r>
          </a:p>
          <a:p>
            <a:pPr>
              <a:lnSpc>
                <a:spcPct val="150000"/>
              </a:lnSpc>
            </a:pPr>
            <a:r>
              <a:rPr lang="en-JP" sz="2800" b="1" dirty="0">
                <a:solidFill>
                  <a:srgbClr val="0070C0"/>
                </a:solidFill>
              </a:rPr>
              <a:t>・解釈性の評価指標について</a:t>
            </a:r>
          </a:p>
          <a:p>
            <a:pPr>
              <a:lnSpc>
                <a:spcPct val="150000"/>
              </a:lnSpc>
            </a:pPr>
            <a:r>
              <a:rPr lang="en-JP" sz="2800" dirty="0"/>
              <a:t>・代表的な研究</a:t>
            </a:r>
          </a:p>
          <a:p>
            <a:pPr>
              <a:lnSpc>
                <a:spcPct val="150000"/>
              </a:lnSpc>
            </a:pPr>
            <a:r>
              <a:rPr lang="en-JP" sz="2800" dirty="0"/>
              <a:t>・実験</a:t>
            </a:r>
          </a:p>
          <a:p>
            <a:pPr>
              <a:lnSpc>
                <a:spcPct val="150000"/>
              </a:lnSpc>
            </a:pPr>
            <a:r>
              <a:rPr lang="en-JP" sz="2800" dirty="0"/>
              <a:t>・中田の研究との関係</a:t>
            </a:r>
          </a:p>
        </p:txBody>
      </p:sp>
    </p:spTree>
    <p:extLst>
      <p:ext uri="{BB962C8B-B14F-4D97-AF65-F5344CB8AC3E}">
        <p14:creationId xmlns:p14="http://schemas.microsoft.com/office/powerpoint/2010/main" val="277037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BA7D82-C509-A1BC-36FF-5A9B4A99378D}"/>
              </a:ext>
            </a:extLst>
          </p:cNvPr>
          <p:cNvSpPr>
            <a:spLocks noGrp="1"/>
          </p:cNvSpPr>
          <p:nvPr>
            <p:ph type="ftr" sz="quarter" idx="11"/>
          </p:nvPr>
        </p:nvSpPr>
        <p:spPr/>
        <p:txBody>
          <a:bodyPr/>
          <a:lstStyle/>
          <a:p>
            <a:r>
              <a:rPr lang="en-US" altLang="ja-JP"/>
              <a:t>SOKENDAI / NII</a:t>
            </a:r>
            <a:endParaRPr lang="ja-JP" altLang="en-US"/>
          </a:p>
        </p:txBody>
      </p:sp>
      <p:sp>
        <p:nvSpPr>
          <p:cNvPr id="3" name="Slide Number Placeholder 2">
            <a:extLst>
              <a:ext uri="{FF2B5EF4-FFF2-40B4-BE49-F238E27FC236}">
                <a16:creationId xmlns:a16="http://schemas.microsoft.com/office/drawing/2014/main" id="{4A6894FF-1485-0FA0-1874-90FED50F5C1A}"/>
              </a:ext>
            </a:extLst>
          </p:cNvPr>
          <p:cNvSpPr>
            <a:spLocks noGrp="1"/>
          </p:cNvSpPr>
          <p:nvPr>
            <p:ph type="sldNum" sz="quarter" idx="12"/>
          </p:nvPr>
        </p:nvSpPr>
        <p:spPr/>
        <p:txBody>
          <a:bodyPr/>
          <a:lstStyle/>
          <a:p>
            <a:fld id="{6125E291-4729-C34C-9667-BD6AADDF06C4}" type="slidenum">
              <a:rPr kumimoji="1" lang="ja-JP" altLang="en-US" smtClean="0"/>
              <a:t>9</a:t>
            </a:fld>
            <a:endParaRPr kumimoji="1" lang="ja-JP" altLang="en-US"/>
          </a:p>
        </p:txBody>
      </p:sp>
      <p:sp>
        <p:nvSpPr>
          <p:cNvPr id="5" name="TextBox 4">
            <a:extLst>
              <a:ext uri="{FF2B5EF4-FFF2-40B4-BE49-F238E27FC236}">
                <a16:creationId xmlns:a16="http://schemas.microsoft.com/office/drawing/2014/main" id="{7CDC5790-3552-0301-ED2F-7CBF1E3FECC2}"/>
              </a:ext>
            </a:extLst>
          </p:cNvPr>
          <p:cNvSpPr txBox="1"/>
          <p:nvPr/>
        </p:nvSpPr>
        <p:spPr>
          <a:xfrm>
            <a:off x="244888" y="1084520"/>
            <a:ext cx="1826141" cy="584775"/>
          </a:xfrm>
          <a:prstGeom prst="rect">
            <a:avLst/>
          </a:prstGeom>
          <a:noFill/>
        </p:spPr>
        <p:txBody>
          <a:bodyPr wrap="none" rtlCol="0">
            <a:spAutoFit/>
          </a:bodyPr>
          <a:lstStyle/>
          <a:p>
            <a:r>
              <a:rPr lang="en-JP" sz="3200" b="1" dirty="0">
                <a:solidFill>
                  <a:srgbClr val="0070C0"/>
                </a:solidFill>
              </a:rPr>
              <a:t>評価方法</a:t>
            </a:r>
          </a:p>
        </p:txBody>
      </p:sp>
      <p:sp>
        <p:nvSpPr>
          <p:cNvPr id="6" name="TextBox 5">
            <a:extLst>
              <a:ext uri="{FF2B5EF4-FFF2-40B4-BE49-F238E27FC236}">
                <a16:creationId xmlns:a16="http://schemas.microsoft.com/office/drawing/2014/main" id="{2E1D72CA-BA15-AFF4-FFC2-5EEB5992CB5E}"/>
              </a:ext>
            </a:extLst>
          </p:cNvPr>
          <p:cNvSpPr txBox="1"/>
          <p:nvPr/>
        </p:nvSpPr>
        <p:spPr>
          <a:xfrm>
            <a:off x="244888" y="2358685"/>
            <a:ext cx="12295354" cy="972510"/>
          </a:xfrm>
          <a:prstGeom prst="rect">
            <a:avLst/>
          </a:prstGeom>
          <a:noFill/>
        </p:spPr>
        <p:txBody>
          <a:bodyPr wrap="none" rtlCol="0">
            <a:spAutoFit/>
          </a:bodyPr>
          <a:lstStyle/>
          <a:p>
            <a:pPr>
              <a:lnSpc>
                <a:spcPct val="150000"/>
              </a:lnSpc>
            </a:pPr>
            <a:r>
              <a:rPr lang="en-JP" altLang="ja-JP" sz="2000" b="1" dirty="0"/>
              <a:t>Quantitative Evaluation(</a:t>
            </a:r>
            <a:r>
              <a:rPr lang="ja-JP" altLang="en-US" sz="2000" b="1"/>
              <a:t>定量的評価</a:t>
            </a:r>
            <a:r>
              <a:rPr lang="en-JP" altLang="ja-JP" sz="2000" b="1" dirty="0"/>
              <a:t>)</a:t>
            </a:r>
            <a:r>
              <a:rPr lang="ja-JP" altLang="en-US" sz="2000"/>
              <a:t>：説明の正確性や一貫性を数値化することで客観的に評価する方法</a:t>
            </a:r>
            <a:endParaRPr lang="en-US" altLang="ja-JP" sz="2000" dirty="0"/>
          </a:p>
          <a:p>
            <a:pPr>
              <a:lnSpc>
                <a:spcPct val="150000"/>
              </a:lnSpc>
            </a:pPr>
            <a:r>
              <a:rPr lang="en-US" altLang="ja-JP" sz="2000" b="1" dirty="0"/>
              <a:t>Fidelity</a:t>
            </a:r>
            <a:r>
              <a:rPr lang="ja-JP" altLang="en-US" sz="2000"/>
              <a:t>や</a:t>
            </a:r>
            <a:r>
              <a:rPr lang="en-US" altLang="ja-JP" sz="2000" b="1" dirty="0"/>
              <a:t>Sparsity</a:t>
            </a:r>
            <a:r>
              <a:rPr lang="ja-JP" altLang="en-US" sz="2000"/>
              <a:t>などが用いられることが多い</a:t>
            </a:r>
            <a:endParaRPr lang="en-US" altLang="ja-JP" sz="2000" dirty="0"/>
          </a:p>
        </p:txBody>
      </p:sp>
      <p:sp>
        <p:nvSpPr>
          <p:cNvPr id="7" name="TextBox 6">
            <a:extLst>
              <a:ext uri="{FF2B5EF4-FFF2-40B4-BE49-F238E27FC236}">
                <a16:creationId xmlns:a16="http://schemas.microsoft.com/office/drawing/2014/main" id="{E5F7A9F4-A735-EA71-0FD3-E11D1C081453}"/>
              </a:ext>
            </a:extLst>
          </p:cNvPr>
          <p:cNvSpPr txBox="1"/>
          <p:nvPr/>
        </p:nvSpPr>
        <p:spPr>
          <a:xfrm>
            <a:off x="244888" y="3861458"/>
            <a:ext cx="11735905" cy="510653"/>
          </a:xfrm>
          <a:prstGeom prst="rect">
            <a:avLst/>
          </a:prstGeom>
          <a:noFill/>
        </p:spPr>
        <p:txBody>
          <a:bodyPr wrap="none" rtlCol="0">
            <a:spAutoFit/>
          </a:bodyPr>
          <a:lstStyle/>
          <a:p>
            <a:pPr>
              <a:lnSpc>
                <a:spcPct val="150000"/>
              </a:lnSpc>
            </a:pPr>
            <a:r>
              <a:rPr lang="en-JP" altLang="ja-JP" sz="2000" b="1" dirty="0"/>
              <a:t>Qualitative Evaluation(</a:t>
            </a:r>
            <a:r>
              <a:rPr lang="ja-JP" altLang="en-US" sz="2000" b="1"/>
              <a:t>定性的評価</a:t>
            </a:r>
            <a:r>
              <a:rPr lang="en-JP" altLang="ja-JP" sz="2000" b="1" dirty="0"/>
              <a:t>)</a:t>
            </a:r>
            <a:r>
              <a:rPr lang="ja-JP" altLang="en-US" sz="2000"/>
              <a:t>：可視化などの直感的な理解のしやすさにより評価する方法</a:t>
            </a:r>
            <a:endParaRPr lang="en-JP" sz="2000" dirty="0"/>
          </a:p>
        </p:txBody>
      </p:sp>
    </p:spTree>
    <p:extLst>
      <p:ext uri="{BB962C8B-B14F-4D97-AF65-F5344CB8AC3E}">
        <p14:creationId xmlns:p14="http://schemas.microsoft.com/office/powerpoint/2010/main" val="5469446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7" id="{019A8FEA-DBC1-2342-8BB2-BE8CB1B75EAD}" vid="{F4F33548-6A89-0C40-B397-D1D0CB63E40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テーマ</Template>
  <TotalTime>8368</TotalTime>
  <Words>620</Words>
  <Application>Microsoft Macintosh PowerPoint</Application>
  <PresentationFormat>Widescreen</PresentationFormat>
  <Paragraphs>158</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游ゴシック</vt:lpstr>
      <vt:lpstr>游ゴシック Light</vt:lpstr>
      <vt:lpstr>Arial</vt:lpstr>
      <vt:lpstr>Cambria Math</vt:lpstr>
      <vt:lpstr>Office テーマ</vt:lpstr>
      <vt:lpstr>ランチセミナー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in karuizawa 7/18</dc:title>
  <dc:creator>中田　健太朗</dc:creator>
  <cp:lastModifiedBy>中田　健太朗</cp:lastModifiedBy>
  <cp:revision>97</cp:revision>
  <dcterms:created xsi:type="dcterms:W3CDTF">2024-07-13T06:29:27Z</dcterms:created>
  <dcterms:modified xsi:type="dcterms:W3CDTF">2025-03-19T08:32:09Z</dcterms:modified>
</cp:coreProperties>
</file>