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/>
    <p:restoredTop sz="94690"/>
  </p:normalViewPr>
  <p:slideViewPr>
    <p:cSldViewPr snapToGrid="0">
      <p:cViewPr varScale="1">
        <p:scale>
          <a:sx n="151" d="100"/>
          <a:sy n="151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678C4-9E62-A84A-AB03-8BEE85E1E981}" type="datetimeFigureOut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D2334-E7B1-814E-A6F9-C15F9186E0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66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2334-E7B1-814E-A6F9-C15F9186E0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8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7CA89-3073-ACC5-F717-574568CE6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C40B12-F7D9-64A9-DF7B-07A4ED5DF6EB}"/>
              </a:ext>
            </a:extLst>
          </p:cNvPr>
          <p:cNvSpPr txBox="1"/>
          <p:nvPr userDrawn="1"/>
        </p:nvSpPr>
        <p:spPr>
          <a:xfrm>
            <a:off x="4154557" y="3711473"/>
            <a:ext cx="5198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000" dirty="0"/>
              <a:t>Kentaro NAKATA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87824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BE971-A986-3752-28AE-BFB35901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7EECC2-C80D-9A86-5283-D256F1B7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B6001-29B5-EDA3-77DE-555ADE40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4410-8A21-8644-B932-9E002E1AE71B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9B67A-16A0-F712-930B-91515380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A3D3BB-A0BA-08B8-4CF8-B775D979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2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45A36F-DFFA-D40E-C39F-368926229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09F119-9AF6-D02F-70F0-24AF7C610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82DEE-89A8-6818-CCDF-72629F7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ECE5-8B32-C147-BE5B-F2C479F3D74E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669D9D-66BC-1659-E3BB-0CCD30A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542351-5A19-8708-DA0D-B197EC54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6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24F67C-6118-DAFA-5375-2B43EF8C6812}"/>
              </a:ext>
            </a:extLst>
          </p:cNvPr>
          <p:cNvSpPr/>
          <p:nvPr userDrawn="1"/>
        </p:nvSpPr>
        <p:spPr>
          <a:xfrm>
            <a:off x="198783" y="805070"/>
            <a:ext cx="1176793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D856699A-89A2-8DA2-D646-7C339BBE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AED5-95B3-E647-90C6-57EF775B9927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F330995F-9702-F6DF-FEBB-951EA44A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699AC20A-0A3A-A6BA-0A86-4B5FE9CE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33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10ECD-CF77-A034-DECB-CF8633C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B18152-69E9-2A05-2092-F99202EF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D128C-011E-089E-D520-36AD19F3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A6E6-25B1-034B-949A-671DDBE2F929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273E6-615A-A983-E87D-49F9BED5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A9D62-3172-7465-0863-EFC9C52C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9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7549B-F166-C9AF-99D4-C7AB9097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25A4FC-1010-6796-0284-5656456F6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4874F7-8B74-D83F-A363-D263B66A2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E3BBA-7661-53F9-26B4-66FE6A5C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E549-1363-3D42-967D-C46242277EF0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9840A-0ABE-95E9-30F4-CC91E2D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ECE8C7-35A5-6EA5-19AD-7086BAD9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7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3AE56-E373-2384-4D84-07F3B0E7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4FA35-F54B-7A02-0CC5-22DBDE58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BCFF93-87A6-5B57-26CA-C1BB4721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80810F-AD78-F438-7689-1A71BE6F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DE681E-8E84-77FA-7BD1-C59D2FDE2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EF435B-639D-0240-0E6F-7CEDD79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1270-8242-3D4E-918E-E1A6EC11A958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411F3E-094B-157F-7AA6-2502C5D2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FC2FDC-99EC-41DF-B95F-52C3B09D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7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C82D6-7090-E232-91AA-A5E5A7EC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472673-5449-CCDF-A4F5-0AD8C1F1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8425-D676-C345-BA37-30A6F44CECAE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7F68CF-51B6-801B-4CEA-55DC1A85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7F5CDA-DF6C-3C09-9F4A-839DB60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80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B3D8BF-EF75-25CE-88F1-9B54CD7E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E22A-0C75-844D-92E3-00CC7A837EA1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F8A490-DC42-52D2-5E26-C267001F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0D8D79-12DF-01A9-AB99-D308065B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3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96B50-9AE3-D651-AD36-18DE63D6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1A9058-E93E-43EF-FA68-7E4BB379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999A0-732D-BE00-A8DB-D26A4845D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C61B5C-6DE7-3704-549F-3BA9338E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CE3C-2802-EB47-88E0-4D3E555EFFB6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92B19-6A68-828D-B1ED-DDD3BB29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E338B4-6B05-0E38-90D6-E0C73D34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759B4-E816-3E04-52F4-485E92BD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CF7BF8-CA93-60BB-6983-9882BABD0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3A411-36CE-477D-F999-526CA024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923E4B-D76D-ED5E-8106-7ED6AE96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8C6A-E76F-C647-B5DB-B95B690BA5C6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47949-8C1D-6A19-EC20-7783E600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832908-BE50-82E9-CC94-67BDC4D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6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761F1C-7E15-53BF-4666-8B14F05D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7E160-E7AC-B9AF-1402-D6F15B57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8577F-3B07-8445-5083-DD3E5DA60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EC9CF-81B5-034D-80C0-B99BE82DFFB6}" type="datetime1">
              <a:rPr kumimoji="1" lang="ja-JP" altLang="en-US" smtClean="0"/>
              <a:t>2025/1/29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46CB9-05FC-E130-F14E-6D83776FC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" altLang="ja-JP"/>
              <a:t>SOKENDAI / NII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96D5A-A507-619C-6186-0A613CC29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5E291-4729-C34C-9667-BD6AADDF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3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F47E-E6D2-B168-4227-40E3B8D32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ランチセミナー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48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10BF7E-E59D-B4DC-5347-818E9B4F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11A55-3D7C-650C-8A2C-33F4D235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7BF2E-BF1B-5177-B9FC-404EEC31B033}"/>
              </a:ext>
            </a:extLst>
          </p:cNvPr>
          <p:cNvSpPr txBox="1"/>
          <p:nvPr/>
        </p:nvSpPr>
        <p:spPr>
          <a:xfrm>
            <a:off x="2925901" y="2828835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最近考えていることと研究の話を少しします</a:t>
            </a:r>
          </a:p>
          <a:p>
            <a:endParaRPr lang="en-JP" sz="2400" dirty="0"/>
          </a:p>
          <a:p>
            <a:r>
              <a:rPr lang="en-JP" sz="2400" dirty="0"/>
              <a:t>主に</a:t>
            </a:r>
            <a:r>
              <a:rPr lang="ja-JP" altLang="en-US" sz="2400"/>
              <a:t>　</a:t>
            </a:r>
            <a:r>
              <a:rPr lang="en-US" altLang="ja-JP" sz="2400" u="sng" dirty="0"/>
              <a:t>GNN</a:t>
            </a:r>
            <a:r>
              <a:rPr lang="ja-JP" altLang="en-US" sz="2400" u="sng"/>
              <a:t> </a:t>
            </a:r>
            <a:r>
              <a:rPr lang="en-US" altLang="ja-JP" sz="2400" u="sng" dirty="0"/>
              <a:t>×</a:t>
            </a:r>
            <a:r>
              <a:rPr lang="ja-JP" altLang="en-US" sz="2400" u="sng"/>
              <a:t> 他領域　</a:t>
            </a:r>
            <a:r>
              <a:rPr lang="ja-JP" altLang="en-US" sz="2400"/>
              <a:t>の話です</a:t>
            </a:r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4106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63E57-2E09-E38A-59A1-8C3E1128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861E50-3C2D-09F8-9A18-15A75853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0D429-40F6-A920-2C75-810B178788CB}"/>
              </a:ext>
            </a:extLst>
          </p:cNvPr>
          <p:cNvSpPr txBox="1"/>
          <p:nvPr/>
        </p:nvSpPr>
        <p:spPr>
          <a:xfrm>
            <a:off x="93133" y="1134534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メッセージパッシングによるGNNの定式化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B37AD-FFFB-4054-EBDF-B16A2B85DB7B}"/>
                  </a:ext>
                </a:extLst>
              </p:cNvPr>
              <p:cNvSpPr txBox="1"/>
              <p:nvPr/>
            </p:nvSpPr>
            <p:spPr>
              <a:xfrm>
                <a:off x="-1540933" y="1690403"/>
                <a:ext cx="7563070" cy="117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𝑎𝑔𝑔𝑟𝑒𝑔𝑎𝑡𝑒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}})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EB37AD-FFFB-4054-EBDF-B16A2B85D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0933" y="1690403"/>
                <a:ext cx="7563070" cy="1177438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2C7F8-9511-9944-7CE2-3E509842D8BD}"/>
                  </a:ext>
                </a:extLst>
              </p:cNvPr>
              <p:cNvSpPr txBox="1"/>
              <p:nvPr/>
            </p:nvSpPr>
            <p:spPr>
              <a:xfrm>
                <a:off x="940565" y="3702016"/>
                <a:ext cx="10665997" cy="1672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隣接する頂点の情報を伝達していく構造。集約関数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𝑎𝑔𝑔𝑟𝑒𝑔𝑎𝑡𝑒</m:t>
                        </m:r>
                      </m:sup>
                    </m:sSubSup>
                  </m:oMath>
                </a14:m>
                <a:r>
                  <a:rPr lang="en-JP" dirty="0"/>
                  <a:t>はパラメータ化されている関数</a:t>
                </a:r>
              </a:p>
              <a:p>
                <a:r>
                  <a:rPr lang="en-JP" dirty="0"/>
                  <a:t>二行目の式を色々工夫することでGCNやGATなどにつながる</a:t>
                </a:r>
              </a:p>
              <a:p>
                <a:endParaRPr lang="en-JP" dirty="0"/>
              </a:p>
              <a:p>
                <a:r>
                  <a:rPr lang="en-JP" dirty="0"/>
                  <a:t>ベクトル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JP" dirty="0"/>
                  <a:t>というメッセージが頂点uから頂点vに送信され、頂点vは受け取ったメッセージと自身の</a:t>
                </a:r>
              </a:p>
              <a:p>
                <a:r>
                  <a:rPr lang="en-JP" dirty="0"/>
                  <a:t>中間表現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JP" dirty="0"/>
                  <a:t>をもとに次の時点の中間表現を得る。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32C7F8-9511-9944-7CE2-3E509842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5" y="3702016"/>
                <a:ext cx="10665997" cy="1672509"/>
              </a:xfrm>
              <a:prstGeom prst="rect">
                <a:avLst/>
              </a:prstGeom>
              <a:blipFill>
                <a:blip r:embed="rId3"/>
                <a:stretch>
                  <a:fillRect l="-357" b="-451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B21555-3FF3-29F0-F97B-218D281D9F4A}"/>
              </a:ext>
            </a:extLst>
          </p:cNvPr>
          <p:cNvSpPr/>
          <p:nvPr/>
        </p:nvSpPr>
        <p:spPr>
          <a:xfrm>
            <a:off x="93133" y="933570"/>
            <a:ext cx="6307667" cy="22775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20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DDB59E-79B1-DFCC-DECA-63C5CB8C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BF265-26D0-E0FF-6401-9A4E206A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3F577-3C49-0EEC-03D7-DA82A2C05BDD}"/>
              </a:ext>
            </a:extLst>
          </p:cNvPr>
          <p:cNvSpPr txBox="1"/>
          <p:nvPr/>
        </p:nvSpPr>
        <p:spPr>
          <a:xfrm>
            <a:off x="152401" y="116840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この定式化は一般的で、</a:t>
            </a:r>
            <a:r>
              <a:rPr lang="en-JP" u="sng" dirty="0"/>
              <a:t>NNを特殊な例として含んでいる</a:t>
            </a:r>
            <a:r>
              <a:rPr lang="en-JP" dirty="0"/>
              <a:t>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D44862-6C2E-87ED-E401-7334E3391BE6}"/>
                  </a:ext>
                </a:extLst>
              </p:cNvPr>
              <p:cNvSpPr txBox="1"/>
              <p:nvPr/>
            </p:nvSpPr>
            <p:spPr>
              <a:xfrm>
                <a:off x="152401" y="1794933"/>
                <a:ext cx="10154446" cy="4139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JP" dirty="0"/>
                  <a:t>データセットを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JP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,,,,,</m:t>
                    </m:r>
                    <m:sSub>
                      <m:sSubPr>
                        <m:ctrlPr>
                          <a:rPr lang="en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JP" dirty="0"/>
                  <a:t>とし、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JP" dirty="0"/>
                  <a:t>を通常のニューラルネットワークのi番目の層とする</a:t>
                </a:r>
              </a:p>
              <a:p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ニューラルネットワークを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　　　　　　　　　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JP" dirty="0"/>
                  <a:t>,,,,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JP" dirty="0"/>
              </a:p>
              <a:p>
                <a:r>
                  <a:rPr lang="en-JP" dirty="0"/>
                  <a:t>により定義する</a:t>
                </a:r>
              </a:p>
              <a:p>
                <a:endParaRPr lang="en-JP" dirty="0"/>
              </a:p>
              <a:p>
                <a:r>
                  <a:rPr lang="en-JP" dirty="0"/>
                  <a:t>前述のこの式を</a:t>
                </a:r>
              </a:p>
              <a:p>
                <a:endParaRPr lang="en-JP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　　　　　　　　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𝑎𝑔𝑔𝑟𝑒𝑔𝑎𝑡𝑒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}})</m:t>
                    </m:r>
                  </m:oMath>
                </a14:m>
                <a:r>
                  <a:rPr lang="ja-JP" altLang="en-US"/>
                  <a:t>　</a:t>
                </a:r>
                <a:r>
                  <a:rPr lang="en-US" altLang="ja-JP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JP" dirty="0"/>
              </a:p>
              <a:p>
                <a:endParaRPr lang="en-JP" dirty="0"/>
              </a:p>
              <a:p>
                <a:r>
                  <a:rPr lang="en-JP" dirty="0"/>
                  <a:t>とおくと、GNNはニューラルネットと同じ計算を行うことができる。</a:t>
                </a:r>
              </a:p>
              <a:p>
                <a:endParaRPr lang="en-JP" dirty="0"/>
              </a:p>
              <a:p>
                <a:r>
                  <a:rPr lang="en-JP" dirty="0"/>
                  <a:t>→</a:t>
                </a:r>
                <a:r>
                  <a:rPr lang="en-JP" u="sng" dirty="0"/>
                  <a:t>通常のNNはGNNのうち、頂点間のメッセージのやり取りをしない特殊例と考えられる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D44862-6C2E-87ED-E401-7334E3391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1794933"/>
                <a:ext cx="10154446" cy="4139595"/>
              </a:xfrm>
              <a:prstGeom prst="rect">
                <a:avLst/>
              </a:prstGeom>
              <a:blipFill>
                <a:blip r:embed="rId2"/>
                <a:stretch>
                  <a:fillRect l="-500" t="-612" b="-1529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05B00E-5E80-0879-0660-B9CE48D4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A4D29-2ADE-35AF-D8DA-73399751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24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FB6965-66B2-A9F0-63D8-5230ABF8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SOKENDAI / NII</a:t>
            </a:r>
            <a:endParaRPr lang="ja-JP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30E56E-6B27-F7FF-A770-2DEA8E2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E291-4729-C34C-9667-BD6AADDF06C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7" id="{019A8FEA-DBC1-2342-8BB2-BE8CB1B75EAD}" vid="{F4F33548-6A89-0C40-B397-D1D0CB63E40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7145</TotalTime>
  <Words>176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ランチセミナー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in karuizawa 7/18</dc:title>
  <dc:creator>中田　健太朗</dc:creator>
  <cp:lastModifiedBy>中田　健太朗</cp:lastModifiedBy>
  <cp:revision>76</cp:revision>
  <dcterms:created xsi:type="dcterms:W3CDTF">2024-07-13T06:29:27Z</dcterms:created>
  <dcterms:modified xsi:type="dcterms:W3CDTF">2025-01-29T02:21:03Z</dcterms:modified>
</cp:coreProperties>
</file>