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0" r:id="rId5"/>
    <p:sldId id="258" r:id="rId6"/>
    <p:sldId id="265" r:id="rId7"/>
    <p:sldId id="267" r:id="rId8"/>
    <p:sldId id="268" r:id="rId9"/>
    <p:sldId id="259" r:id="rId10"/>
    <p:sldId id="260" r:id="rId11"/>
    <p:sldId id="261" r:id="rId12"/>
    <p:sldId id="271" r:id="rId13"/>
    <p:sldId id="262" r:id="rId14"/>
    <p:sldId id="269" r:id="rId15"/>
    <p:sldId id="263" r:id="rId16"/>
    <p:sldId id="26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0"/>
    <p:restoredTop sz="94658"/>
  </p:normalViewPr>
  <p:slideViewPr>
    <p:cSldViewPr snapToGrid="0">
      <p:cViewPr varScale="1">
        <p:scale>
          <a:sx n="120" d="100"/>
          <a:sy n="120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678C4-9E62-A84A-AB03-8BEE85E1E98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D2334-E7B1-814E-A6F9-C15F9186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66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7CA89-3073-ACC5-F717-574568CE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C40B12-F7D9-64A9-DF7B-07A4ED5DF6EB}"/>
              </a:ext>
            </a:extLst>
          </p:cNvPr>
          <p:cNvSpPr txBox="1"/>
          <p:nvPr userDrawn="1"/>
        </p:nvSpPr>
        <p:spPr>
          <a:xfrm>
            <a:off x="4154557" y="3711473"/>
            <a:ext cx="5198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Kentaro NAKATA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8782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BE971-A986-3752-28AE-BFB35901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7EECC2-C80D-9A86-5283-D256F1B7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B6001-29B5-EDA3-77DE-555ADE40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410-8A21-8644-B932-9E002E1AE71B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9B67A-16A0-F712-930B-91515380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3D3BB-A0BA-08B8-4CF8-B775D979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2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45A36F-DFFA-D40E-C39F-368926229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09F119-9AF6-D02F-70F0-24AF7C61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82DEE-89A8-6818-CCDF-72629F78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ECE5-8B32-C147-BE5B-F2C479F3D74E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669D9D-66BC-1659-E3BB-0CCD30A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42351-5A19-8708-DA0D-B197EC54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24F67C-6118-DAFA-5375-2B43EF8C6812}"/>
              </a:ext>
            </a:extLst>
          </p:cNvPr>
          <p:cNvSpPr/>
          <p:nvPr userDrawn="1"/>
        </p:nvSpPr>
        <p:spPr>
          <a:xfrm>
            <a:off x="198783" y="805070"/>
            <a:ext cx="1176793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D856699A-89A2-8DA2-D646-7C339BBE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AED5-95B3-E647-90C6-57EF775B9927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F330995F-9702-F6DF-FEBB-951EA44A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699AC20A-0A3A-A6BA-0A86-4B5FE9CE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3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10ECD-CF77-A034-DECB-CF8633C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18152-69E9-2A05-2092-F99202EF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D128C-011E-089E-D520-36AD19F3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A6E6-25B1-034B-949A-671DDBE2F929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273E6-615A-A983-E87D-49F9BED5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A9D62-3172-7465-0863-EFC9C52C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9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7549B-F166-C9AF-99D4-C7AB9097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25A4FC-1010-6796-0284-5656456F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874F7-8B74-D83F-A363-D263B66A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E3BBA-7661-53F9-26B4-66FE6A5C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549-1363-3D42-967D-C46242277EF0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9840A-0ABE-95E9-30F4-CC91E2D6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ECE8C7-35A5-6EA5-19AD-7086BAD9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3AE56-E373-2384-4D84-07F3B0E7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4FA35-F54B-7A02-0CC5-22DBDE58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BCFF93-87A6-5B57-26CA-C1BB4721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80810F-AD78-F438-7689-1A71BE6FD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DE681E-8E84-77FA-7BD1-C59D2FDE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EF435B-639D-0240-0E6F-7CEDD79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1270-8242-3D4E-918E-E1A6EC11A958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411F3E-094B-157F-7AA6-2502C5D2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FC2FDC-99EC-41DF-B95F-52C3B09D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C82D6-7090-E232-91AA-A5E5A7EC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472673-5449-CCDF-A4F5-0AD8C1F1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8425-D676-C345-BA37-30A6F44CECAE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7F68CF-51B6-801B-4CEA-55DC1A85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7F5CDA-DF6C-3C09-9F4A-839DB60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0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B3D8BF-EF75-25CE-88F1-9B54CD7E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E22A-0C75-844D-92E3-00CC7A837EA1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F8A490-DC42-52D2-5E26-C267001F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0D8D79-12DF-01A9-AB99-D308065B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3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96B50-9AE3-D651-AD36-18DE63D6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1A9058-E93E-43EF-FA68-7E4BB379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A999A0-732D-BE00-A8DB-D26A4845D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C61B5C-6DE7-3704-549F-3BA9338E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CE3C-2802-EB47-88E0-4D3E555EFFB6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92B19-6A68-828D-B1ED-DDD3BB29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E338B4-6B05-0E38-90D6-E0C73D3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759B4-E816-3E04-52F4-485E92BD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CF7BF8-CA93-60BB-6983-9882BABD0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3A411-36CE-477D-F999-526CA024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923E4B-D76D-ED5E-8106-7ED6AE96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8C6A-E76F-C647-B5DB-B95B690BA5C6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47949-8C1D-6A19-EC20-7783E600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32908-BE50-82E9-CC94-67BDC4D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761F1C-7E15-53BF-4666-8B14F05D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B7E160-E7AC-B9AF-1402-D6F15B57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8577F-3B07-8445-5083-DD3E5DA60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EC9CF-81B5-034D-80C0-B99BE82DFFB6}" type="datetime1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46CB9-05FC-E130-F14E-6D83776FC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96D5A-A507-619C-6186-0A613CC29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F47E-E6D2-B168-4227-40E3B8D32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8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D215676-DECF-74A9-B16A-8526CBC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CB485C-F412-DABF-B176-5028D370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072EDE-BE09-2DB2-92A0-60164690D691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654399-5AE9-5CE8-D872-7D48A7C0DA1C}"/>
              </a:ext>
            </a:extLst>
          </p:cNvPr>
          <p:cNvSpPr txBox="1"/>
          <p:nvPr/>
        </p:nvSpPr>
        <p:spPr>
          <a:xfrm>
            <a:off x="255182" y="1190846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GNN</a:t>
            </a:r>
            <a:r>
              <a:rPr kumimoji="1" lang="ja-JP" altLang="en-US" sz="3200" b="1"/>
              <a:t>との関係</a:t>
            </a:r>
            <a:endParaRPr kumimoji="1" lang="en-US" altLang="ja-JP" sz="3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DA2724-093B-0603-3095-DA18CDE62BC7}"/>
              </a:ext>
            </a:extLst>
          </p:cNvPr>
          <p:cNvSpPr txBox="1"/>
          <p:nvPr/>
        </p:nvSpPr>
        <p:spPr>
          <a:xfrm>
            <a:off x="255182" y="1988598"/>
            <a:ext cx="942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i="1" dirty="0"/>
              <a:t>“A Neural Collapse Perspective on Feature Evolution in GNNs”</a:t>
            </a:r>
            <a:r>
              <a:rPr lang="ja-JP" altLang="en-US" sz="2000" i="1"/>
              <a:t>　</a:t>
            </a:r>
            <a:r>
              <a:rPr lang="en-US" altLang="ja-JP" sz="2000" i="1" dirty="0"/>
              <a:t>2023 </a:t>
            </a:r>
            <a:r>
              <a:rPr lang="en-US" altLang="ja-JP" sz="2000" i="1" dirty="0" err="1"/>
              <a:t>NeurIPS</a:t>
            </a:r>
            <a:endParaRPr lang="en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65843A-51AF-665A-98CF-AF60638E8288}"/>
              </a:ext>
            </a:extLst>
          </p:cNvPr>
          <p:cNvSpPr txBox="1"/>
          <p:nvPr/>
        </p:nvSpPr>
        <p:spPr>
          <a:xfrm>
            <a:off x="255182" y="2881875"/>
            <a:ext cx="96744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GNN</a:t>
            </a:r>
            <a:r>
              <a:rPr kumimoji="1" lang="ja-JP" altLang="en-US" sz="2000"/>
              <a:t>のノード分類タスクにおいても</a:t>
            </a:r>
            <a:r>
              <a:rPr kumimoji="1" lang="en-US" altLang="ja-JP" sz="2000" dirty="0"/>
              <a:t>Neural</a:t>
            </a:r>
            <a:r>
              <a:rPr kumimoji="1" lang="ja-JP" altLang="en-US" sz="2000"/>
              <a:t> </a:t>
            </a:r>
            <a:r>
              <a:rPr kumimoji="1" lang="en-US" altLang="ja-JP" sz="2000" dirty="0"/>
              <a:t>Collapse</a:t>
            </a:r>
            <a:r>
              <a:rPr kumimoji="1" lang="ja-JP" altLang="en-US" sz="2000"/>
              <a:t>が生じるかを調査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/>
              <a:t>・</a:t>
            </a:r>
            <a:r>
              <a:rPr kumimoji="1" lang="en-US" altLang="ja-JP" sz="2000" dirty="0"/>
              <a:t>32</a:t>
            </a:r>
            <a:r>
              <a:rPr kumimoji="1" lang="ja-JP" altLang="en-US" sz="2000"/>
              <a:t>層の</a:t>
            </a:r>
            <a:r>
              <a:rPr kumimoji="1" lang="en-US" altLang="ja-JP" sz="2000" dirty="0"/>
              <a:t>GCN</a:t>
            </a:r>
            <a:r>
              <a:rPr kumimoji="1" lang="ja-JP" altLang="en-US" sz="2000"/>
              <a:t>で分類タスク</a:t>
            </a:r>
            <a:endParaRPr kumimoji="1" lang="en-US" altLang="ja-JP" sz="2000" dirty="0"/>
          </a:p>
          <a:p>
            <a:r>
              <a:rPr kumimoji="1" lang="ja-JP" altLang="en-US" sz="2000"/>
              <a:t>・構造が単純なグラフ＋各層の正規化＋分類できるように構成されたデータにより</a:t>
            </a:r>
            <a:endParaRPr kumimoji="1" lang="en-US" altLang="ja-JP" sz="2000" dirty="0"/>
          </a:p>
          <a:p>
            <a:r>
              <a:rPr kumimoji="1" lang="ja-JP" altLang="en-US" sz="2000"/>
              <a:t>　</a:t>
            </a:r>
            <a:r>
              <a:rPr kumimoji="1" lang="en-US" altLang="ja-JP" sz="2000" dirty="0"/>
              <a:t>over smoothing</a:t>
            </a:r>
            <a:r>
              <a:rPr kumimoji="1" lang="ja-JP" altLang="en-US" sz="2000"/>
              <a:t>を防いでいる</a:t>
            </a:r>
            <a:endParaRPr kumimoji="1" lang="en-US" altLang="ja-JP" sz="2000" dirty="0"/>
          </a:p>
          <a:p>
            <a:r>
              <a:rPr lang="ja-JP" altLang="en-US" sz="2000"/>
              <a:t>・グラフ構造は</a:t>
            </a:r>
            <a:r>
              <a:rPr lang="en-US" altLang="ja-JP" sz="2000" dirty="0"/>
              <a:t>symmetric stochastic block model</a:t>
            </a:r>
          </a:p>
          <a:p>
            <a:r>
              <a:rPr lang="en-US" altLang="ja-JP" sz="2000" dirty="0"/>
              <a:t>(</a:t>
            </a:r>
            <a:r>
              <a:rPr lang="ja-JP" altLang="en-US" sz="2000"/>
              <a:t>ノード数</a:t>
            </a:r>
            <a:r>
              <a:rPr lang="en-US" altLang="ja-JP" sz="2000" dirty="0"/>
              <a:t>1000</a:t>
            </a:r>
            <a:r>
              <a:rPr lang="ja-JP" altLang="en-US" sz="2000"/>
              <a:t>，クラス数</a:t>
            </a:r>
            <a:r>
              <a:rPr lang="en-US" altLang="ja-JP" sz="2000" dirty="0"/>
              <a:t>5</a:t>
            </a:r>
            <a:r>
              <a:rPr lang="ja-JP" altLang="en-US" sz="2000"/>
              <a:t>，各クラス</a:t>
            </a:r>
            <a:r>
              <a:rPr lang="en-US" altLang="ja-JP" sz="2000" dirty="0"/>
              <a:t>200</a:t>
            </a:r>
            <a:r>
              <a:rPr lang="ja-JP" altLang="en-US" sz="2000"/>
              <a:t>個，特徴次元</a:t>
            </a:r>
            <a:r>
              <a:rPr lang="en-US" altLang="ja-JP" sz="2000" dirty="0"/>
              <a:t>32</a:t>
            </a:r>
            <a:r>
              <a:rPr lang="ja-JP" altLang="en-US" sz="2000"/>
              <a:t>・</a:t>
            </a:r>
            <a:r>
              <a:rPr lang="en-US" altLang="ja-JP" sz="2000" dirty="0"/>
              <a:t>64)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/>
              <a:t>・実験により過平滑化は起きていないことを示している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49345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068A-F567-34AE-FBA9-80BDE7D8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3674E2C-F3A7-C44A-2360-59333C3E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E8C9FDC-444F-3407-5D23-8B96078C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9A9ABC-C71D-7F38-B380-CFE8090F20B0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6041DF1-9091-E005-94A9-3D5075E1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5486"/>
              </p:ext>
            </p:extLst>
          </p:nvPr>
        </p:nvGraphicFramePr>
        <p:xfrm>
          <a:off x="950666" y="1880054"/>
          <a:ext cx="9441582" cy="4351337"/>
        </p:xfrm>
        <a:graphic>
          <a:graphicData uri="http://schemas.openxmlformats.org/drawingml/2006/table">
            <a:tbl>
              <a:tblPr/>
              <a:tblGrid>
                <a:gridCol w="3147194">
                  <a:extLst>
                    <a:ext uri="{9D8B030D-6E8A-4147-A177-3AD203B41FA5}">
                      <a16:colId xmlns:a16="http://schemas.microsoft.com/office/drawing/2014/main" val="2313654900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2884109031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472673844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r>
                        <a:rPr lang="en" sz="1600"/>
                        <a:t>NC</a:t>
                      </a:r>
                      <a:r>
                        <a:rPr lang="ja-JP" altLang="en-US" sz="1600"/>
                        <a:t>条件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達成状況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補足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390982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r>
                        <a:rPr lang="en" sz="1600" b="1"/>
                        <a:t>NC1</a:t>
                      </a:r>
                      <a:endParaRPr lang="e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>
                          <a:solidFill>
                            <a:srgbClr val="FF0000"/>
                          </a:solidFill>
                        </a:rPr>
                        <a:t>部分的に達成（明示的に分析）</a:t>
                      </a:r>
                      <a:endParaRPr lang="ja-JP" altLang="en-US" sz="1600">
                        <a:solidFill>
                          <a:srgbClr val="FF0000"/>
                        </a:solidFill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深層特徴において、訓練誤差が</a:t>
                      </a:r>
                      <a:r>
                        <a:rPr lang="en-US" altLang="ja-JP" sz="1600" dirty="0"/>
                        <a:t>0</a:t>
                      </a:r>
                      <a:r>
                        <a:rPr lang="ja-JP" altLang="en-US" sz="1600"/>
                        <a:t>に近づくと、クラス内ばらつき（</a:t>
                      </a:r>
                      <a:r>
                        <a:rPr lang="en" sz="1600" dirty="0"/>
                        <a:t>NC1）</a:t>
                      </a:r>
                      <a:r>
                        <a:rPr lang="ja-JP" altLang="en-US" sz="1600"/>
                        <a:t>は減少するが、</a:t>
                      </a:r>
                      <a:r>
                        <a:rPr lang="en" sz="1600" dirty="0"/>
                        <a:t>DNN</a:t>
                      </a:r>
                      <a:r>
                        <a:rPr lang="ja-JP" altLang="en-US" sz="1600"/>
                        <a:t>よりも収束度は低い。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833471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r>
                        <a:rPr lang="en" sz="1600" b="1"/>
                        <a:t>NC2</a:t>
                      </a:r>
                      <a:endParaRPr lang="e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/>
                        <a:t>検討あり（付録で分析）</a:t>
                      </a:r>
                      <a:endParaRPr lang="ja-JP" alt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クラス平均が</a:t>
                      </a:r>
                      <a:r>
                        <a:rPr lang="en" sz="1600" dirty="0"/>
                        <a:t>Simplex</a:t>
                      </a:r>
                      <a:r>
                        <a:rPr lang="ja-JP" altLang="en-US" sz="1600"/>
                        <a:t>構造にどの程度整列するかは</a:t>
                      </a:r>
                      <a:r>
                        <a:rPr lang="en" sz="1600" b="1" dirty="0"/>
                        <a:t>Appendix C, H</a:t>
                      </a:r>
                      <a:r>
                        <a:rPr lang="ja-JP" altLang="en-US" sz="1600"/>
                        <a:t>で定義・実験。ただし、主題ではない。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304550"/>
                  </a:ext>
                </a:extLst>
              </a:tr>
              <a:tr h="821007">
                <a:tc>
                  <a:txBody>
                    <a:bodyPr/>
                    <a:lstStyle/>
                    <a:p>
                      <a:r>
                        <a:rPr lang="en" sz="1600" b="1"/>
                        <a:t>NC3</a:t>
                      </a:r>
                      <a:endParaRPr lang="e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/>
                        <a:t>検討あり（付録で分析）</a:t>
                      </a:r>
                      <a:endParaRPr lang="ja-JP" alt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最終層の重みとクラス平均の整列度合い（</a:t>
                      </a:r>
                      <a:r>
                        <a:rPr lang="en" sz="1600" dirty="0"/>
                        <a:t>cosine similarity）</a:t>
                      </a:r>
                      <a:r>
                        <a:rPr lang="ja-JP" altLang="en-US" sz="1600"/>
                        <a:t>を測定。ただし理論的分析なし。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650913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r>
                        <a:rPr lang="en" sz="1600" b="1" dirty="0"/>
                        <a:t>NC4</a:t>
                      </a:r>
                      <a:endParaRPr lang="en" sz="16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/>
                        <a:t>対象外（言及なし）</a:t>
                      </a:r>
                      <a:endParaRPr lang="ja-JP" alt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この論文では</a:t>
                      </a:r>
                      <a:r>
                        <a:rPr lang="en" sz="1600" dirty="0" err="1"/>
                        <a:t>Softmax</a:t>
                      </a:r>
                      <a:r>
                        <a:rPr lang="ja-JP" altLang="en-US" sz="1600"/>
                        <a:t>やロジット分布の幾何構造までは扱っていない。</a:t>
                      </a:r>
                      <a:r>
                        <a:rPr lang="en" sz="1600" dirty="0"/>
                        <a:t>MSE</a:t>
                      </a:r>
                      <a:r>
                        <a:rPr lang="ja-JP" altLang="en-US" sz="1600"/>
                        <a:t>損失を使用しているため、適用が難しい。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92024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CBC979-DBAA-796D-85AD-32203C0BD5A4}"/>
              </a:ext>
            </a:extLst>
          </p:cNvPr>
          <p:cNvSpPr txBox="1"/>
          <p:nvPr/>
        </p:nvSpPr>
        <p:spPr>
          <a:xfrm>
            <a:off x="250371" y="1105392"/>
            <a:ext cx="568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実験によって</a:t>
            </a:r>
            <a:r>
              <a:rPr kumimoji="1" lang="en-US" altLang="ja-JP" sz="2000" dirty="0"/>
              <a:t>NC</a:t>
            </a:r>
            <a:r>
              <a:rPr kumimoji="1" lang="ja-JP" altLang="en-US" sz="2000"/>
              <a:t>の各条件を達成したかチェック</a:t>
            </a:r>
          </a:p>
        </p:txBody>
      </p:sp>
    </p:spTree>
    <p:extLst>
      <p:ext uri="{BB962C8B-B14F-4D97-AF65-F5344CB8AC3E}">
        <p14:creationId xmlns:p14="http://schemas.microsoft.com/office/powerpoint/2010/main" val="219589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497DD57-486D-2E82-9C38-1FC7B1C7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2EBC86-A953-9187-AF1F-BF36B0D9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BD8B81-4730-189A-A19E-2211D7F7905E}"/>
              </a:ext>
            </a:extLst>
          </p:cNvPr>
          <p:cNvSpPr txBox="1"/>
          <p:nvPr/>
        </p:nvSpPr>
        <p:spPr>
          <a:xfrm>
            <a:off x="239675" y="1278585"/>
            <a:ext cx="568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実験によって</a:t>
            </a:r>
            <a:r>
              <a:rPr kumimoji="1" lang="en-US" altLang="ja-JP" sz="2000" dirty="0"/>
              <a:t>NC</a:t>
            </a:r>
            <a:r>
              <a:rPr kumimoji="1" lang="ja-JP" altLang="en-US" sz="2000"/>
              <a:t>の各条件を達成したかチェック</a:t>
            </a:r>
          </a:p>
        </p:txBody>
      </p:sp>
      <p:pic>
        <p:nvPicPr>
          <p:cNvPr id="6" name="図 5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45A029B3-1FA0-3E3C-D4A4-E48AE94E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0" y="2230765"/>
            <a:ext cx="2655324" cy="3062270"/>
          </a:xfrm>
          <a:prstGeom prst="rect">
            <a:avLst/>
          </a:prstGeom>
        </p:spPr>
      </p:pic>
      <p:pic>
        <p:nvPicPr>
          <p:cNvPr id="8" name="図 7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C2A75E6A-6856-975D-9B22-12AEF40C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" y="2410407"/>
            <a:ext cx="2655324" cy="288262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65AD8C-EE77-090D-E824-4DE2B35B241D}"/>
              </a:ext>
            </a:extLst>
          </p:cNvPr>
          <p:cNvSpPr txBox="1"/>
          <p:nvPr/>
        </p:nvSpPr>
        <p:spPr>
          <a:xfrm>
            <a:off x="6400799" y="2746237"/>
            <a:ext cx="55563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縦軸</a:t>
            </a:r>
            <a:r>
              <a:rPr kumimoji="1" lang="en-US" altLang="ja-JP" dirty="0"/>
              <a:t>: NC1</a:t>
            </a:r>
            <a:r>
              <a:rPr kumimoji="1" lang="ja-JP" altLang="en-US"/>
              <a:t>の指標の値</a:t>
            </a:r>
            <a:endParaRPr kumimoji="1" lang="en-US" altLang="ja-JP" dirty="0"/>
          </a:p>
          <a:p>
            <a:r>
              <a:rPr kumimoji="1" lang="ja-JP" altLang="en-US"/>
              <a:t>横軸</a:t>
            </a:r>
            <a:r>
              <a:rPr kumimoji="1" lang="en-US" altLang="ja-JP" dirty="0"/>
              <a:t>:</a:t>
            </a:r>
            <a:r>
              <a:rPr kumimoji="1" lang="ja-JP" altLang="en-US"/>
              <a:t>エポック数</a:t>
            </a:r>
            <a:r>
              <a:rPr kumimoji="1" lang="en-US" altLang="ja-JP" dirty="0"/>
              <a:t>%1000</a:t>
            </a:r>
          </a:p>
          <a:p>
            <a:endParaRPr lang="en-US" altLang="ja-JP" dirty="0"/>
          </a:p>
          <a:p>
            <a:r>
              <a:rPr lang="ja-JP" altLang="en-US"/>
              <a:t>各線は</a:t>
            </a:r>
            <a:r>
              <a:rPr lang="en-US" altLang="ja-JP" dirty="0"/>
              <a:t>NC</a:t>
            </a:r>
            <a:r>
              <a:rPr lang="ja-JP" altLang="en-US"/>
              <a:t>に関わる指標（詳しくは論文へ）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緑，赤が</a:t>
            </a:r>
            <a:r>
              <a:rPr kumimoji="1" lang="en-US" altLang="ja-JP" dirty="0"/>
              <a:t>NC1</a:t>
            </a:r>
            <a:r>
              <a:rPr kumimoji="1" lang="ja-JP" altLang="en-US"/>
              <a:t>指標　</a:t>
            </a:r>
            <a:r>
              <a:rPr kumimoji="1" lang="en-US" altLang="ja-JP" dirty="0"/>
              <a:t>→</a:t>
            </a:r>
            <a:r>
              <a:rPr kumimoji="1" lang="ja-JP" altLang="en-US"/>
              <a:t> 減少して小さな値で収束した</a:t>
            </a:r>
            <a:endParaRPr kumimoji="1" lang="en-US" altLang="ja-JP" dirty="0"/>
          </a:p>
          <a:p>
            <a:r>
              <a:rPr kumimoji="1" lang="en-US" altLang="ja-JP" dirty="0"/>
              <a:t>		</a:t>
            </a:r>
            <a:r>
              <a:rPr lang="en-US" altLang="ja-JP" dirty="0"/>
              <a:t>        0</a:t>
            </a:r>
            <a:r>
              <a:rPr lang="ja-JP" altLang="en-US"/>
              <a:t>になってほしい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16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C3A6-7606-4A0F-1B95-F978C4DC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3C8E8A6-9810-9DB2-7EFC-85F67DC3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321B93-9228-E2C2-F467-D746BAE6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438822-DCA8-36F0-91A6-C3AFD3AC33EF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1810C-FF6D-52E1-9958-390BA4183952}"/>
              </a:ext>
            </a:extLst>
          </p:cNvPr>
          <p:cNvSpPr txBox="1"/>
          <p:nvPr/>
        </p:nvSpPr>
        <p:spPr>
          <a:xfrm>
            <a:off x="255182" y="2343265"/>
            <a:ext cx="11638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/>
              <a:t>．</a:t>
            </a:r>
            <a:r>
              <a:rPr kumimoji="1" lang="en-US" altLang="ja-JP" sz="2400" dirty="0"/>
              <a:t>GNN</a:t>
            </a:r>
            <a:r>
              <a:rPr kumimoji="1" lang="ja-JP" altLang="en-US" sz="2400"/>
              <a:t>が学習において</a:t>
            </a:r>
            <a:r>
              <a:rPr kumimoji="1" lang="en-US" altLang="ja-JP" sz="2400" dirty="0"/>
              <a:t>NC</a:t>
            </a:r>
            <a:r>
              <a:rPr kumimoji="1" lang="ja-JP" altLang="en-US" sz="2400"/>
              <a:t>をどれだけ達成したかが，テスト精度の高さと相関する</a:t>
            </a:r>
            <a:endParaRPr kumimoji="1" lang="en-US" altLang="ja-JP" sz="2400" dirty="0"/>
          </a:p>
          <a:p>
            <a:r>
              <a:rPr kumimoji="1" lang="ja-JP" altLang="en-US" sz="2400"/>
              <a:t>可能性がある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/>
              <a:t>．</a:t>
            </a:r>
            <a:r>
              <a:rPr lang="en-US" altLang="ja-JP" sz="2400" dirty="0"/>
              <a:t>Over Smoothing</a:t>
            </a:r>
            <a:r>
              <a:rPr lang="ja-JP" altLang="en-US" sz="2400"/>
              <a:t>との関係　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6B28F7-166C-40AE-F295-C670A7E4608A}"/>
              </a:ext>
            </a:extLst>
          </p:cNvPr>
          <p:cNvSpPr txBox="1"/>
          <p:nvPr/>
        </p:nvSpPr>
        <p:spPr>
          <a:xfrm>
            <a:off x="255182" y="119084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/>
              <a:t>今後の展望</a:t>
            </a:r>
            <a:endParaRPr kumimoji="1"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402840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5CDBB-D6DF-7F4B-203B-F87898559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5C16A12-169F-B8EE-2802-4B567DD0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C1199B0-1B8E-02A0-167B-80EA717D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BF1FB8-83F1-98CD-7C3C-ABD3B8E21597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F186E5-7375-4F75-87C4-74EE03A9D630}"/>
              </a:ext>
            </a:extLst>
          </p:cNvPr>
          <p:cNvSpPr txBox="1"/>
          <p:nvPr/>
        </p:nvSpPr>
        <p:spPr>
          <a:xfrm>
            <a:off x="255182" y="119084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/>
              <a:t>今後の展望</a:t>
            </a:r>
            <a:endParaRPr kumimoji="1" lang="en-US" altLang="ja-JP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CE2FA-CD26-CDB0-B232-4A70352171B8}"/>
              </a:ext>
            </a:extLst>
          </p:cNvPr>
          <p:cNvSpPr txBox="1"/>
          <p:nvPr/>
        </p:nvSpPr>
        <p:spPr>
          <a:xfrm>
            <a:off x="255182" y="2343265"/>
            <a:ext cx="11638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/>
              <a:t>．</a:t>
            </a:r>
            <a:r>
              <a:rPr kumimoji="1" lang="en-US" altLang="ja-JP" sz="2400" dirty="0"/>
              <a:t>GNN</a:t>
            </a:r>
            <a:r>
              <a:rPr kumimoji="1" lang="ja-JP" altLang="en-US" sz="2400"/>
              <a:t>が学習において</a:t>
            </a:r>
            <a:r>
              <a:rPr kumimoji="1" lang="en-US" altLang="ja-JP" sz="2400" dirty="0"/>
              <a:t>NC</a:t>
            </a:r>
            <a:r>
              <a:rPr kumimoji="1" lang="ja-JP" altLang="en-US" sz="2400"/>
              <a:t>をどれだけ達成したかが，テスト精度の高さと相関する</a:t>
            </a:r>
            <a:endParaRPr kumimoji="1" lang="en-US" altLang="ja-JP" sz="2400" dirty="0"/>
          </a:p>
          <a:p>
            <a:r>
              <a:rPr kumimoji="1" lang="ja-JP" altLang="en-US" sz="2400"/>
              <a:t>可能性がある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b="1" dirty="0">
                <a:solidFill>
                  <a:srgbClr val="FF0000"/>
                </a:solidFill>
              </a:rPr>
              <a:t>2</a:t>
            </a:r>
            <a:r>
              <a:rPr lang="ja-JP" altLang="en-US" sz="2400" b="1">
                <a:solidFill>
                  <a:srgbClr val="FF0000"/>
                </a:solidFill>
              </a:rPr>
              <a:t>．</a:t>
            </a:r>
            <a:r>
              <a:rPr lang="en-US" altLang="ja-JP" sz="2400" b="1" dirty="0">
                <a:solidFill>
                  <a:srgbClr val="FF0000"/>
                </a:solidFill>
              </a:rPr>
              <a:t>Over Smoothing</a:t>
            </a:r>
            <a:r>
              <a:rPr lang="ja-JP" altLang="en-US" sz="2400" b="1">
                <a:solidFill>
                  <a:srgbClr val="FF0000"/>
                </a:solidFill>
              </a:rPr>
              <a:t>との関係　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5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B8408-A748-3322-4415-EC85C69A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E392C41-12C6-49A7-B7E3-039738CA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014880-B9FA-B678-9921-2EC9DDA1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9DEDFD-E8BD-DA66-FC45-04AD11E65CFD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DAC6ED-F87B-5F2A-F765-AA6E31A02257}"/>
              </a:ext>
            </a:extLst>
          </p:cNvPr>
          <p:cNvSpPr txBox="1"/>
          <p:nvPr/>
        </p:nvSpPr>
        <p:spPr>
          <a:xfrm>
            <a:off x="255182" y="119084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/>
              <a:t>今後の展望</a:t>
            </a:r>
            <a:endParaRPr kumimoji="1" lang="en-US" altLang="ja-JP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B0AD18-25D7-FC83-B0B6-9DB40AF576A8}"/>
              </a:ext>
            </a:extLst>
          </p:cNvPr>
          <p:cNvSpPr txBox="1"/>
          <p:nvPr/>
        </p:nvSpPr>
        <p:spPr>
          <a:xfrm>
            <a:off x="399436" y="2333857"/>
            <a:ext cx="11352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NC1</a:t>
            </a:r>
            <a:r>
              <a:rPr kumimoji="1" lang="ja-JP" altLang="en-US" sz="2400"/>
              <a:t>が起こる　</a:t>
            </a:r>
            <a:r>
              <a:rPr kumimoji="1" lang="en-US" altLang="ja-JP" sz="2400" dirty="0"/>
              <a:t>→</a:t>
            </a:r>
            <a:r>
              <a:rPr kumimoji="1" lang="ja-JP" altLang="en-US" sz="2400"/>
              <a:t> クラスごとに特徴が</a:t>
            </a:r>
            <a:r>
              <a:rPr kumimoji="1" lang="ja-JP" altLang="en-US" sz="2400" b="1"/>
              <a:t>一点</a:t>
            </a:r>
            <a:r>
              <a:rPr kumimoji="1" lang="ja-JP" altLang="en-US" sz="2400"/>
              <a:t>に収束する</a:t>
            </a:r>
            <a:endParaRPr kumimoji="1" lang="en-US" altLang="ja-JP" sz="2400" dirty="0"/>
          </a:p>
          <a:p>
            <a:r>
              <a:rPr lang="en-US" altLang="ja-JP" sz="2400" dirty="0"/>
              <a:t>OS</a:t>
            </a:r>
            <a:r>
              <a:rPr lang="ja-JP" altLang="en-US" sz="2400"/>
              <a:t>が起こる　</a:t>
            </a:r>
            <a:r>
              <a:rPr lang="en-US" altLang="ja-JP" sz="2400" dirty="0"/>
              <a:t>  →</a:t>
            </a:r>
            <a:r>
              <a:rPr lang="ja-JP" altLang="en-US" sz="2400"/>
              <a:t>全ノードの特徴が</a:t>
            </a:r>
            <a:r>
              <a:rPr lang="ja-JP" altLang="en-US" sz="2400" b="1"/>
              <a:t>同じベクトル</a:t>
            </a:r>
            <a:r>
              <a:rPr lang="ja-JP" altLang="en-US" sz="2400"/>
              <a:t>に潰れる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Neural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Collapse</a:t>
            </a:r>
            <a:r>
              <a:rPr kumimoji="1" lang="ja-JP" altLang="en-US" sz="2400"/>
              <a:t>のような現象が起きれば，</a:t>
            </a:r>
            <a:r>
              <a:rPr kumimoji="1" lang="en-US" altLang="ja-JP" sz="2400" dirty="0"/>
              <a:t>Over smoothing</a:t>
            </a:r>
            <a:r>
              <a:rPr kumimoji="1" lang="ja-JP" altLang="en-US" sz="2400"/>
              <a:t>が防げるかもしれない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4CDC2F-A020-D774-DC8D-904BE53D7A7A}"/>
              </a:ext>
            </a:extLst>
          </p:cNvPr>
          <p:cNvSpPr txBox="1"/>
          <p:nvPr/>
        </p:nvSpPr>
        <p:spPr>
          <a:xfrm>
            <a:off x="399436" y="4506686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Neural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Collapse</a:t>
            </a:r>
            <a:r>
              <a:rPr kumimoji="1" lang="ja-JP" altLang="en-US" sz="2400"/>
              <a:t>が起こるような意図的な構造を作る</a:t>
            </a:r>
          </a:p>
        </p:txBody>
      </p:sp>
    </p:spTree>
    <p:extLst>
      <p:ext uri="{BB962C8B-B14F-4D97-AF65-F5344CB8AC3E}">
        <p14:creationId xmlns:p14="http://schemas.microsoft.com/office/powerpoint/2010/main" val="218661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A69B0-00C7-9B60-7D49-54586A577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B063D5E-E844-B290-608F-7E57A3FB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399DF6-0CAE-927F-B794-E80F2A5A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CA2504-738A-5925-0D6B-1DFDC705B739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1EF48E-0CBD-E19E-6F40-62AE8740B5C5}"/>
              </a:ext>
            </a:extLst>
          </p:cNvPr>
          <p:cNvSpPr txBox="1"/>
          <p:nvPr/>
        </p:nvSpPr>
        <p:spPr>
          <a:xfrm>
            <a:off x="255182" y="119084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/>
              <a:t>今後の展望</a:t>
            </a:r>
            <a:endParaRPr kumimoji="1"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23769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EE649CE-E663-70FE-3B98-C0EC3051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164420-7CA9-710B-E7A8-9684AA04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10889B-A9DF-4203-1ECD-BA48430ABED1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A21B28-B6DC-6EF6-2351-2B6EB4B36E8C}"/>
              </a:ext>
            </a:extLst>
          </p:cNvPr>
          <p:cNvSpPr txBox="1"/>
          <p:nvPr/>
        </p:nvSpPr>
        <p:spPr>
          <a:xfrm>
            <a:off x="255182" y="119084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Neural</a:t>
            </a:r>
            <a:r>
              <a:rPr lang="en-US" altLang="ja-JP" sz="3200" b="1" dirty="0"/>
              <a:t> Collapse </a:t>
            </a:r>
            <a:endParaRPr kumimoji="1" lang="en-US" altLang="ja-JP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AE3084-080A-AD14-988A-70C642D42C13}"/>
              </a:ext>
            </a:extLst>
          </p:cNvPr>
          <p:cNvSpPr txBox="1"/>
          <p:nvPr/>
        </p:nvSpPr>
        <p:spPr>
          <a:xfrm>
            <a:off x="309800" y="2151005"/>
            <a:ext cx="112646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分類タスクにおけるネットワークがこれ以上訓練誤差を下げなくても良いという</a:t>
            </a:r>
            <a:endParaRPr lang="en-US" altLang="ja-JP" sz="2400" dirty="0"/>
          </a:p>
          <a:p>
            <a:r>
              <a:rPr lang="ja-JP" altLang="en-US" sz="2400"/>
              <a:t>学習の終盤に入ると，最終層の特徴ベクトルと分類層の重みが，</a:t>
            </a:r>
            <a:endParaRPr lang="en-US" altLang="ja-JP" sz="2400" dirty="0"/>
          </a:p>
          <a:p>
            <a:r>
              <a:rPr lang="ja-JP" altLang="en-US" sz="2400"/>
              <a:t>「一つの正多面体」の頂点のように並び同じクラスのサンプルは</a:t>
            </a:r>
            <a:endParaRPr lang="en-US" altLang="ja-JP" sz="2400" dirty="0"/>
          </a:p>
          <a:p>
            <a:r>
              <a:rPr lang="ja-JP" altLang="en-US" sz="2400"/>
              <a:t>その頂点に吸い寄せられて一点に潰れる．という現象</a:t>
            </a:r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別にこれ自体が</a:t>
            </a:r>
            <a:r>
              <a:rPr kumimoji="1" lang="en-US" altLang="ja-JP" sz="2400" dirty="0"/>
              <a:t>NN</a:t>
            </a:r>
            <a:r>
              <a:rPr kumimoji="1" lang="ja-JP" altLang="en-US" sz="2400"/>
              <a:t>における課題とかではない，</a:t>
            </a:r>
            <a:r>
              <a:rPr kumimoji="1" lang="ja-JP" altLang="en-US" sz="2400" u="sng"/>
              <a:t>単なる現象</a:t>
            </a:r>
            <a:endParaRPr kumimoji="1" lang="en-US" altLang="ja-JP" sz="2400" u="sng" dirty="0"/>
          </a:p>
          <a:p>
            <a:endParaRPr lang="en-US" altLang="ja-JP" sz="2400" dirty="0"/>
          </a:p>
          <a:p>
            <a:r>
              <a:rPr kumimoji="1" lang="ja-JP" altLang="en-US" sz="2400" u="sng"/>
              <a:t>高精度モデルほど，</a:t>
            </a:r>
            <a:r>
              <a:rPr kumimoji="1" lang="en-US" altLang="ja-JP" sz="2400" u="sng" dirty="0"/>
              <a:t>Neural Collapse</a:t>
            </a:r>
            <a:r>
              <a:rPr kumimoji="1" lang="ja-JP" altLang="en-US" sz="2400" u="sng"/>
              <a:t>が出る傾向がある．</a:t>
            </a:r>
          </a:p>
        </p:txBody>
      </p:sp>
    </p:spTree>
    <p:extLst>
      <p:ext uri="{BB962C8B-B14F-4D97-AF65-F5344CB8AC3E}">
        <p14:creationId xmlns:p14="http://schemas.microsoft.com/office/powerpoint/2010/main" val="248314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9C4DB31-5A5D-1362-37FC-8D1AEBEE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10712F-A5EE-BF94-F59C-75EE4FFB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DBEAF5-485B-ACBC-C395-87D863E9E504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D762A6C-62DD-1B40-38FD-1DDF48F93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61899"/>
              </p:ext>
            </p:extLst>
          </p:nvPr>
        </p:nvGraphicFramePr>
        <p:xfrm>
          <a:off x="838200" y="2325948"/>
          <a:ext cx="10515600" cy="32004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289056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78583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3842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略号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何が起こるか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直感的な図解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049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/>
                        <a:t>NC-1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同じクラスの特徴</a:t>
                      </a:r>
                      <a:r>
                        <a:rPr lang="ja-JP" altLang="en-US"/>
                        <a:t>がクラス重心へ崩壊（ばらつき≈</a:t>
                      </a:r>
                      <a:r>
                        <a:rPr lang="en-US" altLang="ja-JP" dirty="0"/>
                        <a:t>0</a:t>
                      </a:r>
                      <a:r>
                        <a:rPr lang="ja-JP" altLang="en-US"/>
                        <a:t>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色付き点がそれぞれの重心に収束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38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/>
                        <a:t>NC-2</a:t>
                      </a:r>
                      <a:endParaRPr lang="e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クラス重心同士</a:t>
                      </a:r>
                      <a:r>
                        <a:rPr lang="ja-JP" altLang="en-US"/>
                        <a:t>が等角度で配置 → 正規単体（</a:t>
                      </a:r>
                      <a:r>
                        <a:rPr lang="en" dirty="0"/>
                        <a:t>Simplex ETF）</a:t>
                      </a:r>
                      <a:r>
                        <a:rPr lang="ja-JP" altLang="en-US"/>
                        <a:t>を形成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三角形・四面体・</a:t>
                      </a:r>
                      <a:r>
                        <a:rPr lang="en-US" altLang="ja-JP"/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/>
                        <a:t>NC-3</a:t>
                      </a:r>
                      <a:endParaRPr lang="e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分類層の重みベクトル</a:t>
                      </a:r>
                      <a:r>
                        <a:rPr lang="ja-JP" altLang="en-US"/>
                        <a:t>がその正多面体と平行に揃う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重み＝頂点方向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74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/>
                        <a:t>NC-4</a:t>
                      </a:r>
                      <a:endParaRPr lang="e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最近傍クラス中心分類器</a:t>
                      </a:r>
                      <a:r>
                        <a:rPr lang="ja-JP" altLang="en-US"/>
                        <a:t>が </a:t>
                      </a:r>
                      <a:r>
                        <a:rPr lang="en" dirty="0" err="1"/>
                        <a:t>Softmax</a:t>
                      </a:r>
                      <a:r>
                        <a:rPr lang="en" dirty="0"/>
                        <a:t> </a:t>
                      </a:r>
                      <a:r>
                        <a:rPr lang="ja-JP" altLang="en-US"/>
                        <a:t>とほぼ同じ予測をする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線形最近傍で十分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85067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44E68-0ADD-67D3-1895-7D8BE9E6D303}"/>
              </a:ext>
            </a:extLst>
          </p:cNvPr>
          <p:cNvSpPr txBox="1"/>
          <p:nvPr/>
        </p:nvSpPr>
        <p:spPr>
          <a:xfrm>
            <a:off x="407228" y="1234690"/>
            <a:ext cx="10594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dirty="0"/>
              <a:t>Prevalence of Neural Collapse during the terminal phase of deep learning training(2020)</a:t>
            </a:r>
          </a:p>
          <a:p>
            <a:r>
              <a:rPr lang="ja-JP" altLang="en-US" sz="2000"/>
              <a:t>による</a:t>
            </a:r>
            <a:r>
              <a:rPr lang="en-US" altLang="ja-JP" sz="2000" dirty="0"/>
              <a:t>4</a:t>
            </a:r>
            <a:r>
              <a:rPr lang="ja-JP" altLang="en-US" sz="2000"/>
              <a:t>つの典型パターン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93815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BFD296D-5A91-40F1-1C5C-878ED4A2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52C451-C422-2E8D-2420-C8F91447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画面収録 2025-05-21 11.08.18">
            <a:hlinkClick r:id="" action="ppaction://media"/>
            <a:extLst>
              <a:ext uri="{FF2B5EF4-FFF2-40B4-BE49-F238E27FC236}">
                <a16:creationId xmlns:a16="http://schemas.microsoft.com/office/drawing/2014/main" id="{BBB5E81B-21FF-5F46-B56D-DDEB5A72A05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20368" y="1121682"/>
            <a:ext cx="4890232" cy="461463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208FA3-4FED-BF77-4DE4-E3949AADF7CC}"/>
              </a:ext>
            </a:extLst>
          </p:cNvPr>
          <p:cNvSpPr txBox="1"/>
          <p:nvPr/>
        </p:nvSpPr>
        <p:spPr>
          <a:xfrm>
            <a:off x="195943" y="1055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アニメーション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D72063-F0E9-D58E-E18A-FE10AE60D75E}"/>
              </a:ext>
            </a:extLst>
          </p:cNvPr>
          <p:cNvSpPr txBox="1"/>
          <p:nvPr/>
        </p:nvSpPr>
        <p:spPr>
          <a:xfrm>
            <a:off x="195943" y="1425246"/>
            <a:ext cx="3159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00" dirty="0"/>
              <a:t>https://</a:t>
            </a:r>
            <a:r>
              <a:rPr lang="en" altLang="ja-JP" sz="1000" dirty="0" err="1"/>
              <a:t>purl.stanford.edu</a:t>
            </a:r>
            <a:r>
              <a:rPr lang="en" altLang="ja-JP" sz="1000" dirty="0"/>
              <a:t>/br193mh4244</a:t>
            </a:r>
            <a:r>
              <a:rPr lang="ja-JP" altLang="en-US" sz="1000"/>
              <a:t>　より引用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7958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609E202-DFBB-D6CC-0642-995ACC0C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C55856-D797-322D-3A4D-1493EA7E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27238B-39BD-B835-9080-784F92F3247D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pic>
        <p:nvPicPr>
          <p:cNvPr id="8" name="図 7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9CE2E433-0FA3-8C9B-C8DD-24711D96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345610"/>
            <a:ext cx="3748881" cy="4574721"/>
          </a:xfrm>
          <a:prstGeom prst="rect">
            <a:avLst/>
          </a:prstGeom>
        </p:spPr>
      </p:pic>
      <p:pic>
        <p:nvPicPr>
          <p:cNvPr id="10" name="図 9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6E433C9F-2740-0B84-F562-57728A27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1345610"/>
            <a:ext cx="3348507" cy="457472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2B7967-9CAD-F3D8-EDB8-484CA4AA3C06}"/>
              </a:ext>
            </a:extLst>
          </p:cNvPr>
          <p:cNvSpPr txBox="1"/>
          <p:nvPr/>
        </p:nvSpPr>
        <p:spPr>
          <a:xfrm>
            <a:off x="1970314" y="608433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000" dirty="0"/>
              <a:t>Prevalence of Neural Collapse during the terminal phase of deep learning training</a:t>
            </a:r>
            <a:r>
              <a:rPr lang="ja-JP" altLang="en-US" sz="1000"/>
              <a:t>　より引用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346A184-CD23-61A1-4A6E-E6FB6CB348EF}"/>
              </a:ext>
            </a:extLst>
          </p:cNvPr>
          <p:cNvCxnSpPr/>
          <p:nvPr/>
        </p:nvCxnSpPr>
        <p:spPr>
          <a:xfrm>
            <a:off x="1371600" y="2665503"/>
            <a:ext cx="0" cy="204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A21936D-9DF5-601B-0560-5DD82C5E10D9}"/>
              </a:ext>
            </a:extLst>
          </p:cNvPr>
          <p:cNvCxnSpPr/>
          <p:nvPr/>
        </p:nvCxnSpPr>
        <p:spPr>
          <a:xfrm flipV="1">
            <a:off x="3766457" y="2817903"/>
            <a:ext cx="1426028" cy="215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58F7BA1-730F-3D3F-595C-671B9880887B}"/>
              </a:ext>
            </a:extLst>
          </p:cNvPr>
          <p:cNvCxnSpPr/>
          <p:nvPr/>
        </p:nvCxnSpPr>
        <p:spPr>
          <a:xfrm>
            <a:off x="7347857" y="2687274"/>
            <a:ext cx="0" cy="204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CFEEEB-4E10-AE2C-35A5-A2E17C5E4672}"/>
              </a:ext>
            </a:extLst>
          </p:cNvPr>
          <p:cNvSpPr txBox="1"/>
          <p:nvPr/>
        </p:nvSpPr>
        <p:spPr>
          <a:xfrm>
            <a:off x="8495788" y="1420285"/>
            <a:ext cx="37753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CIFAR-10</a:t>
            </a:r>
            <a:r>
              <a:rPr kumimoji="1" lang="ja-JP" altLang="en-US"/>
              <a:t>データセットを用いて</a:t>
            </a:r>
            <a:endParaRPr kumimoji="1" lang="en-US" altLang="ja-JP" dirty="0"/>
          </a:p>
          <a:p>
            <a:r>
              <a:rPr lang="en-US" altLang="ja-JP" dirty="0"/>
              <a:t>VGG13</a:t>
            </a:r>
            <a:r>
              <a:rPr lang="ja-JP" altLang="en-US"/>
              <a:t>を訓練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ランダムに選んだ</a:t>
            </a:r>
            <a:r>
              <a:rPr lang="en-US" altLang="ja-JP" dirty="0"/>
              <a:t>3</a:t>
            </a:r>
            <a:r>
              <a:rPr lang="ja-JP" altLang="en-US"/>
              <a:t>クラスを可視化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SVD</a:t>
            </a:r>
            <a:r>
              <a:rPr lang="ja-JP" altLang="en-US"/>
              <a:t>で</a:t>
            </a:r>
            <a:r>
              <a:rPr lang="en-US" altLang="ja-JP" dirty="0"/>
              <a:t>3</a:t>
            </a:r>
            <a:r>
              <a:rPr lang="ja-JP" altLang="en-US"/>
              <a:t>次元にして可視化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対象は最終層の特徴ベクトル，</a:t>
            </a:r>
            <a:endParaRPr lang="en-US" altLang="ja-JP" dirty="0"/>
          </a:p>
          <a:p>
            <a:r>
              <a:rPr lang="ja-JP" altLang="en-US"/>
              <a:t>クラス平均，分類器の重み</a:t>
            </a:r>
            <a:endParaRPr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2F7C54-05DE-E9D1-E688-C28CCBE58491}"/>
              </a:ext>
            </a:extLst>
          </p:cNvPr>
          <p:cNvSpPr txBox="1"/>
          <p:nvPr/>
        </p:nvSpPr>
        <p:spPr>
          <a:xfrm>
            <a:off x="2918772" y="167292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FF0000"/>
                </a:solidFill>
              </a:rPr>
              <a:t>epoch2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CB4596-3EFB-8F34-040B-EB6F0C40374B}"/>
              </a:ext>
            </a:extLst>
          </p:cNvPr>
          <p:cNvSpPr txBox="1"/>
          <p:nvPr/>
        </p:nvSpPr>
        <p:spPr>
          <a:xfrm>
            <a:off x="7429601" y="4133094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FF0000"/>
                </a:solidFill>
              </a:rPr>
              <a:t>epoch350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37E2C1-B78D-24B2-A6EF-B88FC727123D}"/>
              </a:ext>
            </a:extLst>
          </p:cNvPr>
          <p:cNvSpPr txBox="1"/>
          <p:nvPr/>
        </p:nvSpPr>
        <p:spPr>
          <a:xfrm>
            <a:off x="2918772" y="413309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FF0000"/>
                </a:solidFill>
              </a:rPr>
              <a:t>epoch16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CC8335-2E1F-0672-5B91-E2C81FF99CB2}"/>
              </a:ext>
            </a:extLst>
          </p:cNvPr>
          <p:cNvSpPr txBox="1"/>
          <p:nvPr/>
        </p:nvSpPr>
        <p:spPr>
          <a:xfrm>
            <a:off x="6973376" y="167292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FF0000"/>
                </a:solidFill>
              </a:rPr>
              <a:t>epoch65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097F3D-9B63-A461-13A6-C1CF63D640E7}"/>
              </a:ext>
            </a:extLst>
          </p:cNvPr>
          <p:cNvSpPr txBox="1"/>
          <p:nvPr/>
        </p:nvSpPr>
        <p:spPr>
          <a:xfrm>
            <a:off x="9056914" y="571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3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9198D-4914-A7E2-A01F-E64BE514A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6855B86-0C4A-511E-136C-52B2E146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48EAD9-A321-DA1E-DCD0-C9DE64B9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470ADF-353B-C594-3B61-4EDFD5171E0D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pic>
        <p:nvPicPr>
          <p:cNvPr id="8" name="図 7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64123F58-E739-F056-4714-A507C979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2836749" cy="3461656"/>
          </a:xfrm>
          <a:prstGeom prst="rect">
            <a:avLst/>
          </a:prstGeom>
        </p:spPr>
      </p:pic>
      <p:pic>
        <p:nvPicPr>
          <p:cNvPr id="10" name="図 9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E1DDF10B-7F7B-4133-F3D4-D9E95390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57" y="2187775"/>
            <a:ext cx="2533789" cy="346165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DA9BE7-181F-6055-8FEB-79B909EF848B}"/>
              </a:ext>
            </a:extLst>
          </p:cNvPr>
          <p:cNvSpPr txBox="1"/>
          <p:nvPr/>
        </p:nvSpPr>
        <p:spPr>
          <a:xfrm>
            <a:off x="1338943" y="5819164"/>
            <a:ext cx="4055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000" dirty="0"/>
              <a:t>Prevalence of Neural Collapse during the terminal phase of deep learning training</a:t>
            </a:r>
            <a:r>
              <a:rPr lang="ja-JP" altLang="en-US" sz="1000"/>
              <a:t>　より引用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C9D652D-8E00-2843-F525-2BAA8F4C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3325"/>
              </p:ext>
            </p:extLst>
          </p:nvPr>
        </p:nvGraphicFramePr>
        <p:xfrm>
          <a:off x="5563646" y="2305340"/>
          <a:ext cx="6139544" cy="3200400"/>
        </p:xfrm>
        <a:graphic>
          <a:graphicData uri="http://schemas.openxmlformats.org/drawingml/2006/table">
            <a:tbl>
              <a:tblPr/>
              <a:tblGrid>
                <a:gridCol w="3069772">
                  <a:extLst>
                    <a:ext uri="{9D8B030D-6E8A-4147-A177-3AD203B41FA5}">
                      <a16:colId xmlns:a16="http://schemas.microsoft.com/office/drawing/2014/main" val="2931214948"/>
                    </a:ext>
                  </a:extLst>
                </a:gridCol>
                <a:gridCol w="3069772">
                  <a:extLst>
                    <a:ext uri="{9D8B030D-6E8A-4147-A177-3AD203B41FA5}">
                      <a16:colId xmlns:a16="http://schemas.microsoft.com/office/drawing/2014/main" val="1687616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色・形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表しているもの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83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🟢 緑の球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Simplex ETF</a:t>
                      </a:r>
                      <a:r>
                        <a:rPr lang="ja-JP" altLang="en-US"/>
                        <a:t>の理想的な頂点（理論的なクラス中心）</a:t>
                      </a:r>
                      <a:endParaRPr lang="en-US" altLang="ja-JP" dirty="0"/>
                    </a:p>
                    <a:p>
                      <a:r>
                        <a:rPr lang="ja-JP" altLang="en-US" u="sng"/>
                        <a:t>⇨モデルから得られない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98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🔴 赤の棒付き球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分類器の重み（分類器の方向ベクトル）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1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🔵 青の棒付き球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各クラスの特徴ベクトルの平均（クラス平均）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52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🔹 小さい青い点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個別の訓練データの最終層の特徴ベクトル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82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8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64BE4-76BC-5779-4630-6934D11B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35F6149-41D5-BC96-32A6-A79D5A60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D02A7A-9A06-A014-55E7-6D1BB8A1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1CC7D8-D7B2-EAD9-EC9C-F56CCF3086CC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pic>
        <p:nvPicPr>
          <p:cNvPr id="8" name="図 7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34946F41-97B3-F54A-7469-E2F8AAE5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2836749" cy="3461656"/>
          </a:xfrm>
          <a:prstGeom prst="rect">
            <a:avLst/>
          </a:prstGeom>
        </p:spPr>
      </p:pic>
      <p:pic>
        <p:nvPicPr>
          <p:cNvPr id="10" name="図 9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58D415CD-C97E-3A45-EA17-6E1EBA6A7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57" y="2187775"/>
            <a:ext cx="2533789" cy="346165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5D9E7A-E886-E6DB-6A01-F0923176CAC2}"/>
              </a:ext>
            </a:extLst>
          </p:cNvPr>
          <p:cNvSpPr txBox="1"/>
          <p:nvPr/>
        </p:nvSpPr>
        <p:spPr>
          <a:xfrm>
            <a:off x="1338943" y="5819164"/>
            <a:ext cx="4055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000" dirty="0"/>
              <a:t>Prevalence of Neural Collapse during the terminal phase of deep learning training</a:t>
            </a:r>
            <a:r>
              <a:rPr lang="ja-JP" altLang="en-US" sz="1000"/>
              <a:t>　より引用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FE2461-6153-02FE-47E0-7E304019A7A7}"/>
              </a:ext>
            </a:extLst>
          </p:cNvPr>
          <p:cNvSpPr txBox="1"/>
          <p:nvPr/>
        </p:nvSpPr>
        <p:spPr>
          <a:xfrm>
            <a:off x="5756754" y="1571847"/>
            <a:ext cx="6338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🟢 </a:t>
            </a:r>
            <a:r>
              <a:rPr lang="en-US" altLang="ja-JP" b="1" dirty="0"/>
              <a:t>① </a:t>
            </a:r>
            <a:r>
              <a:rPr lang="ja-JP" altLang="en-US" b="1"/>
              <a:t>クラス平均 </a:t>
            </a:r>
            <a:r>
              <a:rPr lang="en" altLang="ja-JP" b="1" dirty="0"/>
              <a:t>vs Simplex ETF</a:t>
            </a:r>
            <a:r>
              <a:rPr lang="ja-JP" altLang="en" b="1"/>
              <a:t>（</a:t>
            </a:r>
            <a:r>
              <a:rPr lang="en" altLang="ja-JP" b="1" dirty="0"/>
              <a:t>NC2</a:t>
            </a:r>
            <a:r>
              <a:rPr lang="ja-JP" altLang="en" b="1"/>
              <a:t>）</a:t>
            </a:r>
          </a:p>
          <a:p>
            <a:r>
              <a:rPr lang="ja-JP" altLang="en-US"/>
              <a:t>青棒（クラス平均）が、緑球（</a:t>
            </a:r>
            <a:r>
              <a:rPr lang="en" altLang="ja-JP" dirty="0"/>
              <a:t>Simplex ETF</a:t>
            </a:r>
            <a:r>
              <a:rPr lang="ja-JP" altLang="en-US"/>
              <a:t>の理想形）に近づいていく</a:t>
            </a:r>
          </a:p>
          <a:p>
            <a:r>
              <a:rPr lang="ja-JP" altLang="en-US"/>
              <a:t>→ 各クラスの平均ベクトルが、対称配置に収束していく様子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 b="1"/>
              <a:t>🔴 </a:t>
            </a:r>
            <a:r>
              <a:rPr lang="en-US" altLang="ja-JP" b="1" dirty="0"/>
              <a:t>② </a:t>
            </a:r>
            <a:r>
              <a:rPr lang="ja-JP" altLang="en-US" b="1"/>
              <a:t>分類器の重み </a:t>
            </a:r>
            <a:r>
              <a:rPr lang="en" altLang="ja-JP" b="1" dirty="0"/>
              <a:t>vs </a:t>
            </a:r>
            <a:r>
              <a:rPr lang="ja-JP" altLang="en-US" b="1"/>
              <a:t>クラス平均（</a:t>
            </a:r>
            <a:r>
              <a:rPr lang="en" altLang="ja-JP" b="1" dirty="0"/>
              <a:t>NC3</a:t>
            </a:r>
            <a:r>
              <a:rPr lang="ja-JP" altLang="en" b="1"/>
              <a:t>）</a:t>
            </a:r>
          </a:p>
          <a:p>
            <a:r>
              <a:rPr lang="ja-JP" altLang="en-US"/>
              <a:t>赤棒（分類器）が青棒（クラス平均）に近づいていく</a:t>
            </a:r>
          </a:p>
          <a:p>
            <a:r>
              <a:rPr lang="ja-JP" altLang="en-US"/>
              <a:t>→ 「分類器＝クラス平均」になる自己双対構造に近づいていく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 b="1"/>
              <a:t>🔵 </a:t>
            </a:r>
            <a:r>
              <a:rPr lang="en-US" altLang="ja-JP" b="1" dirty="0"/>
              <a:t>③ </a:t>
            </a:r>
            <a:r>
              <a:rPr lang="ja-JP" altLang="en-US" b="1"/>
              <a:t>特徴ベクトル </a:t>
            </a:r>
            <a:r>
              <a:rPr lang="en" altLang="ja-JP" b="1" dirty="0"/>
              <a:t>vs </a:t>
            </a:r>
            <a:r>
              <a:rPr lang="ja-JP" altLang="en-US" b="1"/>
              <a:t>クラス平均（</a:t>
            </a:r>
            <a:r>
              <a:rPr lang="en" altLang="ja-JP" b="1" dirty="0"/>
              <a:t>NC1</a:t>
            </a:r>
            <a:r>
              <a:rPr lang="ja-JP" altLang="en" b="1"/>
              <a:t>）</a:t>
            </a:r>
          </a:p>
          <a:p>
            <a:r>
              <a:rPr lang="ja-JP" altLang="en-US"/>
              <a:t>小青球（特徴）が青棒（クラス平均）に収束</a:t>
            </a:r>
          </a:p>
          <a:p>
            <a:r>
              <a:rPr lang="ja-JP" altLang="en-US"/>
              <a:t>→ 各データがそのクラスの中心に集まり、ばらつきが消えていく</a:t>
            </a:r>
          </a:p>
        </p:txBody>
      </p:sp>
    </p:spTree>
    <p:extLst>
      <p:ext uri="{BB962C8B-B14F-4D97-AF65-F5344CB8AC3E}">
        <p14:creationId xmlns:p14="http://schemas.microsoft.com/office/powerpoint/2010/main" val="54328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6F053-AB40-579D-CF18-8E6960C86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2332B89-8742-9159-8165-F02514D5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1B66FC-E188-32CA-70A3-FD4D23A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A75772-E87E-0A47-7C8B-949AECB06958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pic>
        <p:nvPicPr>
          <p:cNvPr id="8" name="図 7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37DDD80C-4256-C001-49D2-32FC0539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2836749" cy="3461656"/>
          </a:xfrm>
          <a:prstGeom prst="rect">
            <a:avLst/>
          </a:prstGeom>
        </p:spPr>
      </p:pic>
      <p:pic>
        <p:nvPicPr>
          <p:cNvPr id="10" name="図 9" descr="グラフ, レーダー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2551C801-D20F-BDF7-0D85-F1D349D5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57" y="2187775"/>
            <a:ext cx="2533789" cy="346165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7E6D55-58E9-EB53-B1AB-DE8B4D1F5847}"/>
              </a:ext>
            </a:extLst>
          </p:cNvPr>
          <p:cNvSpPr txBox="1"/>
          <p:nvPr/>
        </p:nvSpPr>
        <p:spPr>
          <a:xfrm>
            <a:off x="1338943" y="5819164"/>
            <a:ext cx="4055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000" dirty="0"/>
              <a:t>Prevalence of Neural Collapse during the terminal phase of deep learning training</a:t>
            </a:r>
            <a:r>
              <a:rPr lang="ja-JP" altLang="en-US" sz="1000"/>
              <a:t>　より引用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02049-DCB5-AE6A-81E5-A19F35D11EA5}"/>
              </a:ext>
            </a:extLst>
          </p:cNvPr>
          <p:cNvSpPr txBox="1"/>
          <p:nvPr/>
        </p:nvSpPr>
        <p:spPr>
          <a:xfrm>
            <a:off x="6096000" y="1709164"/>
            <a:ext cx="5586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小青球 → 青棒に完全に重なる</a:t>
            </a:r>
            <a:r>
              <a:rPr lang="ja-JP" altLang="en-US"/>
              <a:t>：クラス内の特徴が中心に凝集（</a:t>
            </a:r>
            <a:r>
              <a:rPr lang="en" altLang="ja-JP" dirty="0"/>
              <a:t>NC1 </a:t>
            </a:r>
            <a:r>
              <a:rPr lang="ja-JP" altLang="en-US"/>
              <a:t>完成）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 b="1"/>
              <a:t>青棒 → 緑球に一致</a:t>
            </a:r>
            <a:r>
              <a:rPr lang="ja-JP" altLang="en-US"/>
              <a:t>：クラス平均が</a:t>
            </a:r>
            <a:r>
              <a:rPr lang="en" altLang="ja-JP" dirty="0"/>
              <a:t>Simplex ETF</a:t>
            </a:r>
            <a:r>
              <a:rPr lang="ja-JP" altLang="en-US"/>
              <a:t>構造に（</a:t>
            </a:r>
            <a:r>
              <a:rPr lang="en" altLang="ja-JP" dirty="0"/>
              <a:t>NC2 </a:t>
            </a:r>
            <a:r>
              <a:rPr lang="ja-JP" altLang="en-US"/>
              <a:t>完成）</a:t>
            </a:r>
            <a:r>
              <a:rPr lang="en-US" altLang="ja-JP" dirty="0"/>
              <a:t>60</a:t>
            </a:r>
            <a:r>
              <a:rPr lang="ja-JP" altLang="en-US"/>
              <a:t>度の角度で開いている正三角形を書くように配置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 b="1"/>
              <a:t>赤棒 → 青棒と一致</a:t>
            </a:r>
            <a:r>
              <a:rPr lang="ja-JP" altLang="en-US"/>
              <a:t>：分類器の重みがクラス平均と一致（</a:t>
            </a:r>
            <a:r>
              <a:rPr lang="en" altLang="ja-JP" dirty="0"/>
              <a:t>NC3 </a:t>
            </a:r>
            <a:r>
              <a:rPr lang="ja-JP" altLang="en-US"/>
              <a:t>完成）</a:t>
            </a:r>
          </a:p>
          <a:p>
            <a:endParaRPr kumimoji="1" lang="en-US" altLang="ja-JP" dirty="0"/>
          </a:p>
          <a:p>
            <a:r>
              <a:rPr lang="ja-JP" altLang="en-US"/>
              <a:t>モデルの内部表現が，美しい</a:t>
            </a:r>
            <a:r>
              <a:rPr lang="ja-JP" altLang="en-US" b="1" u="sng"/>
              <a:t>幾何学的秩序</a:t>
            </a:r>
            <a:r>
              <a:rPr lang="ja-JP" altLang="en-US"/>
              <a:t>に自然に収束する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NN</a:t>
            </a:r>
            <a:r>
              <a:rPr kumimoji="1" lang="ja-JP" altLang="en-US"/>
              <a:t>モデルの中で，秩序が自然発生している！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72867C-51CD-2A17-0997-44B5563F928A}"/>
              </a:ext>
            </a:extLst>
          </p:cNvPr>
          <p:cNvSpPr txBox="1"/>
          <p:nvPr/>
        </p:nvSpPr>
        <p:spPr>
          <a:xfrm>
            <a:off x="6096000" y="1202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最終状態</a:t>
            </a:r>
          </a:p>
        </p:txBody>
      </p:sp>
    </p:spTree>
    <p:extLst>
      <p:ext uri="{BB962C8B-B14F-4D97-AF65-F5344CB8AC3E}">
        <p14:creationId xmlns:p14="http://schemas.microsoft.com/office/powerpoint/2010/main" val="84988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372230F-0520-939D-F4A4-F017681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360E88-156E-F0BD-7317-2ECC463C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0B2B80-756E-AE55-5EE9-1B34AF4D89BB}"/>
              </a:ext>
            </a:extLst>
          </p:cNvPr>
          <p:cNvSpPr txBox="1"/>
          <p:nvPr/>
        </p:nvSpPr>
        <p:spPr>
          <a:xfrm>
            <a:off x="9604348" y="3615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ランチセミナー</a:t>
            </a:r>
            <a:r>
              <a:rPr lang="en-US" altLang="ja-JP" dirty="0"/>
              <a:t>5/20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EF37BA-C7AC-1A12-F451-D65E76269152}"/>
              </a:ext>
            </a:extLst>
          </p:cNvPr>
          <p:cNvSpPr txBox="1"/>
          <p:nvPr/>
        </p:nvSpPr>
        <p:spPr>
          <a:xfrm>
            <a:off x="293914" y="115459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他のタスクでも起こるのか？</a:t>
            </a:r>
            <a:endParaRPr kumimoji="1" lang="en-US" altLang="ja-JP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22A903-4A26-778D-4099-359BE11F3A18}"/>
              </a:ext>
            </a:extLst>
          </p:cNvPr>
          <p:cNvSpPr txBox="1"/>
          <p:nvPr/>
        </p:nvSpPr>
        <p:spPr>
          <a:xfrm>
            <a:off x="576942" y="214576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2000" b="1"/>
              <a:t>✴️ 回帰タスク（例：数値を予測する）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出力は連続値（例：温度や価格）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クラスという離散的な枠組みがない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→ </a:t>
            </a:r>
            <a:r>
              <a:rPr lang="en" altLang="ja-JP" sz="2000" b="1" dirty="0"/>
              <a:t>Neural Collapse </a:t>
            </a:r>
            <a:r>
              <a:rPr lang="ja-JP" altLang="en-US" sz="2000" b="1"/>
              <a:t>は起きない</a:t>
            </a:r>
            <a:endParaRPr lang="en-US" altLang="ja-JP" sz="2000" b="1" dirty="0"/>
          </a:p>
          <a:p>
            <a:pPr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>
              <a:buNone/>
            </a:pPr>
            <a:r>
              <a:rPr lang="ja-JP" altLang="en-US" sz="2000" b="1"/>
              <a:t>✴️ 生成モデル（例：</a:t>
            </a:r>
            <a:r>
              <a:rPr lang="en" altLang="ja-JP" sz="2000" b="1" dirty="0"/>
              <a:t>GAN, VAE</a:t>
            </a:r>
            <a:r>
              <a:rPr lang="ja-JP" altLang="en" sz="2000" b="1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出力は画像や文などのデータそのもの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「分類器」や「クラス平均」が存在しない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→ </a:t>
            </a:r>
            <a:r>
              <a:rPr lang="en" altLang="ja-JP" sz="2000" b="1" dirty="0"/>
              <a:t>Neural Collapse </a:t>
            </a:r>
            <a:r>
              <a:rPr lang="ja-JP" altLang="en-US" sz="2000" b="1"/>
              <a:t>は観測されていない</a:t>
            </a:r>
            <a:endParaRPr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A0E7FF-42A2-4618-395E-A925ED2E7FAB}"/>
              </a:ext>
            </a:extLst>
          </p:cNvPr>
          <p:cNvSpPr txBox="1"/>
          <p:nvPr/>
        </p:nvSpPr>
        <p:spPr>
          <a:xfrm>
            <a:off x="5921827" y="331276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→</a:t>
            </a:r>
            <a:r>
              <a:rPr kumimoji="1" lang="ja-JP" altLang="en-US" sz="2400"/>
              <a:t>　明確なクラス構造と分類器が必要</a:t>
            </a:r>
          </a:p>
        </p:txBody>
      </p:sp>
    </p:spTree>
    <p:extLst>
      <p:ext uri="{BB962C8B-B14F-4D97-AF65-F5344CB8AC3E}">
        <p14:creationId xmlns:p14="http://schemas.microsoft.com/office/powerpoint/2010/main" val="267363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_template_2" id="{09E113DB-DC89-0446-8FB3-F105FDA06057}" vid="{CFD26D37-4995-5F4E-BDB9-C8D56E8589B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1211</Words>
  <Application>Microsoft Macintosh PowerPoint</Application>
  <PresentationFormat>ワイド画面</PresentationFormat>
  <Paragraphs>185</Paragraphs>
  <Slides>16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ランチセミナー5/20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中田　健太朗</dc:creator>
  <cp:lastModifiedBy>中田　健太朗</cp:lastModifiedBy>
  <cp:revision>15</cp:revision>
  <dcterms:created xsi:type="dcterms:W3CDTF">2024-06-27T11:09:01Z</dcterms:created>
  <dcterms:modified xsi:type="dcterms:W3CDTF">2025-05-21T03:56:52Z</dcterms:modified>
</cp:coreProperties>
</file>