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7"/>
  </p:notesMasterIdLst>
  <p:sldIdLst>
    <p:sldId id="282" r:id="rId2"/>
    <p:sldId id="257" r:id="rId3"/>
    <p:sldId id="283" r:id="rId4"/>
    <p:sldId id="258" r:id="rId5"/>
    <p:sldId id="259" r:id="rId6"/>
    <p:sldId id="260" r:id="rId7"/>
    <p:sldId id="261" r:id="rId8"/>
    <p:sldId id="262" r:id="rId9"/>
    <p:sldId id="263" r:id="rId10"/>
    <p:sldId id="264" r:id="rId11"/>
    <p:sldId id="285" r:id="rId12"/>
    <p:sldId id="286" r:id="rId13"/>
    <p:sldId id="287" r:id="rId14"/>
    <p:sldId id="265" r:id="rId15"/>
    <p:sldId id="266" r:id="rId16"/>
    <p:sldId id="267" r:id="rId17"/>
    <p:sldId id="268" r:id="rId18"/>
    <p:sldId id="269" r:id="rId19"/>
    <p:sldId id="289" r:id="rId20"/>
    <p:sldId id="291" r:id="rId21"/>
    <p:sldId id="292" r:id="rId22"/>
    <p:sldId id="290" r:id="rId23"/>
    <p:sldId id="293" r:id="rId24"/>
    <p:sldId id="270" r:id="rId25"/>
    <p:sldId id="271" r:id="rId26"/>
    <p:sldId id="272" r:id="rId27"/>
    <p:sldId id="273" r:id="rId28"/>
    <p:sldId id="274" r:id="rId29"/>
    <p:sldId id="275" r:id="rId30"/>
    <p:sldId id="276" r:id="rId31"/>
    <p:sldId id="277" r:id="rId32"/>
    <p:sldId id="278" r:id="rId33"/>
    <p:sldId id="279" r:id="rId34"/>
    <p:sldId id="280" r:id="rId35"/>
    <p:sldId id="288"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FF27"/>
    <a:srgbClr val="0040B3"/>
    <a:srgbClr val="00CCFF"/>
    <a:srgbClr val="0DBB3B"/>
    <a:srgbClr val="FF300D"/>
    <a:srgbClr val="C7FF27"/>
    <a:srgbClr val="B31E05"/>
    <a:srgbClr val="0DFF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34" autoAdjust="0"/>
  </p:normalViewPr>
  <p:slideViewPr>
    <p:cSldViewPr snapToGrid="0" snapToObjects="1">
      <p:cViewPr varScale="1">
        <p:scale>
          <a:sx n="59" d="100"/>
          <a:sy n="59" d="100"/>
        </p:scale>
        <p:origin x="1686"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0C3A9F-32D7-4F40-B14B-9E5D4303A984}" type="datetimeFigureOut">
              <a:rPr lang="en-US" smtClean="0"/>
              <a:pPr/>
              <a:t>11/9/2015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29C7ED-33F6-7A49-816C-EB7C76AB597E}" type="slidenum">
              <a:rPr lang="en-US" smtClean="0"/>
              <a:pPr/>
              <a:t>‹#›</a:t>
            </a:fld>
            <a:endParaRPr lang="en-US"/>
          </a:p>
        </p:txBody>
      </p:sp>
    </p:spTree>
    <p:extLst>
      <p:ext uri="{BB962C8B-B14F-4D97-AF65-F5344CB8AC3E}">
        <p14:creationId xmlns:p14="http://schemas.microsoft.com/office/powerpoint/2010/main" val="4376069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ebsearch.about.com/od/searchingtheweb/p/Tim-Berners-Lee.ht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websearch.about.com/od/h/g/html.ht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01E133-163D-4D6C-890F-14AA6D247752}" type="slidenum">
              <a:rPr lang="en-US" smtClean="0"/>
              <a:pPr/>
              <a:t>1</a:t>
            </a:fld>
            <a:endParaRPr lang="en-US"/>
          </a:p>
        </p:txBody>
      </p:sp>
    </p:spTree>
    <p:extLst>
      <p:ext uri="{BB962C8B-B14F-4D97-AF65-F5344CB8AC3E}">
        <p14:creationId xmlns:p14="http://schemas.microsoft.com/office/powerpoint/2010/main" val="4272281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29C7ED-33F6-7A49-816C-EB7C76AB597E}" type="slidenum">
              <a:rPr lang="en-US" smtClean="0"/>
              <a:pPr/>
              <a:t>31</a:t>
            </a:fld>
            <a:endParaRPr lang="en-US"/>
          </a:p>
        </p:txBody>
      </p:sp>
    </p:spTree>
    <p:extLst>
      <p:ext uri="{BB962C8B-B14F-4D97-AF65-F5344CB8AC3E}">
        <p14:creationId xmlns:p14="http://schemas.microsoft.com/office/powerpoint/2010/main" val="2712795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HTML is not a programming language. The "M" stands for "Markup". Generally, a programming language allows you to describe some sort of process of doing something, whereas HTML is a way of adding context and structure to text.</a:t>
            </a:r>
          </a:p>
          <a:p>
            <a:endParaRPr lang="en-US" dirty="0"/>
          </a:p>
        </p:txBody>
      </p:sp>
      <p:sp>
        <p:nvSpPr>
          <p:cNvPr id="4" name="Slide Number Placeholder 3"/>
          <p:cNvSpPr>
            <a:spLocks noGrp="1"/>
          </p:cNvSpPr>
          <p:nvPr>
            <p:ph type="sldNum" sz="quarter" idx="10"/>
          </p:nvPr>
        </p:nvSpPr>
        <p:spPr/>
        <p:txBody>
          <a:bodyPr/>
          <a:lstStyle/>
          <a:p>
            <a:fld id="{DB29C7ED-33F6-7A49-816C-EB7C76AB597E}" type="slidenum">
              <a:rPr lang="en-US" smtClean="0"/>
              <a:pPr/>
              <a:t>2</a:t>
            </a:fld>
            <a:endParaRPr lang="en-US"/>
          </a:p>
        </p:txBody>
      </p:sp>
    </p:spTree>
    <p:extLst>
      <p:ext uri="{BB962C8B-B14F-4D97-AF65-F5344CB8AC3E}">
        <p14:creationId xmlns:p14="http://schemas.microsoft.com/office/powerpoint/2010/main" val="2383385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29C7ED-33F6-7A49-816C-EB7C76AB597E}" type="slidenum">
              <a:rPr lang="en-US" smtClean="0"/>
              <a:pPr/>
              <a:t>3</a:t>
            </a:fld>
            <a:endParaRPr lang="en-US"/>
          </a:p>
        </p:txBody>
      </p:sp>
    </p:spTree>
    <p:extLst>
      <p:ext uri="{BB962C8B-B14F-4D97-AF65-F5344CB8AC3E}">
        <p14:creationId xmlns:p14="http://schemas.microsoft.com/office/powerpoint/2010/main" val="2383385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HTML is an application conforming to International Standard ISO 8879 -- Standard Generalized Markup Language (SGML). SGML is a system for defining structured document types, and markup languages to represent instances of those document types.</a:t>
            </a:r>
          </a:p>
          <a:p>
            <a:r>
              <a:rPr lang="en-US" sz="1200" b="1" kern="1200" dirty="0" smtClean="0">
                <a:solidFill>
                  <a:schemeClr val="tx1"/>
                </a:solidFill>
                <a:latin typeface="+mn-lt"/>
                <a:ea typeface="+mn-ea"/>
                <a:cs typeface="+mn-cs"/>
              </a:rPr>
              <a:t>CERN</a:t>
            </a:r>
            <a:r>
              <a:rPr lang="en-US" sz="1200" b="0" kern="1200" dirty="0" smtClean="0">
                <a:solidFill>
                  <a:schemeClr val="tx1"/>
                </a:solidFill>
                <a:latin typeface="+mn-lt"/>
                <a:ea typeface="+mn-ea"/>
                <a:cs typeface="+mn-cs"/>
              </a:rPr>
              <a:t>, short for </a:t>
            </a:r>
            <a:r>
              <a:rPr lang="en-US" sz="1200" b="0" kern="1200" dirty="0" err="1" smtClean="0">
                <a:solidFill>
                  <a:schemeClr val="tx1"/>
                </a:solidFill>
                <a:latin typeface="+mn-lt"/>
                <a:ea typeface="+mn-ea"/>
                <a:cs typeface="+mn-cs"/>
              </a:rPr>
              <a:t>Conseil</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Europeen</a:t>
            </a:r>
            <a:r>
              <a:rPr lang="en-US" sz="1200" b="0" kern="1200" dirty="0" smtClean="0">
                <a:solidFill>
                  <a:schemeClr val="tx1"/>
                </a:solidFill>
                <a:latin typeface="+mn-lt"/>
                <a:ea typeface="+mn-ea"/>
                <a:cs typeface="+mn-cs"/>
              </a:rPr>
              <a:t> pour le </a:t>
            </a:r>
            <a:r>
              <a:rPr lang="en-US" sz="1200" b="0" kern="1200" dirty="0" err="1" smtClean="0">
                <a:solidFill>
                  <a:schemeClr val="tx1"/>
                </a:solidFill>
                <a:latin typeface="+mn-lt"/>
                <a:ea typeface="+mn-ea"/>
                <a:cs typeface="+mn-cs"/>
              </a:rPr>
              <a:t>Recherche</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Nucleaire</a:t>
            </a:r>
            <a:r>
              <a:rPr lang="en-US" sz="1200" b="0" kern="1200" dirty="0" smtClean="0">
                <a:solidFill>
                  <a:schemeClr val="tx1"/>
                </a:solidFill>
                <a:latin typeface="+mn-lt"/>
                <a:ea typeface="+mn-ea"/>
                <a:cs typeface="+mn-cs"/>
              </a:rPr>
              <a:t> (European Laboratory for Particle Physics), is a world renowned research center located in Geneva, Switzerland.</a:t>
            </a:r>
          </a:p>
          <a:p>
            <a:r>
              <a:rPr lang="en-US" sz="1200" b="0" kern="1200" dirty="0" smtClean="0">
                <a:solidFill>
                  <a:schemeClr val="tx1"/>
                </a:solidFill>
                <a:latin typeface="+mn-lt"/>
                <a:ea typeface="+mn-ea"/>
                <a:cs typeface="+mn-cs"/>
              </a:rPr>
              <a:t>CERN is where </a:t>
            </a:r>
            <a:r>
              <a:rPr lang="en-US" sz="1200" b="1" u="sng" kern="1200" dirty="0" smtClean="0">
                <a:solidFill>
                  <a:schemeClr val="tx1"/>
                </a:solidFill>
                <a:latin typeface="+mn-lt"/>
                <a:ea typeface="+mn-ea"/>
                <a:cs typeface="+mn-cs"/>
                <a:hlinkClick r:id="rId3"/>
              </a:rPr>
              <a:t>Sir Tim Berners-Lee</a:t>
            </a:r>
            <a:r>
              <a:rPr lang="en-US" sz="1200" b="0" u="sng" kern="1200" dirty="0" smtClean="0">
                <a:solidFill>
                  <a:schemeClr val="tx1"/>
                </a:solidFill>
                <a:latin typeface="+mn-lt"/>
                <a:ea typeface="+mn-ea"/>
                <a:cs typeface="+mn-cs"/>
                <a:hlinkClick r:id="rId3"/>
              </a:rPr>
              <a:t> first developed the theory of </a:t>
            </a:r>
            <a:r>
              <a:rPr lang="en-US" sz="1200" b="1" u="sng" kern="1200" dirty="0" smtClean="0">
                <a:solidFill>
                  <a:schemeClr val="tx1"/>
                </a:solidFill>
                <a:latin typeface="+mn-lt"/>
                <a:ea typeface="+mn-ea"/>
                <a:cs typeface="+mn-cs"/>
                <a:hlinkClick r:id="rId4"/>
              </a:rPr>
              <a:t>HTML</a:t>
            </a:r>
            <a:r>
              <a:rPr lang="en-US" sz="1200" b="0" u="sng" kern="1200" dirty="0" smtClean="0">
                <a:solidFill>
                  <a:schemeClr val="tx1"/>
                </a:solidFill>
                <a:latin typeface="+mn-lt"/>
                <a:ea typeface="+mn-ea"/>
                <a:cs typeface="+mn-cs"/>
                <a:hlinkClick r:id="rId4"/>
              </a:rPr>
              <a:t> and the Web as a working prototype.</a:t>
            </a:r>
            <a:endParaRPr lang="en-US" dirty="0"/>
          </a:p>
        </p:txBody>
      </p:sp>
      <p:sp>
        <p:nvSpPr>
          <p:cNvPr id="4" name="Slide Number Placeholder 3"/>
          <p:cNvSpPr>
            <a:spLocks noGrp="1"/>
          </p:cNvSpPr>
          <p:nvPr>
            <p:ph type="sldNum" sz="quarter" idx="10"/>
          </p:nvPr>
        </p:nvSpPr>
        <p:spPr/>
        <p:txBody>
          <a:bodyPr/>
          <a:lstStyle/>
          <a:p>
            <a:fld id="{DB29C7ED-33F6-7A49-816C-EB7C76AB597E}" type="slidenum">
              <a:rPr lang="en-US" smtClean="0"/>
              <a:pPr/>
              <a:t>4</a:t>
            </a:fld>
            <a:endParaRPr lang="en-US"/>
          </a:p>
        </p:txBody>
      </p:sp>
    </p:spTree>
    <p:extLst>
      <p:ext uri="{BB962C8B-B14F-4D97-AF65-F5344CB8AC3E}">
        <p14:creationId xmlns:p14="http://schemas.microsoft.com/office/powerpoint/2010/main" val="4047995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first web browser - or browser-editor rather - was called </a:t>
            </a:r>
            <a:r>
              <a:rPr lang="en-US" sz="1200" i="1" kern="1200" dirty="0" err="1" smtClean="0">
                <a:solidFill>
                  <a:schemeClr val="tx1"/>
                </a:solidFill>
                <a:latin typeface="+mn-lt"/>
                <a:ea typeface="+mn-ea"/>
                <a:cs typeface="+mn-cs"/>
              </a:rPr>
              <a:t>WorldWideWeb</a:t>
            </a:r>
            <a:r>
              <a:rPr lang="en-US" sz="1200" i="0" kern="1200" dirty="0" smtClean="0">
                <a:solidFill>
                  <a:schemeClr val="tx1"/>
                </a:solidFill>
                <a:latin typeface="+mn-lt"/>
                <a:ea typeface="+mn-ea"/>
                <a:cs typeface="+mn-cs"/>
              </a:rPr>
              <a:t> as, after all, when it was written in 1990 it was the only way to see the web. Much later it was renamed Nexus in order to save confusion between the program and the abstract information space (which is now spelled </a:t>
            </a:r>
            <a:r>
              <a:rPr lang="en-US" sz="1200" i="1" kern="1200" dirty="0" smtClean="0">
                <a:solidFill>
                  <a:schemeClr val="tx1"/>
                </a:solidFill>
                <a:latin typeface="+mn-lt"/>
                <a:ea typeface="+mn-ea"/>
                <a:cs typeface="+mn-cs"/>
              </a:rPr>
              <a:t>World Wide Web</a:t>
            </a:r>
            <a:r>
              <a:rPr lang="en-US" sz="1200" i="0" kern="1200" dirty="0" smtClean="0">
                <a:solidFill>
                  <a:schemeClr val="tx1"/>
                </a:solidFill>
                <a:latin typeface="+mn-lt"/>
                <a:ea typeface="+mn-ea"/>
                <a:cs typeface="+mn-cs"/>
              </a:rPr>
              <a:t> with spaces).</a:t>
            </a:r>
            <a:endParaRPr lang="en-US" dirty="0"/>
          </a:p>
        </p:txBody>
      </p:sp>
      <p:sp>
        <p:nvSpPr>
          <p:cNvPr id="4" name="Slide Number Placeholder 3"/>
          <p:cNvSpPr>
            <a:spLocks noGrp="1"/>
          </p:cNvSpPr>
          <p:nvPr>
            <p:ph type="sldNum" sz="quarter" idx="10"/>
          </p:nvPr>
        </p:nvSpPr>
        <p:spPr/>
        <p:txBody>
          <a:bodyPr/>
          <a:lstStyle/>
          <a:p>
            <a:fld id="{DB29C7ED-33F6-7A49-816C-EB7C76AB597E}" type="slidenum">
              <a:rPr lang="en-US" smtClean="0"/>
              <a:pPr/>
              <a:t>5</a:t>
            </a:fld>
            <a:endParaRPr lang="en-US"/>
          </a:p>
        </p:txBody>
      </p:sp>
    </p:spTree>
    <p:extLst>
      <p:ext uri="{BB962C8B-B14F-4D97-AF65-F5344CB8AC3E}">
        <p14:creationId xmlns:p14="http://schemas.microsoft.com/office/powerpoint/2010/main" val="849307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01E133-163D-4D6C-890F-14AA6D247752}" type="slidenum">
              <a:rPr lang="en-US" smtClean="0"/>
              <a:pPr/>
              <a:t>19</a:t>
            </a:fld>
            <a:endParaRPr lang="en-US"/>
          </a:p>
        </p:txBody>
      </p:sp>
    </p:spTree>
    <p:extLst>
      <p:ext uri="{BB962C8B-B14F-4D97-AF65-F5344CB8AC3E}">
        <p14:creationId xmlns:p14="http://schemas.microsoft.com/office/powerpoint/2010/main" val="1005026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Monospace</a:t>
            </a:r>
            <a:endParaRPr lang="en-US" dirty="0" smtClean="0"/>
          </a:p>
          <a:p>
            <a:r>
              <a:rPr lang="en-US" dirty="0" smtClean="0"/>
              <a:t>Cursive</a:t>
            </a:r>
          </a:p>
          <a:p>
            <a:r>
              <a:rPr lang="en-US" dirty="0" smtClean="0"/>
              <a:t>Fantasy</a:t>
            </a:r>
            <a:endParaRPr lang="en-US" dirty="0"/>
          </a:p>
        </p:txBody>
      </p:sp>
      <p:sp>
        <p:nvSpPr>
          <p:cNvPr id="4" name="Slide Number Placeholder 3"/>
          <p:cNvSpPr>
            <a:spLocks noGrp="1"/>
          </p:cNvSpPr>
          <p:nvPr>
            <p:ph type="sldNum" sz="quarter" idx="10"/>
          </p:nvPr>
        </p:nvSpPr>
        <p:spPr/>
        <p:txBody>
          <a:bodyPr/>
          <a:lstStyle/>
          <a:p>
            <a:fld id="{9A01E133-163D-4D6C-890F-14AA6D247752}" type="slidenum">
              <a:rPr lang="en-US" smtClean="0"/>
              <a:pPr/>
              <a:t>20</a:t>
            </a:fld>
            <a:endParaRPr lang="en-US"/>
          </a:p>
        </p:txBody>
      </p:sp>
    </p:spTree>
    <p:extLst>
      <p:ext uri="{BB962C8B-B14F-4D97-AF65-F5344CB8AC3E}">
        <p14:creationId xmlns:p14="http://schemas.microsoft.com/office/powerpoint/2010/main" val="683198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Monospace</a:t>
            </a:r>
            <a:endParaRPr lang="en-US" dirty="0" smtClean="0"/>
          </a:p>
          <a:p>
            <a:r>
              <a:rPr lang="en-US" dirty="0" smtClean="0"/>
              <a:t>Cursive</a:t>
            </a:r>
          </a:p>
          <a:p>
            <a:r>
              <a:rPr lang="en-US" dirty="0" smtClean="0"/>
              <a:t>Fantasy</a:t>
            </a:r>
          </a:p>
          <a:p>
            <a:endParaRPr lang="en-US" dirty="0"/>
          </a:p>
        </p:txBody>
      </p:sp>
      <p:sp>
        <p:nvSpPr>
          <p:cNvPr id="4" name="Slide Number Placeholder 3"/>
          <p:cNvSpPr>
            <a:spLocks noGrp="1"/>
          </p:cNvSpPr>
          <p:nvPr>
            <p:ph type="sldNum" sz="quarter" idx="10"/>
          </p:nvPr>
        </p:nvSpPr>
        <p:spPr/>
        <p:txBody>
          <a:bodyPr/>
          <a:lstStyle/>
          <a:p>
            <a:fld id="{9A01E133-163D-4D6C-890F-14AA6D247752}" type="slidenum">
              <a:rPr lang="en-US" smtClean="0"/>
              <a:pPr/>
              <a:t>21</a:t>
            </a:fld>
            <a:endParaRPr lang="en-US"/>
          </a:p>
        </p:txBody>
      </p:sp>
    </p:spTree>
    <p:extLst>
      <p:ext uri="{BB962C8B-B14F-4D97-AF65-F5344CB8AC3E}">
        <p14:creationId xmlns:p14="http://schemas.microsoft.com/office/powerpoint/2010/main" val="1615882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Colors can grab</a:t>
            </a:r>
            <a:r>
              <a:rPr lang="en-US" baseline="0" dirty="0" smtClean="0"/>
              <a:t> attention, change the mood and change emotions.</a:t>
            </a:r>
            <a:endParaRPr lang="en-US" dirty="0"/>
          </a:p>
        </p:txBody>
      </p:sp>
      <p:sp>
        <p:nvSpPr>
          <p:cNvPr id="4" name="Slide Number Placeholder 3"/>
          <p:cNvSpPr>
            <a:spLocks noGrp="1"/>
          </p:cNvSpPr>
          <p:nvPr>
            <p:ph type="sldNum" sz="quarter" idx="10"/>
          </p:nvPr>
        </p:nvSpPr>
        <p:spPr/>
        <p:txBody>
          <a:bodyPr/>
          <a:lstStyle/>
          <a:p>
            <a:fld id="{9A01E133-163D-4D6C-890F-14AA6D247752}" type="slidenum">
              <a:rPr lang="en-US" smtClean="0"/>
              <a:pPr/>
              <a:t>22</a:t>
            </a:fld>
            <a:endParaRPr lang="en-US"/>
          </a:p>
        </p:txBody>
      </p:sp>
    </p:spTree>
    <p:extLst>
      <p:ext uri="{BB962C8B-B14F-4D97-AF65-F5344CB8AC3E}">
        <p14:creationId xmlns:p14="http://schemas.microsoft.com/office/powerpoint/2010/main" val="2151911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lIns="91429" tIns="45714" rIns="91429" bIns="45714"/>
          <a:lstStyle>
            <a:lvl1pPr marL="0" indent="0" algn="ctr">
              <a:buNone/>
              <a:defRPr>
                <a:solidFill>
                  <a:schemeClr val="tx1">
                    <a:tint val="75000"/>
                  </a:schemeClr>
                </a:solidFill>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smtClean="0"/>
              <a:t>Click to edit Master subtitle style</a:t>
            </a:r>
            <a:endParaRPr lang="en-US"/>
          </a:p>
        </p:txBody>
      </p:sp>
      <p:sp>
        <p:nvSpPr>
          <p:cNvPr id="4" name="Footer Placeholder 4"/>
          <p:cNvSpPr>
            <a:spLocks noGrp="1"/>
          </p:cNvSpPr>
          <p:nvPr>
            <p:ph type="ftr" sz="quarter" idx="10"/>
          </p:nvPr>
        </p:nvSpPr>
        <p:spPr/>
        <p:txBody>
          <a:bodyPr/>
          <a:lstStyle>
            <a:lvl1pPr>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1"/>
            <a:ext cx="8229600" cy="4525963"/>
          </a:xfrm>
          <a:prstGeom prst="rect">
            <a:avLst/>
          </a:prstGeom>
        </p:spPr>
        <p:txBody>
          <a:bodyPr vert="eaVert" lIns="91429" tIns="45714" rIns="91429" bIns="4571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BA0594BD-5E77-C549-A0E3-8F54FF2BC2C1}" type="datetimeFigureOut">
              <a:rPr lang="en-US" smtClean="0"/>
              <a:pPr/>
              <a:t>11/9/2015</a:t>
            </a:fld>
            <a:endParaRPr lang="en-US"/>
          </a:p>
        </p:txBody>
      </p:sp>
      <p:sp>
        <p:nvSpPr>
          <p:cNvPr id="5" name="Footer Placeholder 4"/>
          <p:cNvSpPr>
            <a:spLocks noGrp="1"/>
          </p:cNvSpPr>
          <p:nvPr>
            <p:ph type="ftr" sz="quarter" idx="11"/>
          </p:nvPr>
        </p:nvSpPr>
        <p:spPr>
          <a:xfrm>
            <a:off x="3124489" y="6356537"/>
            <a:ext cx="2895023" cy="365592"/>
          </a:xfrm>
        </p:spPr>
        <p:txBody>
          <a:bodyPr/>
          <a:lstStyle>
            <a:lvl1pPr>
              <a:defRPr/>
            </a:lvl1pPr>
          </a:lstStyle>
          <a:p>
            <a:endParaRPr lang="en-US"/>
          </a:p>
        </p:txBody>
      </p:sp>
      <p:sp>
        <p:nvSpPr>
          <p:cNvPr id="6" name="Slide Number Placeholder 5"/>
          <p:cNvSpPr>
            <a:spLocks noGrp="1"/>
          </p:cNvSpPr>
          <p:nvPr>
            <p:ph type="sldNum" sz="quarter" idx="12"/>
          </p:nvPr>
        </p:nvSpPr>
        <p:spPr>
          <a:xfrm>
            <a:off x="6553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7A0CFAC4-4996-B943-83AA-452AB276E4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lIns="91429" tIns="45714" rIns="91429" bIns="4571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BA0594BD-5E77-C549-A0E3-8F54FF2BC2C1}" type="datetimeFigureOut">
              <a:rPr lang="en-US" smtClean="0"/>
              <a:pPr/>
              <a:t>11/9/2015</a:t>
            </a:fld>
            <a:endParaRPr lang="en-US"/>
          </a:p>
        </p:txBody>
      </p:sp>
      <p:sp>
        <p:nvSpPr>
          <p:cNvPr id="5" name="Footer Placeholder 4"/>
          <p:cNvSpPr>
            <a:spLocks noGrp="1"/>
          </p:cNvSpPr>
          <p:nvPr>
            <p:ph type="ftr" sz="quarter" idx="11"/>
          </p:nvPr>
        </p:nvSpPr>
        <p:spPr>
          <a:xfrm>
            <a:off x="3124489" y="6356537"/>
            <a:ext cx="2895023" cy="365592"/>
          </a:xfrm>
        </p:spPr>
        <p:txBody>
          <a:bodyPr/>
          <a:lstStyle>
            <a:lvl1pPr>
              <a:defRPr/>
            </a:lvl1pPr>
          </a:lstStyle>
          <a:p>
            <a:endParaRPr lang="en-US"/>
          </a:p>
        </p:txBody>
      </p:sp>
      <p:sp>
        <p:nvSpPr>
          <p:cNvPr id="6" name="Slide Number Placeholder 5"/>
          <p:cNvSpPr>
            <a:spLocks noGrp="1"/>
          </p:cNvSpPr>
          <p:nvPr>
            <p:ph type="sldNum" sz="quarter" idx="12"/>
          </p:nvPr>
        </p:nvSpPr>
        <p:spPr>
          <a:xfrm>
            <a:off x="6553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7A0CFAC4-4996-B943-83AA-452AB276E4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A0594BD-5E77-C549-A0E3-8F54FF2BC2C1}" type="datetimeFigureOut">
              <a:rPr lang="en-US" smtClean="0"/>
              <a:pPr/>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A0CFAC4-4996-B943-83AA-452AB276E44C}" type="slidenum">
              <a:rPr lang="en-US" smtClean="0"/>
              <a:pPr/>
              <a:t>‹#›</a:t>
            </a:fld>
            <a:endParaRPr lang="en-US"/>
          </a:p>
        </p:txBody>
      </p:sp>
    </p:spTree>
    <p:extLst>
      <p:ext uri="{BB962C8B-B14F-4D97-AF65-F5344CB8AC3E}">
        <p14:creationId xmlns:p14="http://schemas.microsoft.com/office/powerpoint/2010/main" val="382501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74838"/>
            <a:ext cx="8229600" cy="4525963"/>
          </a:xfrm>
          <a:prstGeom prst="rect">
            <a:avLst/>
          </a:prstGeom>
        </p:spPr>
        <p:txBody>
          <a:bodyPr lIns="91429" tIns="45714" rIns="91429" bIns="45714"/>
          <a:lstStyle>
            <a:lvl1pPr>
              <a:defRPr sz="2800">
                <a:latin typeface="Gotham Book" pitchFamily="50" charset="0"/>
              </a:defRPr>
            </a:lvl1pPr>
            <a:lvl2pPr>
              <a:defRPr sz="2400">
                <a:latin typeface="Gotham Book" pitchFamily="50" charset="0"/>
              </a:defRPr>
            </a:lvl2pPr>
            <a:lvl3pPr>
              <a:defRPr sz="2000">
                <a:latin typeface="Gotham Book" pitchFamily="50" charset="0"/>
              </a:defRPr>
            </a:lvl3pPr>
            <a:lvl4pPr>
              <a:defRPr sz="1800">
                <a:latin typeface="Gotham Book" pitchFamily="50" charset="0"/>
              </a:defRPr>
            </a:lvl4pPr>
            <a:lvl5pPr>
              <a:defRPr sz="1800">
                <a:latin typeface="Gotham Book" pitchFamily="50"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7"/>
          <p:cNvSpPr>
            <a:spLocks noGrp="1"/>
          </p:cNvSpPr>
          <p:nvPr>
            <p:ph type="body" sz="quarter" idx="13"/>
          </p:nvPr>
        </p:nvSpPr>
        <p:spPr>
          <a:xfrm>
            <a:off x="457200" y="990600"/>
            <a:ext cx="8229600" cy="914400"/>
          </a:xfrm>
          <a:prstGeom prst="rect">
            <a:avLst/>
          </a:prstGeom>
        </p:spPr>
        <p:txBody>
          <a:bodyPr lIns="91429" tIns="45714" rIns="91429" bIns="45714"/>
          <a:lstStyle>
            <a:lvl1pPr marL="0" indent="0">
              <a:buNone/>
              <a:defRPr sz="3600">
                <a:solidFill>
                  <a:srgbClr val="00B050"/>
                </a:solidFill>
                <a:latin typeface="Gotham Bold" pitchFamily="50" charset="0"/>
              </a:defRPr>
            </a:lvl1pPr>
            <a:lvl3pPr marL="914293" indent="0">
              <a:buNone/>
              <a:defRPr/>
            </a:lvl3pPr>
          </a:lstStyle>
          <a:p>
            <a:pPr lvl="0"/>
            <a:r>
              <a:rPr lang="en-US" smtClean="0"/>
              <a:t>Click to edit Master text styles</a:t>
            </a:r>
          </a:p>
        </p:txBody>
      </p:sp>
      <p:sp>
        <p:nvSpPr>
          <p:cNvPr id="4" name="Footer Placeholder 4"/>
          <p:cNvSpPr>
            <a:spLocks noGrp="1"/>
          </p:cNvSpPr>
          <p:nvPr>
            <p:ph type="ftr" sz="quarter" idx="14"/>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lIns="91429" tIns="45714" rIns="91429" bIns="45714" anchor="b"/>
          <a:lstStyle>
            <a:lvl1pPr marL="0" indent="0">
              <a:buNone/>
              <a:defRPr sz="2000">
                <a:solidFill>
                  <a:schemeClr val="tx1">
                    <a:tint val="75000"/>
                  </a:schemeClr>
                </a:solidFill>
              </a:defRPr>
            </a:lvl1pPr>
            <a:lvl2pPr marL="457146" indent="0">
              <a:buNone/>
              <a:defRPr sz="1800">
                <a:solidFill>
                  <a:schemeClr val="tx1">
                    <a:tint val="75000"/>
                  </a:schemeClr>
                </a:solidFill>
              </a:defRPr>
            </a:lvl2pPr>
            <a:lvl3pPr marL="914293" indent="0">
              <a:buNone/>
              <a:defRPr sz="1600">
                <a:solidFill>
                  <a:schemeClr val="tx1">
                    <a:tint val="75000"/>
                  </a:schemeClr>
                </a:solidFill>
              </a:defRPr>
            </a:lvl3pPr>
            <a:lvl4pPr marL="1371440" indent="0">
              <a:buNone/>
              <a:defRPr sz="1400">
                <a:solidFill>
                  <a:schemeClr val="tx1">
                    <a:tint val="75000"/>
                  </a:schemeClr>
                </a:solidFill>
              </a:defRPr>
            </a:lvl4pPr>
            <a:lvl5pPr marL="1828586" indent="0">
              <a:buNone/>
              <a:defRPr sz="1400">
                <a:solidFill>
                  <a:schemeClr val="tx1">
                    <a:tint val="75000"/>
                  </a:schemeClr>
                </a:solidFill>
              </a:defRPr>
            </a:lvl5pPr>
            <a:lvl6pPr marL="2285733" indent="0">
              <a:buNone/>
              <a:defRPr sz="1400">
                <a:solidFill>
                  <a:schemeClr val="tx1">
                    <a:tint val="75000"/>
                  </a:schemeClr>
                </a:solidFill>
              </a:defRPr>
            </a:lvl6pPr>
            <a:lvl7pPr marL="2742879" indent="0">
              <a:buNone/>
              <a:defRPr sz="1400">
                <a:solidFill>
                  <a:schemeClr val="tx1">
                    <a:tint val="75000"/>
                  </a:schemeClr>
                </a:solidFill>
              </a:defRPr>
            </a:lvl7pPr>
            <a:lvl8pPr marL="3200026" indent="0">
              <a:buNone/>
              <a:defRPr sz="1400">
                <a:solidFill>
                  <a:schemeClr val="tx1">
                    <a:tint val="75000"/>
                  </a:schemeClr>
                </a:solidFill>
              </a:defRPr>
            </a:lvl8pPr>
            <a:lvl9pPr marL="3657172" indent="0">
              <a:buNone/>
              <a:defRPr sz="1400">
                <a:solidFill>
                  <a:schemeClr val="tx1">
                    <a:tint val="75000"/>
                  </a:schemeClr>
                </a:solidFill>
              </a:defRPr>
            </a:lvl9pPr>
          </a:lstStyle>
          <a:p>
            <a:pPr lvl="0"/>
            <a:r>
              <a:rPr lang="en-US" smtClean="0"/>
              <a:t>Click to edit Master text styles</a:t>
            </a:r>
          </a:p>
        </p:txBody>
      </p:sp>
      <p:sp>
        <p:nvSpPr>
          <p:cNvPr id="4" name="Footer Placeholder 4"/>
          <p:cNvSpPr>
            <a:spLocks noGrp="1"/>
          </p:cNvSpPr>
          <p:nvPr>
            <p:ph type="ftr" sz="quarter" idx="10"/>
          </p:nvPr>
        </p:nvSpPr>
        <p:spPr>
          <a:xfrm>
            <a:off x="5257512" y="6264088"/>
            <a:ext cx="3810000" cy="365592"/>
          </a:xfrm>
        </p:spPr>
        <p:txBody>
          <a:bodyPr/>
          <a:lstStyle>
            <a:lvl1pPr algn="r">
              <a:defRPr sz="1400" dirty="0" smtClean="0">
                <a:latin typeface="DellaRobbia BT" pitchFamily="18" charset="0"/>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Footer Placeholder 4"/>
          <p:cNvSpPr txBox="1">
            <a:spLocks/>
          </p:cNvSpPr>
          <p:nvPr/>
        </p:nvSpPr>
        <p:spPr>
          <a:xfrm>
            <a:off x="5257512" y="6264088"/>
            <a:ext cx="3810000" cy="365592"/>
          </a:xfrm>
          <a:prstGeom prst="rect">
            <a:avLst/>
          </a:prstGeom>
        </p:spPr>
        <p:txBody>
          <a:bodyPr lIns="91429" tIns="45714" rIns="91429" bIns="45714" anchor="ctr"/>
          <a:lstStyle>
            <a:defPPr>
              <a:defRPr lang="en-US"/>
            </a:defPPr>
            <a:lvl1pPr marL="0" algn="r" defTabSz="914400" rtl="0" eaLnBrk="1" latinLnBrk="0" hangingPunct="1">
              <a:defRPr sz="1400" kern="1200">
                <a:solidFill>
                  <a:schemeClr val="tx1">
                    <a:tint val="75000"/>
                  </a:schemeClr>
                </a:solidFill>
                <a:latin typeface="DellaRobbia BT"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mtClean="0"/>
              <a:t>Information Technology Education Department </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a:prstGeom prst="rect">
            <a:avLst/>
          </a:prstGeom>
        </p:spPr>
        <p:txBody>
          <a:bodyPr lIns="91429" tIns="45714" rIns="91429" bIns="45714"/>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a:prstGeom prst="rect">
            <a:avLst/>
          </a:prstGeom>
        </p:spPr>
        <p:txBody>
          <a:bodyPr lIns="91429" tIns="45714" rIns="91429" bIns="45714"/>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a:prstGeom prst="rect">
            <a:avLst/>
          </a:prstGeom>
        </p:spPr>
        <p:txBody>
          <a:bodyPr lIns="91429" tIns="45714" rIns="91429" bIns="45714" anchor="b"/>
          <a:lstStyle>
            <a:lvl1pPr marL="0" indent="0">
              <a:buNone/>
              <a:defRPr sz="2400" b="1"/>
            </a:lvl1pPr>
            <a:lvl2pPr marL="457146" indent="0">
              <a:buNone/>
              <a:defRPr sz="2000" b="1"/>
            </a:lvl2pPr>
            <a:lvl3pPr marL="914293" indent="0">
              <a:buNone/>
              <a:defRPr sz="1800" b="1"/>
            </a:lvl3pPr>
            <a:lvl4pPr marL="1371440" indent="0">
              <a:buNone/>
              <a:defRPr sz="1600" b="1"/>
            </a:lvl4pPr>
            <a:lvl5pPr marL="1828586" indent="0">
              <a:buNone/>
              <a:defRPr sz="1600" b="1"/>
            </a:lvl5pPr>
            <a:lvl6pPr marL="2285733" indent="0">
              <a:buNone/>
              <a:defRPr sz="1600" b="1"/>
            </a:lvl6pPr>
            <a:lvl7pPr marL="2742879" indent="0">
              <a:buNone/>
              <a:defRPr sz="1600" b="1"/>
            </a:lvl7pPr>
            <a:lvl8pPr marL="3200026" indent="0">
              <a:buNone/>
              <a:defRPr sz="1600" b="1"/>
            </a:lvl8pPr>
            <a:lvl9pPr marL="365717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a:prstGeom prst="rect">
            <a:avLst/>
          </a:prstGeom>
        </p:spPr>
        <p:txBody>
          <a:bodyPr lIns="91429" tIns="45714" rIns="91429" bIns="45714"/>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a:prstGeom prst="rect">
            <a:avLst/>
          </a:prstGeom>
        </p:spPr>
        <p:txBody>
          <a:bodyPr lIns="91429" tIns="45714" rIns="91429" bIns="45714" anchor="b"/>
          <a:lstStyle>
            <a:lvl1pPr marL="0" indent="0">
              <a:buNone/>
              <a:defRPr sz="2400" b="1"/>
            </a:lvl1pPr>
            <a:lvl2pPr marL="457146" indent="0">
              <a:buNone/>
              <a:defRPr sz="2000" b="1"/>
            </a:lvl2pPr>
            <a:lvl3pPr marL="914293" indent="0">
              <a:buNone/>
              <a:defRPr sz="1800" b="1"/>
            </a:lvl3pPr>
            <a:lvl4pPr marL="1371440" indent="0">
              <a:buNone/>
              <a:defRPr sz="1600" b="1"/>
            </a:lvl4pPr>
            <a:lvl5pPr marL="1828586" indent="0">
              <a:buNone/>
              <a:defRPr sz="1600" b="1"/>
            </a:lvl5pPr>
            <a:lvl6pPr marL="2285733" indent="0">
              <a:buNone/>
              <a:defRPr sz="1600" b="1"/>
            </a:lvl6pPr>
            <a:lvl7pPr marL="2742879" indent="0">
              <a:buNone/>
              <a:defRPr sz="1600" b="1"/>
            </a:lvl7pPr>
            <a:lvl8pPr marL="3200026" indent="0">
              <a:buNone/>
              <a:defRPr sz="1600" b="1"/>
            </a:lvl8pPr>
            <a:lvl9pPr marL="365717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lIns="91429" tIns="45714" rIns="91429" bIns="45714"/>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a:xfrm>
            <a:off x="5257512" y="6264088"/>
            <a:ext cx="3810000" cy="365592"/>
          </a:xfrm>
        </p:spPr>
        <p:txBody>
          <a:bodyPr/>
          <a:lstStyle>
            <a:lvl1pPr algn="r">
              <a:defRPr sz="1400" dirty="0" smtClean="0">
                <a:latin typeface="DellaRobbia BT" pitchFamily="18" charset="0"/>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BA0594BD-5E77-C549-A0E3-8F54FF2BC2C1}" type="datetimeFigureOut">
              <a:rPr lang="en-US" smtClean="0"/>
              <a:pPr/>
              <a:t>11/9/2015</a:t>
            </a:fld>
            <a:endParaRPr lang="en-US"/>
          </a:p>
        </p:txBody>
      </p:sp>
      <p:sp>
        <p:nvSpPr>
          <p:cNvPr id="4" name="Footer Placeholder 3"/>
          <p:cNvSpPr>
            <a:spLocks noGrp="1"/>
          </p:cNvSpPr>
          <p:nvPr>
            <p:ph type="ftr" sz="quarter" idx="11"/>
          </p:nvPr>
        </p:nvSpPr>
        <p:spPr>
          <a:xfrm>
            <a:off x="3124489" y="6356537"/>
            <a:ext cx="2895023" cy="365592"/>
          </a:xfrm>
        </p:spPr>
        <p:txBody>
          <a:bodyPr/>
          <a:lstStyle>
            <a:lvl1pPr>
              <a:defRPr/>
            </a:lvl1pPr>
          </a:lstStyle>
          <a:p>
            <a:endParaRPr lang="en-US"/>
          </a:p>
        </p:txBody>
      </p:sp>
      <p:sp>
        <p:nvSpPr>
          <p:cNvPr id="5" name="Slide Number Placeholder 4"/>
          <p:cNvSpPr>
            <a:spLocks noGrp="1"/>
          </p:cNvSpPr>
          <p:nvPr>
            <p:ph type="sldNum" sz="quarter" idx="12"/>
          </p:nvPr>
        </p:nvSpPr>
        <p:spPr>
          <a:xfrm>
            <a:off x="6553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7A0CFAC4-4996-B943-83AA-452AB276E4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BA0594BD-5E77-C549-A0E3-8F54FF2BC2C1}" type="datetimeFigureOut">
              <a:rPr lang="en-US" smtClean="0"/>
              <a:pPr/>
              <a:t>11/9/2015</a:t>
            </a:fld>
            <a:endParaRPr lang="en-US"/>
          </a:p>
        </p:txBody>
      </p:sp>
      <p:sp>
        <p:nvSpPr>
          <p:cNvPr id="3" name="Footer Placeholder 2"/>
          <p:cNvSpPr>
            <a:spLocks noGrp="1"/>
          </p:cNvSpPr>
          <p:nvPr>
            <p:ph type="ftr" sz="quarter" idx="11"/>
          </p:nvPr>
        </p:nvSpPr>
        <p:spPr>
          <a:xfrm>
            <a:off x="3124489" y="6356537"/>
            <a:ext cx="2895023" cy="365592"/>
          </a:xfrm>
        </p:spPr>
        <p:txBody>
          <a:bodyPr/>
          <a:lstStyle>
            <a:lvl1pPr>
              <a:defRPr/>
            </a:lvl1pPr>
          </a:lstStyle>
          <a:p>
            <a:endParaRPr lang="en-US"/>
          </a:p>
        </p:txBody>
      </p:sp>
      <p:sp>
        <p:nvSpPr>
          <p:cNvPr id="4" name="Slide Number Placeholder 3"/>
          <p:cNvSpPr>
            <a:spLocks noGrp="1"/>
          </p:cNvSpPr>
          <p:nvPr>
            <p:ph type="sldNum" sz="quarter" idx="12"/>
          </p:nvPr>
        </p:nvSpPr>
        <p:spPr>
          <a:xfrm>
            <a:off x="6553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7A0CFAC4-4996-B943-83AA-452AB276E4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lIns="91429" tIns="45714" rIns="91429" bIns="45714"/>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0"/>
            <a:ext cx="3008313" cy="4691063"/>
          </a:xfrm>
          <a:prstGeom prst="rect">
            <a:avLst/>
          </a:prstGeom>
        </p:spPr>
        <p:txBody>
          <a:bodyPr lIns="91429" tIns="45714" rIns="91429" bIns="45714"/>
          <a:lstStyle>
            <a:lvl1pPr marL="0" indent="0">
              <a:buNone/>
              <a:defRPr sz="14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BA0594BD-5E77-C549-A0E3-8F54FF2BC2C1}" type="datetimeFigureOut">
              <a:rPr lang="en-US" smtClean="0"/>
              <a:pPr/>
              <a:t>11/9/2015</a:t>
            </a:fld>
            <a:endParaRPr lang="en-US"/>
          </a:p>
        </p:txBody>
      </p:sp>
      <p:sp>
        <p:nvSpPr>
          <p:cNvPr id="6" name="Footer Placeholder 5"/>
          <p:cNvSpPr>
            <a:spLocks noGrp="1"/>
          </p:cNvSpPr>
          <p:nvPr>
            <p:ph type="ftr" sz="quarter" idx="11"/>
          </p:nvPr>
        </p:nvSpPr>
        <p:spPr>
          <a:xfrm>
            <a:off x="3124489" y="6356537"/>
            <a:ext cx="2895023" cy="365592"/>
          </a:xfrm>
        </p:spPr>
        <p:txBody>
          <a:bodyPr/>
          <a:lstStyle>
            <a:lvl1pPr>
              <a:defRPr/>
            </a:lvl1pPr>
          </a:lstStyle>
          <a:p>
            <a:endParaRPr lang="en-US"/>
          </a:p>
        </p:txBody>
      </p:sp>
      <p:sp>
        <p:nvSpPr>
          <p:cNvPr id="7" name="Slide Number Placeholder 6"/>
          <p:cNvSpPr>
            <a:spLocks noGrp="1"/>
          </p:cNvSpPr>
          <p:nvPr>
            <p:ph type="sldNum" sz="quarter" idx="12"/>
          </p:nvPr>
        </p:nvSpPr>
        <p:spPr>
          <a:xfrm>
            <a:off x="6553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7A0CFAC4-4996-B943-83AA-452AB276E4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lIns="91429" tIns="45714" rIns="91429" bIns="45714"/>
          <a:lstStyle>
            <a:lvl1pPr marL="0" indent="0">
              <a:buNone/>
              <a:defRPr sz="3200"/>
            </a:lvl1pPr>
            <a:lvl2pPr marL="457146" indent="0">
              <a:buNone/>
              <a:defRPr sz="2800"/>
            </a:lvl2pPr>
            <a:lvl3pPr marL="914293" indent="0">
              <a:buNone/>
              <a:defRPr sz="2400"/>
            </a:lvl3pPr>
            <a:lvl4pPr marL="1371440" indent="0">
              <a:buNone/>
              <a:defRPr sz="2000"/>
            </a:lvl4pPr>
            <a:lvl5pPr marL="1828586" indent="0">
              <a:buNone/>
              <a:defRPr sz="2000"/>
            </a:lvl5pPr>
            <a:lvl6pPr marL="2285733" indent="0">
              <a:buNone/>
              <a:defRPr sz="2000"/>
            </a:lvl6pPr>
            <a:lvl7pPr marL="2742879" indent="0">
              <a:buNone/>
              <a:defRPr sz="2000"/>
            </a:lvl7pPr>
            <a:lvl8pPr marL="3200026" indent="0">
              <a:buNone/>
              <a:defRPr sz="2000"/>
            </a:lvl8pPr>
            <a:lvl9pPr marL="3657172"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lIns="91429" tIns="45714" rIns="91429" bIns="45714"/>
          <a:lstStyle>
            <a:lvl1pPr marL="0" indent="0">
              <a:buNone/>
              <a:defRPr sz="14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BA0594BD-5E77-C549-A0E3-8F54FF2BC2C1}" type="datetimeFigureOut">
              <a:rPr lang="en-US" smtClean="0"/>
              <a:pPr/>
              <a:t>11/9/2015</a:t>
            </a:fld>
            <a:endParaRPr lang="en-US"/>
          </a:p>
        </p:txBody>
      </p:sp>
      <p:sp>
        <p:nvSpPr>
          <p:cNvPr id="6" name="Footer Placeholder 5"/>
          <p:cNvSpPr>
            <a:spLocks noGrp="1"/>
          </p:cNvSpPr>
          <p:nvPr>
            <p:ph type="ftr" sz="quarter" idx="11"/>
          </p:nvPr>
        </p:nvSpPr>
        <p:spPr>
          <a:xfrm>
            <a:off x="3124489" y="6356537"/>
            <a:ext cx="2895023" cy="365592"/>
          </a:xfrm>
        </p:spPr>
        <p:txBody>
          <a:bodyPr/>
          <a:lstStyle>
            <a:lvl1pPr>
              <a:defRPr/>
            </a:lvl1pPr>
          </a:lstStyle>
          <a:p>
            <a:endParaRPr lang="en-US"/>
          </a:p>
        </p:txBody>
      </p:sp>
      <p:sp>
        <p:nvSpPr>
          <p:cNvPr id="7" name="Slide Number Placeholder 6"/>
          <p:cNvSpPr>
            <a:spLocks noGrp="1"/>
          </p:cNvSpPr>
          <p:nvPr>
            <p:ph type="sldNum" sz="quarter" idx="12"/>
          </p:nvPr>
        </p:nvSpPr>
        <p:spPr>
          <a:xfrm>
            <a:off x="6553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7A0CFAC4-4996-B943-83AA-452AB276E4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023" y="2361640"/>
            <a:ext cx="8611466" cy="1143000"/>
          </a:xfrm>
          <a:prstGeom prst="rect">
            <a:avLst/>
          </a:prstGeom>
          <a:noFill/>
          <a:ln w="9525">
            <a:noFill/>
            <a:miter lim="800000"/>
            <a:headEnd/>
            <a:tailEnd/>
          </a:ln>
        </p:spPr>
        <p:txBody>
          <a:bodyPr vert="horz" wrap="square" lIns="91429" tIns="45714" rIns="91429" bIns="45714" numCol="1" anchor="ctr" anchorCtr="0" compatLnSpc="1">
            <a:prstTxWarp prst="textNoShape">
              <a:avLst/>
            </a:prstTxWarp>
          </a:bodyPr>
          <a:lstStyle/>
          <a:p>
            <a:pPr lvl="0"/>
            <a:r>
              <a:rPr lang="en-US" smtClean="0"/>
              <a:t>PRESENTATION TITLE</a:t>
            </a:r>
          </a:p>
        </p:txBody>
      </p:sp>
      <p:sp>
        <p:nvSpPr>
          <p:cNvPr id="4" name="Footer Placeholder 4"/>
          <p:cNvSpPr>
            <a:spLocks noGrp="1"/>
          </p:cNvSpPr>
          <p:nvPr>
            <p:ph type="ftr" sz="quarter" idx="3"/>
          </p:nvPr>
        </p:nvSpPr>
        <p:spPr>
          <a:xfrm>
            <a:off x="5257512" y="6454588"/>
            <a:ext cx="3810000" cy="365592"/>
          </a:xfrm>
          <a:prstGeom prst="rect">
            <a:avLst/>
          </a:prstGeom>
        </p:spPr>
        <p:txBody>
          <a:bodyPr lIns="82058" tIns="41029" rIns="82058" bIns="41029"/>
          <a:lstStyle>
            <a:lvl1pPr algn="r" defTabSz="914293" fontAlgn="auto">
              <a:spcBef>
                <a:spcPts val="0"/>
              </a:spcBef>
              <a:spcAft>
                <a:spcPts val="0"/>
              </a:spcAft>
              <a:defRPr sz="1400" b="1" dirty="0" smtClean="0">
                <a:solidFill>
                  <a:schemeClr val="bg1"/>
                </a:solidFill>
                <a:latin typeface="DellaRobbia BT" pitchFamily="18" charset="0"/>
                <a:cs typeface="+mn-cs"/>
              </a:defRPr>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defTabSz="913183" rtl="0" eaLnBrk="1" fontAlgn="base" hangingPunct="1">
        <a:spcBef>
          <a:spcPct val="0"/>
        </a:spcBef>
        <a:spcAft>
          <a:spcPct val="0"/>
        </a:spcAft>
        <a:defRPr sz="4000" b="1" kern="1200">
          <a:solidFill>
            <a:schemeClr val="tx1"/>
          </a:solidFill>
          <a:latin typeface="Gotham Black" pitchFamily="50" charset="0"/>
          <a:ea typeface="+mj-ea"/>
          <a:cs typeface="Arial" pitchFamily="34" charset="0"/>
        </a:defRPr>
      </a:lvl1pPr>
      <a:lvl2pPr algn="ctr" defTabSz="913183" rtl="0" eaLnBrk="1" fontAlgn="base" hangingPunct="1">
        <a:spcBef>
          <a:spcPct val="0"/>
        </a:spcBef>
        <a:spcAft>
          <a:spcPct val="0"/>
        </a:spcAft>
        <a:defRPr sz="4000" b="1">
          <a:solidFill>
            <a:schemeClr val="tx1"/>
          </a:solidFill>
          <a:latin typeface="Gotham Black"/>
          <a:cs typeface="Arial" pitchFamily="34" charset="0"/>
        </a:defRPr>
      </a:lvl2pPr>
      <a:lvl3pPr algn="ctr" defTabSz="913183" rtl="0" eaLnBrk="1" fontAlgn="base" hangingPunct="1">
        <a:spcBef>
          <a:spcPct val="0"/>
        </a:spcBef>
        <a:spcAft>
          <a:spcPct val="0"/>
        </a:spcAft>
        <a:defRPr sz="4000" b="1">
          <a:solidFill>
            <a:schemeClr val="tx1"/>
          </a:solidFill>
          <a:latin typeface="Gotham Black"/>
          <a:cs typeface="Arial" pitchFamily="34" charset="0"/>
        </a:defRPr>
      </a:lvl3pPr>
      <a:lvl4pPr algn="ctr" defTabSz="913183" rtl="0" eaLnBrk="1" fontAlgn="base" hangingPunct="1">
        <a:spcBef>
          <a:spcPct val="0"/>
        </a:spcBef>
        <a:spcAft>
          <a:spcPct val="0"/>
        </a:spcAft>
        <a:defRPr sz="4000" b="1">
          <a:solidFill>
            <a:schemeClr val="tx1"/>
          </a:solidFill>
          <a:latin typeface="Gotham Black"/>
          <a:cs typeface="Arial" pitchFamily="34" charset="0"/>
        </a:defRPr>
      </a:lvl4pPr>
      <a:lvl5pPr algn="ctr" defTabSz="913183" rtl="0" eaLnBrk="1" fontAlgn="base" hangingPunct="1">
        <a:spcBef>
          <a:spcPct val="0"/>
        </a:spcBef>
        <a:spcAft>
          <a:spcPct val="0"/>
        </a:spcAft>
        <a:defRPr sz="4000" b="1">
          <a:solidFill>
            <a:schemeClr val="tx1"/>
          </a:solidFill>
          <a:latin typeface="Gotham Black"/>
          <a:cs typeface="Arial" pitchFamily="34" charset="0"/>
        </a:defRPr>
      </a:lvl5pPr>
      <a:lvl6pPr marL="410291" algn="ctr" defTabSz="913183" rtl="0" eaLnBrk="1" fontAlgn="base" hangingPunct="1">
        <a:spcBef>
          <a:spcPct val="0"/>
        </a:spcBef>
        <a:spcAft>
          <a:spcPct val="0"/>
        </a:spcAft>
        <a:defRPr sz="4000" b="1">
          <a:solidFill>
            <a:schemeClr val="tx1"/>
          </a:solidFill>
          <a:latin typeface="Gotham Black"/>
          <a:cs typeface="Arial" pitchFamily="34" charset="0"/>
        </a:defRPr>
      </a:lvl6pPr>
      <a:lvl7pPr marL="820583" algn="ctr" defTabSz="913183" rtl="0" eaLnBrk="1" fontAlgn="base" hangingPunct="1">
        <a:spcBef>
          <a:spcPct val="0"/>
        </a:spcBef>
        <a:spcAft>
          <a:spcPct val="0"/>
        </a:spcAft>
        <a:defRPr sz="4000" b="1">
          <a:solidFill>
            <a:schemeClr val="tx1"/>
          </a:solidFill>
          <a:latin typeface="Gotham Black"/>
          <a:cs typeface="Arial" pitchFamily="34" charset="0"/>
        </a:defRPr>
      </a:lvl7pPr>
      <a:lvl8pPr marL="1230874" algn="ctr" defTabSz="913183" rtl="0" eaLnBrk="1" fontAlgn="base" hangingPunct="1">
        <a:spcBef>
          <a:spcPct val="0"/>
        </a:spcBef>
        <a:spcAft>
          <a:spcPct val="0"/>
        </a:spcAft>
        <a:defRPr sz="4000" b="1">
          <a:solidFill>
            <a:schemeClr val="tx1"/>
          </a:solidFill>
          <a:latin typeface="Gotham Black"/>
          <a:cs typeface="Arial" pitchFamily="34" charset="0"/>
        </a:defRPr>
      </a:lvl8pPr>
      <a:lvl9pPr marL="1641165" algn="ctr" defTabSz="913183" rtl="0" eaLnBrk="1" fontAlgn="base" hangingPunct="1">
        <a:spcBef>
          <a:spcPct val="0"/>
        </a:spcBef>
        <a:spcAft>
          <a:spcPct val="0"/>
        </a:spcAft>
        <a:defRPr sz="4000" b="1">
          <a:solidFill>
            <a:schemeClr val="tx1"/>
          </a:solidFill>
          <a:latin typeface="Gotham Black"/>
          <a:cs typeface="Arial" pitchFamily="34" charset="0"/>
        </a:defRPr>
      </a:lvl9pPr>
    </p:titleStyle>
    <p:bodyStyle>
      <a:lvl1pPr marL="341909" indent="-341909" algn="l" defTabSz="913183"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229" indent="-284925" algn="l" defTabSz="913183"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2547" indent="-227940" algn="l" defTabSz="913183"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599852" indent="-227940" algn="l" defTabSz="913183"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155" indent="-227940" algn="l" defTabSz="913183"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2"/>
          <p:cNvSpPr txBox="1">
            <a:spLocks noChangeArrowheads="1"/>
          </p:cNvSpPr>
          <p:nvPr/>
        </p:nvSpPr>
        <p:spPr bwMode="auto">
          <a:xfrm>
            <a:off x="643762" y="1748573"/>
            <a:ext cx="8001000" cy="29238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PH" sz="4400" b="1" dirty="0" smtClean="0">
                <a:solidFill>
                  <a:srgbClr val="006600"/>
                </a:solidFill>
              </a:rPr>
              <a:t>Web Design Fundamentals /</a:t>
            </a:r>
          </a:p>
          <a:p>
            <a:pPr algn="ctr" eaLnBrk="1" hangingPunct="1"/>
            <a:r>
              <a:rPr lang="en-PH" sz="4400" b="1" dirty="0" smtClean="0">
                <a:solidFill>
                  <a:srgbClr val="006600"/>
                </a:solidFill>
              </a:rPr>
              <a:t>Basic Web Design</a:t>
            </a:r>
            <a:endParaRPr lang="en-PH" sz="4400" b="1" dirty="0">
              <a:solidFill>
                <a:srgbClr val="006600"/>
              </a:solidFill>
            </a:endParaRPr>
          </a:p>
          <a:p>
            <a:pPr algn="ctr" eaLnBrk="1" hangingPunct="1"/>
            <a:endParaRPr lang="en-PH" sz="3200" b="1" dirty="0" smtClean="0">
              <a:solidFill>
                <a:srgbClr val="006600"/>
              </a:solidFill>
            </a:endParaRPr>
          </a:p>
          <a:p>
            <a:pPr algn="ctr" eaLnBrk="1" hangingPunct="1"/>
            <a:r>
              <a:rPr lang="en-PH" sz="3200" b="1" dirty="0" smtClean="0">
                <a:solidFill>
                  <a:srgbClr val="006600"/>
                </a:solidFill>
              </a:rPr>
              <a:t>Introduction to HTML and HTML Tags – ITEWEBDES/ITWD103 / ITWD113 </a:t>
            </a:r>
            <a:endParaRPr lang="en-PH" sz="3200" b="1" dirty="0">
              <a:solidFill>
                <a:srgbClr val="006600"/>
              </a:solidFill>
            </a:endParaRPr>
          </a:p>
        </p:txBody>
      </p:sp>
      <p:sp>
        <p:nvSpPr>
          <p:cNvPr id="15" name="Rectangle 14"/>
          <p:cNvSpPr/>
          <p:nvPr/>
        </p:nvSpPr>
        <p:spPr>
          <a:xfrm>
            <a:off x="643762" y="3195126"/>
            <a:ext cx="8001000" cy="1524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1404354" y="1972949"/>
            <a:ext cx="5557932" cy="1754327"/>
          </a:xfrm>
          <a:prstGeom prst="rect">
            <a:avLst/>
          </a:prstGeom>
          <a:noFill/>
        </p:spPr>
        <p:txBody>
          <a:bodyPr wrap="none" lIns="91440" tIns="45720" rIns="91440" bIns="45720">
            <a:spAutoFit/>
          </a:bodyPr>
          <a:lstStyle/>
          <a:p>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Getting Started</a:t>
            </a:r>
          </a:p>
          <a:p>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with HTML Syntax</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058596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47650" y="800100"/>
            <a:ext cx="8733793" cy="923330"/>
          </a:xfrm>
          <a:prstGeom prst="rect">
            <a:avLst/>
          </a:prstGeom>
          <a:noFill/>
        </p:spPr>
        <p:txBody>
          <a:bodyPr wrap="square" lIns="91440" tIns="45720" rIns="91440" bIns="45720">
            <a:spAutoFit/>
          </a:bodyPr>
          <a:lstStyle/>
          <a:p>
            <a:pPr algn="ctr"/>
            <a:r>
              <a:rPr lang="en-US" sz="5400" b="1" dirty="0" smtClean="0">
                <a:ln w="1905"/>
                <a:solidFill>
                  <a:schemeClr val="accent3">
                    <a:lumMod val="75000"/>
                  </a:schemeClr>
                </a:solidFill>
                <a:effectLst>
                  <a:innerShdw blurRad="69850" dist="43180" dir="5400000">
                    <a:srgbClr val="000000">
                      <a:alpha val="65000"/>
                    </a:srgbClr>
                  </a:innerShdw>
                </a:effectLst>
              </a:rPr>
              <a:t>Choosing an HTML Editor</a:t>
            </a:r>
            <a:endParaRPr lang="en-US" sz="5400" b="1" dirty="0">
              <a:ln w="1905"/>
              <a:solidFill>
                <a:schemeClr val="accent3">
                  <a:lumMod val="75000"/>
                </a:schemeClr>
              </a:solidFill>
              <a:effectLst>
                <a:innerShdw blurRad="69850" dist="43180" dir="5400000">
                  <a:srgbClr val="000000">
                    <a:alpha val="65000"/>
                  </a:srgbClr>
                </a:innerShdw>
              </a:effectLst>
            </a:endParaRPr>
          </a:p>
        </p:txBody>
      </p:sp>
      <p:sp>
        <p:nvSpPr>
          <p:cNvPr id="3" name="TextBox 5"/>
          <p:cNvSpPr txBox="1">
            <a:spLocks noChangeArrowheads="1"/>
          </p:cNvSpPr>
          <p:nvPr/>
        </p:nvSpPr>
        <p:spPr bwMode="auto">
          <a:xfrm>
            <a:off x="1282340" y="2019300"/>
            <a:ext cx="7470503" cy="584775"/>
          </a:xfrm>
          <a:prstGeom prst="rect">
            <a:avLst/>
          </a:prstGeom>
          <a:noFill/>
          <a:ln w="9525">
            <a:noFill/>
            <a:miter lim="800000"/>
            <a:headEnd/>
            <a:tailEnd/>
          </a:ln>
        </p:spPr>
        <p:txBody>
          <a:bodyPr wrap="square">
            <a:spAutoFit/>
          </a:bodyPr>
          <a:lstStyle/>
          <a:p>
            <a:pPr algn="ctr"/>
            <a:r>
              <a:rPr lang="en-US" sz="3200" b="1" smtClean="0"/>
              <a:t>Three </a:t>
            </a:r>
            <a:r>
              <a:rPr lang="en-US" sz="3200" b="1" dirty="0" smtClean="0"/>
              <a:t>ways to create HTML</a:t>
            </a:r>
            <a:endParaRPr lang="en-US" sz="3200" dirty="0"/>
          </a:p>
        </p:txBody>
      </p:sp>
      <p:sp>
        <p:nvSpPr>
          <p:cNvPr id="4" name="TextBox 5"/>
          <p:cNvSpPr txBox="1">
            <a:spLocks noChangeArrowheads="1"/>
          </p:cNvSpPr>
          <p:nvPr/>
        </p:nvSpPr>
        <p:spPr bwMode="auto">
          <a:xfrm>
            <a:off x="1282340" y="3009900"/>
            <a:ext cx="7470503" cy="2062103"/>
          </a:xfrm>
          <a:prstGeom prst="rect">
            <a:avLst/>
          </a:prstGeom>
          <a:noFill/>
          <a:ln w="9525">
            <a:noFill/>
            <a:miter lim="800000"/>
            <a:headEnd/>
            <a:tailEnd/>
          </a:ln>
        </p:spPr>
        <p:txBody>
          <a:bodyPr wrap="square">
            <a:spAutoFit/>
          </a:bodyPr>
          <a:lstStyle/>
          <a:p>
            <a:pPr marL="514350" indent="-514350" algn="just">
              <a:buAutoNum type="arabicPeriod"/>
            </a:pPr>
            <a:r>
              <a:rPr lang="en-US" sz="3200" dirty="0" smtClean="0"/>
              <a:t>Code-based editor</a:t>
            </a:r>
          </a:p>
          <a:p>
            <a:pPr marL="514350" indent="-514350" algn="just">
              <a:buAutoNum type="arabicPeriod"/>
            </a:pPr>
            <a:r>
              <a:rPr lang="en-US" sz="3200" dirty="0" smtClean="0"/>
              <a:t>WYSIWYG ( What You See Is What You Get) editor</a:t>
            </a:r>
          </a:p>
          <a:p>
            <a:pPr marL="514350" indent="-514350" algn="just">
              <a:buAutoNum type="arabicPeriod"/>
            </a:pPr>
            <a:r>
              <a:rPr lang="en-US" sz="3200" dirty="0" smtClean="0"/>
              <a:t>Simple text editor</a:t>
            </a:r>
            <a:endParaRPr lang="en-US" sz="3200" dirty="0"/>
          </a:p>
        </p:txBody>
      </p:sp>
      <p:sp>
        <p:nvSpPr>
          <p:cNvPr id="5" name="TextBox 5"/>
          <p:cNvSpPr txBox="1">
            <a:spLocks noChangeArrowheads="1"/>
          </p:cNvSpPr>
          <p:nvPr/>
        </p:nvSpPr>
        <p:spPr bwMode="auto">
          <a:xfrm>
            <a:off x="2196740" y="5072003"/>
            <a:ext cx="7470503" cy="1631216"/>
          </a:xfrm>
          <a:prstGeom prst="rect">
            <a:avLst/>
          </a:prstGeom>
          <a:noFill/>
          <a:ln w="9525">
            <a:noFill/>
            <a:miter lim="800000"/>
            <a:headEnd/>
            <a:tailEnd/>
          </a:ln>
        </p:spPr>
        <p:txBody>
          <a:bodyPr wrap="square">
            <a:spAutoFit/>
          </a:bodyPr>
          <a:lstStyle/>
          <a:p>
            <a:pPr algn="just"/>
            <a:r>
              <a:rPr lang="en-US" sz="2000" b="1" dirty="0" smtClean="0">
                <a:solidFill>
                  <a:srgbClr val="008000"/>
                </a:solidFill>
              </a:rPr>
              <a:t>Windows</a:t>
            </a:r>
          </a:p>
          <a:p>
            <a:pPr algn="just"/>
            <a:r>
              <a:rPr lang="en-US" sz="2000" dirty="0" smtClean="0"/>
              <a:t>	Notepad</a:t>
            </a:r>
          </a:p>
          <a:p>
            <a:pPr algn="just"/>
            <a:r>
              <a:rPr lang="en-US" sz="2000" b="1" dirty="0" smtClean="0">
                <a:solidFill>
                  <a:srgbClr val="008000"/>
                </a:solidFill>
              </a:rPr>
              <a:t>Macintosh</a:t>
            </a:r>
          </a:p>
          <a:p>
            <a:pPr algn="just"/>
            <a:r>
              <a:rPr lang="en-US" sz="2000" dirty="0" smtClean="0"/>
              <a:t>	</a:t>
            </a:r>
            <a:r>
              <a:rPr lang="en-US" sz="2000" dirty="0" err="1" smtClean="0"/>
              <a:t>TextEdit</a:t>
            </a:r>
            <a:endParaRPr lang="en-US" sz="2000" dirty="0" smtClean="0"/>
          </a:p>
          <a:p>
            <a:pPr algn="just"/>
            <a:endParaRPr lang="en-US" sz="2000" dirty="0"/>
          </a:p>
        </p:txBody>
      </p:sp>
    </p:spTree>
    <p:extLst>
      <p:ext uri="{BB962C8B-B14F-4D97-AF65-F5344CB8AC3E}">
        <p14:creationId xmlns:p14="http://schemas.microsoft.com/office/powerpoint/2010/main" val="253073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47650" y="857250"/>
            <a:ext cx="8733793" cy="923330"/>
          </a:xfrm>
          <a:prstGeom prst="rect">
            <a:avLst/>
          </a:prstGeom>
          <a:noFill/>
        </p:spPr>
        <p:txBody>
          <a:bodyPr wrap="square" lIns="91440" tIns="45720" rIns="91440" bIns="45720">
            <a:spAutoFit/>
          </a:bodyPr>
          <a:lstStyle/>
          <a:p>
            <a:pPr algn="ctr"/>
            <a:r>
              <a:rPr lang="en-US" sz="5400" b="1" dirty="0" smtClean="0">
                <a:ln w="1905"/>
                <a:solidFill>
                  <a:schemeClr val="accent3">
                    <a:lumMod val="75000"/>
                  </a:schemeClr>
                </a:solidFill>
                <a:effectLst>
                  <a:innerShdw blurRad="69850" dist="43180" dir="5400000">
                    <a:srgbClr val="000000">
                      <a:alpha val="65000"/>
                    </a:srgbClr>
                  </a:innerShdw>
                </a:effectLst>
              </a:rPr>
              <a:t>Good Coding Practices </a:t>
            </a:r>
            <a:endParaRPr lang="en-US" sz="5400" b="1" dirty="0">
              <a:ln w="1905"/>
              <a:solidFill>
                <a:schemeClr val="accent3">
                  <a:lumMod val="75000"/>
                </a:schemeClr>
              </a:solidFill>
              <a:effectLst>
                <a:innerShdw blurRad="69850" dist="43180" dir="5400000">
                  <a:srgbClr val="000000">
                    <a:alpha val="65000"/>
                  </a:srgbClr>
                </a:innerShdw>
              </a:effectLst>
            </a:endParaRPr>
          </a:p>
        </p:txBody>
      </p:sp>
      <p:sp>
        <p:nvSpPr>
          <p:cNvPr id="4" name="TextBox 5"/>
          <p:cNvSpPr txBox="1">
            <a:spLocks noChangeArrowheads="1"/>
          </p:cNvSpPr>
          <p:nvPr/>
        </p:nvSpPr>
        <p:spPr bwMode="auto">
          <a:xfrm>
            <a:off x="895350" y="1864548"/>
            <a:ext cx="7857493" cy="4401205"/>
          </a:xfrm>
          <a:prstGeom prst="rect">
            <a:avLst/>
          </a:prstGeom>
          <a:noFill/>
          <a:ln w="9525">
            <a:noFill/>
            <a:miter lim="800000"/>
            <a:headEnd/>
            <a:tailEnd/>
          </a:ln>
        </p:spPr>
        <p:txBody>
          <a:bodyPr wrap="square">
            <a:spAutoFit/>
          </a:bodyPr>
          <a:lstStyle/>
          <a:p>
            <a:pPr marL="514350" indent="-514350" algn="just">
              <a:buAutoNum type="arabicPeriod"/>
            </a:pPr>
            <a:r>
              <a:rPr lang="en-US" sz="2800" b="1" dirty="0" smtClean="0"/>
              <a:t>Stick to the standards </a:t>
            </a:r>
            <a:r>
              <a:rPr lang="en-US" sz="2800" dirty="0" smtClean="0"/>
              <a:t>– follow the standards set by the W3C</a:t>
            </a:r>
          </a:p>
          <a:p>
            <a:pPr marL="514350" indent="-514350" algn="just">
              <a:buAutoNum type="arabicPeriod"/>
            </a:pPr>
            <a:endParaRPr lang="en-US" sz="2800" dirty="0" smtClean="0"/>
          </a:p>
          <a:p>
            <a:pPr marL="514350" indent="-514350" algn="just">
              <a:buAutoNum type="arabicPeriod"/>
            </a:pPr>
            <a:r>
              <a:rPr lang="en-US" sz="2800" b="1" dirty="0" smtClean="0"/>
              <a:t>Use semantic markup </a:t>
            </a:r>
            <a:r>
              <a:rPr lang="en-US" sz="2800" dirty="0" smtClean="0"/>
              <a:t>– use a descriptive markup that signifies the intended use of document sections, &lt;p&gt; paragraph</a:t>
            </a:r>
          </a:p>
          <a:p>
            <a:pPr marL="514350" indent="-514350" algn="just">
              <a:buAutoNum type="arabicPeriod"/>
            </a:pPr>
            <a:endParaRPr lang="en-US" sz="2800" dirty="0" smtClean="0"/>
          </a:p>
          <a:p>
            <a:pPr marL="514350" indent="-514350" algn="just">
              <a:buAutoNum type="arabicPeriod"/>
            </a:pPr>
            <a:r>
              <a:rPr lang="en-US" sz="2800" b="1" dirty="0" smtClean="0"/>
              <a:t>Validate your code </a:t>
            </a:r>
            <a:r>
              <a:rPr lang="en-US" sz="2800" dirty="0" smtClean="0"/>
              <a:t>– this conforms to the usage rules of the W3C, this is to enhance browser compatibility, accessibility, and exchange of data</a:t>
            </a:r>
            <a:endParaRPr lang="en-US" sz="2800" dirty="0"/>
          </a:p>
        </p:txBody>
      </p:sp>
    </p:spTree>
    <p:extLst>
      <p:ext uri="{BB962C8B-B14F-4D97-AF65-F5344CB8AC3E}">
        <p14:creationId xmlns:p14="http://schemas.microsoft.com/office/powerpoint/2010/main" val="253073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47650" y="742950"/>
            <a:ext cx="8733793" cy="923330"/>
          </a:xfrm>
          <a:prstGeom prst="rect">
            <a:avLst/>
          </a:prstGeom>
          <a:noFill/>
        </p:spPr>
        <p:txBody>
          <a:bodyPr wrap="square" lIns="91440" tIns="45720" rIns="91440" bIns="45720">
            <a:spAutoFit/>
          </a:bodyPr>
          <a:lstStyle/>
          <a:p>
            <a:pPr algn="ctr"/>
            <a:r>
              <a:rPr lang="en-US" sz="5400" b="1" dirty="0" smtClean="0">
                <a:ln w="1905"/>
                <a:solidFill>
                  <a:schemeClr val="accent3">
                    <a:lumMod val="75000"/>
                  </a:schemeClr>
                </a:solidFill>
                <a:effectLst>
                  <a:innerShdw blurRad="69850" dist="43180" dir="5400000">
                    <a:srgbClr val="000000">
                      <a:alpha val="65000"/>
                    </a:srgbClr>
                  </a:innerShdw>
                </a:effectLst>
              </a:rPr>
              <a:t>Important Key Terms</a:t>
            </a:r>
            <a:endParaRPr lang="en-US" sz="5400" b="1" dirty="0">
              <a:ln w="1905"/>
              <a:solidFill>
                <a:schemeClr val="accent3">
                  <a:lumMod val="75000"/>
                </a:schemeClr>
              </a:solidFill>
              <a:effectLst>
                <a:innerShdw blurRad="69850" dist="43180" dir="5400000">
                  <a:srgbClr val="000000">
                    <a:alpha val="65000"/>
                  </a:srgbClr>
                </a:innerShdw>
              </a:effectLst>
            </a:endParaRPr>
          </a:p>
        </p:txBody>
      </p:sp>
      <p:sp>
        <p:nvSpPr>
          <p:cNvPr id="4" name="TextBox 5"/>
          <p:cNvSpPr txBox="1">
            <a:spLocks noChangeArrowheads="1"/>
          </p:cNvSpPr>
          <p:nvPr/>
        </p:nvSpPr>
        <p:spPr bwMode="auto">
          <a:xfrm>
            <a:off x="0" y="1693098"/>
            <a:ext cx="5810250" cy="5355312"/>
          </a:xfrm>
          <a:prstGeom prst="rect">
            <a:avLst/>
          </a:prstGeom>
          <a:noFill/>
          <a:ln w="9525">
            <a:noFill/>
            <a:miter lim="800000"/>
            <a:headEnd/>
            <a:tailEnd/>
          </a:ln>
        </p:spPr>
        <p:txBody>
          <a:bodyPr wrap="square">
            <a:spAutoFit/>
          </a:bodyPr>
          <a:lstStyle/>
          <a:p>
            <a:pPr marL="514350" indent="-514350" algn="just">
              <a:buAutoNum type="arabicPeriod"/>
            </a:pPr>
            <a:r>
              <a:rPr lang="en-US" dirty="0" smtClean="0"/>
              <a:t>Cascading Style Sheets (CSS)</a:t>
            </a:r>
          </a:p>
          <a:p>
            <a:pPr marL="514350" indent="-514350" algn="just">
              <a:buAutoNum type="arabicPeriod"/>
            </a:pPr>
            <a:r>
              <a:rPr lang="en-US" dirty="0" smtClean="0"/>
              <a:t>Cookie</a:t>
            </a:r>
          </a:p>
          <a:p>
            <a:pPr marL="514350" indent="-514350" algn="just">
              <a:buAutoNum type="arabicPeriod"/>
            </a:pPr>
            <a:r>
              <a:rPr lang="en-US" dirty="0" smtClean="0"/>
              <a:t>Deprecated element</a:t>
            </a:r>
          </a:p>
          <a:p>
            <a:pPr marL="514350" indent="-514350" algn="just">
              <a:buAutoNum type="arabicPeriod"/>
            </a:pPr>
            <a:r>
              <a:rPr lang="en-US" dirty="0" smtClean="0"/>
              <a:t>Document Type (</a:t>
            </a:r>
            <a:r>
              <a:rPr lang="en-US" dirty="0" err="1" smtClean="0"/>
              <a:t>doctype</a:t>
            </a:r>
            <a:r>
              <a:rPr lang="en-US" dirty="0" smtClean="0"/>
              <a:t>)</a:t>
            </a:r>
          </a:p>
          <a:p>
            <a:pPr marL="514350" indent="-514350" algn="just">
              <a:buAutoNum type="arabicPeriod"/>
            </a:pPr>
            <a:r>
              <a:rPr lang="en-US" dirty="0" smtClean="0"/>
              <a:t>Document Type Definition (DTD)</a:t>
            </a:r>
          </a:p>
          <a:p>
            <a:pPr marL="514350" indent="-514350" algn="just">
              <a:buAutoNum type="arabicPeriod"/>
            </a:pPr>
            <a:r>
              <a:rPr lang="en-US" dirty="0" smtClean="0"/>
              <a:t>Extensible Hypertext Markup Language (XHTML)</a:t>
            </a:r>
          </a:p>
          <a:p>
            <a:pPr marL="514350" indent="-514350" algn="just">
              <a:buAutoNum type="arabicPeriod"/>
            </a:pPr>
            <a:r>
              <a:rPr lang="en-US" dirty="0" smtClean="0"/>
              <a:t>Hypertext</a:t>
            </a:r>
          </a:p>
          <a:p>
            <a:pPr marL="514350" indent="-514350" algn="just">
              <a:buAutoNum type="arabicPeriod"/>
            </a:pPr>
            <a:r>
              <a:rPr lang="en-US" dirty="0" smtClean="0"/>
              <a:t>Hypertext Markup Language</a:t>
            </a:r>
          </a:p>
          <a:p>
            <a:pPr marL="514350" indent="-514350" algn="just">
              <a:buAutoNum type="arabicPeriod"/>
            </a:pPr>
            <a:r>
              <a:rPr lang="en-US" dirty="0" smtClean="0"/>
              <a:t>Markup language</a:t>
            </a:r>
          </a:p>
          <a:p>
            <a:pPr marL="514350" indent="-514350" algn="just">
              <a:buAutoNum type="arabicPeriod"/>
            </a:pPr>
            <a:r>
              <a:rPr lang="en-US" dirty="0" smtClean="0"/>
              <a:t>Metadata</a:t>
            </a:r>
          </a:p>
          <a:p>
            <a:pPr marL="514350" indent="-514350" algn="just">
              <a:buAutoNum type="arabicPeriod"/>
            </a:pPr>
            <a:r>
              <a:rPr lang="en-US" dirty="0" smtClean="0"/>
              <a:t>Multipurpose Internet Mail Extensions (MIME)</a:t>
            </a:r>
          </a:p>
          <a:p>
            <a:pPr marL="514350" indent="-514350" algn="just">
              <a:buAutoNum type="arabicPeriod"/>
            </a:pPr>
            <a:r>
              <a:rPr lang="en-US" dirty="0" smtClean="0"/>
              <a:t>Rendering engine</a:t>
            </a:r>
          </a:p>
          <a:p>
            <a:pPr marL="514350" indent="-514350" algn="just">
              <a:buAutoNum type="arabicPeriod"/>
            </a:pPr>
            <a:r>
              <a:rPr lang="en-US" dirty="0" smtClean="0"/>
              <a:t>Root element</a:t>
            </a:r>
          </a:p>
          <a:p>
            <a:pPr marL="514350" indent="-514350" algn="just">
              <a:buAutoNum type="arabicPeriod"/>
            </a:pPr>
            <a:r>
              <a:rPr lang="en-US" dirty="0" smtClean="0"/>
              <a:t>Semantic markup</a:t>
            </a:r>
          </a:p>
          <a:p>
            <a:pPr marL="514350" indent="-514350" algn="just">
              <a:buAutoNum type="arabicPeriod"/>
            </a:pPr>
            <a:r>
              <a:rPr lang="en-US" dirty="0" smtClean="0"/>
              <a:t>Single-source</a:t>
            </a:r>
          </a:p>
          <a:p>
            <a:pPr marL="514350" indent="-514350" algn="just">
              <a:buAutoNum type="arabicPeriod"/>
            </a:pPr>
            <a:r>
              <a:rPr lang="en-US" dirty="0" smtClean="0"/>
              <a:t>Standard Generalized Markup Language (SGML)</a:t>
            </a:r>
          </a:p>
          <a:p>
            <a:pPr marL="514350" indent="-514350" algn="just">
              <a:buAutoNum type="arabicPeriod"/>
            </a:pPr>
            <a:r>
              <a:rPr lang="en-US" dirty="0" smtClean="0"/>
              <a:t>Style sheet</a:t>
            </a:r>
          </a:p>
          <a:p>
            <a:pPr marL="514350" indent="-514350" algn="just">
              <a:buAutoNum type="arabicPeriod"/>
            </a:pPr>
            <a:endParaRPr lang="en-US" dirty="0" smtClean="0"/>
          </a:p>
          <a:p>
            <a:pPr marL="514350" indent="-514350" algn="just">
              <a:buAutoNum type="arabicPeriod"/>
            </a:pPr>
            <a:endParaRPr lang="en-US" dirty="0"/>
          </a:p>
        </p:txBody>
      </p:sp>
      <p:sp>
        <p:nvSpPr>
          <p:cNvPr id="5" name="TextBox 5"/>
          <p:cNvSpPr txBox="1">
            <a:spLocks noChangeArrowheads="1"/>
          </p:cNvSpPr>
          <p:nvPr/>
        </p:nvSpPr>
        <p:spPr bwMode="auto">
          <a:xfrm>
            <a:off x="5295900" y="1666280"/>
            <a:ext cx="5810250" cy="1477328"/>
          </a:xfrm>
          <a:prstGeom prst="rect">
            <a:avLst/>
          </a:prstGeom>
          <a:noFill/>
          <a:ln w="9525">
            <a:noFill/>
            <a:miter lim="800000"/>
            <a:headEnd/>
            <a:tailEnd/>
          </a:ln>
        </p:spPr>
        <p:txBody>
          <a:bodyPr wrap="square">
            <a:spAutoFit/>
          </a:bodyPr>
          <a:lstStyle/>
          <a:p>
            <a:pPr marL="514350" indent="-514350" algn="just"/>
            <a:r>
              <a:rPr lang="en-US" dirty="0" smtClean="0"/>
              <a:t>18. Valid code</a:t>
            </a:r>
          </a:p>
          <a:p>
            <a:pPr marL="514350" indent="-514350" algn="just"/>
            <a:r>
              <a:rPr lang="en-US" dirty="0" smtClean="0"/>
              <a:t>19. </a:t>
            </a:r>
            <a:r>
              <a:rPr lang="en-US" dirty="0" err="1" smtClean="0"/>
              <a:t>Validator</a:t>
            </a:r>
            <a:endParaRPr lang="en-US" dirty="0" smtClean="0"/>
          </a:p>
          <a:p>
            <a:pPr marL="514350" indent="-514350" algn="just"/>
            <a:r>
              <a:rPr lang="en-US" dirty="0" smtClean="0"/>
              <a:t>20. Web page</a:t>
            </a:r>
          </a:p>
          <a:p>
            <a:pPr marL="514350" indent="-514350" algn="just"/>
            <a:r>
              <a:rPr lang="en-US" dirty="0" smtClean="0"/>
              <a:t>21. Well-formed document</a:t>
            </a:r>
          </a:p>
          <a:p>
            <a:pPr marL="514350" indent="-514350" algn="just"/>
            <a:r>
              <a:rPr lang="en-US" dirty="0" smtClean="0"/>
              <a:t>22. World Wide Web Consortium (W3C)</a:t>
            </a:r>
            <a:endParaRPr lang="en-US" dirty="0"/>
          </a:p>
        </p:txBody>
      </p:sp>
    </p:spTree>
    <p:extLst>
      <p:ext uri="{BB962C8B-B14F-4D97-AF65-F5344CB8AC3E}">
        <p14:creationId xmlns:p14="http://schemas.microsoft.com/office/powerpoint/2010/main" val="253073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5"/>
          <p:cNvSpPr txBox="1">
            <a:spLocks noChangeArrowheads="1"/>
          </p:cNvSpPr>
          <p:nvPr/>
        </p:nvSpPr>
        <p:spPr bwMode="auto">
          <a:xfrm>
            <a:off x="342900" y="933450"/>
            <a:ext cx="8248537" cy="5632311"/>
          </a:xfrm>
          <a:prstGeom prst="rect">
            <a:avLst/>
          </a:prstGeom>
          <a:noFill/>
          <a:ln w="9525">
            <a:noFill/>
            <a:miter lim="800000"/>
            <a:headEnd/>
            <a:tailEnd/>
          </a:ln>
        </p:spPr>
        <p:txBody>
          <a:bodyPr wrap="square">
            <a:spAutoFit/>
          </a:bodyPr>
          <a:lstStyle/>
          <a:p>
            <a:pPr algn="just"/>
            <a:r>
              <a:rPr lang="en-US" sz="3600" b="1" dirty="0" smtClean="0">
                <a:solidFill>
                  <a:srgbClr val="008000"/>
                </a:solidFill>
                <a:latin typeface="Chalkduster"/>
                <a:cs typeface="Chalkduster"/>
              </a:rPr>
              <a:t>Hands-on Instructions</a:t>
            </a:r>
          </a:p>
          <a:p>
            <a:pPr algn="just"/>
            <a:endParaRPr lang="en-US" sz="3600" b="1" dirty="0" smtClean="0">
              <a:solidFill>
                <a:srgbClr val="008000"/>
              </a:solidFill>
              <a:latin typeface="Chalkduster"/>
              <a:cs typeface="Chalkduster"/>
            </a:endParaRPr>
          </a:p>
          <a:p>
            <a:pPr marL="742950" indent="-742950" algn="just">
              <a:buAutoNum type="alphaUcPeriod"/>
            </a:pPr>
            <a:r>
              <a:rPr lang="en-US" sz="3200" dirty="0" smtClean="0">
                <a:cs typeface="Chalkduster"/>
              </a:rPr>
              <a:t>It is recommended that for now, the students will use </a:t>
            </a:r>
            <a:r>
              <a:rPr lang="en-US" sz="3200" b="1" dirty="0" smtClean="0">
                <a:solidFill>
                  <a:schemeClr val="accent3">
                    <a:lumMod val="75000"/>
                  </a:schemeClr>
                </a:solidFill>
                <a:cs typeface="Chalkduster"/>
              </a:rPr>
              <a:t>notepad</a:t>
            </a:r>
            <a:r>
              <a:rPr lang="en-US" sz="3200" b="1" dirty="0" smtClean="0">
                <a:solidFill>
                  <a:srgbClr val="FF6600"/>
                </a:solidFill>
                <a:cs typeface="Chalkduster"/>
              </a:rPr>
              <a:t> </a:t>
            </a:r>
            <a:r>
              <a:rPr lang="en-US" sz="3200" dirty="0" smtClean="0">
                <a:solidFill>
                  <a:srgbClr val="000000"/>
                </a:solidFill>
                <a:cs typeface="Chalkduster"/>
              </a:rPr>
              <a:t>as their HTML editor</a:t>
            </a:r>
            <a:r>
              <a:rPr lang="en-US" sz="3200" b="1" dirty="0" smtClean="0">
                <a:cs typeface="Chalkduster"/>
              </a:rPr>
              <a:t>.</a:t>
            </a:r>
          </a:p>
          <a:p>
            <a:pPr marL="704850" indent="-704850" algn="just"/>
            <a:r>
              <a:rPr lang="en-US" sz="3200" dirty="0" smtClean="0">
                <a:cs typeface="Chalkduster"/>
              </a:rPr>
              <a:t>B. Create a folder in your drive H, </a:t>
            </a:r>
            <a:r>
              <a:rPr lang="en-US" sz="3200" dirty="0" err="1" smtClean="0">
                <a:cs typeface="Chalkduster"/>
              </a:rPr>
              <a:t>foldername</a:t>
            </a:r>
            <a:r>
              <a:rPr lang="en-US" sz="3200" dirty="0" smtClean="0">
                <a:cs typeface="Chalkduster"/>
              </a:rPr>
              <a:t>: </a:t>
            </a:r>
            <a:r>
              <a:rPr lang="en-US" sz="3200" b="1" dirty="0" err="1" smtClean="0">
                <a:solidFill>
                  <a:srgbClr val="77933C"/>
                </a:solidFill>
                <a:cs typeface="Chalkduster"/>
              </a:rPr>
              <a:t>itwebdes_section</a:t>
            </a:r>
            <a:endParaRPr lang="en-US" sz="3200" b="1" dirty="0" smtClean="0">
              <a:solidFill>
                <a:srgbClr val="77933C"/>
              </a:solidFill>
              <a:cs typeface="Chalkduster"/>
            </a:endParaRPr>
          </a:p>
          <a:p>
            <a:pPr marL="704850" indent="-704850" algn="just"/>
            <a:r>
              <a:rPr lang="en-US" sz="3200" dirty="0" smtClean="0">
                <a:cs typeface="Chalkduster"/>
              </a:rPr>
              <a:t>C. For now, all the samples will be viewed in </a:t>
            </a:r>
            <a:r>
              <a:rPr lang="en-US" sz="3200" b="1" dirty="0" smtClean="0">
                <a:solidFill>
                  <a:srgbClr val="77933C"/>
                </a:solidFill>
                <a:cs typeface="Chalkduster"/>
              </a:rPr>
              <a:t>Google Chrome</a:t>
            </a:r>
            <a:r>
              <a:rPr lang="en-US" sz="3200" dirty="0" smtClean="0">
                <a:cs typeface="Chalkduster"/>
              </a:rPr>
              <a:t>. Your professor will be showing you the other output in other browser.</a:t>
            </a:r>
            <a:endParaRPr lang="en-US" sz="3200" dirty="0">
              <a:cs typeface="Chalkduster"/>
            </a:endParaRPr>
          </a:p>
        </p:txBody>
      </p:sp>
    </p:spTree>
    <p:extLst>
      <p:ext uri="{BB962C8B-B14F-4D97-AF65-F5344CB8AC3E}">
        <p14:creationId xmlns:p14="http://schemas.microsoft.com/office/powerpoint/2010/main" val="15965543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Group 61"/>
          <p:cNvGraphicFramePr>
            <a:graphicFrameLocks noGrp="1"/>
          </p:cNvGraphicFramePr>
          <p:nvPr>
            <p:extLst>
              <p:ext uri="{D42A27DB-BD31-4B8C-83A1-F6EECF244321}">
                <p14:modId xmlns:p14="http://schemas.microsoft.com/office/powerpoint/2010/main" val="1715175716"/>
              </p:ext>
            </p:extLst>
          </p:nvPr>
        </p:nvGraphicFramePr>
        <p:xfrm>
          <a:off x="1288193" y="2724150"/>
          <a:ext cx="7471824" cy="3429001"/>
        </p:xfrm>
        <a:graphic>
          <a:graphicData uri="http://schemas.openxmlformats.org/drawingml/2006/table">
            <a:tbl>
              <a:tblPr/>
              <a:tblGrid>
                <a:gridCol w="1309237"/>
                <a:gridCol w="1541342"/>
                <a:gridCol w="4621245"/>
              </a:tblGrid>
              <a:tr h="655638">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2400" b="1" i="0" u="none" strike="noStrike" cap="none" normalizeH="0" baseline="0" dirty="0" smtClean="0">
                          <a:ln>
                            <a:noFill/>
                          </a:ln>
                          <a:solidFill>
                            <a:schemeClr val="tx1"/>
                          </a:solidFill>
                          <a:effectLst/>
                          <a:latin typeface="Arial" charset="0"/>
                        </a:rPr>
                        <a:t>Tag</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2400" b="1" i="0" u="none" strike="noStrike" cap="none" normalizeH="0" baseline="0" dirty="0" smtClean="0">
                          <a:ln>
                            <a:noFill/>
                          </a:ln>
                          <a:solidFill>
                            <a:schemeClr val="tx1"/>
                          </a:solidFill>
                          <a:effectLst/>
                          <a:latin typeface="Arial" charset="0"/>
                        </a:rPr>
                        <a:t>Closing</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2400" b="1" i="0" u="none" strike="noStrike" cap="none" normalizeH="0" baseline="0" dirty="0" smtClean="0">
                          <a:ln>
                            <a:noFill/>
                          </a:ln>
                          <a:solidFill>
                            <a:schemeClr val="tx1"/>
                          </a:solidFill>
                          <a:effectLst/>
                          <a:latin typeface="Arial" charset="0"/>
                        </a:rPr>
                        <a:t>Description</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215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rPr>
                        <a:t>&lt;html&gt;</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rPr>
                        <a:t>&lt;/html&gt;</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Defines the area within as an HTML page.</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532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dirty="0" smtClean="0">
                          <a:ln>
                            <a:noFill/>
                          </a:ln>
                          <a:solidFill>
                            <a:schemeClr val="tx1"/>
                          </a:solidFill>
                          <a:effectLst/>
                          <a:latin typeface="Courier New" pitchFamily="49" charset="0"/>
                        </a:rPr>
                        <a:t>&lt;head&gt;</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rPr>
                        <a:t>&lt;/head&gt;</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Contains information about the document.</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3738">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rPr>
                        <a:t>&lt;title&gt;</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rPr>
                        <a:t>&lt;/title&gt;</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Arial" charset="0"/>
                        </a:rPr>
                        <a:t>Identifies the title of the page, contained within the </a:t>
                      </a:r>
                      <a:r>
                        <a:rPr kumimoji="0" lang="en-US" sz="1800" b="0" i="0" u="none" strike="noStrike" cap="none" normalizeH="0" baseline="0" smtClean="0">
                          <a:ln>
                            <a:noFill/>
                          </a:ln>
                          <a:solidFill>
                            <a:schemeClr val="tx1"/>
                          </a:solidFill>
                          <a:effectLst/>
                          <a:latin typeface="Courier New" pitchFamily="49" charset="0"/>
                        </a:rPr>
                        <a:t>&lt;head&gt;</a:t>
                      </a:r>
                      <a:r>
                        <a:rPr kumimoji="0" lang="en-US" sz="1800" b="0" i="0" u="none" strike="noStrike" cap="none" normalizeH="0" baseline="0" smtClean="0">
                          <a:ln>
                            <a:noFill/>
                          </a:ln>
                          <a:solidFill>
                            <a:schemeClr val="tx1"/>
                          </a:solidFill>
                          <a:effectLst/>
                          <a:latin typeface="Arial" charset="0"/>
                        </a:rPr>
                        <a:t> tag.</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215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rPr>
                        <a:t>&lt;body&gt;</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rPr>
                        <a:t>&lt;/body&gt;</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Surrounds the text of the page.</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Rectangle 3"/>
          <p:cNvSpPr txBox="1">
            <a:spLocks noChangeArrowheads="1"/>
          </p:cNvSpPr>
          <p:nvPr/>
        </p:nvSpPr>
        <p:spPr>
          <a:xfrm>
            <a:off x="590550" y="1504950"/>
            <a:ext cx="7772400" cy="533400"/>
          </a:xfrm>
          <a:prstGeom prst="rect">
            <a:avLst/>
          </a:prstGeom>
        </p:spPr>
        <p:txBody>
          <a:bodyPr/>
          <a:lstStyle/>
          <a:p>
            <a:pPr marL="342900" marR="0" lvl="0" indent="-342900" algn="ctr" defTabSz="914400" rtl="0" eaLnBrk="0" fontAlgn="base" latinLnBrk="0" hangingPunct="0">
              <a:lnSpc>
                <a:spcPct val="100000"/>
              </a:lnSpc>
              <a:spcBef>
                <a:spcPct val="20000"/>
              </a:spcBef>
              <a:spcAft>
                <a:spcPct val="0"/>
              </a:spcAft>
              <a:buClrTx/>
              <a:buSzTx/>
              <a:buFont typeface="Wingdings" pitchFamily="2"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ＭＳ Ｐゴシック" charset="0"/>
                <a:cs typeface="+mn-cs"/>
              </a:rPr>
              <a:t>Each web page has four basic tag sets:</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ＭＳ Ｐゴシック" charset="0"/>
              <a:cs typeface="+mn-cs"/>
            </a:endParaRPr>
          </a:p>
        </p:txBody>
      </p:sp>
    </p:spTree>
    <p:extLst>
      <p:ext uri="{BB962C8B-B14F-4D97-AF65-F5344CB8AC3E}">
        <p14:creationId xmlns:p14="http://schemas.microsoft.com/office/powerpoint/2010/main" val="13771552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rot="5400000">
            <a:off x="5573207" y="2696003"/>
            <a:ext cx="5944628" cy="1200329"/>
          </a:xfrm>
          <a:prstGeom prst="rect">
            <a:avLst/>
          </a:prstGeom>
          <a:noFill/>
          <a:ln w="9525">
            <a:noFill/>
            <a:miter lim="800000"/>
            <a:headEnd/>
            <a:tailEnd/>
          </a:ln>
        </p:spPr>
        <p:txBody>
          <a:bodyPr wrap="square">
            <a:spAutoFit/>
          </a:bodyPr>
          <a:lstStyle/>
          <a:p>
            <a:r>
              <a:rPr lang="en-US" sz="3600" b="1" dirty="0" smtClean="0">
                <a:latin typeface="Chalkduster"/>
                <a:cs typeface="Chalkduster"/>
              </a:rPr>
              <a:t>BASIC WEB PAGE TAGS</a:t>
            </a:r>
          </a:p>
          <a:p>
            <a:endParaRPr lang="en-US" sz="3600" b="1" dirty="0">
              <a:latin typeface="Chalkduster"/>
              <a:cs typeface="Chalkduster"/>
            </a:endParaRPr>
          </a:p>
        </p:txBody>
      </p:sp>
      <p:sp>
        <p:nvSpPr>
          <p:cNvPr id="8" name="TextBox 5"/>
          <p:cNvSpPr txBox="1">
            <a:spLocks noChangeArrowheads="1"/>
          </p:cNvSpPr>
          <p:nvPr/>
        </p:nvSpPr>
        <p:spPr bwMode="auto">
          <a:xfrm>
            <a:off x="382685" y="1052698"/>
            <a:ext cx="7848600" cy="1384995"/>
          </a:xfrm>
          <a:prstGeom prst="rect">
            <a:avLst/>
          </a:prstGeom>
          <a:noFill/>
          <a:ln w="9525">
            <a:noFill/>
            <a:miter lim="800000"/>
            <a:headEnd/>
            <a:tailEnd/>
          </a:ln>
        </p:spPr>
        <p:txBody>
          <a:bodyPr>
            <a:spAutoFit/>
          </a:bodyPr>
          <a:lstStyle/>
          <a:p>
            <a:pPr>
              <a:buFont typeface="Wingdings" pitchFamily="2" charset="2"/>
              <a:buNone/>
            </a:pPr>
            <a:r>
              <a:rPr lang="en-US" sz="2800" dirty="0" smtClean="0">
                <a:latin typeface="Courier New" pitchFamily="49" charset="0"/>
              </a:rPr>
              <a:t>&lt;html&gt;</a:t>
            </a:r>
          </a:p>
          <a:p>
            <a:pPr>
              <a:buFont typeface="Wingdings" pitchFamily="2" charset="2"/>
              <a:buNone/>
            </a:pPr>
            <a:endParaRPr lang="en-US" sz="2800" dirty="0" smtClean="0">
              <a:latin typeface="Courier New" pitchFamily="49" charset="0"/>
            </a:endParaRPr>
          </a:p>
          <a:p>
            <a:pPr>
              <a:buFont typeface="Wingdings" pitchFamily="2" charset="2"/>
              <a:buNone/>
            </a:pPr>
            <a:r>
              <a:rPr lang="en-US" sz="2800" dirty="0" smtClean="0">
                <a:latin typeface="Courier New" pitchFamily="49" charset="0"/>
              </a:rPr>
              <a:t>&lt;/html&gt;</a:t>
            </a:r>
            <a:endParaRPr lang="en-US" sz="2800" dirty="0" smtClean="0"/>
          </a:p>
        </p:txBody>
      </p:sp>
      <p:sp>
        <p:nvSpPr>
          <p:cNvPr id="9" name="TextBox 5"/>
          <p:cNvSpPr txBox="1">
            <a:spLocks noChangeArrowheads="1"/>
          </p:cNvSpPr>
          <p:nvPr/>
        </p:nvSpPr>
        <p:spPr bwMode="auto">
          <a:xfrm>
            <a:off x="458885" y="2357994"/>
            <a:ext cx="8686800" cy="3108544"/>
          </a:xfrm>
          <a:prstGeom prst="rect">
            <a:avLst/>
          </a:prstGeom>
          <a:noFill/>
          <a:ln w="9525">
            <a:noFill/>
            <a:miter lim="800000"/>
            <a:headEnd/>
            <a:tailEnd/>
          </a:ln>
        </p:spPr>
        <p:txBody>
          <a:bodyPr wrap="square">
            <a:spAutoFit/>
          </a:bodyPr>
          <a:lstStyle/>
          <a:p>
            <a:pPr>
              <a:buFont typeface="Wingdings" pitchFamily="2" charset="2"/>
              <a:buNone/>
            </a:pPr>
            <a:r>
              <a:rPr lang="en-US" sz="2800" dirty="0" smtClean="0">
                <a:solidFill>
                  <a:srgbClr val="FF6600"/>
                </a:solidFill>
                <a:latin typeface="Courier New" pitchFamily="49" charset="0"/>
              </a:rPr>
              <a:t>&lt;html&gt;</a:t>
            </a:r>
          </a:p>
          <a:p>
            <a:pPr>
              <a:buFont typeface="Wingdings" pitchFamily="2" charset="2"/>
              <a:buNone/>
            </a:pPr>
            <a:endParaRPr lang="en-US" sz="2800" dirty="0" smtClean="0">
              <a:solidFill>
                <a:srgbClr val="FF6600"/>
              </a:solidFill>
              <a:latin typeface="Courier New" pitchFamily="49" charset="0"/>
            </a:endParaRPr>
          </a:p>
          <a:p>
            <a:pPr>
              <a:buFont typeface="Wingdings" pitchFamily="2" charset="2"/>
              <a:buNone/>
            </a:pPr>
            <a:r>
              <a:rPr lang="en-US" sz="2800" dirty="0" smtClean="0">
                <a:latin typeface="Courier New" pitchFamily="49" charset="0"/>
              </a:rPr>
              <a:t>&lt;head&gt;</a:t>
            </a:r>
          </a:p>
          <a:p>
            <a:pPr>
              <a:buFont typeface="Wingdings" pitchFamily="2" charset="2"/>
              <a:buNone/>
            </a:pPr>
            <a:r>
              <a:rPr lang="en-US" sz="2800" dirty="0" smtClean="0">
                <a:latin typeface="Courier New" pitchFamily="49" charset="0"/>
              </a:rPr>
              <a:t>&lt;title&gt;Page Title Goes Here &lt;/title&gt;</a:t>
            </a:r>
          </a:p>
          <a:p>
            <a:pPr>
              <a:buFont typeface="Wingdings" pitchFamily="2" charset="2"/>
              <a:buNone/>
            </a:pPr>
            <a:r>
              <a:rPr lang="en-US" sz="2800" dirty="0" smtClean="0">
                <a:latin typeface="Courier New" pitchFamily="49" charset="0"/>
              </a:rPr>
              <a:t>&lt;/head&gt;</a:t>
            </a:r>
          </a:p>
          <a:p>
            <a:pPr>
              <a:buFont typeface="Wingdings" pitchFamily="2" charset="2"/>
              <a:buNone/>
            </a:pPr>
            <a:endParaRPr lang="en-US" sz="2800" dirty="0" smtClean="0">
              <a:latin typeface="Courier New" pitchFamily="49" charset="0"/>
            </a:endParaRPr>
          </a:p>
          <a:p>
            <a:pPr>
              <a:buFont typeface="Wingdings" pitchFamily="2" charset="2"/>
              <a:buNone/>
            </a:pPr>
            <a:r>
              <a:rPr lang="en-US" sz="2800" dirty="0" smtClean="0">
                <a:solidFill>
                  <a:srgbClr val="FF6600"/>
                </a:solidFill>
                <a:latin typeface="Courier New" pitchFamily="49" charset="0"/>
              </a:rPr>
              <a:t>&lt;/html&gt;</a:t>
            </a:r>
            <a:endParaRPr lang="en-US" sz="2800" dirty="0" smtClean="0">
              <a:solidFill>
                <a:srgbClr val="FF6600"/>
              </a:solidFill>
            </a:endParaRPr>
          </a:p>
        </p:txBody>
      </p:sp>
      <p:sp>
        <p:nvSpPr>
          <p:cNvPr id="10" name="Rectangle 9"/>
          <p:cNvSpPr/>
          <p:nvPr/>
        </p:nvSpPr>
        <p:spPr>
          <a:xfrm>
            <a:off x="651492" y="5547249"/>
            <a:ext cx="4320006" cy="830997"/>
          </a:xfrm>
          <a:prstGeom prst="rect">
            <a:avLst/>
          </a:prstGeom>
          <a:noFill/>
        </p:spPr>
        <p:txBody>
          <a:bodyPr wrap="square" lIns="91440" tIns="45720" rIns="91440" bIns="45720">
            <a:spAutoFit/>
          </a:bodyPr>
          <a:lstStyle/>
          <a:p>
            <a:pPr algn="just"/>
            <a:r>
              <a:rPr lang="en-US" sz="2400" b="1" dirty="0" smtClean="0">
                <a:ln w="1905"/>
                <a:solidFill>
                  <a:srgbClr val="C00000"/>
                </a:solidFill>
                <a:effectLst>
                  <a:innerShdw blurRad="69850" dist="43180" dir="5400000">
                    <a:srgbClr val="000000">
                      <a:alpha val="65000"/>
                    </a:srgbClr>
                  </a:innerShdw>
                </a:effectLst>
              </a:rPr>
              <a:t>Save file.</a:t>
            </a:r>
          </a:p>
          <a:p>
            <a:pPr algn="just"/>
            <a:r>
              <a:rPr lang="en-US" sz="2400" b="1" dirty="0" smtClean="0">
                <a:ln w="1905"/>
                <a:solidFill>
                  <a:srgbClr val="C00000"/>
                </a:solidFill>
                <a:effectLst>
                  <a:innerShdw blurRad="69850" dist="43180" dir="5400000">
                    <a:srgbClr val="000000">
                      <a:alpha val="65000"/>
                    </a:srgbClr>
                  </a:innerShdw>
                </a:effectLst>
              </a:rPr>
              <a:t> Filename: sample1.htm</a:t>
            </a:r>
            <a:endParaRPr lang="en-US" sz="2400" b="1" dirty="0">
              <a:ln w="1905"/>
              <a:solidFill>
                <a:srgbClr val="C00000"/>
              </a:solidFill>
              <a:effectLst>
                <a:innerShdw blurRad="69850" dist="43180" dir="5400000">
                  <a:srgbClr val="000000">
                    <a:alpha val="65000"/>
                  </a:srgbClr>
                </a:innerShdw>
              </a:effectLst>
            </a:endParaRPr>
          </a:p>
        </p:txBody>
      </p:sp>
      <p:sp>
        <p:nvSpPr>
          <p:cNvPr id="11" name="Rectangle 10"/>
          <p:cNvSpPr/>
          <p:nvPr/>
        </p:nvSpPr>
        <p:spPr>
          <a:xfrm>
            <a:off x="2332945" y="821865"/>
            <a:ext cx="5277106" cy="461665"/>
          </a:xfrm>
          <a:prstGeom prst="rect">
            <a:avLst/>
          </a:prstGeom>
          <a:noFill/>
        </p:spPr>
        <p:txBody>
          <a:bodyPr wrap="none" lIns="91440" tIns="45720" rIns="91440" bIns="45720">
            <a:spAutoFit/>
          </a:bodyPr>
          <a:lstStyle/>
          <a:p>
            <a:pPr algn="ctr"/>
            <a:r>
              <a:rPr lang="en-US" sz="2400" b="1" dirty="0" smtClean="0">
                <a:ln w="1905"/>
                <a:solidFill>
                  <a:srgbClr val="C00000"/>
                </a:solidFill>
                <a:effectLst>
                  <a:innerShdw blurRad="69850" dist="43180" dir="5400000">
                    <a:srgbClr val="000000">
                      <a:alpha val="65000"/>
                    </a:srgbClr>
                  </a:innerShdw>
                </a:effectLst>
              </a:rPr>
              <a:t>OPEN NOTEPAD and type the following:</a:t>
            </a:r>
            <a:endParaRPr lang="en-US" sz="2400" b="1" dirty="0">
              <a:ln w="1905"/>
              <a:solidFill>
                <a:srgbClr val="C00000"/>
              </a:solidFill>
              <a:effectLst>
                <a:innerShdw blurRad="69850" dist="43180" dir="5400000">
                  <a:srgbClr val="000000">
                    <a:alpha val="65000"/>
                  </a:srgbClr>
                </a:innerShdw>
              </a:effectLst>
            </a:endParaRPr>
          </a:p>
        </p:txBody>
      </p:sp>
      <p:cxnSp>
        <p:nvCxnSpPr>
          <p:cNvPr id="15" name="Straight Connector 14"/>
          <p:cNvCxnSpPr/>
          <p:nvPr/>
        </p:nvCxnSpPr>
        <p:spPr>
          <a:xfrm>
            <a:off x="0" y="5466538"/>
            <a:ext cx="8610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15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P spid="10" grpId="0"/>
      <p:bldP spid="10" grpId="1"/>
      <p:bldP spid="11" grpId="0"/>
      <p:bldP spid="11"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5"/>
          <p:cNvSpPr txBox="1">
            <a:spLocks noChangeArrowheads="1"/>
          </p:cNvSpPr>
          <p:nvPr/>
        </p:nvSpPr>
        <p:spPr bwMode="auto">
          <a:xfrm>
            <a:off x="1395338" y="1284514"/>
            <a:ext cx="8382000" cy="5262980"/>
          </a:xfrm>
          <a:prstGeom prst="rect">
            <a:avLst/>
          </a:prstGeom>
          <a:noFill/>
          <a:ln w="9525">
            <a:noFill/>
            <a:miter lim="800000"/>
            <a:headEnd/>
            <a:tailEnd/>
          </a:ln>
        </p:spPr>
        <p:txBody>
          <a:bodyPr wrap="square">
            <a:spAutoFit/>
          </a:bodyPr>
          <a:lstStyle/>
          <a:p>
            <a:pPr>
              <a:buFont typeface="Wingdings" pitchFamily="2" charset="2"/>
              <a:buNone/>
            </a:pPr>
            <a:r>
              <a:rPr lang="en-US" sz="2800" dirty="0" smtClean="0">
                <a:latin typeface="Courier New" pitchFamily="49" charset="0"/>
              </a:rPr>
              <a:t>&lt;html&gt;</a:t>
            </a:r>
          </a:p>
          <a:p>
            <a:pPr>
              <a:buFont typeface="Wingdings" pitchFamily="2" charset="2"/>
              <a:buNone/>
            </a:pPr>
            <a:r>
              <a:rPr lang="en-US" sz="2800" dirty="0" smtClean="0">
                <a:latin typeface="Courier New" pitchFamily="49" charset="0"/>
              </a:rPr>
              <a:t>&lt;head&gt;</a:t>
            </a:r>
          </a:p>
          <a:p>
            <a:pPr>
              <a:buFont typeface="Wingdings" pitchFamily="2" charset="2"/>
              <a:buNone/>
            </a:pPr>
            <a:r>
              <a:rPr lang="en-US" sz="2800" dirty="0" smtClean="0">
                <a:latin typeface="Courier New" pitchFamily="49" charset="0"/>
              </a:rPr>
              <a:t>&lt;title&gt;Page Title Goes Here&lt;/title&gt;</a:t>
            </a:r>
          </a:p>
          <a:p>
            <a:pPr>
              <a:buFont typeface="Wingdings" pitchFamily="2" charset="2"/>
              <a:buNone/>
            </a:pPr>
            <a:r>
              <a:rPr lang="en-US" sz="2800" dirty="0" smtClean="0">
                <a:latin typeface="Courier New" pitchFamily="49" charset="0"/>
              </a:rPr>
              <a:t>&lt;/head&gt;</a:t>
            </a:r>
          </a:p>
          <a:p>
            <a:pPr>
              <a:buFont typeface="Wingdings" pitchFamily="2" charset="2"/>
              <a:buNone/>
            </a:pPr>
            <a:endParaRPr lang="en-US" sz="2800" b="1" dirty="0" smtClean="0">
              <a:latin typeface="Courier New" pitchFamily="49" charset="0"/>
            </a:endParaRPr>
          </a:p>
          <a:p>
            <a:pPr>
              <a:buFont typeface="Wingdings" pitchFamily="2" charset="2"/>
              <a:buNone/>
            </a:pPr>
            <a:r>
              <a:rPr lang="en-US" sz="2800" b="1" dirty="0" smtClean="0">
                <a:latin typeface="Courier New" pitchFamily="49" charset="0"/>
              </a:rPr>
              <a:t>&lt;body&gt;</a:t>
            </a:r>
          </a:p>
          <a:p>
            <a:pPr>
              <a:buFont typeface="Wingdings" pitchFamily="2" charset="2"/>
              <a:buNone/>
            </a:pPr>
            <a:r>
              <a:rPr lang="en-US" sz="2800" b="1" dirty="0" smtClean="0">
                <a:latin typeface="Courier New" pitchFamily="49" charset="0"/>
              </a:rPr>
              <a:t>Page content </a:t>
            </a:r>
          </a:p>
          <a:p>
            <a:pPr>
              <a:buFont typeface="Wingdings" pitchFamily="2" charset="2"/>
              <a:buNone/>
            </a:pPr>
            <a:r>
              <a:rPr lang="en-US" sz="2800" b="1" dirty="0" smtClean="0">
                <a:solidFill>
                  <a:srgbClr val="FF0000"/>
                </a:solidFill>
                <a:latin typeface="Courier New" pitchFamily="49" charset="0"/>
              </a:rPr>
              <a:t>&lt;</a:t>
            </a:r>
            <a:r>
              <a:rPr lang="en-US" sz="2800" b="1" dirty="0" err="1" smtClean="0">
                <a:solidFill>
                  <a:srgbClr val="FF0000"/>
                </a:solidFill>
                <a:latin typeface="Courier New" pitchFamily="49" charset="0"/>
              </a:rPr>
              <a:t>br</a:t>
            </a:r>
            <a:r>
              <a:rPr lang="en-US" sz="2800" b="1" dirty="0" smtClean="0">
                <a:solidFill>
                  <a:srgbClr val="FF0000"/>
                </a:solidFill>
                <a:latin typeface="Courier New" pitchFamily="49" charset="0"/>
              </a:rPr>
              <a:t>&gt;</a:t>
            </a:r>
            <a:endParaRPr lang="en-US" sz="2800" b="1" dirty="0">
              <a:solidFill>
                <a:srgbClr val="FF0000"/>
              </a:solidFill>
              <a:latin typeface="Courier New" pitchFamily="49" charset="0"/>
            </a:endParaRPr>
          </a:p>
          <a:p>
            <a:pPr>
              <a:buFont typeface="Wingdings" pitchFamily="2" charset="2"/>
              <a:buNone/>
            </a:pPr>
            <a:r>
              <a:rPr lang="en-US" sz="2800" b="1" dirty="0" smtClean="0">
                <a:latin typeface="Courier New" pitchFamily="49" charset="0"/>
              </a:rPr>
              <a:t>goes here.</a:t>
            </a:r>
          </a:p>
          <a:p>
            <a:pPr>
              <a:buFont typeface="Wingdings" pitchFamily="2" charset="2"/>
              <a:buNone/>
            </a:pPr>
            <a:r>
              <a:rPr lang="en-US" sz="2800" b="1" dirty="0" smtClean="0">
                <a:latin typeface="Courier New" pitchFamily="49" charset="0"/>
              </a:rPr>
              <a:t>&lt;/body&gt;</a:t>
            </a:r>
          </a:p>
          <a:p>
            <a:pPr>
              <a:buFont typeface="Wingdings" pitchFamily="2" charset="2"/>
              <a:buNone/>
            </a:pPr>
            <a:endParaRPr lang="en-US" sz="2800" dirty="0" smtClean="0">
              <a:latin typeface="Courier New" pitchFamily="49" charset="0"/>
            </a:endParaRPr>
          </a:p>
          <a:p>
            <a:pPr>
              <a:buFont typeface="Wingdings" pitchFamily="2" charset="2"/>
              <a:buNone/>
            </a:pPr>
            <a:r>
              <a:rPr lang="en-US" sz="2800" dirty="0" smtClean="0">
                <a:latin typeface="Courier New" pitchFamily="49" charset="0"/>
              </a:rPr>
              <a:t>&lt;/html&gt;</a:t>
            </a:r>
            <a:endParaRPr lang="en-US" sz="2800" dirty="0" smtClean="0"/>
          </a:p>
        </p:txBody>
      </p:sp>
      <p:sp>
        <p:nvSpPr>
          <p:cNvPr id="3" name="TextBox 2"/>
          <p:cNvSpPr txBox="1"/>
          <p:nvPr/>
        </p:nvSpPr>
        <p:spPr>
          <a:xfrm>
            <a:off x="3436807" y="709138"/>
            <a:ext cx="184666" cy="369332"/>
          </a:xfrm>
          <a:prstGeom prst="rect">
            <a:avLst/>
          </a:prstGeom>
          <a:noFill/>
        </p:spPr>
        <p:txBody>
          <a:bodyPr wrap="none" rtlCol="0">
            <a:spAutoFit/>
          </a:bodyPr>
          <a:lstStyle/>
          <a:p>
            <a:endParaRPr lang="en-US" dirty="0"/>
          </a:p>
        </p:txBody>
      </p:sp>
      <p:sp>
        <p:nvSpPr>
          <p:cNvPr id="4" name="Rectangle 3"/>
          <p:cNvSpPr/>
          <p:nvPr/>
        </p:nvSpPr>
        <p:spPr>
          <a:xfrm>
            <a:off x="1395338" y="782000"/>
            <a:ext cx="4320006" cy="461665"/>
          </a:xfrm>
          <a:prstGeom prst="rect">
            <a:avLst/>
          </a:prstGeom>
          <a:noFill/>
        </p:spPr>
        <p:txBody>
          <a:bodyPr wrap="square" lIns="91440" tIns="45720" rIns="91440" bIns="45720">
            <a:spAutoFit/>
          </a:bodyPr>
          <a:lstStyle/>
          <a:p>
            <a:pPr algn="just"/>
            <a:r>
              <a:rPr lang="en-US" sz="2400" b="1" dirty="0" smtClean="0">
                <a:ln w="1905"/>
                <a:solidFill>
                  <a:srgbClr val="FF6600"/>
                </a:solidFill>
                <a:effectLst>
                  <a:innerShdw blurRad="69850" dist="43180" dir="5400000">
                    <a:srgbClr val="000000">
                      <a:alpha val="65000"/>
                    </a:srgbClr>
                  </a:innerShdw>
                </a:effectLst>
              </a:rPr>
              <a:t>Add the body content.</a:t>
            </a:r>
            <a:endParaRPr lang="en-US" sz="2400" b="1" dirty="0">
              <a:ln w="1905"/>
              <a:solidFill>
                <a:srgbClr val="FF6600"/>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416593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047750"/>
            <a:ext cx="5117460" cy="47619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632679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
          <p:cNvSpPr txBox="1">
            <a:spLocks noChangeArrowheads="1"/>
          </p:cNvSpPr>
          <p:nvPr/>
        </p:nvSpPr>
        <p:spPr bwMode="auto">
          <a:xfrm>
            <a:off x="643762" y="1634273"/>
            <a:ext cx="8001000" cy="2800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PH" sz="7200" b="1" dirty="0" smtClean="0">
                <a:solidFill>
                  <a:srgbClr val="006600"/>
                </a:solidFill>
              </a:rPr>
              <a:t>WEB FONTS</a:t>
            </a:r>
          </a:p>
          <a:p>
            <a:pPr algn="ctr" eaLnBrk="1" hangingPunct="1"/>
            <a:r>
              <a:rPr lang="en-PH" sz="7200" b="1" dirty="0" smtClean="0">
                <a:solidFill>
                  <a:srgbClr val="006600"/>
                </a:solidFill>
                <a:latin typeface="Times New Roman" pitchFamily="18" charset="0"/>
                <a:cs typeface="Times New Roman" pitchFamily="18" charset="0"/>
              </a:rPr>
              <a:t>WEB FONTS</a:t>
            </a:r>
            <a:endParaRPr lang="en-PH" sz="7200" b="1" dirty="0">
              <a:solidFill>
                <a:srgbClr val="006600"/>
              </a:solidFill>
              <a:latin typeface="Times New Roman" pitchFamily="18" charset="0"/>
              <a:cs typeface="Times New Roman" pitchFamily="18" charset="0"/>
            </a:endParaRPr>
          </a:p>
          <a:p>
            <a:pPr algn="ctr" eaLnBrk="1" hangingPunct="1"/>
            <a:endParaRPr lang="en-PH" sz="3200" b="1" dirty="0" smtClean="0">
              <a:solidFill>
                <a:srgbClr val="006600"/>
              </a:solidFill>
            </a:endParaRPr>
          </a:p>
        </p:txBody>
      </p:sp>
      <p:sp>
        <p:nvSpPr>
          <p:cNvPr id="5" name="TextBox 4"/>
          <p:cNvSpPr txBox="1"/>
          <p:nvPr/>
        </p:nvSpPr>
        <p:spPr>
          <a:xfrm>
            <a:off x="4261463" y="3834875"/>
            <a:ext cx="960519" cy="461665"/>
          </a:xfrm>
          <a:prstGeom prst="rect">
            <a:avLst/>
          </a:prstGeom>
          <a:noFill/>
        </p:spPr>
        <p:txBody>
          <a:bodyPr wrap="none" rtlCol="0">
            <a:spAutoFit/>
          </a:bodyPr>
          <a:lstStyle/>
          <a:p>
            <a:r>
              <a:rPr lang="en-US" sz="2400" b="1" dirty="0" smtClean="0">
                <a:solidFill>
                  <a:srgbClr val="FF0000"/>
                </a:solidFill>
              </a:rPr>
              <a:t>Basics</a:t>
            </a:r>
            <a:endParaRPr lang="en-US" sz="2400" b="1" dirty="0">
              <a:solidFill>
                <a:srgbClr val="FF0000"/>
              </a:solidFill>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5"/>
          <p:cNvSpPr txBox="1">
            <a:spLocks noChangeArrowheads="1"/>
          </p:cNvSpPr>
          <p:nvPr/>
        </p:nvSpPr>
        <p:spPr bwMode="auto">
          <a:xfrm>
            <a:off x="1551910" y="1104900"/>
            <a:ext cx="7382185" cy="830997"/>
          </a:xfrm>
          <a:prstGeom prst="rect">
            <a:avLst/>
          </a:prstGeom>
          <a:noFill/>
          <a:ln w="9525">
            <a:noFill/>
            <a:miter lim="800000"/>
            <a:headEnd/>
            <a:tailEnd/>
          </a:ln>
        </p:spPr>
        <p:txBody>
          <a:bodyPr wrap="square">
            <a:spAutoFit/>
          </a:bodyPr>
          <a:lstStyle/>
          <a:p>
            <a:pPr marL="985838" indent="-985838" algn="ctr"/>
            <a:r>
              <a:rPr lang="en-US" sz="4800" b="1" i="1" dirty="0" smtClean="0">
                <a:solidFill>
                  <a:srgbClr val="77933C"/>
                </a:solidFill>
                <a:latin typeface="Chalkduster"/>
                <a:cs typeface="Chalkduster"/>
              </a:rPr>
              <a:t>TERM DEFINITION</a:t>
            </a:r>
          </a:p>
        </p:txBody>
      </p:sp>
      <p:sp>
        <p:nvSpPr>
          <p:cNvPr id="5" name="TextBox 5"/>
          <p:cNvSpPr txBox="1">
            <a:spLocks noChangeArrowheads="1"/>
          </p:cNvSpPr>
          <p:nvPr/>
        </p:nvSpPr>
        <p:spPr bwMode="auto">
          <a:xfrm>
            <a:off x="977462" y="2408877"/>
            <a:ext cx="7592090" cy="4431983"/>
          </a:xfrm>
          <a:prstGeom prst="rect">
            <a:avLst/>
          </a:prstGeom>
          <a:noFill/>
          <a:ln w="9525">
            <a:noFill/>
            <a:miter lim="800000"/>
            <a:headEnd/>
            <a:tailEnd/>
          </a:ln>
        </p:spPr>
        <p:txBody>
          <a:bodyPr wrap="square">
            <a:spAutoFit/>
          </a:bodyPr>
          <a:lstStyle/>
          <a:p>
            <a:pPr marL="536575" indent="-536575"/>
            <a:r>
              <a:rPr lang="en-US" sz="5400" b="1" dirty="0" smtClean="0"/>
              <a:t>HTML</a:t>
            </a:r>
            <a:r>
              <a:rPr lang="en-US" sz="4400" b="1" dirty="0" smtClean="0"/>
              <a:t> –  </a:t>
            </a:r>
            <a:r>
              <a:rPr lang="en-US" sz="3200" b="1" i="1" dirty="0" smtClean="0">
                <a:solidFill>
                  <a:srgbClr val="77933C"/>
                </a:solidFill>
              </a:rPr>
              <a:t>Hypertext Markup Language</a:t>
            </a:r>
            <a:r>
              <a:rPr lang="en-US" sz="3200" i="1" dirty="0" smtClean="0"/>
              <a:t>, a programming specification for how web pages can be written so they can be understood.</a:t>
            </a:r>
          </a:p>
          <a:p>
            <a:endParaRPr lang="en-US" sz="4400" b="1" dirty="0" smtClean="0"/>
          </a:p>
          <a:p>
            <a:pPr marL="711200" indent="-711200" algn="just">
              <a:buFontTx/>
              <a:buAutoNum type="alphaLcPeriod"/>
            </a:pPr>
            <a:endParaRPr lang="en-US" sz="4400" b="1" dirty="0"/>
          </a:p>
          <a:p>
            <a:pPr marL="711200" indent="-711200" algn="just">
              <a:buAutoNum type="alphaLcPeriod"/>
            </a:pPr>
            <a:endParaRPr lang="en-US" sz="4400" b="1" dirty="0" smtClean="0">
              <a:solidFill>
                <a:srgbClr val="984807"/>
              </a:solidFill>
            </a:endParaRPr>
          </a:p>
        </p:txBody>
      </p:sp>
    </p:spTree>
    <p:extLst>
      <p:ext uri="{BB962C8B-B14F-4D97-AF65-F5344CB8AC3E}">
        <p14:creationId xmlns:p14="http://schemas.microsoft.com/office/powerpoint/2010/main" val="34313879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
          <p:cNvSpPr txBox="1">
            <a:spLocks noChangeArrowheads="1"/>
          </p:cNvSpPr>
          <p:nvPr/>
        </p:nvSpPr>
        <p:spPr bwMode="auto">
          <a:xfrm>
            <a:off x="643762" y="1371600"/>
            <a:ext cx="8001000" cy="21236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PH" sz="2800" b="1" dirty="0" smtClean="0">
                <a:solidFill>
                  <a:srgbClr val="FF0000"/>
                </a:solidFill>
                <a:latin typeface="Microsoft JhengHei" pitchFamily="34" charset="-120"/>
                <a:ea typeface="Microsoft JhengHei" pitchFamily="34" charset="-120"/>
              </a:rPr>
              <a:t>Selecting desired fonts for your website</a:t>
            </a:r>
            <a:endParaRPr lang="en-PH" sz="2800" b="1" dirty="0">
              <a:solidFill>
                <a:srgbClr val="FF0000"/>
              </a:solidFill>
              <a:latin typeface="Microsoft JhengHei" pitchFamily="34" charset="-120"/>
              <a:ea typeface="Microsoft JhengHei" pitchFamily="34" charset="-120"/>
            </a:endParaRPr>
          </a:p>
          <a:p>
            <a:pPr algn="ctr" eaLnBrk="1" hangingPunct="1"/>
            <a:endParaRPr lang="en-PH" sz="3200" b="1" dirty="0" smtClean="0">
              <a:solidFill>
                <a:srgbClr val="006600"/>
              </a:solidFill>
            </a:endParaRPr>
          </a:p>
          <a:p>
            <a:pPr algn="ctr" eaLnBrk="1" hangingPunct="1"/>
            <a:r>
              <a:rPr lang="en-PH" sz="7200" b="1" dirty="0" smtClean="0">
                <a:solidFill>
                  <a:srgbClr val="006600"/>
                </a:solidFill>
                <a:latin typeface="Times New Roman" pitchFamily="18" charset="0"/>
                <a:cs typeface="Times New Roman" pitchFamily="18" charset="0"/>
              </a:rPr>
              <a:t>Serif</a:t>
            </a:r>
            <a:r>
              <a:rPr lang="en-PH" sz="6600" b="1" dirty="0" smtClean="0">
                <a:solidFill>
                  <a:srgbClr val="006600"/>
                </a:solidFill>
              </a:rPr>
              <a:t> / Sans Serif</a:t>
            </a:r>
            <a:endParaRPr lang="en-PH" sz="6600" b="1" dirty="0">
              <a:solidFill>
                <a:srgbClr val="006600"/>
              </a:solidFill>
            </a:endParaRPr>
          </a:p>
        </p:txBody>
      </p:sp>
      <p:sp>
        <p:nvSpPr>
          <p:cNvPr id="4" name="TextBox 3"/>
          <p:cNvSpPr txBox="1"/>
          <p:nvPr/>
        </p:nvSpPr>
        <p:spPr>
          <a:xfrm>
            <a:off x="5416724" y="3495258"/>
            <a:ext cx="1796326" cy="1384995"/>
          </a:xfrm>
          <a:prstGeom prst="rect">
            <a:avLst/>
          </a:prstGeom>
          <a:noFill/>
        </p:spPr>
        <p:txBody>
          <a:bodyPr wrap="none" rtlCol="0">
            <a:spAutoFit/>
          </a:bodyPr>
          <a:lstStyle/>
          <a:p>
            <a:r>
              <a:rPr lang="en-US" sz="2800" dirty="0" smtClean="0">
                <a:latin typeface="Helvetica" pitchFamily="34" charset="0"/>
                <a:cs typeface="Helvetica" pitchFamily="34" charset="0"/>
              </a:rPr>
              <a:t>Helvetica</a:t>
            </a:r>
          </a:p>
          <a:p>
            <a:r>
              <a:rPr lang="en-US" sz="2800" dirty="0" smtClean="0"/>
              <a:t>Arial</a:t>
            </a:r>
          </a:p>
          <a:p>
            <a:r>
              <a:rPr lang="en-US" sz="2800" dirty="0" smtClean="0">
                <a:latin typeface="Trebuchet MS" pitchFamily="34" charset="0"/>
              </a:rPr>
              <a:t>Trebuchet</a:t>
            </a:r>
            <a:endParaRPr lang="en-US" sz="2800" dirty="0">
              <a:latin typeface="Trebuchet MS" pitchFamily="34" charset="0"/>
            </a:endParaRPr>
          </a:p>
        </p:txBody>
      </p:sp>
      <p:sp>
        <p:nvSpPr>
          <p:cNvPr id="5" name="TextBox 4"/>
          <p:cNvSpPr txBox="1"/>
          <p:nvPr/>
        </p:nvSpPr>
        <p:spPr>
          <a:xfrm>
            <a:off x="1016174" y="3495258"/>
            <a:ext cx="2961260" cy="1384995"/>
          </a:xfrm>
          <a:prstGeom prst="rect">
            <a:avLst/>
          </a:prstGeom>
          <a:noFill/>
        </p:spPr>
        <p:txBody>
          <a:bodyPr wrap="none" rtlCol="0">
            <a:spAutoFit/>
          </a:bodyPr>
          <a:lstStyle/>
          <a:p>
            <a:r>
              <a:rPr lang="en-US" sz="2800" dirty="0" smtClean="0">
                <a:latin typeface="Times New Roman" pitchFamily="18" charset="0"/>
                <a:cs typeface="Times New Roman" pitchFamily="18" charset="0"/>
              </a:rPr>
              <a:t>Times New Roman</a:t>
            </a:r>
          </a:p>
          <a:p>
            <a:r>
              <a:rPr lang="en-US" sz="2800" dirty="0" smtClean="0">
                <a:latin typeface="Georgia" pitchFamily="18" charset="0"/>
                <a:cs typeface="Helvetica" pitchFamily="34" charset="0"/>
              </a:rPr>
              <a:t>Georgia</a:t>
            </a:r>
          </a:p>
          <a:p>
            <a:r>
              <a:rPr lang="en-US" sz="2800" dirty="0" smtClean="0">
                <a:latin typeface="Garamond" pitchFamily="18" charset="0"/>
                <a:cs typeface="Helvetica" pitchFamily="34" charset="0"/>
              </a:rPr>
              <a:t>Garamond</a:t>
            </a:r>
            <a:endParaRPr lang="en-US" sz="2800" dirty="0">
              <a:latin typeface="Garamond" pitchFamily="18" charset="0"/>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
          <p:cNvSpPr txBox="1">
            <a:spLocks noChangeArrowheads="1"/>
          </p:cNvSpPr>
          <p:nvPr/>
        </p:nvSpPr>
        <p:spPr bwMode="auto">
          <a:xfrm>
            <a:off x="643762" y="1371600"/>
            <a:ext cx="8001000" cy="21236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PH" sz="2800" b="1" dirty="0" smtClean="0">
                <a:solidFill>
                  <a:srgbClr val="FF0000"/>
                </a:solidFill>
                <a:latin typeface="Microsoft JhengHei" pitchFamily="34" charset="-120"/>
                <a:ea typeface="Microsoft JhengHei" pitchFamily="34" charset="-120"/>
              </a:rPr>
              <a:t>What font style do you want?</a:t>
            </a:r>
            <a:endParaRPr lang="en-PH" sz="2800" b="1" dirty="0">
              <a:solidFill>
                <a:srgbClr val="FF0000"/>
              </a:solidFill>
              <a:latin typeface="Microsoft JhengHei" pitchFamily="34" charset="-120"/>
              <a:ea typeface="Microsoft JhengHei" pitchFamily="34" charset="-120"/>
            </a:endParaRPr>
          </a:p>
          <a:p>
            <a:pPr algn="ctr" eaLnBrk="1" hangingPunct="1"/>
            <a:endParaRPr lang="en-PH" sz="3200" b="1" dirty="0" smtClean="0">
              <a:solidFill>
                <a:srgbClr val="006600"/>
              </a:solidFill>
            </a:endParaRPr>
          </a:p>
          <a:p>
            <a:pPr algn="ctr" eaLnBrk="1" hangingPunct="1"/>
            <a:r>
              <a:rPr lang="en-PH" sz="7200" b="1" dirty="0" smtClean="0">
                <a:solidFill>
                  <a:srgbClr val="006600"/>
                </a:solidFill>
                <a:latin typeface="Times New Roman" pitchFamily="18" charset="0"/>
                <a:cs typeface="Times New Roman" pitchFamily="18" charset="0"/>
              </a:rPr>
              <a:t>Serif</a:t>
            </a:r>
            <a:r>
              <a:rPr lang="en-PH" sz="6600" b="1" dirty="0" smtClean="0">
                <a:solidFill>
                  <a:srgbClr val="006600"/>
                </a:solidFill>
              </a:rPr>
              <a:t> / Sans Serif</a:t>
            </a:r>
            <a:endParaRPr lang="en-PH" sz="6600" b="1" dirty="0">
              <a:solidFill>
                <a:srgbClr val="006600"/>
              </a:solidFill>
            </a:endParaRPr>
          </a:p>
        </p:txBody>
      </p:sp>
      <p:sp>
        <p:nvSpPr>
          <p:cNvPr id="4" name="TextBox 3"/>
          <p:cNvSpPr txBox="1"/>
          <p:nvPr/>
        </p:nvSpPr>
        <p:spPr>
          <a:xfrm>
            <a:off x="5416725" y="3495258"/>
            <a:ext cx="3228038" cy="2677656"/>
          </a:xfrm>
          <a:prstGeom prst="rect">
            <a:avLst/>
          </a:prstGeom>
          <a:noFill/>
        </p:spPr>
        <p:txBody>
          <a:bodyPr wrap="square" rtlCol="0">
            <a:spAutoFit/>
          </a:bodyPr>
          <a:lstStyle/>
          <a:p>
            <a:r>
              <a:rPr lang="en-US" sz="2800" b="1" dirty="0" smtClean="0">
                <a:latin typeface="Helvetica" pitchFamily="34" charset="0"/>
                <a:cs typeface="Helvetica" pitchFamily="34" charset="0"/>
              </a:rPr>
              <a:t>Convey:</a:t>
            </a:r>
          </a:p>
          <a:p>
            <a:endParaRPr lang="en-US" sz="2800" dirty="0" smtClean="0">
              <a:latin typeface="Helvetica" pitchFamily="34" charset="0"/>
              <a:cs typeface="Helvetica" pitchFamily="34" charset="0"/>
            </a:endParaRPr>
          </a:p>
          <a:p>
            <a:r>
              <a:rPr lang="en-US" sz="2800" dirty="0" smtClean="0">
                <a:latin typeface="Helvetica" pitchFamily="34" charset="0"/>
                <a:cs typeface="Helvetica" pitchFamily="34" charset="0"/>
              </a:rPr>
              <a:t>Technical, cool, clean, crisp, youthful, modern, uncluttered </a:t>
            </a:r>
            <a:endParaRPr lang="en-US" sz="2800" dirty="0">
              <a:latin typeface="Trebuchet MS" pitchFamily="34" charset="0"/>
            </a:endParaRPr>
          </a:p>
        </p:txBody>
      </p:sp>
      <p:sp>
        <p:nvSpPr>
          <p:cNvPr id="5" name="TextBox 4"/>
          <p:cNvSpPr txBox="1"/>
          <p:nvPr/>
        </p:nvSpPr>
        <p:spPr>
          <a:xfrm>
            <a:off x="1016175" y="3495258"/>
            <a:ext cx="3689176" cy="2677656"/>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Convey:</a:t>
            </a:r>
          </a:p>
          <a:p>
            <a:endParaRPr lang="en-US" sz="2800" b="1"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Warm, personal, artistic, traditional, conservative, or intellectual</a:t>
            </a:r>
            <a:endParaRPr lang="en-US" sz="2800" dirty="0">
              <a:latin typeface="Garamond" pitchFamily="18" charset="0"/>
            </a:endParaRPr>
          </a:p>
        </p:txBody>
      </p:sp>
      <p:cxnSp>
        <p:nvCxnSpPr>
          <p:cNvPr id="7" name="Straight Connector 6"/>
          <p:cNvCxnSpPr/>
          <p:nvPr/>
        </p:nvCxnSpPr>
        <p:spPr>
          <a:xfrm>
            <a:off x="4857751" y="3495258"/>
            <a:ext cx="0" cy="2677656"/>
          </a:xfrm>
          <a:prstGeom prst="line">
            <a:avLst/>
          </a:prstGeom>
        </p:spPr>
        <p:style>
          <a:lnRef idx="1">
            <a:schemeClr val="accent3"/>
          </a:lnRef>
          <a:fillRef idx="0">
            <a:schemeClr val="accent3"/>
          </a:fillRef>
          <a:effectRef idx="0">
            <a:schemeClr val="accent3"/>
          </a:effectRef>
          <a:fontRef idx="minor">
            <a:schemeClr val="tx1"/>
          </a:fontRef>
        </p:style>
      </p:cxn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
          <p:cNvSpPr txBox="1">
            <a:spLocks noChangeArrowheads="1"/>
          </p:cNvSpPr>
          <p:nvPr/>
        </p:nvSpPr>
        <p:spPr bwMode="auto">
          <a:xfrm>
            <a:off x="643762" y="1710473"/>
            <a:ext cx="8001000" cy="1692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PH" sz="7200" b="1" dirty="0" smtClean="0">
                <a:solidFill>
                  <a:srgbClr val="006600"/>
                </a:solidFill>
              </a:rPr>
              <a:t>TEXT COLORS</a:t>
            </a:r>
            <a:endParaRPr lang="en-PH" sz="7200" b="1" dirty="0">
              <a:solidFill>
                <a:srgbClr val="006600"/>
              </a:solidFill>
              <a:latin typeface="Times New Roman" pitchFamily="18" charset="0"/>
              <a:cs typeface="Times New Roman" pitchFamily="18" charset="0"/>
            </a:endParaRPr>
          </a:p>
          <a:p>
            <a:pPr algn="ctr" eaLnBrk="1" hangingPunct="1"/>
            <a:endParaRPr lang="en-PH" sz="3200" b="1" dirty="0" smtClean="0">
              <a:solidFill>
                <a:srgbClr val="006600"/>
              </a:solidFill>
            </a:endParaRPr>
          </a:p>
        </p:txBody>
      </p:sp>
      <p:sp>
        <p:nvSpPr>
          <p:cNvPr id="5" name="TextBox 4"/>
          <p:cNvSpPr txBox="1"/>
          <p:nvPr/>
        </p:nvSpPr>
        <p:spPr>
          <a:xfrm>
            <a:off x="2485803" y="3441344"/>
            <a:ext cx="4281237" cy="461665"/>
          </a:xfrm>
          <a:prstGeom prst="rect">
            <a:avLst/>
          </a:prstGeom>
          <a:noFill/>
        </p:spPr>
        <p:txBody>
          <a:bodyPr wrap="none" rtlCol="0">
            <a:spAutoFit/>
          </a:bodyPr>
          <a:lstStyle/>
          <a:p>
            <a:r>
              <a:rPr lang="en-US" sz="2400" b="1" dirty="0" smtClean="0">
                <a:solidFill>
                  <a:srgbClr val="FF0000"/>
                </a:solidFill>
              </a:rPr>
              <a:t>Deciding with the help of KULER</a:t>
            </a:r>
            <a:endParaRPr lang="en-US" sz="2400" b="1" dirty="0">
              <a:solidFill>
                <a:srgbClr val="FF0000"/>
              </a:solidFill>
            </a:endParaRPr>
          </a:p>
        </p:txBody>
      </p:sp>
      <p:sp>
        <p:nvSpPr>
          <p:cNvPr id="4" name="Rectangle 3"/>
          <p:cNvSpPr/>
          <p:nvPr/>
        </p:nvSpPr>
        <p:spPr>
          <a:xfrm>
            <a:off x="1466850" y="4324350"/>
            <a:ext cx="2876550" cy="857250"/>
          </a:xfrm>
          <a:prstGeom prst="rect">
            <a:avLst/>
          </a:prstGeom>
          <a:solidFill>
            <a:srgbClr val="0DF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B31E05"/>
                </a:solidFill>
              </a:rPr>
              <a:t>TEXT CONTENT</a:t>
            </a:r>
            <a:endParaRPr lang="en-US" sz="3200" b="1" dirty="0">
              <a:solidFill>
                <a:srgbClr val="B31E05"/>
              </a:solidFill>
            </a:endParaRPr>
          </a:p>
        </p:txBody>
      </p:sp>
      <p:sp>
        <p:nvSpPr>
          <p:cNvPr id="6" name="TextBox 5"/>
          <p:cNvSpPr txBox="1"/>
          <p:nvPr/>
        </p:nvSpPr>
        <p:spPr>
          <a:xfrm>
            <a:off x="1676400" y="5225534"/>
            <a:ext cx="2332946" cy="369332"/>
          </a:xfrm>
          <a:prstGeom prst="rect">
            <a:avLst/>
          </a:prstGeom>
          <a:noFill/>
        </p:spPr>
        <p:txBody>
          <a:bodyPr wrap="none" rtlCol="0">
            <a:spAutoFit/>
          </a:bodyPr>
          <a:lstStyle/>
          <a:p>
            <a:r>
              <a:rPr lang="en-US" dirty="0" smtClean="0"/>
              <a:t>Complementary Colors</a:t>
            </a:r>
            <a:endParaRPr lang="en-US" dirty="0"/>
          </a:p>
        </p:txBody>
      </p:sp>
      <p:sp>
        <p:nvSpPr>
          <p:cNvPr id="7" name="Rectangle 6"/>
          <p:cNvSpPr/>
          <p:nvPr/>
        </p:nvSpPr>
        <p:spPr>
          <a:xfrm>
            <a:off x="4794863" y="4324350"/>
            <a:ext cx="2876550" cy="857250"/>
          </a:xfrm>
          <a:prstGeom prst="rect">
            <a:avLst/>
          </a:prstGeom>
          <a:solidFill>
            <a:srgbClr val="C7F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40B3"/>
                </a:solidFill>
              </a:rPr>
              <a:t>TEXT CONTENT</a:t>
            </a:r>
          </a:p>
          <a:p>
            <a:pPr algn="ctr"/>
            <a:r>
              <a:rPr lang="en-US" sz="2400" b="1" dirty="0" smtClean="0">
                <a:solidFill>
                  <a:srgbClr val="FF300D"/>
                </a:solidFill>
              </a:rPr>
              <a:t>TEXT CONTENT</a:t>
            </a:r>
            <a:endParaRPr lang="en-US" sz="2400" b="1" dirty="0">
              <a:solidFill>
                <a:srgbClr val="FF300D"/>
              </a:solidFill>
            </a:endParaRPr>
          </a:p>
        </p:txBody>
      </p:sp>
      <p:sp>
        <p:nvSpPr>
          <p:cNvPr id="9" name="TextBox 8"/>
          <p:cNvSpPr txBox="1"/>
          <p:nvPr/>
        </p:nvSpPr>
        <p:spPr>
          <a:xfrm>
            <a:off x="4871063" y="5225534"/>
            <a:ext cx="1286891" cy="369332"/>
          </a:xfrm>
          <a:prstGeom prst="rect">
            <a:avLst/>
          </a:prstGeom>
          <a:noFill/>
        </p:spPr>
        <p:txBody>
          <a:bodyPr wrap="none" rtlCol="0">
            <a:spAutoFit/>
          </a:bodyPr>
          <a:lstStyle/>
          <a:p>
            <a:r>
              <a:rPr lang="en-US" dirty="0" smtClean="0"/>
              <a:t>Triad Colors</a:t>
            </a:r>
            <a:endParaRPr lang="en-US" dirty="0"/>
          </a:p>
        </p:txBody>
      </p:sp>
      <p:cxnSp>
        <p:nvCxnSpPr>
          <p:cNvPr id="12" name="Straight Connector 11"/>
          <p:cNvCxnSpPr/>
          <p:nvPr/>
        </p:nvCxnSpPr>
        <p:spPr>
          <a:xfrm>
            <a:off x="0" y="3401011"/>
            <a:ext cx="9144000" cy="0"/>
          </a:xfrm>
          <a:prstGeom prst="line">
            <a:avLst/>
          </a:prstGeom>
          <a:ln w="38100">
            <a:solidFill>
              <a:srgbClr val="0DBB3B"/>
            </a:solidFill>
          </a:ln>
        </p:spPr>
        <p:style>
          <a:lnRef idx="1">
            <a:schemeClr val="accent3"/>
          </a:lnRef>
          <a:fillRef idx="0">
            <a:schemeClr val="accent3"/>
          </a:fillRef>
          <a:effectRef idx="0">
            <a:schemeClr val="accent3"/>
          </a:effectRef>
          <a:fontRef idx="minor">
            <a:schemeClr val="tx1"/>
          </a:fontRef>
        </p:style>
      </p:cxn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85750" y="1104900"/>
            <a:ext cx="8716380" cy="4114800"/>
          </a:xfrm>
          <a:prstGeom prst="rect">
            <a:avLst/>
          </a:prstGeom>
        </p:spPr>
        <p:txBody>
          <a:bodyPr/>
          <a:lstStyle/>
          <a:p>
            <a:r>
              <a:rPr lang="en-US" sz="4800" b="1" dirty="0" smtClean="0">
                <a:solidFill>
                  <a:srgbClr val="00CCFF"/>
                </a:solidFill>
                <a:latin typeface="Chalkduster"/>
                <a:cs typeface="Chalkduster"/>
              </a:rPr>
              <a:t>C</a:t>
            </a:r>
            <a:r>
              <a:rPr lang="en-US" sz="4800" b="1" dirty="0" smtClean="0">
                <a:latin typeface="Chalkduster"/>
                <a:cs typeface="Chalkduster"/>
              </a:rPr>
              <a:t>h</a:t>
            </a:r>
            <a:r>
              <a:rPr lang="en-US" sz="4800" b="1" dirty="0" smtClean="0">
                <a:solidFill>
                  <a:srgbClr val="FF0000"/>
                </a:solidFill>
                <a:latin typeface="Chalkduster"/>
                <a:cs typeface="Chalkduster"/>
              </a:rPr>
              <a:t>o</a:t>
            </a:r>
            <a:r>
              <a:rPr lang="en-US" sz="4800" b="1" dirty="0" smtClean="0">
                <a:solidFill>
                  <a:schemeClr val="accent2"/>
                </a:solidFill>
                <a:latin typeface="Chalkduster"/>
                <a:cs typeface="Chalkduster"/>
              </a:rPr>
              <a:t>o</a:t>
            </a:r>
            <a:r>
              <a:rPr lang="en-US" sz="4800" b="1" dirty="0" smtClean="0">
                <a:solidFill>
                  <a:schemeClr val="accent5"/>
                </a:solidFill>
                <a:latin typeface="Chalkduster"/>
                <a:cs typeface="Chalkduster"/>
              </a:rPr>
              <a:t>s</a:t>
            </a:r>
            <a:r>
              <a:rPr lang="en-US" sz="4800" b="1" dirty="0" smtClean="0">
                <a:solidFill>
                  <a:schemeClr val="bg2">
                    <a:lumMod val="25000"/>
                  </a:schemeClr>
                </a:solidFill>
                <a:latin typeface="Chalkduster"/>
                <a:cs typeface="Chalkduster"/>
              </a:rPr>
              <a:t>i</a:t>
            </a:r>
            <a:r>
              <a:rPr lang="en-US" sz="4800" b="1" dirty="0" smtClean="0">
                <a:solidFill>
                  <a:srgbClr val="002060"/>
                </a:solidFill>
                <a:latin typeface="Chalkduster"/>
                <a:cs typeface="Chalkduster"/>
              </a:rPr>
              <a:t>n</a:t>
            </a:r>
            <a:r>
              <a:rPr lang="en-US" sz="4800" b="1" dirty="0" smtClean="0">
                <a:solidFill>
                  <a:schemeClr val="accent6">
                    <a:lumMod val="75000"/>
                  </a:schemeClr>
                </a:solidFill>
                <a:latin typeface="Chalkduster"/>
                <a:cs typeface="Chalkduster"/>
              </a:rPr>
              <a:t>g</a:t>
            </a:r>
            <a:r>
              <a:rPr lang="en-US" sz="4800" b="1" dirty="0" smtClean="0">
                <a:latin typeface="Chalkduster"/>
                <a:cs typeface="Chalkduster"/>
              </a:rPr>
              <a:t> </a:t>
            </a:r>
            <a:r>
              <a:rPr lang="en-US" sz="4800" b="1" dirty="0" smtClean="0">
                <a:solidFill>
                  <a:schemeClr val="tx1">
                    <a:lumMod val="75000"/>
                    <a:lumOff val="25000"/>
                  </a:schemeClr>
                </a:solidFill>
                <a:latin typeface="Chalkduster"/>
                <a:cs typeface="Chalkduster"/>
              </a:rPr>
              <a:t>t</a:t>
            </a:r>
            <a:r>
              <a:rPr lang="en-US" sz="4800" b="1" dirty="0" smtClean="0">
                <a:solidFill>
                  <a:schemeClr val="accent6">
                    <a:lumMod val="40000"/>
                    <a:lumOff val="60000"/>
                  </a:schemeClr>
                </a:solidFill>
                <a:latin typeface="Chalkduster"/>
                <a:cs typeface="Chalkduster"/>
              </a:rPr>
              <a:t>h</a:t>
            </a:r>
            <a:r>
              <a:rPr lang="en-US" sz="4800" b="1" dirty="0" smtClean="0">
                <a:latin typeface="Chalkduster"/>
                <a:cs typeface="Chalkduster"/>
              </a:rPr>
              <a:t>e </a:t>
            </a:r>
            <a:r>
              <a:rPr lang="en-US" sz="4800" b="1" dirty="0" smtClean="0">
                <a:solidFill>
                  <a:schemeClr val="accent3">
                    <a:lumMod val="60000"/>
                    <a:lumOff val="40000"/>
                  </a:schemeClr>
                </a:solidFill>
                <a:latin typeface="Chalkduster"/>
                <a:cs typeface="Chalkduster"/>
              </a:rPr>
              <a:t>R</a:t>
            </a:r>
            <a:r>
              <a:rPr lang="en-US" sz="4800" b="1" dirty="0" smtClean="0">
                <a:solidFill>
                  <a:srgbClr val="FFFF00"/>
                </a:solidFill>
                <a:latin typeface="Chalkduster"/>
                <a:cs typeface="Chalkduster"/>
              </a:rPr>
              <a:t>i</a:t>
            </a:r>
            <a:r>
              <a:rPr lang="en-US" sz="4800" b="1" dirty="0" smtClean="0">
                <a:solidFill>
                  <a:srgbClr val="7030A0"/>
                </a:solidFill>
                <a:latin typeface="Chalkduster"/>
                <a:cs typeface="Chalkduster"/>
              </a:rPr>
              <a:t>g</a:t>
            </a:r>
            <a:r>
              <a:rPr lang="en-US" sz="4800" b="1" dirty="0" smtClean="0">
                <a:solidFill>
                  <a:srgbClr val="C00000"/>
                </a:solidFill>
                <a:latin typeface="Chalkduster"/>
                <a:cs typeface="Chalkduster"/>
              </a:rPr>
              <a:t>h</a:t>
            </a:r>
            <a:r>
              <a:rPr lang="en-US" sz="4800" b="1" dirty="0" smtClean="0">
                <a:solidFill>
                  <a:srgbClr val="0040B3"/>
                </a:solidFill>
                <a:latin typeface="Chalkduster"/>
                <a:cs typeface="Chalkduster"/>
              </a:rPr>
              <a:t>t</a:t>
            </a:r>
            <a:r>
              <a:rPr lang="en-US" sz="4800" b="1" dirty="0" smtClean="0">
                <a:latin typeface="Chalkduster"/>
                <a:cs typeface="Chalkduster"/>
              </a:rPr>
              <a:t> </a:t>
            </a:r>
            <a:r>
              <a:rPr lang="en-US" sz="4800" b="1" dirty="0" smtClean="0">
                <a:solidFill>
                  <a:schemeClr val="accent6">
                    <a:lumMod val="75000"/>
                  </a:schemeClr>
                </a:solidFill>
                <a:latin typeface="Chalkduster"/>
                <a:cs typeface="Chalkduster"/>
              </a:rPr>
              <a:t>C</a:t>
            </a:r>
            <a:r>
              <a:rPr lang="en-US" sz="4800" b="1" dirty="0" smtClean="0">
                <a:latin typeface="Chalkduster"/>
                <a:cs typeface="Chalkduster"/>
              </a:rPr>
              <a:t>o</a:t>
            </a:r>
            <a:r>
              <a:rPr lang="en-US" sz="4800" b="1" dirty="0" smtClean="0">
                <a:solidFill>
                  <a:schemeClr val="tx2">
                    <a:lumMod val="60000"/>
                    <a:lumOff val="40000"/>
                  </a:schemeClr>
                </a:solidFill>
                <a:latin typeface="Chalkduster"/>
                <a:cs typeface="Chalkduster"/>
              </a:rPr>
              <a:t>l</a:t>
            </a:r>
            <a:r>
              <a:rPr lang="en-US" sz="4800" b="1" dirty="0" smtClean="0">
                <a:solidFill>
                  <a:srgbClr val="0040B3"/>
                </a:solidFill>
                <a:latin typeface="Chalkduster"/>
                <a:cs typeface="Chalkduster"/>
              </a:rPr>
              <a:t>o</a:t>
            </a:r>
            <a:r>
              <a:rPr lang="en-US" sz="4800" b="1" dirty="0" smtClean="0">
                <a:solidFill>
                  <a:srgbClr val="BFFF27"/>
                </a:solidFill>
                <a:latin typeface="Chalkduster"/>
                <a:cs typeface="Chalkduster"/>
              </a:rPr>
              <a:t>r</a:t>
            </a:r>
            <a:r>
              <a:rPr lang="en-US" sz="4800" b="1" dirty="0" smtClean="0">
                <a:latin typeface="Chalkduster"/>
                <a:cs typeface="Chalkduster"/>
              </a:rPr>
              <a:t> </a:t>
            </a:r>
          </a:p>
          <a:p>
            <a:pPr algn="ctr"/>
            <a:endParaRPr lang="en-US" sz="4400" b="1" dirty="0" smtClean="0">
              <a:latin typeface="Chalkduster"/>
              <a:cs typeface="Chalkduster"/>
            </a:endParaRPr>
          </a:p>
          <a:p>
            <a:pPr marL="742950" indent="-742950" algn="just">
              <a:buAutoNum type="arabicPeriod"/>
            </a:pPr>
            <a:r>
              <a:rPr lang="en-US" sz="3600" b="1" dirty="0" smtClean="0">
                <a:latin typeface="Chalkduster"/>
                <a:cs typeface="Chalkduster"/>
              </a:rPr>
              <a:t>Contrast  </a:t>
            </a:r>
          </a:p>
          <a:p>
            <a:pPr marL="742950" indent="-742950" algn="just">
              <a:buAutoNum type="arabicPeriod"/>
            </a:pPr>
            <a:r>
              <a:rPr lang="en-US" sz="3600" b="1" dirty="0" smtClean="0">
                <a:latin typeface="Chalkduster"/>
                <a:cs typeface="Chalkduster"/>
              </a:rPr>
              <a:t>Harmony  </a:t>
            </a:r>
          </a:p>
          <a:p>
            <a:pPr marL="742950" indent="-742950" algn="just">
              <a:buAutoNum type="arabicPeriod"/>
            </a:pPr>
            <a:r>
              <a:rPr lang="en-US" sz="3600" b="1" dirty="0" smtClean="0">
                <a:latin typeface="Chalkduster"/>
                <a:cs typeface="Chalkduster"/>
              </a:rPr>
              <a:t>Branding</a:t>
            </a:r>
            <a:endParaRPr lang="en-US" sz="3600" b="1" cap="small" dirty="0" smtClean="0">
              <a:latin typeface="Chalkduster"/>
              <a:cs typeface="Chalkduster"/>
            </a:endParaRPr>
          </a:p>
          <a:p>
            <a:pPr marL="742950" indent="-742950" algn="just">
              <a:buAutoNum type="arabicPeriod"/>
            </a:pPr>
            <a:r>
              <a:rPr lang="en-US" sz="3600" b="1" dirty="0" smtClean="0">
                <a:latin typeface="Chalkduster"/>
                <a:cs typeface="Chalkduster"/>
              </a:rPr>
              <a:t>Web Design Standards</a:t>
            </a:r>
          </a:p>
          <a:p>
            <a:pPr marL="742950" indent="-742950" algn="just">
              <a:buAutoNum type="arabicPeriod"/>
            </a:pPr>
            <a:r>
              <a:rPr lang="en-US" sz="3600" b="1" dirty="0" smtClean="0">
                <a:latin typeface="Chalkduster"/>
                <a:cs typeface="Chalkduster"/>
              </a:rPr>
              <a:t>Cultural Differences</a:t>
            </a:r>
          </a:p>
          <a:p>
            <a:endParaRPr lang="en-US" sz="4400" b="1" dirty="0" smtClean="0">
              <a:latin typeface="Chalkduster"/>
              <a:cs typeface="Chalkduster"/>
            </a:endParaRPr>
          </a:p>
          <a:p>
            <a:pPr algn="r"/>
            <a:r>
              <a:rPr lang="en-US" b="1" dirty="0" smtClean="0"/>
              <a:t>Reference to </a:t>
            </a:r>
            <a:r>
              <a:rPr lang="en-US" b="1" dirty="0" err="1" smtClean="0"/>
              <a:t>WixBlog</a:t>
            </a:r>
            <a:endParaRPr lang="en-US" b="1" dirty="0" smtClean="0"/>
          </a:p>
        </p:txBody>
      </p:sp>
    </p:spTree>
    <p:extLst>
      <p:ext uri="{BB962C8B-B14F-4D97-AF65-F5344CB8AC3E}">
        <p14:creationId xmlns:p14="http://schemas.microsoft.com/office/powerpoint/2010/main" val="6758308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5"/>
          <p:cNvSpPr txBox="1">
            <a:spLocks noChangeArrowheads="1"/>
          </p:cNvSpPr>
          <p:nvPr/>
        </p:nvSpPr>
        <p:spPr bwMode="auto">
          <a:xfrm>
            <a:off x="880170" y="972205"/>
            <a:ext cx="7835592" cy="5447645"/>
          </a:xfrm>
          <a:prstGeom prst="rect">
            <a:avLst/>
          </a:prstGeom>
          <a:noFill/>
          <a:ln w="9525">
            <a:noFill/>
            <a:miter lim="800000"/>
            <a:headEnd/>
            <a:tailEnd/>
          </a:ln>
        </p:spPr>
        <p:txBody>
          <a:bodyPr wrap="square">
            <a:spAutoFit/>
          </a:bodyPr>
          <a:lstStyle/>
          <a:p>
            <a:r>
              <a:rPr lang="en-US" sz="3600" dirty="0" smtClean="0"/>
              <a:t>HTML markup takes the form of </a:t>
            </a:r>
            <a:r>
              <a:rPr lang="en-US" sz="3600" dirty="0" smtClean="0">
                <a:latin typeface="Courier New" pitchFamily="49" charset="0"/>
              </a:rPr>
              <a:t>TAGS</a:t>
            </a:r>
          </a:p>
          <a:p>
            <a:pPr algn="ctr">
              <a:buFont typeface="Wingdings" pitchFamily="2" charset="2"/>
              <a:buNone/>
            </a:pPr>
            <a:r>
              <a:rPr lang="en-US" sz="2400" dirty="0" smtClean="0">
                <a:solidFill>
                  <a:srgbClr val="008000"/>
                </a:solidFill>
                <a:latin typeface="Courier New" pitchFamily="49" charset="0"/>
              </a:rPr>
              <a:t>&lt;tag&gt;Marked up text&lt;/tag&gt;</a:t>
            </a:r>
            <a:r>
              <a:rPr lang="en-US" sz="2400" dirty="0" smtClean="0">
                <a:latin typeface="Courier New" pitchFamily="49" charset="0"/>
              </a:rPr>
              <a:t/>
            </a:r>
            <a:br>
              <a:rPr lang="en-US" sz="2400" dirty="0" smtClean="0">
                <a:latin typeface="Courier New" pitchFamily="49" charset="0"/>
              </a:rPr>
            </a:br>
            <a:endParaRPr lang="en-US" sz="3600" dirty="0" smtClean="0">
              <a:latin typeface="Courier New" pitchFamily="49" charset="0"/>
            </a:endParaRPr>
          </a:p>
          <a:p>
            <a:r>
              <a:rPr lang="en-US" sz="3600" dirty="0" smtClean="0"/>
              <a:t>Some of these tags have attributes</a:t>
            </a:r>
          </a:p>
          <a:p>
            <a:pPr algn="ctr"/>
            <a:endParaRPr lang="en-US" sz="3600" dirty="0" smtClean="0"/>
          </a:p>
          <a:p>
            <a:pPr algn="ctr">
              <a:buFont typeface="Wingdings" pitchFamily="2" charset="2"/>
              <a:buNone/>
            </a:pPr>
            <a:r>
              <a:rPr lang="en-US" sz="2400" dirty="0" smtClean="0">
                <a:solidFill>
                  <a:srgbClr val="008000"/>
                </a:solidFill>
                <a:latin typeface="Courier New" pitchFamily="49" charset="0"/>
              </a:rPr>
              <a:t>&lt;tag attribute=“value”&gt;Text&lt;/tag&gt;</a:t>
            </a:r>
            <a:r>
              <a:rPr lang="en-US" sz="2400" dirty="0" smtClean="0">
                <a:latin typeface="Courier New" pitchFamily="49" charset="0"/>
              </a:rPr>
              <a:t/>
            </a:r>
            <a:br>
              <a:rPr lang="en-US" sz="2400" dirty="0" smtClean="0">
                <a:latin typeface="Courier New" pitchFamily="49" charset="0"/>
              </a:rPr>
            </a:br>
            <a:endParaRPr lang="en-US" sz="2400" dirty="0" smtClean="0">
              <a:latin typeface="Courier New" pitchFamily="49" charset="0"/>
            </a:endParaRPr>
          </a:p>
          <a:p>
            <a:pPr algn="just"/>
            <a:r>
              <a:rPr lang="en-US" sz="3600" dirty="0" smtClean="0"/>
              <a:t>Some tags have opening and closing elements, while some have just opening</a:t>
            </a:r>
          </a:p>
          <a:p>
            <a:endParaRPr lang="en-US" sz="3600" dirty="0" smtClean="0"/>
          </a:p>
          <a:p>
            <a:pPr algn="ctr">
              <a:buFont typeface="Wingdings" pitchFamily="2" charset="2"/>
              <a:buNone/>
            </a:pPr>
            <a:r>
              <a:rPr lang="en-US" sz="2400" dirty="0" smtClean="0">
                <a:solidFill>
                  <a:srgbClr val="008000"/>
                </a:solidFill>
                <a:latin typeface="Courier New" pitchFamily="49" charset="0"/>
              </a:rPr>
              <a:t>&lt;center&gt;&lt;img src=“image.gif”&gt;&lt;/center&gt;</a:t>
            </a:r>
          </a:p>
        </p:txBody>
      </p:sp>
    </p:spTree>
    <p:extLst>
      <p:ext uri="{BB962C8B-B14F-4D97-AF65-F5344CB8AC3E}">
        <p14:creationId xmlns:p14="http://schemas.microsoft.com/office/powerpoint/2010/main" val="3365218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5"/>
          <p:cNvSpPr txBox="1">
            <a:spLocks noChangeArrowheads="1"/>
          </p:cNvSpPr>
          <p:nvPr/>
        </p:nvSpPr>
        <p:spPr bwMode="auto">
          <a:xfrm>
            <a:off x="854616" y="285750"/>
            <a:ext cx="8153400" cy="6186309"/>
          </a:xfrm>
          <a:prstGeom prst="rect">
            <a:avLst/>
          </a:prstGeom>
          <a:noFill/>
          <a:ln w="9525">
            <a:noFill/>
            <a:miter lim="800000"/>
            <a:headEnd/>
            <a:tailEnd/>
          </a:ln>
        </p:spPr>
        <p:txBody>
          <a:bodyPr wrap="square">
            <a:spAutoFit/>
          </a:bodyPr>
          <a:lstStyle/>
          <a:p>
            <a:pPr algn="just"/>
            <a:endParaRPr lang="en-US" sz="3600" dirty="0" smtClean="0"/>
          </a:p>
          <a:p>
            <a:pPr marL="987425" lvl="1" indent="-530225" algn="just">
              <a:buFontTx/>
              <a:buChar char="-"/>
            </a:pPr>
            <a:r>
              <a:rPr lang="en-US" sz="3600" dirty="0" smtClean="0">
                <a:solidFill>
                  <a:srgbClr val="008000"/>
                </a:solidFill>
              </a:rPr>
              <a:t>Browsers</a:t>
            </a:r>
            <a:r>
              <a:rPr lang="en-US" sz="3600" dirty="0" smtClean="0"/>
              <a:t> ignore multiple spaces, spacing only once unless told otherwise.  </a:t>
            </a:r>
            <a:r>
              <a:rPr lang="en-US" sz="3600" dirty="0" smtClean="0">
                <a:solidFill>
                  <a:srgbClr val="FF0000"/>
                </a:solidFill>
              </a:rPr>
              <a:t>&amp;</a:t>
            </a:r>
            <a:r>
              <a:rPr lang="en-US" sz="3600" dirty="0" err="1" smtClean="0">
                <a:solidFill>
                  <a:srgbClr val="FF0000"/>
                </a:solidFill>
              </a:rPr>
              <a:t>nbsp</a:t>
            </a:r>
            <a:r>
              <a:rPr lang="en-US" sz="3600" dirty="0" smtClean="0">
                <a:solidFill>
                  <a:srgbClr val="FF0000"/>
                </a:solidFill>
              </a:rPr>
              <a:t>;</a:t>
            </a:r>
            <a:endParaRPr lang="en-US" sz="3600" dirty="0" smtClean="0"/>
          </a:p>
          <a:p>
            <a:pPr lvl="1" algn="just">
              <a:buFontTx/>
              <a:buChar char="-"/>
            </a:pPr>
            <a:endParaRPr lang="en-US" sz="3600" dirty="0" smtClean="0"/>
          </a:p>
          <a:p>
            <a:pPr marL="987425" lvl="1" indent="-530225" algn="just">
              <a:buFontTx/>
              <a:buChar char="-"/>
            </a:pPr>
            <a:r>
              <a:rPr lang="en-US" sz="3600" dirty="0" smtClean="0">
                <a:solidFill>
                  <a:srgbClr val="008000"/>
                </a:solidFill>
              </a:rPr>
              <a:t>Browsers</a:t>
            </a:r>
            <a:r>
              <a:rPr lang="en-US" sz="3600" dirty="0" smtClean="0"/>
              <a:t> do not know when to start new paragraphs or break at the end of lines. </a:t>
            </a:r>
            <a:r>
              <a:rPr lang="en-US" sz="3600" dirty="0" smtClean="0">
                <a:solidFill>
                  <a:srgbClr val="FF0000"/>
                </a:solidFill>
              </a:rPr>
              <a:t>&lt;p&gt; &lt;/p&gt;</a:t>
            </a:r>
          </a:p>
          <a:p>
            <a:pPr lvl="1" algn="just">
              <a:buFontTx/>
              <a:buChar char="-"/>
            </a:pPr>
            <a:endParaRPr lang="en-US" sz="3600" dirty="0" smtClean="0"/>
          </a:p>
          <a:p>
            <a:pPr marL="1073150" lvl="1" indent="-615950" algn="just"/>
            <a:r>
              <a:rPr lang="en-US" sz="3600" dirty="0" smtClean="0">
                <a:solidFill>
                  <a:srgbClr val="008000"/>
                </a:solidFill>
              </a:rPr>
              <a:t>- Browsers </a:t>
            </a:r>
            <a:r>
              <a:rPr lang="en-US" sz="3600" dirty="0" smtClean="0"/>
              <a:t>do not know how you wish to format text.</a:t>
            </a:r>
          </a:p>
        </p:txBody>
      </p:sp>
    </p:spTree>
    <p:extLst>
      <p:ext uri="{BB962C8B-B14F-4D97-AF65-F5344CB8AC3E}">
        <p14:creationId xmlns:p14="http://schemas.microsoft.com/office/powerpoint/2010/main" val="28100017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vxvx.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766" y="1300815"/>
            <a:ext cx="6879711" cy="4886779"/>
          </a:xfrm>
          <a:prstGeom prst="rect">
            <a:avLst/>
          </a:prstGeom>
        </p:spPr>
      </p:pic>
      <p:sp>
        <p:nvSpPr>
          <p:cNvPr id="5" name="Rectangle 4"/>
          <p:cNvSpPr/>
          <p:nvPr/>
        </p:nvSpPr>
        <p:spPr>
          <a:xfrm>
            <a:off x="1395338" y="839150"/>
            <a:ext cx="4320006" cy="461665"/>
          </a:xfrm>
          <a:prstGeom prst="rect">
            <a:avLst/>
          </a:prstGeom>
          <a:noFill/>
        </p:spPr>
        <p:txBody>
          <a:bodyPr wrap="square" lIns="91440" tIns="45720" rIns="91440" bIns="45720">
            <a:spAutoFit/>
          </a:bodyPr>
          <a:lstStyle/>
          <a:p>
            <a:pPr algn="just"/>
            <a:r>
              <a:rPr lang="en-US" sz="2400" b="1" dirty="0" smtClean="0">
                <a:ln w="1905"/>
                <a:solidFill>
                  <a:srgbClr val="008000"/>
                </a:solidFill>
                <a:effectLst>
                  <a:innerShdw blurRad="69850" dist="43180" dir="5400000">
                    <a:srgbClr val="000000">
                      <a:alpha val="65000"/>
                    </a:srgbClr>
                  </a:innerShdw>
                </a:effectLst>
              </a:rPr>
              <a:t>Sample Output</a:t>
            </a:r>
            <a:endParaRPr lang="en-US" sz="2400" b="1" dirty="0">
              <a:ln w="1905"/>
              <a:solidFill>
                <a:srgbClr val="008000"/>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68396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a:spLocks noChangeArrowheads="1"/>
          </p:cNvSpPr>
          <p:nvPr/>
        </p:nvSpPr>
        <p:spPr>
          <a:xfrm>
            <a:off x="1320024" y="1447800"/>
            <a:ext cx="7620000" cy="2971800"/>
          </a:xfrm>
          <a:prstGeom prst="rect">
            <a:avLst/>
          </a:prstGeom>
        </p:spPr>
        <p:txBody>
          <a:bodyPr/>
          <a:lstStyle/>
          <a:p>
            <a:pPr marL="342900" indent="-342900" eaLnBrk="0" hangingPunct="0">
              <a:spcBef>
                <a:spcPct val="20000"/>
              </a:spcBef>
            </a:pPr>
            <a:r>
              <a:rPr lang="en-US" sz="4000" b="1" dirty="0" smtClean="0">
                <a:latin typeface="Chalkduster"/>
                <a:cs typeface="Chalkduster"/>
              </a:rPr>
              <a:t>Paragraph</a:t>
            </a:r>
          </a:p>
          <a:p>
            <a:pPr marL="342900" indent="-342900" eaLnBrk="0" hangingPunct="0">
              <a:spcBef>
                <a:spcPct val="20000"/>
              </a:spcBef>
            </a:pPr>
            <a:endParaRPr lang="en-US" sz="2800" b="1" dirty="0" smtClean="0"/>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ＭＳ Ｐゴシック" charset="0"/>
                <a:cs typeface="+mn-cs"/>
              </a:rPr>
              <a:t>The </a:t>
            </a:r>
            <a:r>
              <a:rPr kumimoji="0" lang="en-US" sz="2800" b="0" i="0" u="none" strike="noStrike" kern="1200" cap="none" spc="0" normalizeH="0" baseline="0" noProof="0" dirty="0" smtClean="0">
                <a:ln>
                  <a:noFill/>
                </a:ln>
                <a:solidFill>
                  <a:schemeClr val="tx1"/>
                </a:solidFill>
                <a:effectLst/>
                <a:uLnTx/>
                <a:uFillTx/>
                <a:latin typeface="Courier New" pitchFamily="49" charset="0"/>
                <a:ea typeface="ＭＳ Ｐゴシック" charset="0"/>
                <a:cs typeface="+mn-cs"/>
              </a:rPr>
              <a:t>&lt;p&gt;</a:t>
            </a:r>
            <a:r>
              <a:rPr kumimoji="0" lang="en-US" sz="2800" b="0" i="0" u="none" strike="noStrike" kern="1200" cap="none" spc="0" normalizeH="0" baseline="0" noProof="0" dirty="0" smtClean="0">
                <a:ln>
                  <a:noFill/>
                </a:ln>
                <a:solidFill>
                  <a:schemeClr val="tx1"/>
                </a:solidFill>
                <a:effectLst/>
                <a:uLnTx/>
                <a:uFillTx/>
                <a:latin typeface="+mn-lt"/>
                <a:ea typeface="ＭＳ Ｐゴシック" charset="0"/>
                <a:cs typeface="+mn-cs"/>
              </a:rPr>
              <a:t> tag tells the browser to insert a new paragraph.</a:t>
            </a: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ＭＳ Ｐゴシック" charset="0"/>
                <a:cs typeface="+mn-cs"/>
              </a:rPr>
              <a:t>The closing tag for this (</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ＭＳ Ｐゴシック" charset="0"/>
                <a:cs typeface="+mn-cs"/>
              </a:rPr>
              <a:t>&lt;/p&gt;</a:t>
            </a:r>
            <a:r>
              <a:rPr kumimoji="0" lang="en-US" sz="2400" b="0" i="0" u="none" strike="noStrike" kern="1200" cap="none" spc="0" normalizeH="0" baseline="0" noProof="0" dirty="0" smtClean="0">
                <a:ln>
                  <a:noFill/>
                </a:ln>
                <a:solidFill>
                  <a:schemeClr val="tx1"/>
                </a:solidFill>
                <a:effectLst/>
                <a:uLnTx/>
                <a:uFillTx/>
                <a:latin typeface="+mn-lt"/>
                <a:ea typeface="ＭＳ Ｐゴシック" charset="0"/>
                <a:cs typeface="+mn-cs"/>
              </a:rPr>
              <a:t>) is optional, but recommended.</a:t>
            </a:r>
          </a:p>
        </p:txBody>
      </p:sp>
    </p:spTree>
    <p:extLst>
      <p:ext uri="{BB962C8B-B14F-4D97-AF65-F5344CB8AC3E}">
        <p14:creationId xmlns:p14="http://schemas.microsoft.com/office/powerpoint/2010/main" val="39946653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a:spLocks noChangeArrowheads="1"/>
          </p:cNvSpPr>
          <p:nvPr/>
        </p:nvSpPr>
        <p:spPr>
          <a:xfrm>
            <a:off x="1439280" y="1219200"/>
            <a:ext cx="7772400" cy="4114800"/>
          </a:xfrm>
          <a:prstGeom prst="rect">
            <a:avLst/>
          </a:prstGeom>
        </p:spPr>
        <p:txBody>
          <a:bodyPr/>
          <a:lstStyle/>
          <a:p>
            <a:r>
              <a:rPr lang="en-US" sz="4400" b="1" dirty="0" smtClean="0">
                <a:latin typeface="Chalkduster"/>
                <a:cs typeface="Chalkduster"/>
              </a:rPr>
              <a:t>Line Breaks</a:t>
            </a:r>
          </a:p>
          <a:p>
            <a:endParaRPr lang="en-US" sz="4400" b="1" dirty="0" smtClean="0">
              <a:latin typeface="Chalkduster"/>
              <a:cs typeface="Chalkduster"/>
            </a:endParaRPr>
          </a:p>
          <a:p>
            <a:endParaRPr lang="en-US" b="1" dirty="0" smtClean="0"/>
          </a:p>
          <a:p>
            <a:r>
              <a:rPr lang="en-US" sz="2000" dirty="0" smtClean="0"/>
              <a:t>To insert a line break, use the </a:t>
            </a:r>
            <a:r>
              <a:rPr lang="en-US" sz="2000" dirty="0" smtClean="0">
                <a:latin typeface="Courier New" pitchFamily="49" charset="0"/>
              </a:rPr>
              <a:t>&lt;br&gt;</a:t>
            </a:r>
            <a:r>
              <a:rPr lang="en-US" sz="2000" dirty="0" smtClean="0"/>
              <a:t> tag.  Note, that this tag has </a:t>
            </a:r>
            <a:r>
              <a:rPr lang="en-US" sz="2000" u="sng" dirty="0" smtClean="0"/>
              <a:t>no</a:t>
            </a:r>
            <a:r>
              <a:rPr lang="en-US" sz="2000" dirty="0" smtClean="0"/>
              <a:t> closing tag.</a:t>
            </a:r>
            <a:br>
              <a:rPr lang="en-US" sz="2000" dirty="0" smtClean="0"/>
            </a:br>
            <a:endParaRPr lang="en-US" sz="2000" dirty="0" smtClean="0"/>
          </a:p>
          <a:p>
            <a:r>
              <a:rPr lang="en-US" sz="2000" dirty="0" smtClean="0"/>
              <a:t>Ex. ‘</a:t>
            </a:r>
            <a:r>
              <a:rPr lang="en-US" sz="2000" dirty="0" smtClean="0">
                <a:latin typeface="Courier New" pitchFamily="49" charset="0"/>
              </a:rPr>
              <a:t>Hello&lt;br&gt;World</a:t>
            </a:r>
            <a:r>
              <a:rPr lang="en-US" sz="2000" dirty="0" smtClean="0"/>
              <a:t>’:</a:t>
            </a:r>
          </a:p>
          <a:p>
            <a:pPr lvl="4" indent="-7938">
              <a:buFont typeface="Wingdings" pitchFamily="2" charset="2"/>
              <a:buNone/>
            </a:pPr>
            <a:r>
              <a:rPr lang="en-US" sz="3200" dirty="0" smtClean="0">
                <a:latin typeface="Courier New" pitchFamily="49" charset="0"/>
              </a:rPr>
              <a:t>Hello</a:t>
            </a:r>
            <a:br>
              <a:rPr lang="en-US" sz="3200" dirty="0" smtClean="0">
                <a:latin typeface="Courier New" pitchFamily="49" charset="0"/>
              </a:rPr>
            </a:br>
            <a:r>
              <a:rPr lang="en-US" sz="3200" dirty="0" smtClean="0">
                <a:latin typeface="Courier New" pitchFamily="49" charset="0"/>
              </a:rPr>
              <a:t>World</a:t>
            </a:r>
            <a:endParaRPr lang="en-US" sz="2000" dirty="0" smtClean="0"/>
          </a:p>
        </p:txBody>
      </p:sp>
    </p:spTree>
    <p:extLst>
      <p:ext uri="{BB962C8B-B14F-4D97-AF65-F5344CB8AC3E}">
        <p14:creationId xmlns:p14="http://schemas.microsoft.com/office/powerpoint/2010/main" val="6758308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3"/>
          <p:cNvSpPr txBox="1">
            <a:spLocks noChangeArrowheads="1"/>
          </p:cNvSpPr>
          <p:nvPr/>
        </p:nvSpPr>
        <p:spPr>
          <a:xfrm>
            <a:off x="1286880" y="990600"/>
            <a:ext cx="7772400" cy="4724400"/>
          </a:xfrm>
          <a:prstGeom prst="rect">
            <a:avLst/>
          </a:prstGeom>
        </p:spPr>
        <p:txBody>
          <a:bodyPr/>
          <a:lstStyle/>
          <a:p>
            <a:r>
              <a:rPr lang="en-US" sz="4400" b="1" dirty="0" smtClean="0">
                <a:latin typeface="Chalkduster"/>
                <a:cs typeface="Chalkduster"/>
              </a:rPr>
              <a:t>Text Spacing</a:t>
            </a:r>
          </a:p>
          <a:p>
            <a:endParaRPr lang="en-US" b="1" dirty="0" smtClean="0"/>
          </a:p>
          <a:p>
            <a:r>
              <a:rPr lang="en-US" sz="3600" b="1" dirty="0" smtClean="0">
                <a:solidFill>
                  <a:srgbClr val="FF6600"/>
                </a:solidFill>
                <a:latin typeface="Courier New" pitchFamily="49" charset="0"/>
              </a:rPr>
              <a:t>&amp;</a:t>
            </a:r>
            <a:r>
              <a:rPr lang="en-US" sz="3600" b="1" dirty="0" err="1" smtClean="0">
                <a:solidFill>
                  <a:srgbClr val="FF6600"/>
                </a:solidFill>
                <a:latin typeface="Courier New" pitchFamily="49" charset="0"/>
              </a:rPr>
              <a:t>nbsp</a:t>
            </a:r>
            <a:r>
              <a:rPr lang="en-US" sz="3600" b="1" dirty="0" smtClean="0">
                <a:solidFill>
                  <a:srgbClr val="FF6600"/>
                </a:solidFill>
                <a:latin typeface="Courier New" pitchFamily="49" charset="0"/>
              </a:rPr>
              <a:t>;</a:t>
            </a:r>
          </a:p>
          <a:p>
            <a:endParaRPr lang="en-US" sz="3600" dirty="0" smtClean="0"/>
          </a:p>
          <a:p>
            <a:pPr lvl="1"/>
            <a:r>
              <a:rPr lang="en-US" sz="2400" dirty="0" smtClean="0"/>
              <a:t>This is the non-breaking space character, and adds the ability to have extra spaces to your page.</a:t>
            </a:r>
          </a:p>
          <a:p>
            <a:pPr lvl="1"/>
            <a:endParaRPr lang="en-US" sz="2400" dirty="0" smtClean="0"/>
          </a:p>
          <a:p>
            <a:r>
              <a:rPr lang="en-US" sz="2400" dirty="0" smtClean="0"/>
              <a:t>Ex.: ‘There are 3 spaces between this   and this.’:</a:t>
            </a:r>
          </a:p>
          <a:p>
            <a:pPr algn="ctr">
              <a:buFont typeface="Wingdings" pitchFamily="2" charset="2"/>
              <a:buNone/>
            </a:pPr>
            <a:r>
              <a:rPr lang="en-US" sz="2800" dirty="0" smtClean="0">
                <a:latin typeface="Courier New" pitchFamily="49" charset="0"/>
              </a:rPr>
              <a:t>&lt;p&gt;There are 3 spaces </a:t>
            </a:r>
            <a:br>
              <a:rPr lang="en-US" sz="2800" dirty="0" smtClean="0">
                <a:latin typeface="Courier New" pitchFamily="49" charset="0"/>
              </a:rPr>
            </a:br>
            <a:r>
              <a:rPr lang="en-US" sz="2800" dirty="0" smtClean="0">
                <a:latin typeface="Courier New" pitchFamily="49" charset="0"/>
              </a:rPr>
              <a:t>between </a:t>
            </a:r>
            <a:r>
              <a:rPr lang="en-US" sz="2800" dirty="0" smtClean="0">
                <a:solidFill>
                  <a:srgbClr val="FF6600"/>
                </a:solidFill>
                <a:latin typeface="Courier New" pitchFamily="49" charset="0"/>
              </a:rPr>
              <a:t>&amp;nbsp;&amp;nbsp;</a:t>
            </a:r>
            <a:r>
              <a:rPr lang="en-US" sz="2800" dirty="0" smtClean="0">
                <a:latin typeface="Courier New" pitchFamily="49" charset="0"/>
              </a:rPr>
              <a:t>and this.&lt;/p&gt;</a:t>
            </a:r>
          </a:p>
        </p:txBody>
      </p:sp>
    </p:spTree>
    <p:extLst>
      <p:ext uri="{BB962C8B-B14F-4D97-AF65-F5344CB8AC3E}">
        <p14:creationId xmlns:p14="http://schemas.microsoft.com/office/powerpoint/2010/main" val="2240034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5"/>
          <p:cNvSpPr txBox="1">
            <a:spLocks noChangeArrowheads="1"/>
          </p:cNvSpPr>
          <p:nvPr/>
        </p:nvSpPr>
        <p:spPr bwMode="auto">
          <a:xfrm>
            <a:off x="1126228" y="1101616"/>
            <a:ext cx="7382185" cy="830997"/>
          </a:xfrm>
          <a:prstGeom prst="rect">
            <a:avLst/>
          </a:prstGeom>
          <a:noFill/>
          <a:ln w="9525">
            <a:noFill/>
            <a:miter lim="800000"/>
            <a:headEnd/>
            <a:tailEnd/>
          </a:ln>
        </p:spPr>
        <p:txBody>
          <a:bodyPr wrap="square">
            <a:spAutoFit/>
          </a:bodyPr>
          <a:lstStyle/>
          <a:p>
            <a:pPr marL="985838" indent="-985838" algn="ctr"/>
            <a:r>
              <a:rPr lang="en-US" sz="4800" b="1" i="1" dirty="0" smtClean="0">
                <a:solidFill>
                  <a:srgbClr val="77933C"/>
                </a:solidFill>
                <a:latin typeface="Chalkduster"/>
                <a:cs typeface="Chalkduster"/>
              </a:rPr>
              <a:t>TERM DEFINITION</a:t>
            </a:r>
          </a:p>
        </p:txBody>
      </p:sp>
      <p:sp>
        <p:nvSpPr>
          <p:cNvPr id="5" name="TextBox 5"/>
          <p:cNvSpPr txBox="1">
            <a:spLocks noChangeArrowheads="1"/>
          </p:cNvSpPr>
          <p:nvPr/>
        </p:nvSpPr>
        <p:spPr bwMode="auto">
          <a:xfrm>
            <a:off x="1126228" y="1965090"/>
            <a:ext cx="7592090" cy="5693866"/>
          </a:xfrm>
          <a:prstGeom prst="rect">
            <a:avLst/>
          </a:prstGeom>
          <a:noFill/>
          <a:ln w="9525">
            <a:noFill/>
            <a:miter lim="800000"/>
            <a:headEnd/>
            <a:tailEnd/>
          </a:ln>
        </p:spPr>
        <p:txBody>
          <a:bodyPr wrap="square">
            <a:spAutoFit/>
          </a:bodyPr>
          <a:lstStyle/>
          <a:p>
            <a:endParaRPr lang="en-US" sz="4400" b="1" dirty="0"/>
          </a:p>
          <a:p>
            <a:pPr marL="531813" indent="-531813"/>
            <a:r>
              <a:rPr lang="en-US" sz="6000" b="1" dirty="0" smtClean="0"/>
              <a:t>XML</a:t>
            </a:r>
            <a:r>
              <a:rPr lang="en-US" sz="4400" b="1" dirty="0" smtClean="0"/>
              <a:t> –  </a:t>
            </a:r>
            <a:r>
              <a:rPr lang="en-US" sz="3200" b="1" i="1" dirty="0" smtClean="0">
                <a:solidFill>
                  <a:srgbClr val="77933C"/>
                </a:solidFill>
              </a:rPr>
              <a:t>Extensible Markup Language</a:t>
            </a:r>
            <a:r>
              <a:rPr lang="en-US" sz="3200" i="1" dirty="0" smtClean="0"/>
              <a:t>, a specification that grew out of HTML that lets developers define their own markup language like &lt;name&gt; &lt;city&gt; which is an element created by developers</a:t>
            </a:r>
          </a:p>
          <a:p>
            <a:endParaRPr lang="en-US" sz="4400" b="1" dirty="0" smtClean="0"/>
          </a:p>
          <a:p>
            <a:pPr marL="711200" indent="-711200" algn="just">
              <a:buFontTx/>
              <a:buAutoNum type="alphaLcPeriod"/>
            </a:pPr>
            <a:endParaRPr lang="en-US" sz="4400" b="1" dirty="0"/>
          </a:p>
          <a:p>
            <a:pPr marL="711200" indent="-711200" algn="just">
              <a:buAutoNum type="alphaLcPeriod"/>
            </a:pPr>
            <a:endParaRPr lang="en-US" sz="4400" b="1" dirty="0" smtClean="0">
              <a:solidFill>
                <a:srgbClr val="984807"/>
              </a:solidFill>
            </a:endParaRPr>
          </a:p>
        </p:txBody>
      </p:sp>
    </p:spTree>
    <p:extLst>
      <p:ext uri="{BB962C8B-B14F-4D97-AF65-F5344CB8AC3E}">
        <p14:creationId xmlns:p14="http://schemas.microsoft.com/office/powerpoint/2010/main" val="34313879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126"/>
          <p:cNvPicPr>
            <a:picLocks noChangeAspect="1" noChangeArrowheads="1"/>
          </p:cNvPicPr>
          <p:nvPr/>
        </p:nvPicPr>
        <p:blipFill>
          <a:blip r:embed="rId2" cstate="print"/>
          <a:srcRect/>
          <a:stretch>
            <a:fillRect/>
          </a:stretch>
        </p:blipFill>
        <p:spPr bwMode="auto">
          <a:xfrm>
            <a:off x="2887080" y="2266950"/>
            <a:ext cx="5410200" cy="4058590"/>
          </a:xfrm>
          <a:prstGeom prst="rect">
            <a:avLst/>
          </a:prstGeom>
          <a:noFill/>
          <a:ln w="9525">
            <a:noFill/>
            <a:miter lim="800000"/>
            <a:headEnd/>
            <a:tailEnd/>
          </a:ln>
        </p:spPr>
      </p:pic>
      <p:sp>
        <p:nvSpPr>
          <p:cNvPr id="5" name="TextBox 1"/>
          <p:cNvSpPr txBox="1">
            <a:spLocks noChangeArrowheads="1"/>
          </p:cNvSpPr>
          <p:nvPr/>
        </p:nvSpPr>
        <p:spPr bwMode="auto">
          <a:xfrm>
            <a:off x="1286880" y="895350"/>
            <a:ext cx="8001000" cy="707886"/>
          </a:xfrm>
          <a:prstGeom prst="rect">
            <a:avLst/>
          </a:prstGeom>
          <a:noFill/>
          <a:ln w="9525">
            <a:noFill/>
            <a:miter lim="800000"/>
            <a:headEnd/>
            <a:tailEnd/>
          </a:ln>
        </p:spPr>
        <p:txBody>
          <a:bodyPr>
            <a:spAutoFit/>
          </a:bodyPr>
          <a:lstStyle/>
          <a:p>
            <a:r>
              <a:rPr lang="en-US" sz="4000" dirty="0" smtClean="0">
                <a:latin typeface="Chalkduster"/>
                <a:cs typeface="Chalkduster"/>
              </a:rPr>
              <a:t>Basic web colors</a:t>
            </a:r>
            <a:endParaRPr lang="en-US" sz="4000" b="1" dirty="0">
              <a:latin typeface="Chalkduster"/>
              <a:cs typeface="Chalkduster"/>
            </a:endParaRPr>
          </a:p>
        </p:txBody>
      </p:sp>
    </p:spTree>
    <p:extLst>
      <p:ext uri="{BB962C8B-B14F-4D97-AF65-F5344CB8AC3E}">
        <p14:creationId xmlns:p14="http://schemas.microsoft.com/office/powerpoint/2010/main" val="15388067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1419456" y="838200"/>
            <a:ext cx="7848600" cy="4770536"/>
          </a:xfrm>
          <a:prstGeom prst="rect">
            <a:avLst/>
          </a:prstGeom>
          <a:noFill/>
          <a:ln w="9525">
            <a:noFill/>
            <a:miter lim="800000"/>
            <a:headEnd/>
            <a:tailEnd/>
          </a:ln>
        </p:spPr>
        <p:txBody>
          <a:bodyPr wrap="square">
            <a:spAutoFit/>
          </a:bodyPr>
          <a:lstStyle/>
          <a:p>
            <a:pPr>
              <a:lnSpc>
                <a:spcPct val="150000"/>
              </a:lnSpc>
            </a:pPr>
            <a:r>
              <a:rPr lang="en-US" sz="3600" b="1" dirty="0" smtClean="0">
                <a:latin typeface="Chalkduster"/>
                <a:cs typeface="Chalkduster"/>
              </a:rPr>
              <a:t>Attributes</a:t>
            </a:r>
          </a:p>
          <a:p>
            <a:pPr>
              <a:lnSpc>
                <a:spcPct val="150000"/>
              </a:lnSpc>
            </a:pPr>
            <a:r>
              <a:rPr lang="en-US" sz="2400" dirty="0" smtClean="0">
                <a:solidFill>
                  <a:srgbClr val="FF0000"/>
                </a:solidFill>
              </a:rPr>
              <a:t>&lt;body   attribute=“”  &gt;  &lt;/body&gt;</a:t>
            </a:r>
          </a:p>
          <a:p>
            <a:pPr lvl="1">
              <a:lnSpc>
                <a:spcPct val="150000"/>
              </a:lnSpc>
            </a:pPr>
            <a:r>
              <a:rPr lang="en-US" sz="2400" dirty="0" smtClean="0">
                <a:latin typeface="Courier New" pitchFamily="49" charset="0"/>
              </a:rPr>
              <a:t>bgcolor </a:t>
            </a:r>
            <a:r>
              <a:rPr lang="en-US" sz="2400" dirty="0" smtClean="0"/>
              <a:t>–  the page’s background color.</a:t>
            </a:r>
          </a:p>
          <a:p>
            <a:pPr lvl="1">
              <a:lnSpc>
                <a:spcPct val="150000"/>
              </a:lnSpc>
            </a:pPr>
            <a:r>
              <a:rPr lang="en-US" sz="2400" dirty="0" smtClean="0">
                <a:latin typeface="Courier New" pitchFamily="49" charset="0"/>
              </a:rPr>
              <a:t>background </a:t>
            </a:r>
            <a:r>
              <a:rPr lang="en-US" sz="2400" dirty="0" smtClean="0"/>
              <a:t>– the page’s background image.</a:t>
            </a:r>
          </a:p>
          <a:p>
            <a:pPr lvl="1">
              <a:lnSpc>
                <a:spcPct val="150000"/>
              </a:lnSpc>
            </a:pPr>
            <a:r>
              <a:rPr lang="en-US" sz="2400" dirty="0" smtClean="0">
                <a:latin typeface="Courier New" pitchFamily="49" charset="0"/>
              </a:rPr>
              <a:t>text </a:t>
            </a:r>
            <a:r>
              <a:rPr lang="en-US" sz="2400" dirty="0" smtClean="0"/>
              <a:t>– the default color of all the page’s text.</a:t>
            </a:r>
          </a:p>
          <a:p>
            <a:pPr lvl="1">
              <a:lnSpc>
                <a:spcPct val="150000"/>
              </a:lnSpc>
            </a:pPr>
            <a:r>
              <a:rPr lang="en-US" sz="2400" dirty="0" smtClean="0">
                <a:latin typeface="Courier New" pitchFamily="49" charset="0"/>
              </a:rPr>
              <a:t>link </a:t>
            </a:r>
            <a:r>
              <a:rPr lang="en-US" sz="2400" dirty="0" smtClean="0"/>
              <a:t>– the default color for all links.</a:t>
            </a:r>
          </a:p>
          <a:p>
            <a:pPr lvl="1">
              <a:lnSpc>
                <a:spcPct val="150000"/>
              </a:lnSpc>
            </a:pPr>
            <a:r>
              <a:rPr lang="en-US" sz="2400" dirty="0" smtClean="0">
                <a:latin typeface="Courier New" pitchFamily="49" charset="0"/>
              </a:rPr>
              <a:t>alink </a:t>
            </a:r>
            <a:r>
              <a:rPr lang="en-US" sz="2400" dirty="0" smtClean="0"/>
              <a:t>– the default color for all default links.</a:t>
            </a:r>
          </a:p>
          <a:p>
            <a:pPr lvl="1">
              <a:lnSpc>
                <a:spcPct val="150000"/>
              </a:lnSpc>
            </a:pPr>
            <a:r>
              <a:rPr lang="en-US" sz="2400" dirty="0" smtClean="0">
                <a:latin typeface="Courier New" pitchFamily="49" charset="0"/>
              </a:rPr>
              <a:t>vlink </a:t>
            </a:r>
            <a:r>
              <a:rPr lang="en-US" sz="2400" dirty="0" smtClean="0"/>
              <a:t>– the default color for all visited links.</a:t>
            </a:r>
          </a:p>
        </p:txBody>
      </p:sp>
    </p:spTree>
    <p:extLst>
      <p:ext uri="{BB962C8B-B14F-4D97-AF65-F5344CB8AC3E}">
        <p14:creationId xmlns:p14="http://schemas.microsoft.com/office/powerpoint/2010/main" val="3744008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txBox="1">
            <a:spLocks noChangeArrowheads="1"/>
          </p:cNvSpPr>
          <p:nvPr/>
        </p:nvSpPr>
        <p:spPr>
          <a:xfrm>
            <a:off x="1372992" y="990600"/>
            <a:ext cx="7772400" cy="1143000"/>
          </a:xfrm>
          <a:prstGeom prst="rect">
            <a:avLst/>
          </a:prstGeom>
        </p:spPr>
        <p:txBody>
          <a:bodyPr/>
          <a:lstStyle/>
          <a:p>
            <a:pPr marL="0" marR="0" lvl="0" indent="0"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chemeClr val="tx1"/>
                </a:solidFill>
                <a:effectLst/>
                <a:uLnTx/>
                <a:uFillTx/>
                <a:latin typeface="Chalkduster"/>
                <a:ea typeface="ＭＳ Ｐゴシック" charset="0"/>
                <a:cs typeface="Chalkduster"/>
              </a:rPr>
              <a:t>Headings</a:t>
            </a:r>
          </a:p>
        </p:txBody>
      </p:sp>
      <p:sp>
        <p:nvSpPr>
          <p:cNvPr id="4" name="Rectangle 3"/>
          <p:cNvSpPr txBox="1">
            <a:spLocks noChangeArrowheads="1"/>
          </p:cNvSpPr>
          <p:nvPr/>
        </p:nvSpPr>
        <p:spPr>
          <a:xfrm>
            <a:off x="1372992" y="2133600"/>
            <a:ext cx="7772400" cy="41148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ＭＳ Ｐゴシック" charset="0"/>
                <a:cs typeface="+mn-cs"/>
              </a:rPr>
              <a:t>Heading tags are </a:t>
            </a:r>
            <a:r>
              <a:rPr kumimoji="0" lang="en-US" sz="2800" b="0" i="0" u="none" strike="noStrike" kern="1200" cap="none" spc="0" normalizeH="0" baseline="0" noProof="0" dirty="0" smtClean="0">
                <a:ln>
                  <a:noFill/>
                </a:ln>
                <a:solidFill>
                  <a:schemeClr val="tx1"/>
                </a:solidFill>
                <a:effectLst/>
                <a:uLnTx/>
                <a:uFillTx/>
                <a:latin typeface="Courier New" pitchFamily="49" charset="0"/>
                <a:ea typeface="ＭＳ Ｐゴシック" charset="0"/>
                <a:cs typeface="+mn-cs"/>
              </a:rPr>
              <a:t>&lt;h1&gt;</a:t>
            </a:r>
            <a:r>
              <a:rPr kumimoji="0" lang="en-US" sz="2800" b="0" i="0" u="none" strike="noStrike" kern="1200" cap="none" spc="0" normalizeH="0" baseline="0" noProof="0" dirty="0" smtClean="0">
                <a:ln>
                  <a:noFill/>
                </a:ln>
                <a:solidFill>
                  <a:schemeClr val="tx1"/>
                </a:solidFill>
                <a:effectLst/>
                <a:uLnTx/>
                <a:uFillTx/>
                <a:latin typeface="+mn-lt"/>
                <a:ea typeface="ＭＳ Ｐゴシック" charset="0"/>
                <a:cs typeface="+mn-cs"/>
              </a:rPr>
              <a:t> to </a:t>
            </a:r>
            <a:r>
              <a:rPr kumimoji="0" lang="en-US" sz="2800" b="0" i="0" u="none" strike="noStrike" kern="1200" cap="none" spc="0" normalizeH="0" baseline="0" noProof="0" dirty="0" smtClean="0">
                <a:ln>
                  <a:noFill/>
                </a:ln>
                <a:solidFill>
                  <a:schemeClr val="tx1"/>
                </a:solidFill>
                <a:effectLst/>
                <a:uLnTx/>
                <a:uFillTx/>
                <a:latin typeface="Courier New" pitchFamily="49" charset="0"/>
                <a:ea typeface="ＭＳ Ｐゴシック" charset="0"/>
                <a:cs typeface="+mn-cs"/>
              </a:rPr>
              <a:t>&lt;h6&gt;</a:t>
            </a:r>
            <a:r>
              <a:rPr kumimoji="0" lang="en-US" sz="2800" b="0" i="0" u="none" strike="noStrike" kern="1200" cap="none" spc="0" normalizeH="0" baseline="0" noProof="0" dirty="0" smtClean="0">
                <a:ln>
                  <a:noFill/>
                </a:ln>
                <a:solidFill>
                  <a:schemeClr val="tx1"/>
                </a:solidFill>
                <a:effectLst/>
                <a:uLnTx/>
                <a:uFillTx/>
                <a:latin typeface="+mn-lt"/>
                <a:ea typeface="ＭＳ Ｐゴシック" charset="0"/>
                <a:cs typeface="+mn-cs"/>
              </a:rPr>
              <a:t>.</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lang="en-US" sz="2800" dirty="0">
              <a:ea typeface="ＭＳ Ｐゴシック" charset="0"/>
            </a:endParaRP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ＭＳ Ｐゴシック" charset="0"/>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400" b="1" i="0" u="none" strike="noStrike" kern="1200" cap="none" spc="0" normalizeH="0" baseline="0" noProof="0" dirty="0" smtClean="0">
                <a:ln>
                  <a:noFill/>
                </a:ln>
                <a:solidFill>
                  <a:schemeClr val="tx1"/>
                </a:solidFill>
                <a:effectLst/>
                <a:uLnTx/>
                <a:uFillTx/>
                <a:latin typeface="+mn-lt"/>
                <a:ea typeface="ＭＳ Ｐゴシック" charset="0"/>
                <a:cs typeface="+mn-cs"/>
              </a:rPr>
              <a:t>Each has an opening and closing tag</a:t>
            </a: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ＭＳ Ｐゴシック" charset="0"/>
                <a:cs typeface="+mn-cs"/>
              </a:rPr>
              <a:t>&lt;h1&gt;</a:t>
            </a:r>
            <a:r>
              <a:rPr kumimoji="0" lang="en-US" sz="2400" b="0" i="0" u="none" strike="noStrike" kern="1200" cap="none" spc="0" normalizeH="0" baseline="0" noProof="0" dirty="0" smtClean="0">
                <a:ln>
                  <a:noFill/>
                </a:ln>
                <a:solidFill>
                  <a:schemeClr val="tx1"/>
                </a:solidFill>
                <a:effectLst/>
                <a:uLnTx/>
                <a:uFillTx/>
                <a:latin typeface="+mn-lt"/>
                <a:ea typeface="ＭＳ Ｐゴシック" charset="0"/>
                <a:cs typeface="+mn-cs"/>
              </a:rPr>
              <a:t> has the largest font, and </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ＭＳ Ｐゴシック" charset="0"/>
                <a:cs typeface="+mn-cs"/>
              </a:rPr>
              <a:t>&lt;h6&gt;</a:t>
            </a:r>
            <a:r>
              <a:rPr kumimoji="0" lang="en-US" sz="2400" b="0" i="0" u="none" strike="noStrike" kern="1200" cap="none" spc="0" normalizeH="0" baseline="0" noProof="0" dirty="0" smtClean="0">
                <a:ln>
                  <a:noFill/>
                </a:ln>
                <a:solidFill>
                  <a:schemeClr val="tx1"/>
                </a:solidFill>
                <a:effectLst/>
                <a:uLnTx/>
                <a:uFillTx/>
                <a:latin typeface="+mn-lt"/>
                <a:ea typeface="ＭＳ Ｐゴシック" charset="0"/>
                <a:cs typeface="+mn-cs"/>
              </a:rPr>
              <a:t> the smallest.</a:t>
            </a: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ＭＳ Ｐゴシック" charset="0"/>
                <a:cs typeface="+mn-cs"/>
              </a:rPr>
              <a:t>&lt;h4&gt;</a:t>
            </a:r>
            <a:r>
              <a:rPr kumimoji="0" lang="en-US" sz="2400" b="0" i="0" u="none" strike="noStrike" kern="1200" cap="none" spc="0" normalizeH="0" baseline="0" noProof="0" dirty="0" smtClean="0">
                <a:ln>
                  <a:noFill/>
                </a:ln>
                <a:solidFill>
                  <a:schemeClr val="tx1"/>
                </a:solidFill>
                <a:effectLst/>
                <a:uLnTx/>
                <a:uFillTx/>
                <a:latin typeface="+mn-lt"/>
                <a:ea typeface="ＭＳ Ｐゴシック" charset="0"/>
                <a:cs typeface="+mn-cs"/>
              </a:rPr>
              <a:t> - </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ＭＳ Ｐゴシック" charset="0"/>
                <a:cs typeface="+mn-cs"/>
              </a:rPr>
              <a:t>&lt;h6&gt;</a:t>
            </a:r>
            <a:r>
              <a:rPr kumimoji="0" lang="en-US" sz="2400" b="0" i="0" u="none" strike="noStrike" kern="1200" cap="none" spc="0" normalizeH="0" baseline="0" noProof="0" dirty="0" smtClean="0">
                <a:ln>
                  <a:noFill/>
                </a:ln>
                <a:solidFill>
                  <a:schemeClr val="tx1"/>
                </a:solidFill>
                <a:effectLst/>
                <a:uLnTx/>
                <a:uFillTx/>
                <a:latin typeface="+mn-lt"/>
                <a:ea typeface="ＭＳ Ｐゴシック" charset="0"/>
                <a:cs typeface="+mn-cs"/>
              </a:rPr>
              <a:t> are actually smaller than your normal text font and should be used sparingly.</a:t>
            </a:r>
          </a:p>
        </p:txBody>
      </p:sp>
    </p:spTree>
    <p:extLst>
      <p:ext uri="{BB962C8B-B14F-4D97-AF65-F5344CB8AC3E}">
        <p14:creationId xmlns:p14="http://schemas.microsoft.com/office/powerpoint/2010/main" val="6220129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zc.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1409700"/>
            <a:ext cx="5715000" cy="4038600"/>
          </a:xfrm>
          <a:prstGeom prst="rect">
            <a:avLst/>
          </a:prstGeom>
        </p:spPr>
      </p:pic>
    </p:spTree>
    <p:extLst>
      <p:ext uri="{BB962C8B-B14F-4D97-AF65-F5344CB8AC3E}">
        <p14:creationId xmlns:p14="http://schemas.microsoft.com/office/powerpoint/2010/main" val="3110034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txBox="1">
            <a:spLocks noChangeArrowheads="1"/>
          </p:cNvSpPr>
          <p:nvPr/>
        </p:nvSpPr>
        <p:spPr>
          <a:xfrm>
            <a:off x="1394520" y="971550"/>
            <a:ext cx="7772400" cy="1143000"/>
          </a:xfrm>
          <a:prstGeom prst="rect">
            <a:avLst/>
          </a:prstGeom>
        </p:spPr>
        <p:txBody>
          <a:bodyPr/>
          <a:lstStyle/>
          <a:p>
            <a:pPr lvl="0" eaLnBrk="0" hangingPunct="0"/>
            <a:r>
              <a:rPr lang="en-US" sz="3600" b="1" dirty="0" smtClean="0">
                <a:latin typeface="Chalkduster"/>
                <a:cs typeface="Chalkduster"/>
              </a:rPr>
              <a:t>Basic Text Formatting Tags</a:t>
            </a:r>
            <a:endParaRPr kumimoji="0" lang="en-US" sz="3600" b="1" i="0" u="none" strike="noStrike" kern="1200" cap="none" spc="0" normalizeH="0" baseline="0" noProof="0" dirty="0" smtClean="0">
              <a:ln>
                <a:noFill/>
              </a:ln>
              <a:solidFill>
                <a:schemeClr val="tx1"/>
              </a:solidFill>
              <a:effectLst/>
              <a:uLnTx/>
              <a:uFillTx/>
              <a:latin typeface="Chalkduster"/>
              <a:ea typeface="ＭＳ Ｐゴシック" charset="0"/>
              <a:cs typeface="Chalkduster"/>
            </a:endParaRPr>
          </a:p>
        </p:txBody>
      </p:sp>
      <p:graphicFrame>
        <p:nvGraphicFramePr>
          <p:cNvPr id="4" name="Group 61"/>
          <p:cNvGraphicFramePr>
            <a:graphicFrameLocks noGrp="1"/>
          </p:cNvGraphicFramePr>
          <p:nvPr>
            <p:extLst>
              <p:ext uri="{D42A27DB-BD31-4B8C-83A1-F6EECF244321}">
                <p14:modId xmlns:p14="http://schemas.microsoft.com/office/powerpoint/2010/main" val="1117816278"/>
              </p:ext>
            </p:extLst>
          </p:nvPr>
        </p:nvGraphicFramePr>
        <p:xfrm>
          <a:off x="1463632" y="2244709"/>
          <a:ext cx="7448942" cy="4054477"/>
        </p:xfrm>
        <a:graphic>
          <a:graphicData uri="http://schemas.openxmlformats.org/drawingml/2006/table">
            <a:tbl>
              <a:tblPr/>
              <a:tblGrid>
                <a:gridCol w="1305228"/>
                <a:gridCol w="1536622"/>
                <a:gridCol w="4607092"/>
              </a:tblGrid>
              <a:tr h="64135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2400" b="1" i="0" u="none" strike="noStrike" cap="none" normalizeH="0" baseline="0" smtClean="0">
                          <a:ln>
                            <a:noFill/>
                          </a:ln>
                          <a:solidFill>
                            <a:schemeClr val="tx1"/>
                          </a:solidFill>
                          <a:effectLst/>
                          <a:latin typeface="Arial" charset="0"/>
                        </a:rPr>
                        <a:t>Tag</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2400" b="1" i="0" u="none" strike="noStrike" cap="none" normalizeH="0" baseline="0" smtClean="0">
                          <a:ln>
                            <a:noFill/>
                          </a:ln>
                          <a:solidFill>
                            <a:schemeClr val="tx1"/>
                          </a:solidFill>
                          <a:effectLst/>
                          <a:latin typeface="Arial" charset="0"/>
                        </a:rPr>
                        <a:t>Closing</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2400" b="1" i="0" u="none" strike="noStrike" cap="none" normalizeH="0" baseline="0" smtClean="0">
                          <a:ln>
                            <a:noFill/>
                          </a:ln>
                          <a:solidFill>
                            <a:schemeClr val="tx1"/>
                          </a:solidFill>
                          <a:effectLst/>
                          <a:latin typeface="Arial" charset="0"/>
                        </a:rPr>
                        <a:t>Description</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rPr>
                        <a:t>&lt;b&gt;</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rPr>
                        <a:t>&lt;/b&gt;</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Creates </a:t>
                      </a:r>
                      <a:r>
                        <a:rPr kumimoji="0" lang="en-US" sz="1800" b="1" i="0" u="none" strike="noStrike" cap="none" normalizeH="0" baseline="0" smtClean="0">
                          <a:ln>
                            <a:noFill/>
                          </a:ln>
                          <a:solidFill>
                            <a:schemeClr val="tx1"/>
                          </a:solidFill>
                          <a:effectLst/>
                          <a:latin typeface="Arial" charset="0"/>
                        </a:rPr>
                        <a:t>bold</a:t>
                      </a:r>
                      <a:r>
                        <a:rPr kumimoji="0" lang="en-US" sz="1800" b="0" i="0" u="none" strike="noStrike" cap="none" normalizeH="0" baseline="0" smtClean="0">
                          <a:ln>
                            <a:noFill/>
                          </a:ln>
                          <a:solidFill>
                            <a:schemeClr val="tx1"/>
                          </a:solidFill>
                          <a:effectLst/>
                          <a:latin typeface="Arial" charset="0"/>
                        </a:rPr>
                        <a:t> text. </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945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rPr>
                        <a:t>&lt;i&gt;</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rPr>
                        <a:t>&lt;/i&gt;</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Creates </a:t>
                      </a:r>
                      <a:r>
                        <a:rPr kumimoji="0" lang="en-US" sz="1800" b="0" i="1" u="none" strike="noStrike" cap="none" normalizeH="0" baseline="0" dirty="0" smtClean="0">
                          <a:ln>
                            <a:noFill/>
                          </a:ln>
                          <a:solidFill>
                            <a:schemeClr val="tx1"/>
                          </a:solidFill>
                          <a:effectLst/>
                          <a:latin typeface="Arial" charset="0"/>
                        </a:rPr>
                        <a:t>italicized</a:t>
                      </a:r>
                      <a:r>
                        <a:rPr kumimoji="0" lang="en-US" sz="1800" b="0" i="0" u="none" strike="noStrike" cap="none" normalizeH="0" baseline="0" dirty="0" smtClean="0">
                          <a:ln>
                            <a:noFill/>
                          </a:ln>
                          <a:solidFill>
                            <a:schemeClr val="tx1"/>
                          </a:solidFill>
                          <a:effectLst/>
                          <a:latin typeface="Arial" charset="0"/>
                        </a:rPr>
                        <a:t> text.</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rPr>
                        <a:t>&lt;u&gt;</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dirty="0" smtClean="0">
                          <a:ln>
                            <a:noFill/>
                          </a:ln>
                          <a:solidFill>
                            <a:schemeClr val="tx1"/>
                          </a:solidFill>
                          <a:effectLst/>
                          <a:latin typeface="Courier New" pitchFamily="49" charset="0"/>
                        </a:rPr>
                        <a:t>&lt;/u&gt;</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1800" b="0" i="0" u="sng" strike="noStrike" cap="none" normalizeH="0" baseline="0" smtClean="0">
                          <a:ln>
                            <a:noFill/>
                          </a:ln>
                          <a:solidFill>
                            <a:schemeClr val="tx1"/>
                          </a:solidFill>
                          <a:effectLst/>
                          <a:latin typeface="Arial" charset="0"/>
                        </a:rPr>
                        <a:t>Underlines</a:t>
                      </a:r>
                      <a:r>
                        <a:rPr kumimoji="0" lang="en-US" sz="1800" b="0" i="0" u="none" strike="noStrike" cap="none" normalizeH="0" baseline="0" smtClean="0">
                          <a:ln>
                            <a:noFill/>
                          </a:ln>
                          <a:solidFill>
                            <a:schemeClr val="tx1"/>
                          </a:solidFill>
                          <a:effectLst/>
                          <a:latin typeface="Arial" charset="0"/>
                        </a:rPr>
                        <a:t> text (use with caution).</a:t>
                      </a:r>
                      <a:endParaRPr kumimoji="0" lang="en-US" sz="1800" b="0" i="0" u="sng" strike="noStrike" cap="none" normalizeH="0" baseline="0" smtClean="0">
                        <a:ln>
                          <a:noFill/>
                        </a:ln>
                        <a:solidFill>
                          <a:schemeClr val="tx1"/>
                        </a:solidFill>
                        <a:effectLst/>
                        <a:latin typeface="Arial" charset="0"/>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rPr>
                        <a:t>&lt;big&gt;</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rPr>
                        <a:t>&lt;/big&gt;</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2200" b="0" i="0" u="none" strike="noStrike" cap="none" normalizeH="0" baseline="0" smtClean="0">
                          <a:ln>
                            <a:noFill/>
                          </a:ln>
                          <a:solidFill>
                            <a:schemeClr val="tx1"/>
                          </a:solidFill>
                          <a:effectLst/>
                          <a:latin typeface="Arial" charset="0"/>
                        </a:rPr>
                        <a:t>Big</a:t>
                      </a:r>
                      <a:r>
                        <a:rPr kumimoji="0" lang="en-US" sz="1800" b="0" i="0" u="none" strike="noStrike" cap="none" normalizeH="0" baseline="0" smtClean="0">
                          <a:ln>
                            <a:noFill/>
                          </a:ln>
                          <a:solidFill>
                            <a:schemeClr val="tx1"/>
                          </a:solidFill>
                          <a:effectLst/>
                          <a:latin typeface="Arial" charset="0"/>
                        </a:rPr>
                        <a:t> text.  Can be overlapped (a bigger big).</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rPr>
                        <a:t>&lt;small&gt;</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rPr>
                        <a:t>&lt;/small&gt;</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Small</a:t>
                      </a:r>
                      <a:r>
                        <a:rPr kumimoji="0" lang="en-US" sz="1800" b="0" i="0" u="none" strike="noStrike" cap="none" normalizeH="0" baseline="0" dirty="0" smtClean="0">
                          <a:ln>
                            <a:noFill/>
                          </a:ln>
                          <a:solidFill>
                            <a:schemeClr val="tx1"/>
                          </a:solidFill>
                          <a:effectLst/>
                          <a:latin typeface="Arial" charset="0"/>
                        </a:rPr>
                        <a:t> text.  Can be overlapped</a:t>
                      </a:r>
                      <a:br>
                        <a:rPr kumimoji="0" lang="en-US" sz="1800" b="0" i="0" u="none" strike="noStrike" cap="none" normalizeH="0" baseline="0" dirty="0" smtClean="0">
                          <a:ln>
                            <a:noFill/>
                          </a:ln>
                          <a:solidFill>
                            <a:schemeClr val="tx1"/>
                          </a:solidFill>
                          <a:effectLst/>
                          <a:latin typeface="Arial" charset="0"/>
                        </a:rPr>
                      </a:br>
                      <a:r>
                        <a:rPr kumimoji="0" lang="en-US" sz="1800" b="0" i="0" u="none" strike="noStrike" cap="none" normalizeH="0" baseline="0" dirty="0" smtClean="0">
                          <a:ln>
                            <a:noFill/>
                          </a:ln>
                          <a:solidFill>
                            <a:schemeClr val="tx1"/>
                          </a:solidFill>
                          <a:effectLst/>
                          <a:latin typeface="Arial" charset="0"/>
                        </a:rPr>
                        <a:t> (a smaller small).</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207212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Box 1"/>
          <p:cNvSpPr txBox="1">
            <a:spLocks noChangeArrowheads="1"/>
          </p:cNvSpPr>
          <p:nvPr/>
        </p:nvSpPr>
        <p:spPr bwMode="auto">
          <a:xfrm>
            <a:off x="5602288" y="3487738"/>
            <a:ext cx="185737" cy="369887"/>
          </a:xfrm>
          <a:prstGeom prst="rect">
            <a:avLst/>
          </a:prstGeom>
          <a:noFill/>
          <a:ln w="9525">
            <a:noFill/>
            <a:miter lim="800000"/>
            <a:headEnd/>
            <a:tailEnd/>
          </a:ln>
        </p:spPr>
        <p:txBody>
          <a:bodyPr wrap="none">
            <a:spAutoFit/>
          </a:bodyPr>
          <a:lstStyle/>
          <a:p>
            <a:endParaRPr lang="en-US"/>
          </a:p>
        </p:txBody>
      </p:sp>
      <p:sp>
        <p:nvSpPr>
          <p:cNvPr id="5" name="TextBox 4"/>
          <p:cNvSpPr txBox="1">
            <a:spLocks noChangeArrowheads="1"/>
          </p:cNvSpPr>
          <p:nvPr/>
        </p:nvSpPr>
        <p:spPr bwMode="auto">
          <a:xfrm>
            <a:off x="457200" y="2590800"/>
            <a:ext cx="8337550" cy="830263"/>
          </a:xfrm>
          <a:prstGeom prst="rect">
            <a:avLst/>
          </a:prstGeom>
          <a:noFill/>
          <a:ln w="9525">
            <a:noFill/>
            <a:miter lim="800000"/>
            <a:headEnd/>
            <a:tailEnd/>
          </a:ln>
        </p:spPr>
        <p:txBody>
          <a:bodyPr>
            <a:spAutoFit/>
          </a:bodyPr>
          <a:lstStyle/>
          <a:p>
            <a:pPr algn="ctr"/>
            <a:r>
              <a:rPr lang="en-US" sz="4800" b="1">
                <a:solidFill>
                  <a:srgbClr val="006600"/>
                </a:solidFill>
              </a:rPr>
              <a:t>End of Module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4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213423" y="829578"/>
            <a:ext cx="5368182" cy="923330"/>
          </a:xfrm>
          <a:prstGeom prst="rect">
            <a:avLst/>
          </a:prstGeom>
          <a:noFill/>
        </p:spPr>
        <p:txBody>
          <a:bodyPr wrap="square" lIns="91440" tIns="45720" rIns="91440" bIns="45720">
            <a:spAutoFit/>
          </a:bodyPr>
          <a:lstStyle/>
          <a:p>
            <a:pPr algn="ctr"/>
            <a:r>
              <a:rPr lang="en-US" sz="5400" b="1" dirty="0" smtClean="0">
                <a:ln w="1905"/>
                <a:solidFill>
                  <a:srgbClr val="77933C"/>
                </a:solidFill>
                <a:effectLst>
                  <a:innerShdw blurRad="69850" dist="43180" dir="5400000">
                    <a:srgbClr val="000000">
                      <a:alpha val="65000"/>
                    </a:srgbClr>
                  </a:innerShdw>
                </a:effectLst>
              </a:rPr>
              <a:t>History of HTML</a:t>
            </a:r>
            <a:endParaRPr lang="en-US" sz="5400" b="1" dirty="0">
              <a:ln w="1905"/>
              <a:solidFill>
                <a:srgbClr val="77933C"/>
              </a:solidFill>
              <a:effectLst>
                <a:innerShdw blurRad="69850" dist="43180" dir="5400000">
                  <a:srgbClr val="000000">
                    <a:alpha val="65000"/>
                  </a:srgbClr>
                </a:innerShdw>
              </a:effectLst>
            </a:endParaRPr>
          </a:p>
        </p:txBody>
      </p:sp>
      <p:sp>
        <p:nvSpPr>
          <p:cNvPr id="3" name="TextBox 5"/>
          <p:cNvSpPr txBox="1">
            <a:spLocks noChangeArrowheads="1"/>
          </p:cNvSpPr>
          <p:nvPr/>
        </p:nvSpPr>
        <p:spPr bwMode="auto">
          <a:xfrm>
            <a:off x="1046446" y="2148506"/>
            <a:ext cx="7526217" cy="4093428"/>
          </a:xfrm>
          <a:prstGeom prst="rect">
            <a:avLst/>
          </a:prstGeom>
          <a:noFill/>
          <a:ln w="9525">
            <a:noFill/>
            <a:miter lim="800000"/>
            <a:headEnd/>
            <a:tailEnd/>
          </a:ln>
        </p:spPr>
        <p:txBody>
          <a:bodyPr wrap="square">
            <a:spAutoFit/>
          </a:bodyPr>
          <a:lstStyle/>
          <a:p>
            <a:pPr algn="just"/>
            <a:r>
              <a:rPr lang="en-US" sz="3600" b="1" dirty="0" smtClean="0"/>
              <a:t>SGML </a:t>
            </a:r>
            <a:r>
              <a:rPr lang="en-US" sz="3200" dirty="0" smtClean="0"/>
              <a:t>(Standard Generalized Markup Language) </a:t>
            </a:r>
          </a:p>
          <a:p>
            <a:pPr marL="1444625" indent="-457200" algn="just">
              <a:buFontTx/>
              <a:buChar char="-"/>
            </a:pPr>
            <a:r>
              <a:rPr lang="en-US" sz="3200" dirty="0" smtClean="0"/>
              <a:t>The first version of HTML introduced in 1980.</a:t>
            </a:r>
            <a:endParaRPr lang="en-US" sz="3200" dirty="0"/>
          </a:p>
          <a:p>
            <a:pPr marL="1444625" indent="-457200" algn="just">
              <a:buFontTx/>
              <a:buChar char="-"/>
            </a:pPr>
            <a:endParaRPr lang="en-US" sz="3200" dirty="0" smtClean="0"/>
          </a:p>
          <a:p>
            <a:pPr marL="1354138" indent="-1354138" algn="just"/>
            <a:r>
              <a:rPr lang="en-US" sz="3200" b="1" dirty="0" smtClean="0"/>
              <a:t>CERN</a:t>
            </a:r>
            <a:r>
              <a:rPr lang="en-US" sz="3200" dirty="0" smtClean="0"/>
              <a:t> under Tim Berners-Lee announced that WWW would be free on April 30, 1993.</a:t>
            </a:r>
            <a:endParaRPr lang="en-US" sz="3200" dirty="0"/>
          </a:p>
        </p:txBody>
      </p:sp>
    </p:spTree>
    <p:extLst>
      <p:ext uri="{BB962C8B-B14F-4D97-AF65-F5344CB8AC3E}">
        <p14:creationId xmlns:p14="http://schemas.microsoft.com/office/powerpoint/2010/main" val="4072234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3" cstate="print"/>
          <a:srcRect/>
          <a:stretch>
            <a:fillRect/>
          </a:stretch>
        </p:blipFill>
        <p:spPr bwMode="auto">
          <a:xfrm>
            <a:off x="1291350" y="938570"/>
            <a:ext cx="6675201" cy="4906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5"/>
          <p:cNvSpPr txBox="1">
            <a:spLocks noChangeArrowheads="1"/>
          </p:cNvSpPr>
          <p:nvPr/>
        </p:nvSpPr>
        <p:spPr bwMode="auto">
          <a:xfrm>
            <a:off x="1333105" y="5979676"/>
            <a:ext cx="8153400" cy="1877437"/>
          </a:xfrm>
          <a:prstGeom prst="rect">
            <a:avLst/>
          </a:prstGeom>
          <a:noFill/>
          <a:ln w="9525">
            <a:noFill/>
            <a:miter lim="800000"/>
            <a:headEnd/>
            <a:tailEnd/>
          </a:ln>
        </p:spPr>
        <p:txBody>
          <a:bodyPr wrap="square">
            <a:spAutoFit/>
          </a:bodyPr>
          <a:lstStyle/>
          <a:p>
            <a:r>
              <a:rPr lang="en-US" sz="2000" b="1" dirty="0" smtClean="0"/>
              <a:t>A copy of the original website by Tim Berners-Lee appeared in 1991.</a:t>
            </a:r>
          </a:p>
          <a:p>
            <a:endParaRPr lang="en-US" sz="3200" b="1" dirty="0" smtClean="0"/>
          </a:p>
          <a:p>
            <a:pPr marL="711200" indent="-711200" algn="just">
              <a:buFontTx/>
              <a:buAutoNum type="alphaLcPeriod"/>
            </a:pPr>
            <a:endParaRPr lang="en-US" sz="3200" b="1" dirty="0"/>
          </a:p>
          <a:p>
            <a:pPr marL="711200" indent="-711200" algn="just">
              <a:buAutoNum type="alphaLcPeriod"/>
            </a:pPr>
            <a:endParaRPr lang="en-US" sz="3200" b="1" dirty="0" smtClean="0">
              <a:solidFill>
                <a:srgbClr val="984807"/>
              </a:solidFill>
            </a:endParaRPr>
          </a:p>
        </p:txBody>
      </p:sp>
    </p:spTree>
    <p:extLst>
      <p:ext uri="{BB962C8B-B14F-4D97-AF65-F5344CB8AC3E}">
        <p14:creationId xmlns:p14="http://schemas.microsoft.com/office/powerpoint/2010/main" val="3375420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810767" y="810220"/>
            <a:ext cx="5870719" cy="923330"/>
          </a:xfrm>
          <a:prstGeom prst="rect">
            <a:avLst/>
          </a:prstGeom>
          <a:noFill/>
        </p:spPr>
        <p:txBody>
          <a:bodyPr wrap="square" lIns="91440" tIns="45720" rIns="91440" bIns="45720">
            <a:spAutoFit/>
          </a:bodyPr>
          <a:lstStyle/>
          <a:p>
            <a:pPr algn="ctr"/>
            <a:r>
              <a:rPr lang="en-US" sz="5400" b="1" dirty="0" smtClean="0">
                <a:ln w="1905"/>
                <a:solidFill>
                  <a:srgbClr val="77933C"/>
                </a:solidFill>
                <a:effectLst>
                  <a:innerShdw blurRad="69850" dist="43180" dir="5400000">
                    <a:srgbClr val="000000">
                      <a:alpha val="65000"/>
                    </a:srgbClr>
                  </a:innerShdw>
                </a:effectLst>
              </a:rPr>
              <a:t>Versions of HTML</a:t>
            </a:r>
            <a:endParaRPr lang="en-US" sz="5400" b="1" dirty="0">
              <a:ln w="1905"/>
              <a:solidFill>
                <a:srgbClr val="77933C"/>
              </a:solidFill>
              <a:effectLst>
                <a:innerShdw blurRad="69850" dist="43180" dir="5400000">
                  <a:srgbClr val="000000">
                    <a:alpha val="65000"/>
                  </a:srgbClr>
                </a:innerShdw>
              </a:effectLst>
            </a:endParaRPr>
          </a:p>
        </p:txBody>
      </p:sp>
      <p:sp>
        <p:nvSpPr>
          <p:cNvPr id="3" name="TextBox 5"/>
          <p:cNvSpPr txBox="1">
            <a:spLocks noChangeArrowheads="1"/>
          </p:cNvSpPr>
          <p:nvPr/>
        </p:nvSpPr>
        <p:spPr bwMode="auto">
          <a:xfrm>
            <a:off x="987374" y="1855143"/>
            <a:ext cx="7622112" cy="5262979"/>
          </a:xfrm>
          <a:prstGeom prst="rect">
            <a:avLst/>
          </a:prstGeom>
          <a:noFill/>
          <a:ln w="9525">
            <a:noFill/>
            <a:miter lim="800000"/>
            <a:headEnd/>
            <a:tailEnd/>
          </a:ln>
        </p:spPr>
        <p:txBody>
          <a:bodyPr wrap="square">
            <a:spAutoFit/>
          </a:bodyPr>
          <a:lstStyle/>
          <a:p>
            <a:pPr marL="2681288" indent="-2681288" algn="just"/>
            <a:r>
              <a:rPr lang="en-US" sz="2400" b="1" dirty="0" smtClean="0"/>
              <a:t>HTML 1.1 </a:t>
            </a:r>
            <a:r>
              <a:rPr lang="en-US" sz="2400" dirty="0" smtClean="0"/>
              <a:t>– Release date was 1992, first informal draft</a:t>
            </a:r>
          </a:p>
          <a:p>
            <a:pPr marL="2681288" indent="-2681288" algn="just"/>
            <a:endParaRPr lang="en-US" sz="2400" b="1" dirty="0" smtClean="0"/>
          </a:p>
          <a:p>
            <a:pPr marL="2681288" indent="-2681288" algn="just"/>
            <a:r>
              <a:rPr lang="en-US" sz="2400" b="1" dirty="0" smtClean="0"/>
              <a:t>HTML 2.0 </a:t>
            </a:r>
            <a:r>
              <a:rPr lang="en-US" sz="2400" dirty="0" smtClean="0"/>
              <a:t>– used the official standard of HTML, 1995. Documents written in 2.0 can still be viewed in all browsers</a:t>
            </a:r>
          </a:p>
          <a:p>
            <a:pPr marL="2681288" indent="-2681288" algn="just"/>
            <a:endParaRPr lang="en-US" sz="2400" dirty="0" smtClean="0"/>
          </a:p>
          <a:p>
            <a:pPr marL="2681288" indent="-2681288" algn="just"/>
            <a:r>
              <a:rPr lang="en-US" sz="2400" b="1" dirty="0"/>
              <a:t>HTML </a:t>
            </a:r>
            <a:r>
              <a:rPr lang="en-US" sz="2400" b="1" dirty="0" smtClean="0"/>
              <a:t>3.2 </a:t>
            </a:r>
            <a:r>
              <a:rPr lang="en-US" sz="2400" dirty="0"/>
              <a:t>– </a:t>
            </a:r>
            <a:r>
              <a:rPr lang="en-US" sz="2400" dirty="0" smtClean="0"/>
              <a:t>the most common used standard supported by all browser version (1996/97)</a:t>
            </a:r>
          </a:p>
          <a:p>
            <a:pPr marL="2681288" indent="-2681288" algn="just"/>
            <a:endParaRPr lang="en-US" sz="2400" dirty="0" smtClean="0"/>
          </a:p>
          <a:p>
            <a:pPr marL="2681288" indent="-2681288" algn="just"/>
            <a:r>
              <a:rPr lang="en-US" sz="2400" b="1" dirty="0"/>
              <a:t>HTML </a:t>
            </a:r>
            <a:r>
              <a:rPr lang="en-US" sz="2400" b="1" dirty="0" smtClean="0"/>
              <a:t>4.0 </a:t>
            </a:r>
            <a:r>
              <a:rPr lang="en-US" sz="2400" dirty="0"/>
              <a:t>– </a:t>
            </a:r>
            <a:r>
              <a:rPr lang="en-US" sz="2400" dirty="0" smtClean="0"/>
              <a:t>is the suggested standard introduced by W3-Consortium, which is supported by newer browser. (1997/98)</a:t>
            </a:r>
            <a:endParaRPr lang="en-US" sz="2400" dirty="0"/>
          </a:p>
          <a:p>
            <a:pPr marL="2681288" indent="-2681288" algn="just"/>
            <a:endParaRPr lang="en-US" sz="2400" dirty="0"/>
          </a:p>
          <a:p>
            <a:pPr marL="2681288" indent="-2681288" algn="just"/>
            <a:endParaRPr lang="en-US" sz="2400" dirty="0"/>
          </a:p>
        </p:txBody>
      </p:sp>
    </p:spTree>
    <p:extLst>
      <p:ext uri="{BB962C8B-B14F-4D97-AF65-F5344CB8AC3E}">
        <p14:creationId xmlns:p14="http://schemas.microsoft.com/office/powerpoint/2010/main" val="2648521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038973" y="695920"/>
            <a:ext cx="5237732" cy="923330"/>
          </a:xfrm>
          <a:prstGeom prst="rect">
            <a:avLst/>
          </a:prstGeom>
          <a:noFill/>
        </p:spPr>
        <p:txBody>
          <a:bodyPr wrap="none" lIns="91440" tIns="45720" rIns="91440" bIns="45720">
            <a:spAutoFit/>
          </a:bodyPr>
          <a:lstStyle/>
          <a:p>
            <a:pPr algn="ctr"/>
            <a:r>
              <a:rPr lang="en-US" sz="5400" b="1" dirty="0" smtClean="0">
                <a:ln w="1905"/>
                <a:solidFill>
                  <a:srgbClr val="77933C"/>
                </a:solidFill>
                <a:effectLst>
                  <a:innerShdw blurRad="69850" dist="43180" dir="5400000">
                    <a:srgbClr val="000000">
                      <a:alpha val="65000"/>
                    </a:srgbClr>
                  </a:innerShdw>
                </a:effectLst>
              </a:rPr>
              <a:t>Versions of HTML</a:t>
            </a:r>
            <a:endParaRPr lang="en-US" sz="5400" b="1" dirty="0">
              <a:ln w="1905"/>
              <a:solidFill>
                <a:srgbClr val="77933C"/>
              </a:solidFill>
              <a:effectLst>
                <a:innerShdw blurRad="69850" dist="43180" dir="5400000">
                  <a:srgbClr val="000000">
                    <a:alpha val="65000"/>
                  </a:srgbClr>
                </a:innerShdw>
              </a:effectLst>
            </a:endParaRPr>
          </a:p>
        </p:txBody>
      </p:sp>
      <p:sp>
        <p:nvSpPr>
          <p:cNvPr id="3" name="TextBox 5"/>
          <p:cNvSpPr txBox="1">
            <a:spLocks noChangeArrowheads="1"/>
          </p:cNvSpPr>
          <p:nvPr/>
        </p:nvSpPr>
        <p:spPr bwMode="auto">
          <a:xfrm>
            <a:off x="978644" y="1872632"/>
            <a:ext cx="7458233" cy="5570756"/>
          </a:xfrm>
          <a:prstGeom prst="rect">
            <a:avLst/>
          </a:prstGeom>
          <a:noFill/>
          <a:ln w="9525">
            <a:noFill/>
            <a:miter lim="800000"/>
            <a:headEnd/>
            <a:tailEnd/>
          </a:ln>
        </p:spPr>
        <p:txBody>
          <a:bodyPr wrap="square">
            <a:spAutoFit/>
          </a:bodyPr>
          <a:lstStyle/>
          <a:p>
            <a:pPr marL="2681288" indent="-2681288" algn="just"/>
            <a:r>
              <a:rPr lang="en-US" sz="3200" b="1" dirty="0" smtClean="0"/>
              <a:t>HTML 4.1 </a:t>
            </a:r>
            <a:r>
              <a:rPr lang="en-US" sz="3200" dirty="0" smtClean="0"/>
              <a:t>– introduced in 1999, W3C Recommendation</a:t>
            </a:r>
          </a:p>
          <a:p>
            <a:pPr marL="2681288" indent="-2681288" algn="just"/>
            <a:endParaRPr lang="en-US" sz="3200" dirty="0" smtClean="0"/>
          </a:p>
          <a:p>
            <a:pPr marL="2681288" indent="-2681288" algn="just"/>
            <a:r>
              <a:rPr lang="en-US" sz="3200" b="1" dirty="0" smtClean="0"/>
              <a:t>XHTML 1.0 </a:t>
            </a:r>
            <a:r>
              <a:rPr lang="en-US" sz="3200" dirty="0"/>
              <a:t>– </a:t>
            </a:r>
            <a:r>
              <a:rPr lang="en-US" sz="3200" dirty="0" smtClean="0"/>
              <a:t>reformulate HTML 4.01 W3C Recommendation on 2000</a:t>
            </a:r>
          </a:p>
          <a:p>
            <a:pPr marL="2681288" indent="-2681288" algn="just"/>
            <a:endParaRPr lang="en-US" sz="3200" dirty="0" smtClean="0"/>
          </a:p>
          <a:p>
            <a:pPr marL="2681288" indent="-2681288" algn="just"/>
            <a:r>
              <a:rPr lang="en-US" sz="3200" b="1" dirty="0"/>
              <a:t>HTML 5</a:t>
            </a:r>
            <a:r>
              <a:rPr lang="en-US" sz="3200" b="1" dirty="0" smtClean="0"/>
              <a:t> </a:t>
            </a:r>
            <a:r>
              <a:rPr lang="en-US" sz="3200" dirty="0"/>
              <a:t>– </a:t>
            </a:r>
            <a:r>
              <a:rPr lang="en-US" sz="3200" dirty="0" smtClean="0"/>
              <a:t>introduced in 2008, introduced new features like &lt;</a:t>
            </a:r>
            <a:r>
              <a:rPr lang="en-US" sz="3200" dirty="0" err="1" smtClean="0"/>
              <a:t>nav</a:t>
            </a:r>
            <a:r>
              <a:rPr lang="en-US" sz="3200" dirty="0" smtClean="0"/>
              <a:t>&gt; &lt;header&gt; &lt;footer&gt; &lt;figure&gt;</a:t>
            </a:r>
            <a:endParaRPr lang="en-US" sz="3200" dirty="0"/>
          </a:p>
          <a:p>
            <a:pPr marL="2681288" indent="-2681288" algn="just"/>
            <a:endParaRPr lang="en-US" sz="3600" dirty="0"/>
          </a:p>
          <a:p>
            <a:pPr marL="2681288" indent="-2681288" algn="just"/>
            <a:endParaRPr lang="en-US" sz="3200" dirty="0"/>
          </a:p>
        </p:txBody>
      </p:sp>
    </p:spTree>
    <p:extLst>
      <p:ext uri="{BB962C8B-B14F-4D97-AF65-F5344CB8AC3E}">
        <p14:creationId xmlns:p14="http://schemas.microsoft.com/office/powerpoint/2010/main" val="750690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548205" y="800100"/>
            <a:ext cx="2249334" cy="923330"/>
          </a:xfrm>
          <a:prstGeom prst="rect">
            <a:avLst/>
          </a:prstGeom>
          <a:noFill/>
        </p:spPr>
        <p:txBody>
          <a:bodyPr wrap="none" lIns="91440" tIns="45720" rIns="91440" bIns="45720">
            <a:spAutoFit/>
          </a:bodyPr>
          <a:lstStyle/>
          <a:p>
            <a:pPr algn="ctr"/>
            <a:r>
              <a:rPr lang="en-US" sz="5400" b="1" dirty="0">
                <a:ln w="1905"/>
                <a:solidFill>
                  <a:srgbClr val="77933C"/>
                </a:solidFill>
                <a:effectLst>
                  <a:innerShdw blurRad="69850" dist="43180" dir="5400000">
                    <a:srgbClr val="000000">
                      <a:alpha val="65000"/>
                    </a:srgbClr>
                  </a:innerShdw>
                </a:effectLst>
              </a:rPr>
              <a:t>X</a:t>
            </a:r>
            <a:r>
              <a:rPr lang="en-US" sz="5400" b="1" dirty="0" smtClean="0">
                <a:ln w="1905"/>
                <a:solidFill>
                  <a:srgbClr val="77933C"/>
                </a:solidFill>
                <a:effectLst>
                  <a:innerShdw blurRad="69850" dist="43180" dir="5400000">
                    <a:srgbClr val="000000">
                      <a:alpha val="65000"/>
                    </a:srgbClr>
                  </a:innerShdw>
                </a:effectLst>
              </a:rPr>
              <a:t>HTML</a:t>
            </a:r>
            <a:endParaRPr lang="en-US" sz="5400" b="1" dirty="0">
              <a:ln w="1905"/>
              <a:solidFill>
                <a:srgbClr val="77933C"/>
              </a:solidFill>
              <a:effectLst>
                <a:innerShdw blurRad="69850" dist="43180" dir="5400000">
                  <a:srgbClr val="000000">
                    <a:alpha val="65000"/>
                  </a:srgbClr>
                </a:innerShdw>
              </a:effectLst>
            </a:endParaRPr>
          </a:p>
        </p:txBody>
      </p:sp>
      <p:sp>
        <p:nvSpPr>
          <p:cNvPr id="3" name="TextBox 5"/>
          <p:cNvSpPr txBox="1">
            <a:spLocks noChangeArrowheads="1"/>
          </p:cNvSpPr>
          <p:nvPr/>
        </p:nvSpPr>
        <p:spPr bwMode="auto">
          <a:xfrm>
            <a:off x="606586" y="1875891"/>
            <a:ext cx="7608158" cy="5016757"/>
          </a:xfrm>
          <a:prstGeom prst="rect">
            <a:avLst/>
          </a:prstGeom>
          <a:noFill/>
          <a:ln w="9525">
            <a:noFill/>
            <a:miter lim="800000"/>
            <a:headEnd/>
            <a:tailEnd/>
          </a:ln>
        </p:spPr>
        <p:txBody>
          <a:bodyPr wrap="square">
            <a:spAutoFit/>
          </a:bodyPr>
          <a:lstStyle/>
          <a:p>
            <a:pPr algn="just"/>
            <a:r>
              <a:rPr lang="en-US" sz="3200" dirty="0" smtClean="0"/>
              <a:t>a.  It is supposed to replaced HTML.</a:t>
            </a:r>
          </a:p>
          <a:p>
            <a:pPr marL="514350" indent="-514350" algn="just">
              <a:buAutoNum type="alphaLcPeriod" startAt="2"/>
            </a:pPr>
            <a:r>
              <a:rPr lang="en-US" sz="3200" dirty="0" smtClean="0"/>
              <a:t>It is nearly identical to HTML 4.01</a:t>
            </a:r>
          </a:p>
          <a:p>
            <a:pPr marL="514350" indent="-514350" algn="just">
              <a:buAutoNum type="alphaLcPeriod" startAt="2"/>
            </a:pPr>
            <a:r>
              <a:rPr lang="en-US" sz="3200" dirty="0" smtClean="0"/>
              <a:t>It has a stricter and cleanly version of HTML</a:t>
            </a:r>
          </a:p>
          <a:p>
            <a:pPr marL="514350" indent="-514350" algn="just">
              <a:buAutoNum type="alphaLcPeriod" startAt="2"/>
            </a:pPr>
            <a:endParaRPr lang="en-US" sz="3200" dirty="0"/>
          </a:p>
          <a:p>
            <a:pPr algn="just"/>
            <a:r>
              <a:rPr lang="en-US" sz="3200" b="1" dirty="0" smtClean="0">
                <a:solidFill>
                  <a:srgbClr val="008000"/>
                </a:solidFill>
              </a:rPr>
              <a:t>Disadvantages:</a:t>
            </a:r>
          </a:p>
          <a:p>
            <a:pPr algn="just"/>
            <a:r>
              <a:rPr lang="en-US" sz="3200" b="1" dirty="0">
                <a:solidFill>
                  <a:srgbClr val="FF6600"/>
                </a:solidFill>
              </a:rPr>
              <a:t>	</a:t>
            </a:r>
            <a:r>
              <a:rPr lang="en-US" sz="3200" dirty="0" smtClean="0"/>
              <a:t>1. Web developers have to obey the rules.</a:t>
            </a:r>
          </a:p>
          <a:p>
            <a:pPr algn="just"/>
            <a:r>
              <a:rPr lang="en-US" sz="3200" b="1" dirty="0">
                <a:solidFill>
                  <a:srgbClr val="FF6600"/>
                </a:solidFill>
              </a:rPr>
              <a:t>	</a:t>
            </a:r>
            <a:r>
              <a:rPr lang="en-US" sz="3200" dirty="0" smtClean="0">
                <a:solidFill>
                  <a:srgbClr val="000000"/>
                </a:solidFill>
              </a:rPr>
              <a:t>2. Errors will not be tolerated.</a:t>
            </a:r>
          </a:p>
          <a:p>
            <a:pPr algn="just"/>
            <a:r>
              <a:rPr lang="en-US" sz="3200" dirty="0">
                <a:solidFill>
                  <a:srgbClr val="000000"/>
                </a:solidFill>
              </a:rPr>
              <a:t>	</a:t>
            </a:r>
            <a:r>
              <a:rPr lang="en-US" sz="3200" dirty="0" smtClean="0">
                <a:solidFill>
                  <a:srgbClr val="000000"/>
                </a:solidFill>
              </a:rPr>
              <a:t>3. More expenditure of time.</a:t>
            </a:r>
          </a:p>
          <a:p>
            <a:pPr algn="just"/>
            <a:endParaRPr lang="en-US" sz="3200" dirty="0"/>
          </a:p>
        </p:txBody>
      </p:sp>
    </p:spTree>
    <p:extLst>
      <p:ext uri="{BB962C8B-B14F-4D97-AF65-F5344CB8AC3E}">
        <p14:creationId xmlns:p14="http://schemas.microsoft.com/office/powerpoint/2010/main" val="1933703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805966" y="781050"/>
            <a:ext cx="2299213" cy="923330"/>
          </a:xfrm>
          <a:prstGeom prst="rect">
            <a:avLst/>
          </a:prstGeom>
          <a:noFill/>
        </p:spPr>
        <p:txBody>
          <a:bodyPr wrap="square" lIns="91440" tIns="45720" rIns="91440" bIns="45720">
            <a:spAutoFit/>
          </a:bodyPr>
          <a:lstStyle/>
          <a:p>
            <a:pPr algn="ctr"/>
            <a:r>
              <a:rPr lang="en-US" sz="5400" b="1" dirty="0" smtClean="0">
                <a:ln w="1905"/>
                <a:solidFill>
                  <a:schemeClr val="accent3">
                    <a:lumMod val="75000"/>
                  </a:schemeClr>
                </a:solidFill>
                <a:effectLst>
                  <a:innerShdw blurRad="69850" dist="43180" dir="5400000">
                    <a:srgbClr val="000000">
                      <a:alpha val="65000"/>
                    </a:srgbClr>
                  </a:innerShdw>
                </a:effectLst>
              </a:rPr>
              <a:t>W3C</a:t>
            </a:r>
            <a:endParaRPr lang="en-US" sz="5400" b="1" dirty="0">
              <a:ln w="1905"/>
              <a:solidFill>
                <a:schemeClr val="accent3">
                  <a:lumMod val="75000"/>
                </a:schemeClr>
              </a:solidFill>
              <a:effectLst>
                <a:innerShdw blurRad="69850" dist="43180" dir="5400000">
                  <a:srgbClr val="000000">
                    <a:alpha val="65000"/>
                  </a:srgbClr>
                </a:innerShdw>
              </a:effectLst>
            </a:endParaRPr>
          </a:p>
        </p:txBody>
      </p:sp>
      <p:sp>
        <p:nvSpPr>
          <p:cNvPr id="3" name="TextBox 5"/>
          <p:cNvSpPr txBox="1">
            <a:spLocks noChangeArrowheads="1"/>
          </p:cNvSpPr>
          <p:nvPr/>
        </p:nvSpPr>
        <p:spPr bwMode="auto">
          <a:xfrm>
            <a:off x="729890" y="2000250"/>
            <a:ext cx="7470503" cy="1077218"/>
          </a:xfrm>
          <a:prstGeom prst="rect">
            <a:avLst/>
          </a:prstGeom>
          <a:noFill/>
          <a:ln w="9525">
            <a:noFill/>
            <a:miter lim="800000"/>
            <a:headEnd/>
            <a:tailEnd/>
          </a:ln>
        </p:spPr>
        <p:txBody>
          <a:bodyPr wrap="square">
            <a:spAutoFit/>
          </a:bodyPr>
          <a:lstStyle/>
          <a:p>
            <a:pPr algn="ctr"/>
            <a:r>
              <a:rPr lang="en-US" sz="3200" b="1" dirty="0" smtClean="0"/>
              <a:t>The World Wide Web Consortium</a:t>
            </a:r>
          </a:p>
          <a:p>
            <a:pPr algn="just"/>
            <a:endParaRPr lang="en-US" sz="3200" dirty="0"/>
          </a:p>
        </p:txBody>
      </p:sp>
      <p:sp>
        <p:nvSpPr>
          <p:cNvPr id="4" name="TextBox 5"/>
          <p:cNvSpPr txBox="1">
            <a:spLocks noChangeArrowheads="1"/>
          </p:cNvSpPr>
          <p:nvPr/>
        </p:nvSpPr>
        <p:spPr bwMode="auto">
          <a:xfrm>
            <a:off x="806090" y="2990850"/>
            <a:ext cx="7470503" cy="1569660"/>
          </a:xfrm>
          <a:prstGeom prst="rect">
            <a:avLst/>
          </a:prstGeom>
          <a:noFill/>
          <a:ln w="9525">
            <a:noFill/>
            <a:miter lim="800000"/>
            <a:headEnd/>
            <a:tailEnd/>
          </a:ln>
        </p:spPr>
        <p:txBody>
          <a:bodyPr wrap="square">
            <a:spAutoFit/>
          </a:bodyPr>
          <a:lstStyle/>
          <a:p>
            <a:pPr algn="just"/>
            <a:r>
              <a:rPr lang="en-US" sz="3200" dirty="0" smtClean="0"/>
              <a:t>	The W3C is the main international standard organization which was created by Tim Berners-Lee</a:t>
            </a:r>
            <a:endParaRPr lang="en-US" sz="3200" dirty="0"/>
          </a:p>
        </p:txBody>
      </p:sp>
      <p:sp>
        <p:nvSpPr>
          <p:cNvPr id="5" name="TextBox 5"/>
          <p:cNvSpPr txBox="1">
            <a:spLocks noChangeArrowheads="1"/>
          </p:cNvSpPr>
          <p:nvPr/>
        </p:nvSpPr>
        <p:spPr bwMode="auto">
          <a:xfrm>
            <a:off x="958490" y="4667250"/>
            <a:ext cx="7470503" cy="1815882"/>
          </a:xfrm>
          <a:prstGeom prst="rect">
            <a:avLst/>
          </a:prstGeom>
          <a:noFill/>
          <a:ln w="9525">
            <a:noFill/>
            <a:miter lim="800000"/>
            <a:headEnd/>
            <a:tailEnd/>
          </a:ln>
        </p:spPr>
        <p:txBody>
          <a:bodyPr wrap="square">
            <a:spAutoFit/>
          </a:bodyPr>
          <a:lstStyle/>
          <a:p>
            <a:pPr algn="just"/>
            <a:r>
              <a:rPr lang="en-US" sz="3200" b="1" dirty="0" smtClean="0">
                <a:solidFill>
                  <a:srgbClr val="008000"/>
                </a:solidFill>
              </a:rPr>
              <a:t>Well known members are:</a:t>
            </a:r>
          </a:p>
          <a:p>
            <a:pPr algn="just"/>
            <a:r>
              <a:rPr lang="en-US" sz="3200" dirty="0"/>
              <a:t>	</a:t>
            </a:r>
            <a:r>
              <a:rPr lang="en-US" sz="2400" dirty="0" smtClean="0"/>
              <a:t>IBM					Microsoft</a:t>
            </a:r>
          </a:p>
          <a:p>
            <a:pPr algn="just"/>
            <a:r>
              <a:rPr lang="en-US" sz="2400" dirty="0"/>
              <a:t>	</a:t>
            </a:r>
            <a:r>
              <a:rPr lang="en-US" sz="2400" dirty="0" smtClean="0"/>
              <a:t>America Online		Apple</a:t>
            </a:r>
          </a:p>
          <a:p>
            <a:pPr algn="just"/>
            <a:r>
              <a:rPr lang="en-US" sz="2400" dirty="0"/>
              <a:t>	</a:t>
            </a:r>
            <a:r>
              <a:rPr lang="en-US" sz="2400" dirty="0" smtClean="0"/>
              <a:t>Adobe					Sun Microsystem</a:t>
            </a:r>
            <a:endParaRPr lang="en-US" sz="2400" dirty="0"/>
          </a:p>
        </p:txBody>
      </p:sp>
    </p:spTree>
    <p:extLst>
      <p:ext uri="{BB962C8B-B14F-4D97-AF65-F5344CB8AC3E}">
        <p14:creationId xmlns:p14="http://schemas.microsoft.com/office/powerpoint/2010/main" val="253073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EUTECH_I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ITE Template</Template>
  <TotalTime>570</TotalTime>
  <Words>1353</Words>
  <Application>Microsoft Office PowerPoint</Application>
  <PresentationFormat>On-screen Show (4:3)</PresentationFormat>
  <Paragraphs>264</Paragraphs>
  <Slides>35</Slides>
  <Notes>10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35</vt:i4>
      </vt:variant>
    </vt:vector>
  </HeadingPairs>
  <TitlesOfParts>
    <vt:vector size="52" baseType="lpstr">
      <vt:lpstr>Microsoft JhengHei</vt:lpstr>
      <vt:lpstr>ＭＳ Ｐゴシック</vt:lpstr>
      <vt:lpstr>Arial</vt:lpstr>
      <vt:lpstr>Calibri</vt:lpstr>
      <vt:lpstr>Chalkduster</vt:lpstr>
      <vt:lpstr>Courier New</vt:lpstr>
      <vt:lpstr>DellaRobbia BT</vt:lpstr>
      <vt:lpstr>Garamond</vt:lpstr>
      <vt:lpstr>Georgia</vt:lpstr>
      <vt:lpstr>Gotham Black</vt:lpstr>
      <vt:lpstr>Gotham Bold</vt:lpstr>
      <vt:lpstr>Gotham Book</vt:lpstr>
      <vt:lpstr>Helvetica</vt:lpstr>
      <vt:lpstr>Times New Roman</vt:lpstr>
      <vt:lpstr>Trebuchet MS</vt:lpstr>
      <vt:lpstr>Wingdings</vt:lpstr>
      <vt:lpstr>FEUTECH_ITE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Sitti Aima Moneychanger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Myrna Jairulla</dc:creator>
  <cp:lastModifiedBy>Van Trinstan V. Calimlim</cp:lastModifiedBy>
  <cp:revision>118</cp:revision>
  <dcterms:created xsi:type="dcterms:W3CDTF">2014-01-16T02:57:40Z</dcterms:created>
  <dcterms:modified xsi:type="dcterms:W3CDTF">2015-11-08T23:46:43Z</dcterms:modified>
</cp:coreProperties>
</file>