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83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C3A9F-32D7-4F40-B14B-9E5D4303A984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9C7ED-33F6-7A49-816C-EB7C76AB5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0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1E133-163D-4D6C-890F-14AA6D2477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4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C7ED-33F6-7A49-816C-EB7C76AB597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 lIns="91429" tIns="45714" rIns="91429" bIns="457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BA0594BD-5E77-C549-A0E3-8F54FF2BC2C1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7A0CFAC4-4996-B943-83AA-452AB276E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 lIns="91429" tIns="45714" rIns="91429" bIns="457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BA0594BD-5E77-C549-A0E3-8F54FF2BC2C1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7A0CFAC4-4996-B943-83AA-452AB276E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0594BD-5E77-C549-A0E3-8F54FF2BC2C1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0CFAC4-4996-B943-83AA-452AB276E4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8"/>
            <a:ext cx="8229600" cy="452596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800">
                <a:latin typeface="Gotham Book" pitchFamily="50" charset="0"/>
              </a:defRPr>
            </a:lvl1pPr>
            <a:lvl2pPr>
              <a:defRPr sz="2400">
                <a:latin typeface="Gotham Book" pitchFamily="50" charset="0"/>
              </a:defRPr>
            </a:lvl2pPr>
            <a:lvl3pPr>
              <a:defRPr sz="2000">
                <a:latin typeface="Gotham Book" pitchFamily="50" charset="0"/>
              </a:defRPr>
            </a:lvl3pPr>
            <a:lvl4pPr>
              <a:defRPr sz="1800">
                <a:latin typeface="Gotham Book" pitchFamily="50" charset="0"/>
              </a:defRPr>
            </a:lvl4pPr>
            <a:lvl5pPr>
              <a:defRPr sz="1800">
                <a:latin typeface="Gotham Book" pitchFamily="5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3600">
                <a:solidFill>
                  <a:srgbClr val="00B050"/>
                </a:solidFill>
                <a:latin typeface="Gotham Bold" pitchFamily="50" charset="0"/>
              </a:defRPr>
            </a:lvl1pPr>
            <a:lvl3pPr marL="914293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257512" y="6264088"/>
            <a:ext cx="3810000" cy="365592"/>
          </a:xfrm>
        </p:spPr>
        <p:txBody>
          <a:bodyPr/>
          <a:lstStyle>
            <a:lvl1pPr algn="r">
              <a:defRPr sz="1400" dirty="0" smtClean="0">
                <a:latin typeface="DellaRobbia BT" pitchFamily="18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>
            <a:spLocks/>
          </p:cNvSpPr>
          <p:nvPr/>
        </p:nvSpPr>
        <p:spPr>
          <a:xfrm>
            <a:off x="5257512" y="6264088"/>
            <a:ext cx="3810000" cy="365592"/>
          </a:xfrm>
          <a:prstGeom prst="rect">
            <a:avLst/>
          </a:prstGeom>
        </p:spPr>
        <p:txBody>
          <a:bodyPr lIns="91429" tIns="45714" rIns="91429" bIns="45714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DellaRobbia BT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/>
              <a:t>Information Technology Education Department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257512" y="6264088"/>
            <a:ext cx="3810000" cy="365592"/>
          </a:xfrm>
        </p:spPr>
        <p:txBody>
          <a:bodyPr/>
          <a:lstStyle>
            <a:lvl1pPr algn="r">
              <a:defRPr sz="1400" dirty="0" smtClean="0">
                <a:latin typeface="DellaRobbia BT" pitchFamily="18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BA0594BD-5E77-C549-A0E3-8F54FF2BC2C1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7A0CFAC4-4996-B943-83AA-452AB276E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BA0594BD-5E77-C549-A0E3-8F54FF2BC2C1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7A0CFAC4-4996-B943-83AA-452AB276E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BA0594BD-5E77-C549-A0E3-8F54FF2BC2C1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7A0CFAC4-4996-B943-83AA-452AB276E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3" indent="0">
              <a:buNone/>
              <a:defRPr sz="2400"/>
            </a:lvl3pPr>
            <a:lvl4pPr marL="1371440" indent="0">
              <a:buNone/>
              <a:defRPr sz="2000"/>
            </a:lvl4pPr>
            <a:lvl5pPr marL="1828586" indent="0">
              <a:buNone/>
              <a:defRPr sz="2000"/>
            </a:lvl5pPr>
            <a:lvl6pPr marL="2285733" indent="0">
              <a:buNone/>
              <a:defRPr sz="2000"/>
            </a:lvl6pPr>
            <a:lvl7pPr marL="2742879" indent="0">
              <a:buNone/>
              <a:defRPr sz="2000"/>
            </a:lvl7pPr>
            <a:lvl8pPr marL="3200026" indent="0">
              <a:buNone/>
              <a:defRPr sz="2000"/>
            </a:lvl8pPr>
            <a:lvl9pPr marL="3657172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BA0594BD-5E77-C549-A0E3-8F54FF2BC2C1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7A0CFAC4-4996-B943-83AA-452AB276E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023" y="2361640"/>
            <a:ext cx="861146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PRESENTATION 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512" y="6454588"/>
            <a:ext cx="3810000" cy="365592"/>
          </a:xfrm>
          <a:prstGeom prst="rect">
            <a:avLst/>
          </a:prstGeom>
        </p:spPr>
        <p:txBody>
          <a:bodyPr lIns="82058" tIns="41029" rIns="82058" bIns="41029"/>
          <a:lstStyle>
            <a:lvl1pPr algn="r" defTabSz="914293" fontAlgn="auto">
              <a:spcBef>
                <a:spcPts val="0"/>
              </a:spcBef>
              <a:spcAft>
                <a:spcPts val="0"/>
              </a:spcAft>
              <a:defRPr sz="1400" b="1" dirty="0" smtClean="0">
                <a:solidFill>
                  <a:schemeClr val="bg1"/>
                </a:solidFill>
                <a:latin typeface="DellaRobbia BT" pitchFamily="18" charset="0"/>
                <a:cs typeface="+mn-cs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3183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Gotham Black" pitchFamily="50" charset="0"/>
          <a:ea typeface="+mj-ea"/>
          <a:cs typeface="Arial" pitchFamily="34" charset="0"/>
        </a:defRPr>
      </a:lvl1pPr>
      <a:lvl2pPr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2pPr>
      <a:lvl3pPr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3pPr>
      <a:lvl4pPr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4pPr>
      <a:lvl5pPr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5pPr>
      <a:lvl6pPr marL="410291"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6pPr>
      <a:lvl7pPr marL="820583"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7pPr>
      <a:lvl8pPr marL="1230874"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8pPr>
      <a:lvl9pPr marL="1641165"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9pPr>
    </p:titleStyle>
    <p:bodyStyle>
      <a:lvl1pPr marL="341909" indent="-341909" algn="l" defTabSz="91318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229" indent="-284925" algn="l" defTabSz="91318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47" indent="-227940" algn="l" defTabSz="91318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52" indent="-227940" algn="l" defTabSz="91318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5" indent="-227940" algn="l" defTabSz="91318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643762" y="1748573"/>
            <a:ext cx="800100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PH" sz="4400" b="1" dirty="0" smtClean="0">
                <a:solidFill>
                  <a:srgbClr val="006600"/>
                </a:solidFill>
              </a:rPr>
              <a:t>Web Design Fundamentals /</a:t>
            </a:r>
          </a:p>
          <a:p>
            <a:pPr algn="ctr" eaLnBrk="1" hangingPunct="1"/>
            <a:r>
              <a:rPr lang="en-PH" sz="4400" b="1" dirty="0" smtClean="0">
                <a:solidFill>
                  <a:srgbClr val="006600"/>
                </a:solidFill>
              </a:rPr>
              <a:t>Basic Web Design</a:t>
            </a:r>
            <a:endParaRPr lang="en-PH" sz="4400" b="1" dirty="0">
              <a:solidFill>
                <a:srgbClr val="006600"/>
              </a:solidFill>
            </a:endParaRPr>
          </a:p>
          <a:p>
            <a:pPr algn="ctr" eaLnBrk="1" hangingPunct="1"/>
            <a:endParaRPr lang="en-PH" sz="3200" b="1" dirty="0" smtClean="0">
              <a:solidFill>
                <a:srgbClr val="006600"/>
              </a:solidFill>
            </a:endParaRPr>
          </a:p>
          <a:p>
            <a:pPr algn="ctr" eaLnBrk="1" hangingPunct="1"/>
            <a:r>
              <a:rPr lang="en-PH" sz="3200" b="1" dirty="0" smtClean="0">
                <a:solidFill>
                  <a:srgbClr val="006600"/>
                </a:solidFill>
              </a:rPr>
              <a:t>HTML Formatting Tags – ITWD103 / ITWD113 </a:t>
            </a:r>
            <a:endParaRPr lang="en-PH" sz="3200" b="1" dirty="0">
              <a:solidFill>
                <a:srgbClr val="0066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762" y="3195126"/>
            <a:ext cx="8001000" cy="1524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</p:spTree>
  </p:cSld>
  <p:clrMapOvr>
    <a:masterClrMapping/>
  </p:clrMapOvr>
  <p:transition spd="slow" advTm="383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43927" y="880266"/>
            <a:ext cx="9601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halkduster"/>
                <a:cs typeface="Chalkduster"/>
              </a:rPr>
              <a:t>TEXT FORMATTING TAGS TO TRY</a:t>
            </a:r>
            <a:endParaRPr lang="en-US" sz="2400" b="1" dirty="0">
              <a:latin typeface="Chalkduster"/>
              <a:cs typeface="Chalkdus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51085" y="1108866"/>
            <a:ext cx="7086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	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FF6600"/>
                </a:solidFill>
              </a:rPr>
              <a:t>Tag 	             Description </a:t>
            </a:r>
          </a:p>
          <a:p>
            <a:r>
              <a:rPr lang="en-US" sz="2000" b="1" dirty="0" smtClean="0"/>
              <a:t>	</a:t>
            </a:r>
          </a:p>
          <a:p>
            <a:r>
              <a:rPr lang="en-US" sz="2000" dirty="0" smtClean="0"/>
              <a:t>&lt;b&gt; 			Defines bold text 	</a:t>
            </a:r>
          </a:p>
          <a:p>
            <a:r>
              <a:rPr lang="en-US" sz="2000" dirty="0" smtClean="0"/>
              <a:t>&lt;big&gt; 		Defines big text 	</a:t>
            </a:r>
          </a:p>
          <a:p>
            <a:r>
              <a:rPr lang="en-US" sz="2000" dirty="0" smtClean="0"/>
              <a:t>&lt;em&gt; 		Defines emphasized text 	</a:t>
            </a:r>
          </a:p>
          <a:p>
            <a:r>
              <a:rPr lang="en-US" sz="2000" dirty="0" smtClean="0"/>
              <a:t>&lt;I&gt; 			Defines italic text 	</a:t>
            </a:r>
          </a:p>
          <a:p>
            <a:r>
              <a:rPr lang="en-US" sz="2000" dirty="0" smtClean="0"/>
              <a:t>&lt;small&gt; 		Defines small text 	</a:t>
            </a:r>
          </a:p>
          <a:p>
            <a:r>
              <a:rPr lang="en-US" sz="2000" dirty="0" smtClean="0"/>
              <a:t>&lt;strong&gt; 	Defines strong text 	</a:t>
            </a:r>
          </a:p>
          <a:p>
            <a:r>
              <a:rPr lang="en-US" sz="2000" dirty="0" smtClean="0"/>
              <a:t>&lt;sub&gt; 		Defines subscripted text 	</a:t>
            </a:r>
          </a:p>
          <a:p>
            <a:r>
              <a:rPr lang="en-US" sz="2000" dirty="0" smtClean="0"/>
              <a:t>&lt;sup&gt; 		Defines superscripted text 	</a:t>
            </a:r>
          </a:p>
          <a:p>
            <a:r>
              <a:rPr lang="en-US" sz="2000" dirty="0" smtClean="0"/>
              <a:t>&lt;ins&gt; 		Defines inserted text 	</a:t>
            </a:r>
          </a:p>
          <a:p>
            <a:r>
              <a:rPr lang="en-US" sz="2000" dirty="0" smtClean="0"/>
              <a:t>&lt;del&gt; 		Defines deleted text 	</a:t>
            </a:r>
          </a:p>
          <a:p>
            <a:r>
              <a:rPr lang="en-US" sz="2000" dirty="0" smtClean="0"/>
              <a:t>&lt;s&gt; 			Deprecated. Use &lt;</a:t>
            </a:r>
            <a:r>
              <a:rPr lang="en-US" sz="2000" b="1" dirty="0" smtClean="0"/>
              <a:t>del</a:t>
            </a:r>
            <a:r>
              <a:rPr lang="en-US" sz="2000" dirty="0" smtClean="0"/>
              <a:t>&gt; instead 	</a:t>
            </a:r>
          </a:p>
          <a:p>
            <a:r>
              <a:rPr lang="en-US" sz="2000" dirty="0" smtClean="0"/>
              <a:t>&lt;strike&gt; 		Deprecated. Use &lt;</a:t>
            </a:r>
            <a:r>
              <a:rPr lang="en-US" sz="2000" b="1" dirty="0" smtClean="0"/>
              <a:t>del</a:t>
            </a:r>
            <a:r>
              <a:rPr lang="en-US" sz="2000" dirty="0" smtClean="0"/>
              <a:t>&gt; instead 	</a:t>
            </a:r>
          </a:p>
          <a:p>
            <a:r>
              <a:rPr lang="en-US" sz="2000" dirty="0" smtClean="0"/>
              <a:t>&lt;u&gt; 			Defines underlined text 	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3189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366928" y="1219275"/>
            <a:ext cx="8001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/>
              <a:t>COMPUTER "</a:t>
            </a:r>
            <a:r>
              <a:rPr lang="en-US" sz="3600" b="1" dirty="0" smtClean="0">
                <a:solidFill>
                  <a:srgbClr val="FF6600"/>
                </a:solidFill>
              </a:rPr>
              <a:t>OUTPUT</a:t>
            </a:r>
            <a:r>
              <a:rPr lang="en-US" sz="3600" b="1" dirty="0" smtClean="0"/>
              <a:t>" TAGS 	</a:t>
            </a:r>
          </a:p>
          <a:p>
            <a:endParaRPr lang="en-US" sz="3600" dirty="0" smtClean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6928" y="2780007"/>
            <a:ext cx="7777072" cy="236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6975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07394" y="1124679"/>
            <a:ext cx="8001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 smtClean="0"/>
              <a:t>Citations, Quotations, and Definition Tags 	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7563" y="2380610"/>
            <a:ext cx="7906438" cy="2971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5244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13254" y="1219228"/>
            <a:ext cx="73211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rgbClr val="009900"/>
                </a:solidFill>
              </a:rPr>
              <a:t>The HTML &lt;</a:t>
            </a:r>
            <a:r>
              <a:rPr lang="fr-FR" sz="3600" b="1" dirty="0" err="1">
                <a:solidFill>
                  <a:srgbClr val="009900"/>
                </a:solidFill>
              </a:rPr>
              <a:t>marquee</a:t>
            </a:r>
            <a:r>
              <a:rPr lang="fr-FR" sz="3600" b="1" dirty="0">
                <a:solidFill>
                  <a:srgbClr val="009900"/>
                </a:solidFill>
              </a:rPr>
              <a:t>&gt; tag</a:t>
            </a:r>
            <a:endParaRPr lang="en-US" sz="3600" b="1" dirty="0">
              <a:solidFill>
                <a:srgbClr val="009900"/>
              </a:solidFill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428904" y="2209828"/>
            <a:ext cx="718169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	This is used </a:t>
            </a:r>
            <a:r>
              <a:rPr lang="en-US" sz="2800" dirty="0"/>
              <a:t>for scrolling piece of text or image displayed either horizontally across or vertically down your web site page depending on the settings</a:t>
            </a:r>
            <a:r>
              <a:rPr lang="en-US" sz="2800" dirty="0" smtClean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329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das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813" y="1532704"/>
            <a:ext cx="6596699" cy="47669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13254" y="651652"/>
            <a:ext cx="73211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3600" b="1" dirty="0" smtClean="0">
                <a:solidFill>
                  <a:srgbClr val="009900"/>
                </a:solidFill>
              </a:rPr>
              <a:t>&lt;</a:t>
            </a:r>
            <a:r>
              <a:rPr lang="fr-FR" sz="3600" b="1" dirty="0" err="1">
                <a:solidFill>
                  <a:srgbClr val="009900"/>
                </a:solidFill>
              </a:rPr>
              <a:t>marquee</a:t>
            </a:r>
            <a:r>
              <a:rPr lang="fr-FR" sz="3600" b="1" dirty="0">
                <a:solidFill>
                  <a:srgbClr val="009900"/>
                </a:solidFill>
              </a:rPr>
              <a:t>&gt; </a:t>
            </a:r>
            <a:r>
              <a:rPr lang="fr-FR" sz="3600" b="1" dirty="0" err="1" smtClean="0">
                <a:solidFill>
                  <a:srgbClr val="009900"/>
                </a:solidFill>
              </a:rPr>
              <a:t>Attributes</a:t>
            </a:r>
            <a:endParaRPr lang="en-US" sz="36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6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2187575"/>
            <a:ext cx="8229600" cy="1470025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PH" sz="5400" b="1" noProof="0" dirty="0" smtClean="0">
                <a:ln w="1905"/>
                <a:solidFill>
                  <a:srgbClr val="0099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merican Typewriter"/>
                <a:cs typeface="American Typewriter"/>
              </a:rPr>
              <a:t>LIST</a:t>
            </a:r>
            <a:endParaRPr kumimoji="0" lang="en-PH" sz="1400" b="1" i="0" u="none" strike="noStrike" kern="1200" normalizeH="0" baseline="0" noProof="0" dirty="0" smtClean="0">
              <a:ln w="1905"/>
              <a:solidFill>
                <a:srgbClr val="C3D69B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American Typewriter"/>
              <a:ea typeface="+mj-ea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5478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672400" y="1463456"/>
            <a:ext cx="701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latin typeface="Chalkboard"/>
                <a:cs typeface="Chalkboard"/>
              </a:rPr>
              <a:t>	</a:t>
            </a:r>
            <a:r>
              <a:rPr lang="en-US" sz="3200" dirty="0" smtClean="0">
                <a:latin typeface="Chalkboard"/>
                <a:cs typeface="Chalkboard"/>
              </a:rPr>
              <a:t>List appear in web browser as bulleted lines of text including unordered list (bullets), ordered list (numbers) and definition </a:t>
            </a:r>
            <a:r>
              <a:rPr lang="en-US" sz="3200" dirty="0" smtClean="0">
                <a:latin typeface="Chalkboard"/>
                <a:cs typeface="Chalkboard"/>
              </a:rPr>
              <a:t>list </a:t>
            </a:r>
            <a:r>
              <a:rPr lang="en-US" sz="3200" dirty="0" smtClean="0">
                <a:latin typeface="Chalkboard"/>
                <a:cs typeface="Chalkboard"/>
              </a:rPr>
              <a:t>(dictionaries).</a:t>
            </a:r>
            <a:endParaRPr lang="en-US" sz="3200" b="1" dirty="0">
              <a:solidFill>
                <a:srgbClr val="FF6600"/>
              </a:solidFill>
              <a:latin typeface="Chalkboard"/>
              <a:cs typeface="Chalkboar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3180" y="885110"/>
            <a:ext cx="16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6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59703" y="817188"/>
            <a:ext cx="8384297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Chalkboard"/>
                <a:cs typeface="Chalkboard"/>
              </a:rPr>
              <a:t>	An </a:t>
            </a:r>
            <a:r>
              <a:rPr lang="en-US" sz="2800" dirty="0">
                <a:latin typeface="Chalkboard"/>
                <a:cs typeface="Chalkboard"/>
              </a:rPr>
              <a:t>unordered list starts with the &lt;</a:t>
            </a:r>
            <a:r>
              <a:rPr lang="en-US" sz="2800" dirty="0" err="1">
                <a:latin typeface="Chalkboard"/>
                <a:cs typeface="Chalkboard"/>
              </a:rPr>
              <a:t>ul</a:t>
            </a:r>
            <a:r>
              <a:rPr lang="en-US" sz="2800" dirty="0">
                <a:latin typeface="Chalkboard"/>
                <a:cs typeface="Chalkboard"/>
              </a:rPr>
              <a:t>&gt; tag. Each list item starts with the &lt;li&gt; tag.</a:t>
            </a:r>
            <a:r>
              <a:rPr lang="en-US" sz="2800" dirty="0" smtClean="0">
                <a:latin typeface="Chalkboard"/>
                <a:cs typeface="Chalkboard"/>
              </a:rPr>
              <a:t>	</a:t>
            </a:r>
          </a:p>
          <a:p>
            <a:pPr algn="just"/>
            <a:endParaRPr lang="en-US" sz="2800" dirty="0">
              <a:latin typeface="Chalkboard"/>
              <a:cs typeface="Chalkboard"/>
            </a:endParaRPr>
          </a:p>
          <a:p>
            <a:pPr algn="just"/>
            <a:r>
              <a:rPr lang="en-US" sz="2800" dirty="0" smtClean="0">
                <a:latin typeface="Andale Mono"/>
                <a:cs typeface="Andale Mono"/>
              </a:rPr>
              <a:t>&lt;</a:t>
            </a:r>
            <a:r>
              <a:rPr lang="en-US" sz="2800" dirty="0" err="1">
                <a:latin typeface="Andale Mono"/>
                <a:cs typeface="Andale Mono"/>
              </a:rPr>
              <a:t>ul</a:t>
            </a:r>
            <a:r>
              <a:rPr lang="en-US" sz="2800" dirty="0">
                <a:latin typeface="Andale Mono"/>
                <a:cs typeface="Andale Mono"/>
              </a:rPr>
              <a:t>&gt;</a:t>
            </a:r>
          </a:p>
          <a:p>
            <a:pPr algn="just"/>
            <a:r>
              <a:rPr lang="en-US" sz="2800" dirty="0" smtClean="0">
                <a:latin typeface="Andale Mono"/>
                <a:cs typeface="Andale Mono"/>
              </a:rPr>
              <a:t>	&lt;</a:t>
            </a:r>
            <a:r>
              <a:rPr lang="en-US" sz="2800" dirty="0">
                <a:latin typeface="Andale Mono"/>
                <a:cs typeface="Andale Mono"/>
              </a:rPr>
              <a:t>li&gt;Coffee&lt;/li&gt;</a:t>
            </a:r>
          </a:p>
          <a:p>
            <a:pPr algn="just"/>
            <a:r>
              <a:rPr lang="en-US" sz="2800" dirty="0" smtClean="0">
                <a:latin typeface="Andale Mono"/>
                <a:cs typeface="Andale Mono"/>
              </a:rPr>
              <a:t>	&lt;</a:t>
            </a:r>
            <a:r>
              <a:rPr lang="en-US" sz="2800" dirty="0">
                <a:latin typeface="Andale Mono"/>
                <a:cs typeface="Andale Mono"/>
              </a:rPr>
              <a:t>li&gt;Milk&lt;/li&gt;</a:t>
            </a:r>
          </a:p>
          <a:p>
            <a:pPr algn="just"/>
            <a:r>
              <a:rPr lang="en-US" sz="2800" dirty="0">
                <a:latin typeface="Andale Mono"/>
                <a:cs typeface="Andale Mono"/>
              </a:rPr>
              <a:t>&lt;/</a:t>
            </a:r>
            <a:r>
              <a:rPr lang="en-US" sz="2800" dirty="0" err="1">
                <a:latin typeface="Andale Mono"/>
                <a:cs typeface="Andale Mono"/>
              </a:rPr>
              <a:t>ul</a:t>
            </a:r>
            <a:r>
              <a:rPr lang="en-US" sz="2800" dirty="0" smtClean="0">
                <a:latin typeface="Andale Mono"/>
                <a:cs typeface="Andale Mono"/>
              </a:rPr>
              <a:t>&gt;</a:t>
            </a:r>
          </a:p>
          <a:p>
            <a:pPr algn="just"/>
            <a:endParaRPr lang="en-US" sz="2800" dirty="0">
              <a:latin typeface="Andale Mono"/>
              <a:cs typeface="Andale Mono"/>
            </a:endParaRPr>
          </a:p>
          <a:p>
            <a:pPr algn="just"/>
            <a:r>
              <a:rPr lang="en-US" sz="2800" dirty="0">
                <a:latin typeface="Chalkboard"/>
                <a:cs typeface="Chalkboard"/>
              </a:rPr>
              <a:t>Here is how it looks in </a:t>
            </a:r>
            <a:r>
              <a:rPr lang="en-US" sz="2800" dirty="0" smtClean="0">
                <a:latin typeface="Chalkboard"/>
                <a:cs typeface="Chalkboard"/>
              </a:rPr>
              <a:t>a browser</a:t>
            </a:r>
            <a:r>
              <a:rPr lang="en-US" sz="2800" dirty="0">
                <a:latin typeface="Chalkboard"/>
                <a:cs typeface="Chalkboard"/>
              </a:rPr>
              <a:t>:</a:t>
            </a:r>
          </a:p>
          <a:p>
            <a:pPr marL="803275" algn="just"/>
            <a:r>
              <a:rPr lang="en-US" sz="2800" dirty="0">
                <a:latin typeface="Chalkboard"/>
                <a:cs typeface="Chalkboard"/>
              </a:rPr>
              <a:t>• Coffee</a:t>
            </a:r>
          </a:p>
          <a:p>
            <a:pPr marL="803275" algn="just"/>
            <a:r>
              <a:rPr lang="en-US" sz="2800" dirty="0">
                <a:latin typeface="Chalkboard"/>
                <a:cs typeface="Chalkboard"/>
              </a:rPr>
              <a:t>• </a:t>
            </a:r>
            <a:r>
              <a:rPr lang="en-US" sz="2800" dirty="0" smtClean="0">
                <a:latin typeface="Chalkboard"/>
                <a:cs typeface="Chalkboard"/>
              </a:rPr>
              <a:t>Milk</a:t>
            </a:r>
          </a:p>
          <a:p>
            <a:pPr marL="803275" algn="just"/>
            <a:endParaRPr lang="en-US" sz="2800" dirty="0">
              <a:latin typeface="Chalkboard"/>
              <a:cs typeface="Chalkboard"/>
            </a:endParaRPr>
          </a:p>
          <a:p>
            <a:pPr algn="just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alkboard"/>
                <a:cs typeface="Chalkboard"/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alkboard"/>
                <a:cs typeface="Chalkboard"/>
              </a:rPr>
              <a:t>Inside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halkboard"/>
                <a:cs typeface="Chalkboard"/>
              </a:rPr>
              <a:t>a list item you can put paragraphs, line breaks, images, links, other.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7684" y="885110"/>
            <a:ext cx="16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 rot="16200000">
            <a:off x="-2970326" y="3222570"/>
            <a:ext cx="67476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6600"/>
                </a:solidFill>
                <a:latin typeface="Chalkduster"/>
                <a:cs typeface="Chalkduster"/>
              </a:rPr>
              <a:t>Unordered Lists &lt;</a:t>
            </a:r>
            <a:r>
              <a:rPr lang="en-US" sz="2800" b="1" dirty="0" err="1">
                <a:solidFill>
                  <a:srgbClr val="FF6600"/>
                </a:solidFill>
                <a:latin typeface="Chalkduster"/>
                <a:cs typeface="Chalkduster"/>
              </a:rPr>
              <a:t>ul</a:t>
            </a:r>
            <a:r>
              <a:rPr lang="en-US" sz="2800" b="1" dirty="0">
                <a:solidFill>
                  <a:srgbClr val="FF6600"/>
                </a:solidFill>
                <a:latin typeface="Chalkduster"/>
                <a:cs typeface="Chalkduster"/>
              </a:rPr>
              <a:t>&gt;, &lt;li</a:t>
            </a:r>
            <a:r>
              <a:rPr lang="en-US" sz="2800" b="1" dirty="0" smtClean="0">
                <a:solidFill>
                  <a:srgbClr val="FF6600"/>
                </a:solidFill>
                <a:latin typeface="Chalkduster"/>
                <a:cs typeface="Chalkduster"/>
              </a:rPr>
              <a:t>&gt;</a:t>
            </a:r>
            <a:endParaRPr lang="en-US" sz="2800" b="1" dirty="0">
              <a:solidFill>
                <a:srgbClr val="FF6600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238930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238814" y="1277018"/>
            <a:ext cx="729558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96938" indent="-896938" algn="just"/>
            <a:r>
              <a:rPr lang="en-US" sz="2800" dirty="0" smtClean="0">
                <a:latin typeface="Chalkboard"/>
                <a:cs typeface="Chalkboard"/>
              </a:rPr>
              <a:t>	</a:t>
            </a:r>
            <a:endParaRPr lang="en-US" sz="2800" dirty="0">
              <a:latin typeface="Chalkboard"/>
              <a:cs typeface="Chalkboard"/>
            </a:endParaRPr>
          </a:p>
          <a:p>
            <a:pPr marL="896938" indent="-896938" algn="just">
              <a:buAutoNum type="alphaLcPeriod"/>
            </a:pPr>
            <a:r>
              <a:rPr lang="en-US" sz="2800" dirty="0" smtClean="0">
                <a:latin typeface="Andale Mono"/>
                <a:cs typeface="Andale Mono"/>
              </a:rPr>
              <a:t>&lt;</a:t>
            </a:r>
            <a:r>
              <a:rPr lang="en-US" sz="2800" dirty="0" err="1" smtClean="0">
                <a:latin typeface="Andale Mono"/>
                <a:cs typeface="Andale Mono"/>
              </a:rPr>
              <a:t>ul</a:t>
            </a:r>
            <a:r>
              <a:rPr lang="en-US" sz="2800" dirty="0" smtClean="0">
                <a:latin typeface="Andale Mono"/>
                <a:cs typeface="Andale Mono"/>
              </a:rPr>
              <a:t> type=“disc”&gt;  </a:t>
            </a:r>
            <a:r>
              <a:rPr lang="en-US" sz="1400" b="1" dirty="0" smtClean="0">
                <a:solidFill>
                  <a:srgbClr val="FF0000"/>
                </a:solidFill>
                <a:latin typeface="Andale Mono"/>
                <a:cs typeface="Andale Mono"/>
              </a:rPr>
              <a:t>default</a:t>
            </a:r>
          </a:p>
          <a:p>
            <a:pPr marL="896938" indent="-896938" algn="just">
              <a:buAutoNum type="alphaLcPeriod"/>
            </a:pPr>
            <a:r>
              <a:rPr lang="en-US" sz="2800" dirty="0" smtClean="0">
                <a:latin typeface="Andale Mono"/>
                <a:cs typeface="Andale Mono"/>
              </a:rPr>
              <a:t>&lt;</a:t>
            </a:r>
            <a:r>
              <a:rPr lang="en-US" sz="2800" dirty="0" err="1" smtClean="0">
                <a:latin typeface="Andale Mono"/>
                <a:cs typeface="Andale Mono"/>
              </a:rPr>
              <a:t>ul</a:t>
            </a:r>
            <a:r>
              <a:rPr lang="en-US" sz="2800" dirty="0" smtClean="0">
                <a:latin typeface="Andale Mono"/>
                <a:cs typeface="Andale Mono"/>
              </a:rPr>
              <a:t> type=“circle”&gt;</a:t>
            </a:r>
          </a:p>
          <a:p>
            <a:pPr marL="896938" indent="-896938" algn="just">
              <a:buAutoNum type="alphaLcPeriod"/>
            </a:pPr>
            <a:r>
              <a:rPr lang="en-US" sz="2800" dirty="0" smtClean="0">
                <a:latin typeface="Andale Mono"/>
                <a:cs typeface="Andale Mono"/>
              </a:rPr>
              <a:t>&lt;</a:t>
            </a:r>
            <a:r>
              <a:rPr lang="en-US" sz="2800" dirty="0" err="1" smtClean="0">
                <a:latin typeface="Andale Mono"/>
                <a:cs typeface="Andale Mono"/>
              </a:rPr>
              <a:t>ul</a:t>
            </a:r>
            <a:r>
              <a:rPr lang="en-US" sz="2800" dirty="0" smtClean="0">
                <a:latin typeface="Andale Mono"/>
                <a:cs typeface="Andale Mono"/>
              </a:rPr>
              <a:t> type=“square”&gt;</a:t>
            </a:r>
            <a:endParaRPr lang="en-US" sz="2800" dirty="0">
              <a:latin typeface="Andale Mono"/>
              <a:cs typeface="Andale Mono"/>
            </a:endParaRPr>
          </a:p>
          <a:p>
            <a:pPr marL="896938" indent="-896938" algn="just"/>
            <a:r>
              <a:rPr lang="en-US" sz="2800" dirty="0" smtClean="0">
                <a:latin typeface="Andale Mono"/>
                <a:cs typeface="Andale Mono"/>
              </a:rPr>
              <a:t>	</a:t>
            </a:r>
            <a:endParaRPr lang="en-US" sz="2800" dirty="0">
              <a:latin typeface="Andale Mono"/>
              <a:cs typeface="Andale Mo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22870" y="1247728"/>
            <a:ext cx="16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54142" y="799964"/>
            <a:ext cx="702785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6600"/>
                </a:solidFill>
                <a:latin typeface="Chalkduster"/>
                <a:cs typeface="Chalkduster"/>
              </a:rPr>
              <a:t>Types of UNORDERED LIST</a:t>
            </a:r>
          </a:p>
          <a:p>
            <a:pPr algn="ctr"/>
            <a:endParaRPr lang="en-US" sz="2800" b="1" dirty="0">
              <a:solidFill>
                <a:srgbClr val="FF6600"/>
              </a:solidFill>
              <a:latin typeface="Chalkduster"/>
              <a:cs typeface="Chalkdust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972" y="1754071"/>
            <a:ext cx="1941027" cy="404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93228" y="278528"/>
            <a:ext cx="7693572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Chalkboard"/>
                <a:cs typeface="Chalkboard"/>
              </a:rPr>
              <a:t>	</a:t>
            </a:r>
            <a:endParaRPr lang="en-US" sz="2800" dirty="0">
              <a:latin typeface="Chalkboard"/>
              <a:cs typeface="Chalkboard"/>
            </a:endParaRPr>
          </a:p>
          <a:p>
            <a:pPr algn="just"/>
            <a:r>
              <a:rPr lang="en-US" sz="2400" dirty="0">
                <a:latin typeface="Chalkboard"/>
                <a:cs typeface="Chalkboard"/>
              </a:rPr>
              <a:t>An ordered list starts with the &lt;</a:t>
            </a:r>
            <a:r>
              <a:rPr lang="en-US" sz="2400" dirty="0" err="1">
                <a:latin typeface="Chalkboard"/>
                <a:cs typeface="Chalkboard"/>
              </a:rPr>
              <a:t>ol</a:t>
            </a:r>
            <a:r>
              <a:rPr lang="en-US" sz="2400" dirty="0">
                <a:latin typeface="Chalkboard"/>
                <a:cs typeface="Chalkboard"/>
              </a:rPr>
              <a:t>&gt; tag. Each list item starts with the &lt;li&gt; tag</a:t>
            </a:r>
            <a:r>
              <a:rPr lang="en-US" sz="2400" dirty="0" smtClean="0">
                <a:latin typeface="Chalkboard"/>
                <a:cs typeface="Chalkboard"/>
              </a:rPr>
              <a:t>.</a:t>
            </a:r>
          </a:p>
          <a:p>
            <a:pPr algn="just"/>
            <a:endParaRPr lang="en-US" sz="2800" dirty="0">
              <a:latin typeface="Chalkboard"/>
              <a:cs typeface="Chalkboard"/>
            </a:endParaRPr>
          </a:p>
          <a:p>
            <a:pPr algn="just"/>
            <a:r>
              <a:rPr lang="en-US" sz="2800" dirty="0" smtClean="0">
                <a:latin typeface="Andale Mono"/>
                <a:cs typeface="Andale Mono"/>
              </a:rPr>
              <a:t>&lt;</a:t>
            </a:r>
            <a:r>
              <a:rPr lang="en-US" sz="2800" dirty="0" err="1" smtClean="0">
                <a:latin typeface="Andale Mono"/>
                <a:cs typeface="Andale Mono"/>
              </a:rPr>
              <a:t>ol</a:t>
            </a:r>
            <a:r>
              <a:rPr lang="en-US" sz="2800" dirty="0">
                <a:latin typeface="Andale Mono"/>
                <a:cs typeface="Andale Mono"/>
              </a:rPr>
              <a:t>&gt;</a:t>
            </a:r>
          </a:p>
          <a:p>
            <a:pPr algn="just"/>
            <a:r>
              <a:rPr lang="en-US" sz="2800" dirty="0" smtClean="0">
                <a:latin typeface="Andale Mono"/>
                <a:cs typeface="Andale Mono"/>
              </a:rPr>
              <a:t>	&lt;</a:t>
            </a:r>
            <a:r>
              <a:rPr lang="en-US" sz="2800" dirty="0">
                <a:latin typeface="Andale Mono"/>
                <a:cs typeface="Andale Mono"/>
              </a:rPr>
              <a:t>li&gt;Coffee&lt;/li&gt;</a:t>
            </a:r>
          </a:p>
          <a:p>
            <a:pPr algn="just"/>
            <a:r>
              <a:rPr lang="en-US" sz="2800" dirty="0" smtClean="0">
                <a:latin typeface="Andale Mono"/>
                <a:cs typeface="Andale Mono"/>
              </a:rPr>
              <a:t>	&lt;</a:t>
            </a:r>
            <a:r>
              <a:rPr lang="en-US" sz="2800" dirty="0">
                <a:latin typeface="Andale Mono"/>
                <a:cs typeface="Andale Mono"/>
              </a:rPr>
              <a:t>li&gt;Milk&lt;/li&gt;</a:t>
            </a:r>
          </a:p>
          <a:p>
            <a:pPr algn="just"/>
            <a:r>
              <a:rPr lang="en-US" sz="2800" dirty="0">
                <a:latin typeface="Andale Mono"/>
                <a:cs typeface="Andale Mono"/>
              </a:rPr>
              <a:t>&lt;</a:t>
            </a:r>
            <a:r>
              <a:rPr lang="en-US" sz="2800" dirty="0" smtClean="0">
                <a:latin typeface="Andale Mono"/>
                <a:cs typeface="Andale Mono"/>
              </a:rPr>
              <a:t>/</a:t>
            </a:r>
            <a:r>
              <a:rPr lang="en-US" sz="2800" dirty="0" err="1" smtClean="0">
                <a:latin typeface="Andale Mono"/>
                <a:cs typeface="Andale Mono"/>
              </a:rPr>
              <a:t>ol</a:t>
            </a:r>
            <a:r>
              <a:rPr lang="en-US" sz="2800" dirty="0" smtClean="0">
                <a:latin typeface="Andale Mono"/>
                <a:cs typeface="Andale Mono"/>
              </a:rPr>
              <a:t>&gt;</a:t>
            </a:r>
          </a:p>
          <a:p>
            <a:pPr algn="just"/>
            <a:endParaRPr lang="en-US" sz="2800" dirty="0">
              <a:latin typeface="Andale Mono"/>
              <a:cs typeface="Andale Mono"/>
            </a:endParaRPr>
          </a:p>
          <a:p>
            <a:pPr algn="just"/>
            <a:r>
              <a:rPr lang="en-US" sz="2800" dirty="0">
                <a:latin typeface="Chalkboard"/>
                <a:cs typeface="Chalkboard"/>
              </a:rPr>
              <a:t>Here is how it looks in </a:t>
            </a:r>
            <a:r>
              <a:rPr lang="en-US" sz="2800" dirty="0" smtClean="0">
                <a:latin typeface="Chalkboard"/>
                <a:cs typeface="Chalkboard"/>
              </a:rPr>
              <a:t>a browser</a:t>
            </a:r>
            <a:r>
              <a:rPr lang="en-US" sz="2800" dirty="0">
                <a:latin typeface="Chalkboard"/>
                <a:cs typeface="Chalkboard"/>
              </a:rPr>
              <a:t>:</a:t>
            </a:r>
          </a:p>
          <a:p>
            <a:pPr marL="803275" algn="just"/>
            <a:r>
              <a:rPr lang="en-US" sz="2800" dirty="0" smtClean="0">
                <a:latin typeface="Chalkboard"/>
                <a:cs typeface="Chalkboard"/>
              </a:rPr>
              <a:t>1. </a:t>
            </a:r>
            <a:r>
              <a:rPr lang="en-US" sz="2800" dirty="0">
                <a:latin typeface="Chalkboard"/>
                <a:cs typeface="Chalkboard"/>
              </a:rPr>
              <a:t>Coffee</a:t>
            </a:r>
          </a:p>
          <a:p>
            <a:pPr marL="803275" algn="just"/>
            <a:r>
              <a:rPr lang="en-US" sz="2800" dirty="0" smtClean="0">
                <a:latin typeface="Chalkboard"/>
                <a:cs typeface="Chalkboard"/>
              </a:rPr>
              <a:t>2. Milk</a:t>
            </a:r>
          </a:p>
          <a:p>
            <a:pPr marL="803275" algn="just"/>
            <a:endParaRPr lang="en-US" sz="2800" dirty="0">
              <a:latin typeface="Chalkboard"/>
              <a:cs typeface="Chalkboard"/>
            </a:endParaRPr>
          </a:p>
          <a:p>
            <a:pPr marL="447675" algn="just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halkboard"/>
                <a:cs typeface="Chalkboard"/>
              </a:rPr>
              <a:t>Inside a list item you can put paragraphs, line breaks, images, links, other.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4022" y="916642"/>
            <a:ext cx="17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 rot="16200000">
            <a:off x="-3444009" y="2526123"/>
            <a:ext cx="74112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6600"/>
                </a:solidFill>
                <a:latin typeface="Chalkduster"/>
                <a:cs typeface="Chalkduster"/>
              </a:rPr>
              <a:t>O</a:t>
            </a:r>
            <a:r>
              <a:rPr lang="en-US" sz="2800" b="1" dirty="0" smtClean="0">
                <a:solidFill>
                  <a:srgbClr val="FF6600"/>
                </a:solidFill>
                <a:latin typeface="Chalkduster"/>
                <a:cs typeface="Chalkduster"/>
              </a:rPr>
              <a:t>rdered </a:t>
            </a:r>
            <a:r>
              <a:rPr lang="en-US" sz="2800" b="1" dirty="0">
                <a:solidFill>
                  <a:srgbClr val="FF6600"/>
                </a:solidFill>
                <a:latin typeface="Chalkduster"/>
                <a:cs typeface="Chalkduster"/>
              </a:rPr>
              <a:t>Lists </a:t>
            </a:r>
            <a:r>
              <a:rPr lang="en-US" sz="2800" b="1" dirty="0" smtClean="0">
                <a:solidFill>
                  <a:srgbClr val="FF6600"/>
                </a:solidFill>
                <a:latin typeface="Chalkduster"/>
                <a:cs typeface="Chalkduster"/>
              </a:rPr>
              <a:t>&lt;</a:t>
            </a:r>
            <a:r>
              <a:rPr lang="en-US" sz="2800" b="1" dirty="0" err="1" smtClean="0">
                <a:solidFill>
                  <a:srgbClr val="FF6600"/>
                </a:solidFill>
                <a:latin typeface="Chalkduster"/>
                <a:cs typeface="Chalkduster"/>
              </a:rPr>
              <a:t>ol</a:t>
            </a:r>
            <a:r>
              <a:rPr lang="en-US" sz="2800" b="1" dirty="0">
                <a:solidFill>
                  <a:srgbClr val="FF6600"/>
                </a:solidFill>
                <a:latin typeface="Chalkduster"/>
                <a:cs typeface="Chalkduster"/>
              </a:rPr>
              <a:t>&gt;, </a:t>
            </a:r>
            <a:r>
              <a:rPr lang="en-US" sz="2800" b="1" dirty="0" smtClean="0">
                <a:solidFill>
                  <a:srgbClr val="FF6600"/>
                </a:solidFill>
                <a:latin typeface="Chalkduster"/>
                <a:cs typeface="Chalkduster"/>
              </a:rPr>
              <a:t>&lt;li&gt;</a:t>
            </a:r>
            <a:endParaRPr lang="en-US" sz="2800" b="1" dirty="0">
              <a:solidFill>
                <a:srgbClr val="FF6600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337840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06116" y="751508"/>
            <a:ext cx="728068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85838" indent="-985838" algn="ctr"/>
            <a:r>
              <a:rPr lang="en-US" sz="3200" b="1" i="1" dirty="0" smtClean="0">
                <a:solidFill>
                  <a:srgbClr val="008000"/>
                </a:solidFill>
                <a:latin typeface="Chalkduster"/>
                <a:cs typeface="Chalkduster"/>
              </a:rPr>
              <a:t>Let’s try more samples for: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406116" y="1592317"/>
            <a:ext cx="7142003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FF6600"/>
                </a:solidFill>
                <a:latin typeface="Courier New" pitchFamily="49" charset="0"/>
              </a:rPr>
              <a:t>&lt;body&gt;</a:t>
            </a:r>
            <a:r>
              <a:rPr lang="en-US" sz="2800" b="1" dirty="0" smtClean="0">
                <a:solidFill>
                  <a:srgbClr val="FF6600"/>
                </a:solidFill>
              </a:rPr>
              <a:t> </a:t>
            </a:r>
            <a:r>
              <a:rPr lang="en-US" sz="2800" dirty="0" smtClean="0"/>
              <a:t>tag is required for all HTML documents and defines the area where the document’s content is contained.</a:t>
            </a:r>
            <a:br>
              <a:rPr lang="en-US" sz="2800" dirty="0" smtClean="0"/>
            </a:br>
            <a:endParaRPr lang="en-US" sz="2800" dirty="0" smtClean="0"/>
          </a:p>
          <a:p>
            <a:pPr algn="just"/>
            <a:r>
              <a:rPr lang="en-US" sz="2800" dirty="0" smtClean="0"/>
              <a:t>You can also use the </a:t>
            </a:r>
            <a:r>
              <a:rPr lang="en-US" sz="2800" b="1" dirty="0" smtClean="0">
                <a:solidFill>
                  <a:srgbClr val="FF6600"/>
                </a:solidFill>
                <a:latin typeface="Courier New" pitchFamily="49" charset="0"/>
              </a:rPr>
              <a:t>&lt;body&gt;</a:t>
            </a:r>
            <a:r>
              <a:rPr lang="en-US" sz="2800" b="1" dirty="0" smtClean="0">
                <a:solidFill>
                  <a:srgbClr val="FF6600"/>
                </a:solidFill>
              </a:rPr>
              <a:t> </a:t>
            </a:r>
            <a:r>
              <a:rPr lang="en-US" sz="2800" dirty="0" smtClean="0"/>
              <a:t>tag to define some of the formatting for the entire page.</a:t>
            </a:r>
            <a:br>
              <a:rPr lang="en-US" sz="2800" dirty="0" smtClean="0"/>
            </a:br>
            <a:endParaRPr lang="en-US" sz="2800" dirty="0" smtClean="0"/>
          </a:p>
          <a:p>
            <a:pPr algn="just"/>
            <a:r>
              <a:rPr lang="en-US" sz="2800" dirty="0" smtClean="0"/>
              <a:t>Attributes taken by the </a:t>
            </a:r>
            <a:r>
              <a:rPr lang="en-US" sz="2800" dirty="0" smtClean="0">
                <a:latin typeface="Courier New" pitchFamily="49" charset="0"/>
              </a:rPr>
              <a:t>&lt;body&gt;</a:t>
            </a:r>
            <a:r>
              <a:rPr lang="en-US" sz="2800" dirty="0" smtClean="0"/>
              <a:t> tag include </a:t>
            </a:r>
            <a:r>
              <a:rPr lang="en-US" sz="2800" b="1" dirty="0" smtClean="0">
                <a:solidFill>
                  <a:srgbClr val="FF6600"/>
                </a:solidFill>
                <a:latin typeface="Courier New" pitchFamily="49" charset="0"/>
              </a:rPr>
              <a:t>bgcolor, background, text, link, vlink, alink, </a:t>
            </a:r>
            <a:r>
              <a:rPr lang="en-US" sz="2800" dirty="0" smtClean="0"/>
              <a:t>as well as margins.</a:t>
            </a:r>
          </a:p>
        </p:txBody>
      </p:sp>
    </p:spTree>
    <p:extLst>
      <p:ext uri="{BB962C8B-B14F-4D97-AF65-F5344CB8AC3E}">
        <p14:creationId xmlns:p14="http://schemas.microsoft.com/office/powerpoint/2010/main" val="34313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64640" y="1592338"/>
            <a:ext cx="7269759" cy="353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96938" indent="-896938" algn="just"/>
            <a:r>
              <a:rPr lang="en-US" sz="2800" dirty="0" smtClean="0">
                <a:latin typeface="Chalkboard"/>
                <a:cs typeface="Chalkboard"/>
              </a:rPr>
              <a:t>	</a:t>
            </a:r>
            <a:endParaRPr lang="en-US" sz="2800" dirty="0">
              <a:latin typeface="Chalkboard"/>
              <a:cs typeface="Chalkboard"/>
            </a:endParaRPr>
          </a:p>
          <a:p>
            <a:pPr marL="896938" indent="-896938" algn="just">
              <a:buAutoNum type="alphaLcPeriod"/>
            </a:pPr>
            <a:r>
              <a:rPr lang="en-US" sz="2800" dirty="0" smtClean="0">
                <a:latin typeface="Andale Mono"/>
                <a:cs typeface="Andale Mono"/>
              </a:rPr>
              <a:t>&lt;</a:t>
            </a:r>
            <a:r>
              <a:rPr lang="en-US" sz="2800" dirty="0" err="1" smtClean="0">
                <a:latin typeface="Andale Mono"/>
                <a:cs typeface="Andale Mono"/>
              </a:rPr>
              <a:t>ol</a:t>
            </a:r>
            <a:r>
              <a:rPr lang="en-US" sz="2800" dirty="0" smtClean="0">
                <a:latin typeface="Andale Mono"/>
                <a:cs typeface="Andale Mono"/>
              </a:rPr>
              <a:t>&gt;  </a:t>
            </a:r>
            <a:r>
              <a:rPr lang="en-US" sz="1200" b="1" dirty="0" smtClean="0">
                <a:solidFill>
                  <a:srgbClr val="FF0000"/>
                </a:solidFill>
                <a:latin typeface="Andale Mono"/>
                <a:cs typeface="Andale Mono"/>
              </a:rPr>
              <a:t>default</a:t>
            </a:r>
            <a:endParaRPr lang="en-US" sz="2800" b="1" dirty="0" smtClean="0">
              <a:latin typeface="Andale Mono"/>
              <a:cs typeface="Andale Mono"/>
            </a:endParaRPr>
          </a:p>
          <a:p>
            <a:pPr marL="896938" indent="-896938" algn="just">
              <a:buFontTx/>
              <a:buAutoNum type="alphaLcPeriod"/>
            </a:pPr>
            <a:r>
              <a:rPr lang="en-US" sz="2800" dirty="0">
                <a:latin typeface="Andale Mono"/>
                <a:cs typeface="Andale Mono"/>
              </a:rPr>
              <a:t>&lt;</a:t>
            </a:r>
            <a:r>
              <a:rPr lang="en-US" sz="2800" dirty="0" err="1">
                <a:latin typeface="Andale Mono"/>
                <a:cs typeface="Andale Mono"/>
              </a:rPr>
              <a:t>ol</a:t>
            </a:r>
            <a:r>
              <a:rPr lang="en-US" sz="2800" dirty="0">
                <a:latin typeface="Andale Mono"/>
                <a:cs typeface="Andale Mono"/>
              </a:rPr>
              <a:t> type=“A”</a:t>
            </a:r>
            <a:r>
              <a:rPr lang="en-US" sz="2800" dirty="0" smtClean="0">
                <a:latin typeface="Andale Mono"/>
                <a:cs typeface="Andale Mono"/>
              </a:rPr>
              <a:t>&gt;</a:t>
            </a:r>
          </a:p>
          <a:p>
            <a:pPr marL="896938" indent="-896938" algn="just">
              <a:buFontTx/>
              <a:buAutoNum type="alphaLcPeriod"/>
            </a:pPr>
            <a:r>
              <a:rPr lang="en-US" sz="2800" dirty="0">
                <a:latin typeface="Andale Mono"/>
                <a:cs typeface="Andale Mono"/>
              </a:rPr>
              <a:t>&lt;</a:t>
            </a:r>
            <a:r>
              <a:rPr lang="en-US" sz="2800" dirty="0" err="1">
                <a:latin typeface="Andale Mono"/>
                <a:cs typeface="Andale Mono"/>
              </a:rPr>
              <a:t>ol</a:t>
            </a:r>
            <a:r>
              <a:rPr lang="en-US" sz="2800" dirty="0">
                <a:latin typeface="Andale Mono"/>
                <a:cs typeface="Andale Mono"/>
              </a:rPr>
              <a:t> type=</a:t>
            </a:r>
            <a:r>
              <a:rPr lang="en-US" sz="2800" dirty="0" smtClean="0">
                <a:latin typeface="Andale Mono"/>
                <a:cs typeface="Andale Mono"/>
              </a:rPr>
              <a:t>“a”</a:t>
            </a:r>
            <a:r>
              <a:rPr lang="en-US" sz="2800" dirty="0">
                <a:latin typeface="Andale Mono"/>
                <a:cs typeface="Andale Mono"/>
              </a:rPr>
              <a:t>&gt; </a:t>
            </a:r>
          </a:p>
          <a:p>
            <a:pPr marL="896938" indent="-896938" algn="just">
              <a:buFontTx/>
              <a:buAutoNum type="alphaLcPeriod"/>
            </a:pPr>
            <a:r>
              <a:rPr lang="en-US" sz="2800" dirty="0">
                <a:latin typeface="Andale Mono"/>
                <a:cs typeface="Andale Mono"/>
              </a:rPr>
              <a:t>&lt;</a:t>
            </a:r>
            <a:r>
              <a:rPr lang="en-US" sz="2800" dirty="0" err="1">
                <a:latin typeface="Andale Mono"/>
                <a:cs typeface="Andale Mono"/>
              </a:rPr>
              <a:t>ol</a:t>
            </a:r>
            <a:r>
              <a:rPr lang="en-US" sz="2800" dirty="0">
                <a:latin typeface="Andale Mono"/>
                <a:cs typeface="Andale Mono"/>
              </a:rPr>
              <a:t> type=</a:t>
            </a:r>
            <a:r>
              <a:rPr lang="en-US" sz="2800" dirty="0" smtClean="0">
                <a:latin typeface="Andale Mono"/>
                <a:cs typeface="Andale Mono"/>
              </a:rPr>
              <a:t>“I”</a:t>
            </a:r>
            <a:r>
              <a:rPr lang="en-US" sz="2800" dirty="0">
                <a:latin typeface="Andale Mono"/>
                <a:cs typeface="Andale Mono"/>
              </a:rPr>
              <a:t>&gt; </a:t>
            </a:r>
          </a:p>
          <a:p>
            <a:pPr marL="896938" indent="-896938" algn="just">
              <a:buFontTx/>
              <a:buAutoNum type="alphaLcPeriod"/>
            </a:pPr>
            <a:r>
              <a:rPr lang="en-US" sz="2800" dirty="0" smtClean="0">
                <a:latin typeface="Andale Mono"/>
                <a:cs typeface="Andale Mono"/>
              </a:rPr>
              <a:t>&lt;</a:t>
            </a:r>
            <a:r>
              <a:rPr lang="en-US" sz="2800" dirty="0" err="1">
                <a:latin typeface="Andale Mono"/>
                <a:cs typeface="Andale Mono"/>
              </a:rPr>
              <a:t>ol</a:t>
            </a:r>
            <a:r>
              <a:rPr lang="en-US" sz="2800" dirty="0">
                <a:latin typeface="Andale Mono"/>
                <a:cs typeface="Andale Mono"/>
              </a:rPr>
              <a:t> type=</a:t>
            </a:r>
            <a:r>
              <a:rPr lang="en-US" sz="2800" dirty="0" smtClean="0">
                <a:latin typeface="Andale Mono"/>
                <a:cs typeface="Andale Mono"/>
              </a:rPr>
              <a:t>“</a:t>
            </a:r>
            <a:r>
              <a:rPr lang="en-US" sz="2800" dirty="0" err="1" smtClean="0">
                <a:latin typeface="Andale Mono"/>
                <a:cs typeface="Andale Mono"/>
              </a:rPr>
              <a:t>i</a:t>
            </a:r>
            <a:r>
              <a:rPr lang="en-US" sz="2800" dirty="0" smtClean="0">
                <a:latin typeface="Andale Mono"/>
                <a:cs typeface="Andale Mono"/>
              </a:rPr>
              <a:t>”</a:t>
            </a:r>
            <a:r>
              <a:rPr lang="en-US" sz="2800" dirty="0">
                <a:latin typeface="Andale Mono"/>
                <a:cs typeface="Andale Mono"/>
              </a:rPr>
              <a:t>&gt; </a:t>
            </a:r>
          </a:p>
          <a:p>
            <a:pPr marL="896938" indent="-896938" algn="just">
              <a:buAutoNum type="alphaLcPeriod"/>
            </a:pPr>
            <a:endParaRPr lang="en-US" sz="2800" dirty="0" smtClean="0">
              <a:latin typeface="Andale Mono"/>
              <a:cs typeface="Andale Mono"/>
            </a:endParaRPr>
          </a:p>
          <a:p>
            <a:pPr marL="896938" indent="-896938" algn="just"/>
            <a:r>
              <a:rPr lang="en-US" sz="2800" dirty="0" smtClean="0">
                <a:latin typeface="Andale Mono"/>
                <a:cs typeface="Andale Mono"/>
              </a:rPr>
              <a:t>	</a:t>
            </a:r>
            <a:endParaRPr lang="en-US" sz="2800" dirty="0">
              <a:latin typeface="Andale Mono"/>
              <a:cs typeface="Andale Mo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3444" y="1563048"/>
            <a:ext cx="16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264640" y="978273"/>
            <a:ext cx="700297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6600"/>
                </a:solidFill>
                <a:latin typeface="Chalkduster"/>
                <a:cs typeface="Chalkduster"/>
              </a:rPr>
              <a:t>Types of ORDERED LIST</a:t>
            </a:r>
          </a:p>
          <a:p>
            <a:pPr algn="ctr"/>
            <a:endParaRPr lang="en-US" sz="2800" b="1" dirty="0">
              <a:solidFill>
                <a:srgbClr val="FF6600"/>
              </a:solidFill>
              <a:latin typeface="Chalkduster"/>
              <a:cs typeface="Chalkduster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878" y="1939176"/>
            <a:ext cx="1067121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3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41428" y="1865537"/>
            <a:ext cx="7045371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Chalkboard"/>
                <a:cs typeface="Chalkboard"/>
              </a:rPr>
              <a:t>	A </a:t>
            </a:r>
            <a:r>
              <a:rPr lang="en-US" sz="2800" dirty="0">
                <a:latin typeface="Chalkboard"/>
                <a:cs typeface="Chalkboard"/>
              </a:rPr>
              <a:t>description list is a list of terms/names, with a description of each term/name</a:t>
            </a:r>
            <a:r>
              <a:rPr lang="en-US" sz="2800" dirty="0" smtClean="0">
                <a:latin typeface="Chalkboard"/>
                <a:cs typeface="Chalkboard"/>
              </a:rPr>
              <a:t>.</a:t>
            </a:r>
          </a:p>
          <a:p>
            <a:pPr algn="just"/>
            <a:endParaRPr lang="en-US" sz="2800" dirty="0">
              <a:latin typeface="Chalkboard"/>
              <a:cs typeface="Chalkboard"/>
            </a:endParaRPr>
          </a:p>
          <a:p>
            <a:pPr algn="just"/>
            <a:r>
              <a:rPr lang="en-US" sz="2800" dirty="0">
                <a:latin typeface="Chalkboard"/>
                <a:cs typeface="Chalkboard"/>
              </a:rPr>
              <a:t>The </a:t>
            </a:r>
            <a:r>
              <a:rPr lang="en-US" sz="2800" dirty="0">
                <a:solidFill>
                  <a:srgbClr val="FF6600"/>
                </a:solidFill>
                <a:latin typeface="Chalkboard"/>
                <a:cs typeface="Chalkboard"/>
              </a:rPr>
              <a:t>&lt;dl&gt; </a:t>
            </a:r>
            <a:r>
              <a:rPr lang="en-US" sz="2800" dirty="0">
                <a:latin typeface="Chalkboard"/>
                <a:cs typeface="Chalkboard"/>
              </a:rPr>
              <a:t>tag defines a description list</a:t>
            </a:r>
            <a:r>
              <a:rPr lang="en-US" sz="2800" dirty="0" smtClean="0">
                <a:latin typeface="Chalkboard"/>
                <a:cs typeface="Chalkboard"/>
              </a:rPr>
              <a:t>.</a:t>
            </a:r>
          </a:p>
          <a:p>
            <a:pPr algn="just"/>
            <a:endParaRPr lang="en-US" sz="2800" dirty="0">
              <a:latin typeface="Chalkboard"/>
              <a:cs typeface="Chalkboard"/>
            </a:endParaRPr>
          </a:p>
          <a:p>
            <a:pPr algn="just"/>
            <a:r>
              <a:rPr lang="en-US" sz="2800" dirty="0">
                <a:latin typeface="Chalkboard"/>
                <a:cs typeface="Chalkboard"/>
              </a:rPr>
              <a:t>The </a:t>
            </a:r>
            <a:r>
              <a:rPr lang="en-US" sz="2800" dirty="0">
                <a:solidFill>
                  <a:srgbClr val="FF6600"/>
                </a:solidFill>
                <a:latin typeface="Chalkboard"/>
                <a:cs typeface="Chalkboard"/>
              </a:rPr>
              <a:t>&lt;dl&gt; </a:t>
            </a:r>
            <a:r>
              <a:rPr lang="en-US" sz="2800" dirty="0">
                <a:latin typeface="Chalkboard"/>
                <a:cs typeface="Chalkboard"/>
              </a:rPr>
              <a:t>tag is used in conjunction with </a:t>
            </a:r>
            <a:r>
              <a:rPr lang="en-US" sz="2800" dirty="0">
                <a:solidFill>
                  <a:srgbClr val="FF6600"/>
                </a:solidFill>
                <a:latin typeface="Chalkboard"/>
                <a:cs typeface="Chalkboard"/>
              </a:rPr>
              <a:t>&lt;</a:t>
            </a:r>
            <a:r>
              <a:rPr lang="en-US" sz="2800" dirty="0" err="1">
                <a:solidFill>
                  <a:srgbClr val="FF6600"/>
                </a:solidFill>
                <a:latin typeface="Chalkboard"/>
                <a:cs typeface="Chalkboard"/>
              </a:rPr>
              <a:t>dt</a:t>
            </a:r>
            <a:r>
              <a:rPr lang="en-US" sz="2800" dirty="0">
                <a:solidFill>
                  <a:srgbClr val="FF6600"/>
                </a:solidFill>
                <a:latin typeface="Chalkboard"/>
                <a:cs typeface="Chalkboard"/>
              </a:rPr>
              <a:t>&gt; </a:t>
            </a:r>
            <a:r>
              <a:rPr lang="en-US" sz="2800" dirty="0">
                <a:latin typeface="Chalkboard"/>
                <a:cs typeface="Chalkboard"/>
              </a:rPr>
              <a:t>(defines terms/names) and </a:t>
            </a:r>
            <a:r>
              <a:rPr lang="en-US" sz="2800" dirty="0">
                <a:solidFill>
                  <a:srgbClr val="FF6600"/>
                </a:solidFill>
                <a:latin typeface="Chalkboard"/>
                <a:cs typeface="Chalkboard"/>
              </a:rPr>
              <a:t>&lt;</a:t>
            </a:r>
            <a:r>
              <a:rPr lang="en-US" sz="2800" dirty="0" err="1">
                <a:solidFill>
                  <a:srgbClr val="FF6600"/>
                </a:solidFill>
                <a:latin typeface="Chalkboard"/>
                <a:cs typeface="Chalkboard"/>
              </a:rPr>
              <a:t>dd</a:t>
            </a:r>
            <a:r>
              <a:rPr lang="en-US" sz="2800" dirty="0">
                <a:solidFill>
                  <a:srgbClr val="FF6600"/>
                </a:solidFill>
                <a:latin typeface="Chalkboard"/>
                <a:cs typeface="Chalkboard"/>
              </a:rPr>
              <a:t>&gt; </a:t>
            </a:r>
            <a:r>
              <a:rPr lang="en-US" sz="2800" dirty="0">
                <a:latin typeface="Chalkboard"/>
                <a:cs typeface="Chalkboard"/>
              </a:rPr>
              <a:t>(describes each term/name)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halkboard"/>
              <a:cs typeface="Chalkboar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8434" y="1641878"/>
            <a:ext cx="15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95174" y="909168"/>
            <a:ext cx="6786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6600"/>
                </a:solidFill>
                <a:latin typeface="Chalkduster"/>
                <a:cs typeface="Chalkduster"/>
              </a:rPr>
              <a:t>Description List </a:t>
            </a:r>
            <a:r>
              <a:rPr lang="en-US" sz="2800" b="1" dirty="0" smtClean="0">
                <a:solidFill>
                  <a:srgbClr val="FF6600"/>
                </a:solidFill>
                <a:latin typeface="Chalkduster"/>
                <a:cs typeface="Chalkduster"/>
              </a:rPr>
              <a:t>&lt;dl&gt;, &lt;</a:t>
            </a:r>
            <a:r>
              <a:rPr lang="en-US" sz="2800" b="1" dirty="0" err="1" smtClean="0">
                <a:solidFill>
                  <a:srgbClr val="FF6600"/>
                </a:solidFill>
                <a:latin typeface="Chalkduster"/>
                <a:cs typeface="Chalkduster"/>
              </a:rPr>
              <a:t>dt</a:t>
            </a:r>
            <a:r>
              <a:rPr lang="en-US" sz="2800" b="1" dirty="0" smtClean="0">
                <a:solidFill>
                  <a:srgbClr val="FF6600"/>
                </a:solidFill>
                <a:latin typeface="Chalkduster"/>
                <a:cs typeface="Chalkduster"/>
              </a:rPr>
              <a:t>&gt;, &lt;</a:t>
            </a:r>
            <a:r>
              <a:rPr lang="en-US" sz="2800" b="1" dirty="0" err="1" smtClean="0">
                <a:solidFill>
                  <a:srgbClr val="FF6600"/>
                </a:solidFill>
                <a:latin typeface="Chalkduster"/>
                <a:cs typeface="Chalkduster"/>
              </a:rPr>
              <a:t>dd</a:t>
            </a:r>
            <a:r>
              <a:rPr lang="en-US" sz="2800" b="1" dirty="0" smtClean="0">
                <a:solidFill>
                  <a:srgbClr val="FF6600"/>
                </a:solidFill>
                <a:latin typeface="Chalkduster"/>
                <a:cs typeface="Chalkduster"/>
              </a:rPr>
              <a:t>&gt;</a:t>
            </a:r>
            <a:endParaRPr lang="en-US" sz="2800" b="1" dirty="0">
              <a:solidFill>
                <a:srgbClr val="FF6600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01376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393666" y="1692111"/>
            <a:ext cx="7293134" cy="353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Andale Mono"/>
                <a:cs typeface="Andale Mono"/>
              </a:rPr>
              <a:t>&lt;dl&gt;</a:t>
            </a:r>
          </a:p>
          <a:p>
            <a:pPr algn="just"/>
            <a:r>
              <a:rPr lang="en-US" sz="2800" dirty="0" smtClean="0">
                <a:latin typeface="Andale Mono"/>
                <a:cs typeface="Andale Mono"/>
              </a:rPr>
              <a:t>	&lt;</a:t>
            </a:r>
            <a:r>
              <a:rPr lang="en-US" sz="2800" dirty="0" err="1">
                <a:latin typeface="Andale Mono"/>
                <a:cs typeface="Andale Mono"/>
              </a:rPr>
              <a:t>dt</a:t>
            </a:r>
            <a:r>
              <a:rPr lang="en-US" sz="2800" dirty="0">
                <a:latin typeface="Andale Mono"/>
                <a:cs typeface="Andale Mono"/>
              </a:rPr>
              <a:t>&gt;Coffee&lt;/</a:t>
            </a:r>
            <a:r>
              <a:rPr lang="en-US" sz="2800" dirty="0" err="1">
                <a:latin typeface="Andale Mono"/>
                <a:cs typeface="Andale Mono"/>
              </a:rPr>
              <a:t>dt</a:t>
            </a:r>
            <a:r>
              <a:rPr lang="en-US" sz="2800" dirty="0">
                <a:latin typeface="Andale Mono"/>
                <a:cs typeface="Andale Mono"/>
              </a:rPr>
              <a:t>&gt;</a:t>
            </a:r>
          </a:p>
          <a:p>
            <a:pPr lvl="4" algn="just"/>
            <a:r>
              <a:rPr lang="en-US" sz="2800" dirty="0">
                <a:latin typeface="Andale Mono"/>
                <a:cs typeface="Andale Mono"/>
              </a:rPr>
              <a:t>&lt;</a:t>
            </a:r>
            <a:r>
              <a:rPr lang="en-US" sz="2800" dirty="0" err="1">
                <a:latin typeface="Andale Mono"/>
                <a:cs typeface="Andale Mono"/>
              </a:rPr>
              <a:t>dd</a:t>
            </a:r>
            <a:r>
              <a:rPr lang="en-US" sz="2800" dirty="0">
                <a:latin typeface="Andale Mono"/>
                <a:cs typeface="Andale Mono"/>
              </a:rPr>
              <a:t>&gt;- black hot drink&lt;/</a:t>
            </a:r>
            <a:r>
              <a:rPr lang="en-US" sz="2800" dirty="0" err="1">
                <a:latin typeface="Andale Mono"/>
                <a:cs typeface="Andale Mono"/>
              </a:rPr>
              <a:t>dd</a:t>
            </a:r>
            <a:r>
              <a:rPr lang="en-US" sz="2800" dirty="0" smtClean="0">
                <a:latin typeface="Andale Mono"/>
                <a:cs typeface="Andale Mono"/>
              </a:rPr>
              <a:t>&gt;</a:t>
            </a:r>
          </a:p>
          <a:p>
            <a:pPr lvl="4" algn="just"/>
            <a:endParaRPr lang="en-US" sz="2800" dirty="0">
              <a:latin typeface="Andale Mono"/>
              <a:cs typeface="Andale Mono"/>
            </a:endParaRPr>
          </a:p>
          <a:p>
            <a:pPr algn="just"/>
            <a:r>
              <a:rPr lang="en-US" sz="2800" dirty="0" smtClean="0">
                <a:latin typeface="Andale Mono"/>
                <a:cs typeface="Andale Mono"/>
              </a:rPr>
              <a:t>	&lt;</a:t>
            </a:r>
            <a:r>
              <a:rPr lang="en-US" sz="2800" dirty="0" err="1">
                <a:latin typeface="Andale Mono"/>
                <a:cs typeface="Andale Mono"/>
              </a:rPr>
              <a:t>dt</a:t>
            </a:r>
            <a:r>
              <a:rPr lang="en-US" sz="2800" dirty="0">
                <a:latin typeface="Andale Mono"/>
                <a:cs typeface="Andale Mono"/>
              </a:rPr>
              <a:t>&gt;Milk&lt;/</a:t>
            </a:r>
            <a:r>
              <a:rPr lang="en-US" sz="2800" dirty="0" err="1">
                <a:latin typeface="Andale Mono"/>
                <a:cs typeface="Andale Mono"/>
              </a:rPr>
              <a:t>dt</a:t>
            </a:r>
            <a:r>
              <a:rPr lang="en-US" sz="2800" dirty="0">
                <a:latin typeface="Andale Mono"/>
                <a:cs typeface="Andale Mono"/>
              </a:rPr>
              <a:t>&gt;</a:t>
            </a:r>
          </a:p>
          <a:p>
            <a:pPr algn="just"/>
            <a:r>
              <a:rPr lang="en-US" sz="2800" dirty="0" smtClean="0">
                <a:latin typeface="Andale Mono"/>
                <a:cs typeface="Andale Mono"/>
              </a:rPr>
              <a:t>		&lt;</a:t>
            </a:r>
            <a:r>
              <a:rPr lang="en-US" sz="2800" dirty="0" err="1">
                <a:latin typeface="Andale Mono"/>
                <a:cs typeface="Andale Mono"/>
              </a:rPr>
              <a:t>dd</a:t>
            </a:r>
            <a:r>
              <a:rPr lang="en-US" sz="2800" dirty="0">
                <a:latin typeface="Andale Mono"/>
                <a:cs typeface="Andale Mono"/>
              </a:rPr>
              <a:t>&gt;- white cold drink&lt;/</a:t>
            </a:r>
            <a:r>
              <a:rPr lang="en-US" sz="2800" dirty="0" err="1">
                <a:latin typeface="Andale Mono"/>
                <a:cs typeface="Andale Mono"/>
              </a:rPr>
              <a:t>dd</a:t>
            </a:r>
            <a:r>
              <a:rPr lang="en-US" sz="2800" dirty="0">
                <a:latin typeface="Andale Mono"/>
                <a:cs typeface="Andale Mono"/>
              </a:rPr>
              <a:t>&gt;</a:t>
            </a:r>
          </a:p>
          <a:p>
            <a:pPr algn="just"/>
            <a:r>
              <a:rPr lang="en-US" sz="2800" dirty="0">
                <a:latin typeface="Andale Mono"/>
                <a:cs typeface="Andale Mono"/>
              </a:rPr>
              <a:t>&lt;/dl&gt;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2924" y="1468452"/>
            <a:ext cx="16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356504" y="735742"/>
            <a:ext cx="70254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6600"/>
                </a:solidFill>
                <a:latin typeface="Chalkduster"/>
                <a:cs typeface="Chalkduster"/>
              </a:rPr>
              <a:t>Definition List Sample</a:t>
            </a:r>
            <a:endParaRPr lang="en-US" sz="2800" b="1" dirty="0">
              <a:solidFill>
                <a:srgbClr val="FF6600"/>
              </a:solidFill>
              <a:latin typeface="Chalkduster"/>
              <a:cs typeface="Chalkduster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099" y="4698142"/>
            <a:ext cx="2341832" cy="145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4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222062"/>
            <a:ext cx="8229600" cy="1470025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PH" sz="5400" b="1" dirty="0" smtClean="0">
                <a:ln w="1905"/>
                <a:solidFill>
                  <a:srgbClr val="0099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merican Typewriter"/>
                <a:cs typeface="American Typewriter"/>
              </a:rPr>
              <a:t>HTML Entities</a:t>
            </a:r>
            <a:endParaRPr kumimoji="0" lang="en-PH" sz="1400" b="1" i="0" u="none" strike="noStrike" kern="1200" normalizeH="0" baseline="0" noProof="0" dirty="0" smtClean="0">
              <a:ln w="1905"/>
              <a:solidFill>
                <a:srgbClr val="C3D69B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American Typewriter"/>
              <a:ea typeface="+mj-ea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87607" y="3194848"/>
            <a:ext cx="65946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	Reserved </a:t>
            </a:r>
            <a:r>
              <a:rPr lang="en-US" sz="3200" dirty="0"/>
              <a:t>characters in HTML must be replaced with character </a:t>
            </a:r>
            <a:r>
              <a:rPr lang="en-US" sz="3200" dirty="0" smtClean="0"/>
              <a:t>entities.  Characters</a:t>
            </a:r>
            <a:r>
              <a:rPr lang="en-US" sz="3200" dirty="0"/>
              <a:t>, not present on your keyboard, can also be </a:t>
            </a:r>
            <a:r>
              <a:rPr lang="en-US" sz="3200" dirty="0" smtClean="0"/>
              <a:t>replaced </a:t>
            </a:r>
            <a:r>
              <a:rPr lang="en-US" sz="3200" dirty="0"/>
              <a:t>by entities.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584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ada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035" b="-28035"/>
          <a:stretch>
            <a:fillRect/>
          </a:stretch>
        </p:blipFill>
        <p:spPr>
          <a:xfrm>
            <a:off x="573183" y="871728"/>
            <a:ext cx="8415717" cy="4628320"/>
          </a:xfrm>
        </p:spPr>
      </p:pic>
    </p:spTree>
    <p:extLst>
      <p:ext uri="{BB962C8B-B14F-4D97-AF65-F5344CB8AC3E}">
        <p14:creationId xmlns:p14="http://schemas.microsoft.com/office/powerpoint/2010/main" val="235116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da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84" y="1251712"/>
            <a:ext cx="7278563" cy="294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5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Box 1"/>
          <p:cNvSpPr txBox="1">
            <a:spLocks noChangeArrowheads="1"/>
          </p:cNvSpPr>
          <p:nvPr/>
        </p:nvSpPr>
        <p:spPr bwMode="auto">
          <a:xfrm>
            <a:off x="5602288" y="3487738"/>
            <a:ext cx="185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2590800"/>
            <a:ext cx="83375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b="1">
                <a:solidFill>
                  <a:srgbClr val="006600"/>
                </a:solidFill>
              </a:rPr>
              <a:t>End of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21462" y="830338"/>
            <a:ext cx="6965337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85838" indent="-985838" algn="just"/>
            <a:r>
              <a:rPr lang="en-US" sz="3200" b="1" i="1" dirty="0" smtClean="0">
                <a:solidFill>
                  <a:srgbClr val="008000"/>
                </a:solidFill>
                <a:latin typeface="Chalkboard"/>
                <a:cs typeface="Chalkboard"/>
              </a:rPr>
              <a:t>Save as : </a:t>
            </a:r>
            <a:r>
              <a:rPr lang="en-US" sz="3200" b="1" i="1" dirty="0" err="1" smtClean="0">
                <a:solidFill>
                  <a:srgbClr val="FF0000"/>
                </a:solidFill>
                <a:latin typeface="Chalkboard"/>
                <a:cs typeface="Chalkboard"/>
              </a:rPr>
              <a:t>surname_bodyTag.htm</a:t>
            </a:r>
            <a:endParaRPr lang="en-US" sz="3200" b="1" i="1" dirty="0" smtClean="0">
              <a:solidFill>
                <a:srgbClr val="FF0000"/>
              </a:solidFill>
              <a:latin typeface="Chalkboard"/>
              <a:cs typeface="Chalkboard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645262" y="5935738"/>
            <a:ext cx="6965337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85838" indent="-985838" algn="ctr"/>
            <a:r>
              <a:rPr lang="en-US" sz="3200" b="1" i="1" dirty="0" smtClean="0">
                <a:solidFill>
                  <a:srgbClr val="008000"/>
                </a:solidFill>
                <a:latin typeface="Chalkboard"/>
                <a:cs typeface="Chalkboard"/>
              </a:rPr>
              <a:t>Observe output.</a:t>
            </a:r>
          </a:p>
        </p:txBody>
      </p:sp>
      <p:pic>
        <p:nvPicPr>
          <p:cNvPr id="3" name="Picture 2" descr="sd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09" y="1563498"/>
            <a:ext cx="6435706" cy="4372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62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93916" y="997234"/>
            <a:ext cx="7772400" cy="1143000"/>
          </a:xfrm>
          <a:prstGeom prst="rect">
            <a:avLst/>
          </a:prstGeom>
        </p:spPr>
        <p:txBody>
          <a:bodyPr/>
          <a:lstStyle/>
          <a:p>
            <a:pPr lvl="0" eaLnBrk="0" hangingPunct="0"/>
            <a:r>
              <a:rPr lang="en-US" sz="3600" b="1" dirty="0" smtClean="0">
                <a:solidFill>
                  <a:srgbClr val="008000"/>
                </a:solidFill>
                <a:latin typeface="Chalkboard"/>
                <a:cs typeface="Chalkboard"/>
              </a:rPr>
              <a:t>Basic Text Formatting Tags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halkboard"/>
              <a:ea typeface="ＭＳ Ｐゴシック" charset="0"/>
              <a:cs typeface="Chalkboard"/>
            </a:endParaRPr>
          </a:p>
        </p:txBody>
      </p:sp>
      <p:graphicFrame>
        <p:nvGraphicFramePr>
          <p:cNvPr id="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7653"/>
              </p:ext>
            </p:extLst>
          </p:nvPr>
        </p:nvGraphicFramePr>
        <p:xfrm>
          <a:off x="1336792" y="2060058"/>
          <a:ext cx="7693095" cy="4030664"/>
        </p:xfrm>
        <a:graphic>
          <a:graphicData uri="http://schemas.openxmlformats.org/drawingml/2006/table">
            <a:tbl>
              <a:tblPr/>
              <a:tblGrid>
                <a:gridCol w="1348009"/>
                <a:gridCol w="1586987"/>
                <a:gridCol w="4758099"/>
              </a:tblGrid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Closing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&lt;b&gt;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&lt;/b&gt;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Creates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bold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text. 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&lt;i&gt;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&lt;/i&gt;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Creates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italicized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text.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&lt;u&gt;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&lt;/u&gt;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Underlines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text (use with caution).</a:t>
                      </a:r>
                      <a:endParaRPr kumimoji="0" lang="en-US" sz="18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&lt;big&gt;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&lt;/big&gt;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Big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text.  Can be overlapped (a bigger big).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&lt;small&gt;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&lt;/small&gt;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Small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text.  Can be overlapped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(a smaller small).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19534" y="993228"/>
            <a:ext cx="7371633" cy="1143000"/>
          </a:xfrm>
          <a:prstGeom prst="rect">
            <a:avLst/>
          </a:prstGeom>
        </p:spPr>
        <p:txBody>
          <a:bodyPr/>
          <a:lstStyle/>
          <a:p>
            <a:pPr lvl="0" eaLnBrk="0" hangingPunct="0"/>
            <a:r>
              <a:rPr lang="en-US" sz="2800" b="1" dirty="0" smtClean="0">
                <a:solidFill>
                  <a:srgbClr val="008000"/>
                </a:solidFill>
              </a:rPr>
              <a:t>THE </a:t>
            </a: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</a:rPr>
              <a:t>&lt;FONT&gt;</a:t>
            </a:r>
            <a:r>
              <a:rPr lang="en-US" sz="2800" b="1" dirty="0" smtClean="0">
                <a:solidFill>
                  <a:srgbClr val="008000"/>
                </a:solidFill>
              </a:rPr>
              <a:t> TAG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j-lt"/>
              <a:ea typeface="ＭＳ Ｐゴシック" charset="0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439948" y="1794652"/>
            <a:ext cx="7371633" cy="4648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The most-used method to change the look of text on web sites is through the use of the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  <a:cs typeface="+mn-cs"/>
              </a:rPr>
              <a:t>&lt;font&gt;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tag.</a:t>
            </a:r>
          </a:p>
          <a:p>
            <a:pPr marR="0" lvl="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The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  <a:cs typeface="+mn-cs"/>
              </a:rPr>
              <a:t>&lt;font&gt;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tag has three attributes: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  <a:cs typeface="+mn-cs"/>
              </a:rPr>
              <a:t>face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– controls the font type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  <a:cs typeface="+mn-cs"/>
              </a:rPr>
              <a:t>size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– controls the font size (range from 1 – 7)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  <a:cs typeface="+mn-cs"/>
              </a:rPr>
              <a:t>color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– controls the color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The use of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  <a:cs typeface="+mn-cs"/>
              </a:rPr>
              <a:t>&lt;font&gt;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is deprecated in favor of style sheets in HTML 4.</a:t>
            </a:r>
          </a:p>
        </p:txBody>
      </p:sp>
    </p:spTree>
    <p:extLst>
      <p:ext uri="{BB962C8B-B14F-4D97-AF65-F5344CB8AC3E}">
        <p14:creationId xmlns:p14="http://schemas.microsoft.com/office/powerpoint/2010/main" val="130712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87548" y="964342"/>
            <a:ext cx="7371633" cy="1143000"/>
          </a:xfrm>
          <a:prstGeom prst="rect">
            <a:avLst/>
          </a:prstGeom>
        </p:spPr>
        <p:txBody>
          <a:bodyPr/>
          <a:lstStyle/>
          <a:p>
            <a:pPr lvl="0" eaLnBrk="0" hangingPunct="0"/>
            <a:r>
              <a:rPr lang="en-US" sz="2800" b="1" dirty="0" smtClean="0">
                <a:solidFill>
                  <a:srgbClr val="008000"/>
                </a:solidFill>
              </a:rPr>
              <a:t> </a:t>
            </a: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</a:rPr>
              <a:t>&lt;FONT face=“”&gt;</a:t>
            </a:r>
            <a:r>
              <a:rPr lang="en-US" sz="2800" b="1" dirty="0" smtClean="0">
                <a:solidFill>
                  <a:srgbClr val="008000"/>
                </a:solidFill>
              </a:rPr>
              <a:t> 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j-lt"/>
              <a:ea typeface="ＭＳ Ｐゴシック" charset="0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87548" y="1665506"/>
            <a:ext cx="7856452" cy="4648200"/>
          </a:xfrm>
          <a:prstGeom prst="rect">
            <a:avLst/>
          </a:prstGeom>
        </p:spPr>
        <p:txBody>
          <a:bodyPr/>
          <a:lstStyle/>
          <a:p>
            <a:r>
              <a:rPr lang="pl-PL" sz="2000" dirty="0"/>
              <a:t>&lt;</a:t>
            </a:r>
            <a:r>
              <a:rPr lang="pl-PL" sz="2000" dirty="0" err="1"/>
              <a:t>font</a:t>
            </a:r>
            <a:r>
              <a:rPr lang="pl-PL" sz="2000" dirty="0"/>
              <a:t> face="Times New Roman" </a:t>
            </a:r>
            <a:r>
              <a:rPr lang="pl-PL" sz="2000" dirty="0" err="1"/>
              <a:t>size</a:t>
            </a:r>
            <a:r>
              <a:rPr lang="pl-PL" sz="2000" dirty="0"/>
              <a:t>="5"&gt;Times New Roman&lt;/</a:t>
            </a:r>
            <a:r>
              <a:rPr lang="pl-PL" sz="2000" dirty="0" err="1"/>
              <a:t>font</a:t>
            </a:r>
            <a:r>
              <a:rPr lang="pl-PL" sz="2000" dirty="0"/>
              <a:t>&gt;</a:t>
            </a:r>
          </a:p>
          <a:p>
            <a:r>
              <a:rPr lang="fr-FR" sz="2000" dirty="0"/>
              <a:t>&lt;font face="</a:t>
            </a:r>
            <a:r>
              <a:rPr lang="fr-FR" sz="2000" dirty="0" err="1"/>
              <a:t>Verdana</a:t>
            </a:r>
            <a:r>
              <a:rPr lang="fr-FR" sz="2000" dirty="0"/>
              <a:t>" size="5"&gt;</a:t>
            </a:r>
            <a:r>
              <a:rPr lang="fr-FR" sz="2000" dirty="0" err="1"/>
              <a:t>Verdana</a:t>
            </a:r>
            <a:r>
              <a:rPr lang="fr-FR" sz="2000" dirty="0"/>
              <a:t>&lt;/font&gt;</a:t>
            </a:r>
          </a:p>
          <a:p>
            <a:r>
              <a:rPr lang="en-US" sz="2000" dirty="0"/>
              <a:t>&lt;font face="Comic sans MS" size="5"&gt;Comic Sans MS&lt;/font&gt;</a:t>
            </a:r>
          </a:p>
          <a:p>
            <a:r>
              <a:rPr lang="fr-FR" sz="2000" dirty="0"/>
              <a:t>&lt;font face="</a:t>
            </a:r>
            <a:r>
              <a:rPr lang="fr-FR" sz="2000" dirty="0" err="1"/>
              <a:t>WildWest</a:t>
            </a:r>
            <a:r>
              <a:rPr lang="fr-FR" sz="2000" dirty="0"/>
              <a:t>" size="5"&gt;</a:t>
            </a:r>
            <a:r>
              <a:rPr lang="fr-FR" sz="2000" dirty="0" err="1"/>
              <a:t>WildWest</a:t>
            </a:r>
            <a:r>
              <a:rPr lang="fr-FR" sz="2000" dirty="0"/>
              <a:t>&lt;/font&gt;</a:t>
            </a:r>
          </a:p>
          <a:p>
            <a:r>
              <a:rPr lang="fr-FR" sz="2000" dirty="0"/>
              <a:t>&lt;font face="</a:t>
            </a:r>
            <a:r>
              <a:rPr lang="fr-FR" sz="2000" dirty="0" err="1"/>
              <a:t>Bedrock</a:t>
            </a:r>
            <a:r>
              <a:rPr lang="fr-FR" sz="2000" dirty="0"/>
              <a:t>" size="5"&gt;</a:t>
            </a:r>
            <a:r>
              <a:rPr lang="fr-FR" sz="2000" dirty="0" err="1"/>
              <a:t>Bedrock</a:t>
            </a:r>
            <a:r>
              <a:rPr lang="fr-FR" sz="2000" dirty="0"/>
              <a:t>&lt;/font&gt;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ea typeface="ＭＳ Ｐゴシック" charset="0"/>
            </a:endParaRPr>
          </a:p>
        </p:txBody>
      </p:sp>
      <p:pic>
        <p:nvPicPr>
          <p:cNvPr id="2" name="Picture 1" descr="zxcz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099" y="3801056"/>
            <a:ext cx="3967341" cy="2512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35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93022" y="903955"/>
            <a:ext cx="734137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</a:rPr>
              <a:t>The Comment Tag</a:t>
            </a:r>
            <a:endParaRPr lang="en-US" sz="3600" b="1" dirty="0">
              <a:solidFill>
                <a:srgbClr val="008000"/>
              </a:solidFill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409058" y="1626486"/>
            <a:ext cx="7201541" cy="514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It is always a good practice </a:t>
            </a:r>
            <a:r>
              <a:rPr lang="en-US" sz="2800" dirty="0" err="1" smtClean="0"/>
              <a:t>ro</a:t>
            </a:r>
            <a:r>
              <a:rPr lang="en-US" sz="2800" dirty="0" smtClean="0"/>
              <a:t> add comments to an HTML page that does not show up on the browser, you can use the following: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009900"/>
                </a:solidFill>
                <a:latin typeface="Chalkduster"/>
                <a:cs typeface="Chalkduster"/>
              </a:rPr>
              <a:t>Try to write this in your text editor:</a:t>
            </a:r>
          </a:p>
          <a:p>
            <a:pPr>
              <a:lnSpc>
                <a:spcPct val="90000"/>
              </a:lnSpc>
            </a:pPr>
            <a:endParaRPr lang="en-US" sz="2800" b="1" dirty="0" smtClean="0">
              <a:solidFill>
                <a:srgbClr val="009900"/>
              </a:solidFill>
              <a:latin typeface="Chalkduster"/>
              <a:cs typeface="Chalkduster"/>
            </a:endParaRP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FF6600"/>
                </a:solidFill>
                <a:latin typeface="Courier New" pitchFamily="49" charset="0"/>
              </a:rPr>
              <a:t>&lt;!-- </a:t>
            </a:r>
            <a:r>
              <a:rPr lang="en-US" sz="2800" dirty="0" smtClean="0">
                <a:latin typeface="Courier New" pitchFamily="49" charset="0"/>
              </a:rPr>
              <a:t>Text Here </a:t>
            </a:r>
            <a:r>
              <a:rPr lang="en-US" sz="2800" b="1" dirty="0" smtClean="0">
                <a:solidFill>
                  <a:srgbClr val="FF6600"/>
                </a:solidFill>
                <a:latin typeface="Courier New" pitchFamily="49" charset="0"/>
              </a:rPr>
              <a:t>--&gt;</a:t>
            </a:r>
          </a:p>
          <a:p>
            <a:pPr>
              <a:lnSpc>
                <a:spcPct val="90000"/>
              </a:lnSpc>
            </a:pPr>
            <a:endParaRPr lang="en-US" sz="2800" u="sng" dirty="0" smtClean="0"/>
          </a:p>
          <a:p>
            <a:pPr>
              <a:lnSpc>
                <a:spcPct val="90000"/>
              </a:lnSpc>
            </a:pPr>
            <a:endParaRPr lang="en-US" sz="2800" u="sng" dirty="0"/>
          </a:p>
          <a:p>
            <a:pPr>
              <a:lnSpc>
                <a:spcPct val="90000"/>
              </a:lnSpc>
            </a:pPr>
            <a:endParaRPr lang="en-US" sz="2800" u="sng" dirty="0" smtClean="0"/>
          </a:p>
          <a:p>
            <a:pPr>
              <a:lnSpc>
                <a:spcPct val="90000"/>
              </a:lnSpc>
            </a:pPr>
            <a:r>
              <a:rPr lang="en-US" sz="2800" u="sng" dirty="0" smtClean="0"/>
              <a:t>If you do not close your comment tag, the </a:t>
            </a:r>
            <a:br>
              <a:rPr lang="en-US" sz="2800" u="sng" dirty="0" smtClean="0"/>
            </a:br>
            <a:r>
              <a:rPr lang="en-US" sz="2800" u="sng" dirty="0" smtClean="0"/>
              <a:t>rest of your page will be invisible.</a:t>
            </a:r>
          </a:p>
        </p:txBody>
      </p:sp>
    </p:spTree>
    <p:extLst>
      <p:ext uri="{BB962C8B-B14F-4D97-AF65-F5344CB8AC3E}">
        <p14:creationId xmlns:p14="http://schemas.microsoft.com/office/powerpoint/2010/main" val="312213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13254" y="1156164"/>
            <a:ext cx="73211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9900"/>
                </a:solidFill>
              </a:rPr>
              <a:t>The </a:t>
            </a:r>
            <a:r>
              <a:rPr lang="en-US" sz="3600" b="1" dirty="0" smtClean="0">
                <a:solidFill>
                  <a:srgbClr val="009900"/>
                </a:solidFill>
                <a:latin typeface="Courier New" pitchFamily="49" charset="0"/>
              </a:rPr>
              <a:t>&lt;hr&gt;</a:t>
            </a:r>
            <a:r>
              <a:rPr lang="en-US" sz="3600" b="1" dirty="0" smtClean="0">
                <a:solidFill>
                  <a:srgbClr val="009900"/>
                </a:solidFill>
              </a:rPr>
              <a:t> Tag</a:t>
            </a:r>
            <a:endParaRPr lang="en-US" sz="3600" b="1" dirty="0">
              <a:solidFill>
                <a:srgbClr val="009900"/>
              </a:solidFill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428904" y="2146764"/>
            <a:ext cx="7181695" cy="440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smtClean="0">
                <a:latin typeface="Courier New" pitchFamily="49" charset="0"/>
              </a:rPr>
              <a:t>&lt;hr&gt;</a:t>
            </a:r>
            <a:r>
              <a:rPr lang="en-US" sz="2800" dirty="0" smtClean="0"/>
              <a:t> tag helps structure your web page by inserting horizontal rule lines.</a:t>
            </a:r>
          </a:p>
          <a:p>
            <a:endParaRPr lang="en-US" sz="2800" dirty="0" smtClean="0"/>
          </a:p>
          <a:p>
            <a:r>
              <a:rPr lang="en-US" sz="2800" dirty="0" smtClean="0"/>
              <a:t>Attributes:</a:t>
            </a:r>
          </a:p>
          <a:p>
            <a:pPr lvl="1"/>
            <a:r>
              <a:rPr lang="en-US" sz="2400" dirty="0" smtClean="0">
                <a:latin typeface="Courier New" pitchFamily="49" charset="0"/>
              </a:rPr>
              <a:t>align</a:t>
            </a:r>
            <a:r>
              <a:rPr lang="en-US" sz="2400" dirty="0" smtClean="0"/>
              <a:t> – controls alignment (center, left, right).</a:t>
            </a:r>
          </a:p>
          <a:p>
            <a:pPr lvl="1"/>
            <a:r>
              <a:rPr lang="en-US" sz="2400" dirty="0" smtClean="0">
                <a:latin typeface="Courier New" pitchFamily="49" charset="0"/>
              </a:rPr>
              <a:t>noshade</a:t>
            </a:r>
            <a:r>
              <a:rPr lang="en-US" sz="2400" dirty="0" smtClean="0"/>
              <a:t> – displays the rule without shading.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         &lt;hr noshade&gt;</a:t>
            </a:r>
          </a:p>
          <a:p>
            <a:pPr lvl="1"/>
            <a:r>
              <a:rPr lang="en-US" sz="2400" dirty="0" smtClean="0">
                <a:latin typeface="Courier New" pitchFamily="49" charset="0"/>
              </a:rPr>
              <a:t>size</a:t>
            </a:r>
            <a:r>
              <a:rPr lang="en-US" sz="2400" dirty="0" smtClean="0"/>
              <a:t> – controls the size (the height) of the rule.</a:t>
            </a:r>
          </a:p>
          <a:p>
            <a:pPr lvl="1"/>
            <a:r>
              <a:rPr lang="en-US" sz="2400" dirty="0" smtClean="0">
                <a:latin typeface="Courier New" pitchFamily="49" charset="0"/>
              </a:rPr>
              <a:t>width</a:t>
            </a:r>
            <a:r>
              <a:rPr lang="en-US" sz="2400" dirty="0" smtClean="0"/>
              <a:t> – controls the length of the rule.</a:t>
            </a:r>
          </a:p>
          <a:p>
            <a:pPr lvl="1"/>
            <a:r>
              <a:rPr lang="en-US" sz="2400" dirty="0" smtClean="0">
                <a:latin typeface="Courier New" pitchFamily="49" charset="0"/>
              </a:rPr>
              <a:t>color</a:t>
            </a:r>
            <a:r>
              <a:rPr lang="en-US" sz="2400" dirty="0" smtClean="0"/>
              <a:t> – the color of the rule (Internet Explorer).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870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76" y="76200"/>
            <a:ext cx="7655897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5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UTECH_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ITE Template</Template>
  <TotalTime>610</TotalTime>
  <Words>509</Words>
  <Application>Microsoft Office PowerPoint</Application>
  <PresentationFormat>On-screen Show (4:3)</PresentationFormat>
  <Paragraphs>170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ＭＳ Ｐゴシック</vt:lpstr>
      <vt:lpstr>American Typewriter</vt:lpstr>
      <vt:lpstr>Andale Mono</vt:lpstr>
      <vt:lpstr>Arial</vt:lpstr>
      <vt:lpstr>Calibri</vt:lpstr>
      <vt:lpstr>Chalkboard</vt:lpstr>
      <vt:lpstr>Chalkduster</vt:lpstr>
      <vt:lpstr>Courier New</vt:lpstr>
      <vt:lpstr>DellaRobbia BT</vt:lpstr>
      <vt:lpstr>Gotham Black</vt:lpstr>
      <vt:lpstr>Gotham Bold</vt:lpstr>
      <vt:lpstr>Gotham Book</vt:lpstr>
      <vt:lpstr>Wingdings</vt:lpstr>
      <vt:lpstr>FEUTECH_ITE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Sitti Aima Moneychanger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Myrna Jairulla</dc:creator>
  <cp:lastModifiedBy>Van Trinstan V. Calimlim</cp:lastModifiedBy>
  <cp:revision>97</cp:revision>
  <dcterms:created xsi:type="dcterms:W3CDTF">2014-01-16T02:57:40Z</dcterms:created>
  <dcterms:modified xsi:type="dcterms:W3CDTF">2015-11-09T01:25:02Z</dcterms:modified>
</cp:coreProperties>
</file>