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31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24" r:id="rId14"/>
    <p:sldId id="268" r:id="rId15"/>
    <p:sldId id="269" r:id="rId16"/>
    <p:sldId id="270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325" r:id="rId29"/>
    <p:sldId id="291" r:id="rId30"/>
    <p:sldId id="292" r:id="rId31"/>
    <p:sldId id="293" r:id="rId32"/>
    <p:sldId id="294" r:id="rId33"/>
    <p:sldId id="296" r:id="rId34"/>
    <p:sldId id="308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11" r:id="rId47"/>
    <p:sldId id="312" r:id="rId48"/>
    <p:sldId id="313" r:id="rId49"/>
    <p:sldId id="314" r:id="rId50"/>
    <p:sldId id="321" r:id="rId51"/>
    <p:sldId id="320" r:id="rId52"/>
    <p:sldId id="322" r:id="rId53"/>
    <p:sldId id="32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7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C3A9F-32D7-4F40-B14B-9E5D4303A98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9C7ED-33F6-7A49-816C-EB7C76AB5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0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1E133-163D-4D6C-890F-14AA6D2477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9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A0594BD-5E77-C549-A0E3-8F54FF2BC2C1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A0594BD-5E77-C549-A0E3-8F54FF2BC2C1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0594BD-5E77-C549-A0E3-8F54FF2BC2C1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>
                <a:latin typeface="Gotham Book" pitchFamily="50" charset="0"/>
              </a:defRPr>
            </a:lvl1pPr>
            <a:lvl2pPr>
              <a:defRPr sz="2400">
                <a:latin typeface="Gotham Book" pitchFamily="50" charset="0"/>
              </a:defRPr>
            </a:lvl2pPr>
            <a:lvl3pPr>
              <a:defRPr sz="2000">
                <a:latin typeface="Gotham Book" pitchFamily="50" charset="0"/>
              </a:defRPr>
            </a:lvl3pPr>
            <a:lvl4pPr>
              <a:defRPr sz="1800">
                <a:latin typeface="Gotham Book" pitchFamily="50" charset="0"/>
              </a:defRPr>
            </a:lvl4pPr>
            <a:lvl5pPr>
              <a:defRPr sz="1800">
                <a:latin typeface="Gotham Boo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600">
                <a:solidFill>
                  <a:srgbClr val="00B050"/>
                </a:solidFill>
                <a:latin typeface="Gotham Bold" pitchFamily="50" charset="0"/>
              </a:defRPr>
            </a:lvl1pPr>
            <a:lvl3pPr marL="914293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512" y="6264088"/>
            <a:ext cx="3810000" cy="365592"/>
          </a:xfrm>
        </p:spPr>
        <p:txBody>
          <a:bodyPr/>
          <a:lstStyle>
            <a:lvl1pPr algn="r">
              <a:defRPr sz="1400" dirty="0" smtClean="0">
                <a:latin typeface="DellaRobbia BT" pitchFamily="18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5257512" y="6264088"/>
            <a:ext cx="3810000" cy="365592"/>
          </a:xfrm>
          <a:prstGeom prst="rect">
            <a:avLst/>
          </a:prstGeom>
        </p:spPr>
        <p:txBody>
          <a:bodyPr lIns="91429" tIns="45714" rIns="91429" bIns="45714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DellaRobbia BT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/>
              <a:t>Information Technology Education Department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512" y="6264088"/>
            <a:ext cx="3810000" cy="365592"/>
          </a:xfrm>
        </p:spPr>
        <p:txBody>
          <a:bodyPr/>
          <a:lstStyle>
            <a:lvl1pPr algn="r">
              <a:defRPr sz="1400" dirty="0" smtClean="0">
                <a:latin typeface="DellaRobbia BT" pitchFamily="18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A0594BD-5E77-C549-A0E3-8F54FF2BC2C1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A0594BD-5E77-C549-A0E3-8F54FF2BC2C1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A0594BD-5E77-C549-A0E3-8F54FF2BC2C1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A0594BD-5E77-C549-A0E3-8F54FF2BC2C1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023" y="2361640"/>
            <a:ext cx="861146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PRESENTATION 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512" y="6454588"/>
            <a:ext cx="3810000" cy="365592"/>
          </a:xfrm>
          <a:prstGeom prst="rect">
            <a:avLst/>
          </a:prstGeom>
        </p:spPr>
        <p:txBody>
          <a:bodyPr lIns="82058" tIns="41029" rIns="82058" bIns="41029"/>
          <a:lstStyle>
            <a:lvl1pPr algn="r" defTabSz="914293" fontAlgn="auto">
              <a:spcBef>
                <a:spcPts val="0"/>
              </a:spcBef>
              <a:spcAft>
                <a:spcPts val="0"/>
              </a:spcAft>
              <a:defRPr sz="1400" b="1" dirty="0" smtClean="0">
                <a:solidFill>
                  <a:schemeClr val="bg1"/>
                </a:solidFill>
                <a:latin typeface="DellaRobbia BT" pitchFamily="18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318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Gotham Black" pitchFamily="50" charset="0"/>
          <a:ea typeface="+mj-ea"/>
          <a:cs typeface="Arial" pitchFamily="34" charset="0"/>
        </a:defRPr>
      </a:lvl1pPr>
      <a:lvl2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2pPr>
      <a:lvl3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3pPr>
      <a:lvl4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4pPr>
      <a:lvl5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5pPr>
      <a:lvl6pPr marL="410291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6pPr>
      <a:lvl7pPr marL="820583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7pPr>
      <a:lvl8pPr marL="1230874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8pPr>
      <a:lvl9pPr marL="1641165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9pPr>
    </p:titleStyle>
    <p:bodyStyle>
      <a:lvl1pPr marL="341909" indent="-341909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29" indent="-284925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7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2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5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643762" y="1748573"/>
            <a:ext cx="80010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PH" sz="4400" b="1" dirty="0" smtClean="0">
                <a:solidFill>
                  <a:srgbClr val="006600"/>
                </a:solidFill>
              </a:rPr>
              <a:t>Web Design Fundamentals /</a:t>
            </a:r>
          </a:p>
          <a:p>
            <a:pPr algn="ctr" eaLnBrk="1" hangingPunct="1"/>
            <a:r>
              <a:rPr lang="en-PH" sz="4400" b="1" dirty="0" smtClean="0">
                <a:solidFill>
                  <a:srgbClr val="006600"/>
                </a:solidFill>
              </a:rPr>
              <a:t>Basic Web Design</a:t>
            </a:r>
            <a:endParaRPr lang="en-PH" sz="4400" b="1" dirty="0">
              <a:solidFill>
                <a:srgbClr val="006600"/>
              </a:solidFill>
            </a:endParaRPr>
          </a:p>
          <a:p>
            <a:pPr algn="ctr" eaLnBrk="1" hangingPunct="1"/>
            <a:endParaRPr lang="en-PH" sz="3200" b="1" dirty="0" smtClean="0">
              <a:solidFill>
                <a:srgbClr val="006600"/>
              </a:solidFill>
            </a:endParaRPr>
          </a:p>
          <a:p>
            <a:pPr algn="ctr" eaLnBrk="1" hangingPunct="1"/>
            <a:r>
              <a:rPr lang="en-PH" sz="3200" b="1" dirty="0" smtClean="0">
                <a:solidFill>
                  <a:srgbClr val="006600"/>
                </a:solidFill>
              </a:rPr>
              <a:t>Linking Pages, Images, Tables – </a:t>
            </a:r>
            <a:r>
              <a:rPr lang="en-PH" sz="3200" b="1" dirty="0" smtClean="0">
                <a:solidFill>
                  <a:srgbClr val="006600"/>
                </a:solidFill>
              </a:rPr>
              <a:t>ITEWEBDES</a:t>
            </a:r>
            <a:endParaRPr lang="en-PH" sz="3200" b="1" dirty="0">
              <a:solidFill>
                <a:srgbClr val="00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762" y="3195126"/>
            <a:ext cx="8001000" cy="1524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</p:spTree>
  </p:cSld>
  <p:clrMapOvr>
    <a:masterClrMapping/>
  </p:clrMapOvr>
  <p:transition spd="slow" advTm="383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4637" y="2186642"/>
            <a:ext cx="743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&lt;html&gt;</a:t>
            </a:r>
          </a:p>
          <a:p>
            <a:r>
              <a:rPr lang="en-US" sz="2400" dirty="0"/>
              <a:t>&lt;head&gt; &lt;title&gt; Adding Images &lt;/title&gt; &lt;/head&gt;</a:t>
            </a:r>
          </a:p>
          <a:p>
            <a:endParaRPr lang="en-US" sz="2400" dirty="0"/>
          </a:p>
          <a:p>
            <a:r>
              <a:rPr lang="en-US" sz="2400" dirty="0"/>
              <a:t>&lt;body&gt;</a:t>
            </a:r>
          </a:p>
          <a:p>
            <a:r>
              <a:rPr lang="en-US" sz="2400" b="1" dirty="0">
                <a:solidFill>
                  <a:srgbClr val="FF6600"/>
                </a:solidFill>
              </a:rPr>
              <a:t>&lt;</a:t>
            </a:r>
            <a:r>
              <a:rPr lang="en-US" sz="2400" b="1" dirty="0" err="1">
                <a:solidFill>
                  <a:srgbClr val="FF6600"/>
                </a:solidFill>
              </a:rPr>
              <a:t>img</a:t>
            </a:r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2400" b="1" dirty="0" err="1">
                <a:solidFill>
                  <a:srgbClr val="FF6600"/>
                </a:solidFill>
              </a:rPr>
              <a:t>src</a:t>
            </a:r>
            <a:r>
              <a:rPr lang="en-US" sz="2400" b="1" dirty="0">
                <a:solidFill>
                  <a:srgbClr val="FF6600"/>
                </a:solidFill>
              </a:rPr>
              <a:t>="</a:t>
            </a:r>
            <a:r>
              <a:rPr lang="en-US" sz="2400" b="1" dirty="0" err="1">
                <a:solidFill>
                  <a:srgbClr val="FF6600"/>
                </a:solidFill>
              </a:rPr>
              <a:t>samplepic.jpg</a:t>
            </a:r>
            <a:r>
              <a:rPr lang="en-US" sz="2400" b="1" dirty="0">
                <a:solidFill>
                  <a:srgbClr val="FF6600"/>
                </a:solidFill>
              </a:rPr>
              <a:t>" width="90" height="90"&gt; </a:t>
            </a: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r>
              <a:rPr lang="en-US" sz="2400" b="1" dirty="0">
                <a:solidFill>
                  <a:srgbClr val="FF6600"/>
                </a:solidFill>
              </a:rPr>
              <a:t>&lt;</a:t>
            </a:r>
            <a:r>
              <a:rPr lang="en-US" sz="2400" b="1" dirty="0" err="1">
                <a:solidFill>
                  <a:srgbClr val="FF6600"/>
                </a:solidFill>
              </a:rPr>
              <a:t>img</a:t>
            </a:r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2400" b="1" dirty="0" err="1">
                <a:solidFill>
                  <a:srgbClr val="FF6600"/>
                </a:solidFill>
              </a:rPr>
              <a:t>src</a:t>
            </a:r>
            <a:r>
              <a:rPr lang="en-US" sz="2400" b="1" dirty="0">
                <a:solidFill>
                  <a:srgbClr val="FF6600"/>
                </a:solidFill>
              </a:rPr>
              <a:t>="</a:t>
            </a:r>
            <a:r>
              <a:rPr lang="en-US" sz="2400" b="1" dirty="0" err="1">
                <a:solidFill>
                  <a:srgbClr val="FF6600"/>
                </a:solidFill>
              </a:rPr>
              <a:t>samplepic.jpg</a:t>
            </a:r>
            <a:r>
              <a:rPr lang="en-US" sz="2400" b="1" dirty="0">
                <a:solidFill>
                  <a:srgbClr val="FF6600"/>
                </a:solidFill>
              </a:rPr>
              <a:t>"&gt;</a:t>
            </a:r>
          </a:p>
          <a:p>
            <a:r>
              <a:rPr lang="en-US" sz="2400" dirty="0"/>
              <a:t>&lt;/body&gt;</a:t>
            </a:r>
          </a:p>
          <a:p>
            <a:endParaRPr lang="en-US" sz="2400" dirty="0"/>
          </a:p>
          <a:p>
            <a:r>
              <a:rPr lang="en-US" sz="2400" dirty="0"/>
              <a:t>&lt;/html&gt;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87840" y="975360"/>
            <a:ext cx="7327559" cy="10662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>
                <a:latin typeface="Chalkduster"/>
                <a:cs typeface="Chalkduster"/>
              </a:rPr>
              <a:t>Inserting Image</a:t>
            </a:r>
            <a:endParaRPr lang="en-PH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8766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17548" y="1889760"/>
            <a:ext cx="716925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halkboard"/>
                <a:cs typeface="Chalkboard"/>
              </a:rPr>
              <a:t>	</a:t>
            </a:r>
            <a:r>
              <a:rPr lang="en-US" sz="2800" dirty="0">
                <a:latin typeface="Chalkboard"/>
                <a:cs typeface="Chalkboard"/>
              </a:rPr>
              <a:t>The &lt;</a:t>
            </a:r>
            <a:r>
              <a:rPr lang="en-US" sz="2800" dirty="0" err="1">
                <a:latin typeface="Chalkboard"/>
                <a:cs typeface="Chalkboard"/>
              </a:rPr>
              <a:t>img</a:t>
            </a:r>
            <a:r>
              <a:rPr lang="en-US" sz="2800" dirty="0">
                <a:latin typeface="Chalkboard"/>
                <a:cs typeface="Chalkboard"/>
              </a:rPr>
              <a:t>&gt; tag is empty, which means that it contains attributes only, and has no closing tag</a:t>
            </a:r>
            <a:r>
              <a:rPr lang="en-US" sz="2800" dirty="0" smtClean="0">
                <a:latin typeface="Chalkboard"/>
                <a:cs typeface="Chalkboard"/>
              </a:rPr>
              <a:t>.</a:t>
            </a:r>
          </a:p>
          <a:p>
            <a:pPr algn="just"/>
            <a:r>
              <a:rPr lang="en-US" sz="2800" b="1" dirty="0">
                <a:latin typeface="Chalkboard"/>
                <a:cs typeface="Chalkboard"/>
              </a:rPr>
              <a:t>	</a:t>
            </a:r>
            <a:r>
              <a:rPr lang="en-US" sz="2800" dirty="0" err="1">
                <a:latin typeface="Chalkboard"/>
                <a:cs typeface="Chalkboard"/>
              </a:rPr>
              <a:t>Src</a:t>
            </a:r>
            <a:r>
              <a:rPr lang="en-US" sz="2800" dirty="0">
                <a:latin typeface="Chalkboard"/>
                <a:cs typeface="Chalkboard"/>
              </a:rPr>
              <a:t> stands for "source". The value of the </a:t>
            </a:r>
            <a:r>
              <a:rPr lang="en-US" sz="2800" dirty="0" err="1">
                <a:latin typeface="Chalkboard"/>
                <a:cs typeface="Chalkboard"/>
              </a:rPr>
              <a:t>src</a:t>
            </a:r>
            <a:r>
              <a:rPr lang="en-US" sz="2800" dirty="0">
                <a:latin typeface="Chalkboard"/>
                <a:cs typeface="Chalkboard"/>
              </a:rPr>
              <a:t> attribute is the URL of the image you want to display.</a:t>
            </a:r>
            <a:endParaRPr lang="en-US" sz="2800" b="1" dirty="0">
              <a:latin typeface="Chalkboard"/>
              <a:cs typeface="Chalkboard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365148" y="822960"/>
            <a:ext cx="71692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6600"/>
                </a:solidFill>
                <a:latin typeface="Chalkduster"/>
                <a:cs typeface="Chalkduster"/>
              </a:rPr>
              <a:t>&lt;</a:t>
            </a:r>
            <a:r>
              <a:rPr lang="en-US" sz="3600" b="1" dirty="0" err="1" smtClean="0">
                <a:solidFill>
                  <a:srgbClr val="FF6600"/>
                </a:solidFill>
                <a:latin typeface="Chalkduster"/>
                <a:cs typeface="Chalkduster"/>
              </a:rPr>
              <a:t>img</a:t>
            </a:r>
            <a:r>
              <a:rPr lang="en-US" sz="3600" b="1" dirty="0" smtClean="0">
                <a:solidFill>
                  <a:srgbClr val="FF6600"/>
                </a:solidFill>
                <a:latin typeface="Chalkduster"/>
                <a:cs typeface="Chalkduster"/>
              </a:rPr>
              <a:t>&gt; tag </a:t>
            </a:r>
            <a:r>
              <a:rPr lang="en-US" sz="3600" b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src</a:t>
            </a:r>
            <a:r>
              <a:rPr lang="en-US" sz="3600" b="1" dirty="0" smtClean="0">
                <a:solidFill>
                  <a:srgbClr val="FF0000"/>
                </a:solidFill>
                <a:latin typeface="Chalkduster"/>
                <a:cs typeface="Chalkduster"/>
              </a:rPr>
              <a:t> attribute</a:t>
            </a:r>
            <a:endParaRPr lang="en-US" sz="3600" b="1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6184" y="5176540"/>
            <a:ext cx="696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en-US" sz="2800" dirty="0" err="1" smtClean="0"/>
              <a:t>src</a:t>
            </a:r>
            <a:r>
              <a:rPr lang="en-US" sz="2800" dirty="0" smtClean="0"/>
              <a:t>=“</a:t>
            </a:r>
            <a:r>
              <a:rPr lang="en-US" sz="2800" dirty="0" err="1" smtClean="0"/>
              <a:t>picture.jpg</a:t>
            </a:r>
            <a:r>
              <a:rPr lang="en-US" sz="2800" dirty="0" smtClean="0"/>
              <a:t>”&gt;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3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17466" y="2232164"/>
            <a:ext cx="7293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latin typeface="Chalkboard"/>
                <a:cs typeface="Chalkboard"/>
              </a:rPr>
              <a:t>	</a:t>
            </a:r>
            <a:r>
              <a:rPr lang="en-US" sz="3200" dirty="0" smtClean="0"/>
              <a:t>The </a:t>
            </a:r>
            <a:r>
              <a:rPr lang="en-US" sz="3200" dirty="0"/>
              <a:t>required </a:t>
            </a:r>
            <a:r>
              <a:rPr lang="en-US" sz="3200" b="1" dirty="0"/>
              <a:t>alt</a:t>
            </a:r>
            <a:r>
              <a:rPr lang="en-US" sz="3200" dirty="0"/>
              <a:t> attribute specifies an alternate text for an image, if the image cannot be displayed</a:t>
            </a:r>
            <a:r>
              <a:rPr lang="en-US" sz="3200" dirty="0" smtClean="0"/>
              <a:t>.</a:t>
            </a:r>
            <a:endParaRPr lang="en-US" sz="3200" b="1" dirty="0">
              <a:latin typeface="Chalkboard"/>
              <a:cs typeface="Chalkboard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41266" y="960120"/>
            <a:ext cx="72931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6600"/>
                </a:solidFill>
                <a:latin typeface="Chalkduster"/>
                <a:cs typeface="Chalkduster"/>
              </a:rPr>
              <a:t>&lt;</a:t>
            </a:r>
            <a:r>
              <a:rPr lang="en-US" sz="3600" b="1" dirty="0" err="1" smtClean="0">
                <a:solidFill>
                  <a:srgbClr val="FF6600"/>
                </a:solidFill>
                <a:latin typeface="Chalkduster"/>
                <a:cs typeface="Chalkduster"/>
              </a:rPr>
              <a:t>img</a:t>
            </a:r>
            <a:r>
              <a:rPr lang="en-US" sz="3600" b="1" dirty="0" smtClean="0">
                <a:solidFill>
                  <a:srgbClr val="FF6600"/>
                </a:solidFill>
                <a:latin typeface="Chalkduster"/>
                <a:cs typeface="Chalkduster"/>
              </a:rPr>
              <a:t>&gt; tag </a:t>
            </a:r>
            <a:r>
              <a:rPr lang="en-US" sz="3600" b="1" dirty="0" smtClean="0">
                <a:solidFill>
                  <a:srgbClr val="FF0000"/>
                </a:solidFill>
                <a:latin typeface="Chalkduster"/>
                <a:cs typeface="Chalkduster"/>
              </a:rPr>
              <a:t>alt attribute</a:t>
            </a:r>
            <a:endParaRPr lang="en-US" sz="3600" b="1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840" y="5313700"/>
            <a:ext cx="7084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en-US" sz="2800" dirty="0" err="1" smtClean="0"/>
              <a:t>src</a:t>
            </a:r>
            <a:r>
              <a:rPr lang="en-US" sz="2800" dirty="0" smtClean="0"/>
              <a:t>=“</a:t>
            </a:r>
            <a:r>
              <a:rPr lang="en-US" sz="2800" dirty="0" err="1" smtClean="0"/>
              <a:t>picture.jpg</a:t>
            </a:r>
            <a:r>
              <a:rPr lang="en-US" sz="2800" dirty="0" smtClean="0"/>
              <a:t>” alt=“This is sample picture”&gt;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37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17466" y="2232164"/>
            <a:ext cx="72931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latin typeface="Chalkboard"/>
                <a:cs typeface="Chalkboard"/>
              </a:rPr>
              <a:t>	</a:t>
            </a:r>
            <a:r>
              <a:rPr lang="en-US" sz="3200" dirty="0" smtClean="0"/>
              <a:t> Provides a balloon text whenever the mouse pointer is hovered over the image</a:t>
            </a:r>
            <a:endParaRPr lang="en-US" sz="3200" b="1" dirty="0">
              <a:latin typeface="Chalkboard"/>
              <a:cs typeface="Chalkboard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41266" y="960120"/>
            <a:ext cx="72931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6600"/>
                </a:solidFill>
                <a:latin typeface="Chalkduster"/>
                <a:cs typeface="Chalkduster"/>
              </a:rPr>
              <a:t>&lt;</a:t>
            </a:r>
            <a:r>
              <a:rPr lang="en-US" sz="3600" b="1" dirty="0" err="1" smtClean="0">
                <a:solidFill>
                  <a:srgbClr val="FF6600"/>
                </a:solidFill>
                <a:latin typeface="Chalkduster"/>
                <a:cs typeface="Chalkduster"/>
              </a:rPr>
              <a:t>img</a:t>
            </a:r>
            <a:r>
              <a:rPr lang="en-US" sz="3600" b="1" dirty="0" smtClean="0">
                <a:solidFill>
                  <a:srgbClr val="FF6600"/>
                </a:solidFill>
                <a:latin typeface="Chalkduster"/>
                <a:cs typeface="Chalkduster"/>
              </a:rPr>
              <a:t>&gt; tag </a:t>
            </a:r>
            <a:r>
              <a:rPr lang="en-US" sz="3600" b="1" dirty="0" smtClean="0">
                <a:solidFill>
                  <a:srgbClr val="FF0000"/>
                </a:solidFill>
                <a:latin typeface="Chalkduster"/>
                <a:cs typeface="Chalkduster"/>
              </a:rPr>
              <a:t>title attribute</a:t>
            </a:r>
            <a:endParaRPr lang="en-US" sz="3600" b="1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840" y="5313700"/>
            <a:ext cx="7084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en-US" sz="2800" dirty="0" err="1" smtClean="0"/>
              <a:t>src</a:t>
            </a:r>
            <a:r>
              <a:rPr lang="en-US" sz="2800" dirty="0" smtClean="0"/>
              <a:t>=“picture.jpg” title=“This is sample picture”&gt;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37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672400" y="2625864"/>
            <a:ext cx="7014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Chalkboard"/>
                <a:cs typeface="Chalkboard"/>
              </a:rPr>
              <a:t>	</a:t>
            </a:r>
            <a:r>
              <a:rPr lang="en-US" sz="2800" dirty="0"/>
              <a:t>The height and width attributes are used to specify the height and width of an </a:t>
            </a:r>
            <a:r>
              <a:rPr lang="en-US" sz="2800" dirty="0" smtClean="0"/>
              <a:t>image in pixels.</a:t>
            </a:r>
            <a:endParaRPr lang="en-US" sz="2800" b="1" dirty="0">
              <a:latin typeface="Chalkboard"/>
              <a:cs typeface="Chalkboard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27542" y="1036320"/>
            <a:ext cx="801645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6600"/>
                </a:solidFill>
                <a:latin typeface="Chalkduster"/>
                <a:cs typeface="Chalkduster"/>
              </a:rPr>
              <a:t>&lt;</a:t>
            </a:r>
            <a:r>
              <a:rPr lang="en-US" sz="3200" b="1" dirty="0" err="1" smtClean="0">
                <a:solidFill>
                  <a:srgbClr val="FF6600"/>
                </a:solidFill>
                <a:latin typeface="Chalkduster"/>
                <a:cs typeface="Chalkduster"/>
              </a:rPr>
              <a:t>img</a:t>
            </a:r>
            <a:r>
              <a:rPr lang="en-US" sz="3200" b="1" dirty="0" smtClean="0">
                <a:solidFill>
                  <a:srgbClr val="FF6600"/>
                </a:solidFill>
                <a:latin typeface="Chalkduster"/>
                <a:cs typeface="Chalkduster"/>
              </a:rPr>
              <a:t>&gt; tag </a:t>
            </a:r>
            <a:r>
              <a:rPr lang="en-US" sz="3200" b="1" dirty="0" smtClean="0">
                <a:solidFill>
                  <a:srgbClr val="FF0000"/>
                </a:solidFill>
                <a:latin typeface="Chalkduster"/>
                <a:cs typeface="Chalkduster"/>
              </a:rPr>
              <a:t>height and width attribute</a:t>
            </a:r>
            <a:endParaRPr lang="en-US" sz="3200" b="1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6610" y="5389900"/>
            <a:ext cx="6813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</a:t>
            </a:r>
            <a:r>
              <a:rPr lang="en-US" sz="2400" dirty="0" err="1" smtClean="0"/>
              <a:t>picture.jpg</a:t>
            </a:r>
            <a:r>
              <a:rPr lang="en-US" sz="2400" dirty="0" smtClean="0"/>
              <a:t>” alt=“This is sample picture” height=“30” width=“30”&gt;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39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55034" y="838200"/>
            <a:ext cx="730984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halkboard"/>
                <a:cs typeface="Chalkboard"/>
              </a:rPr>
              <a:t>	</a:t>
            </a:r>
            <a:r>
              <a:rPr lang="en-US" sz="2800" b="1" dirty="0" smtClean="0">
                <a:latin typeface="Chalkboard"/>
                <a:cs typeface="Chalkboard"/>
              </a:rPr>
              <a:t>INLINE IMAGES IN HTML</a:t>
            </a:r>
          </a:p>
          <a:p>
            <a:pPr algn="just"/>
            <a:endParaRPr lang="en-US" sz="2800" b="1" dirty="0">
              <a:solidFill>
                <a:srgbClr val="FF6600"/>
              </a:solidFill>
              <a:latin typeface="Chalkboard"/>
              <a:cs typeface="Chalkboard"/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  <a:latin typeface="Chalkboard"/>
                <a:cs typeface="Chalkboard"/>
              </a:rPr>
              <a:t>	It can be inserted within HTML document using an empty tag &lt;</a:t>
            </a:r>
            <a:r>
              <a:rPr lang="en-US" sz="2800" dirty="0" err="1" smtClean="0">
                <a:solidFill>
                  <a:srgbClr val="FF6600"/>
                </a:solidFill>
                <a:latin typeface="Chalkboard"/>
                <a:cs typeface="Chalkboard"/>
              </a:rPr>
              <a:t>img</a:t>
            </a:r>
            <a:r>
              <a:rPr lang="en-US" sz="2800" dirty="0" smtClean="0">
                <a:solidFill>
                  <a:srgbClr val="FF6600"/>
                </a:solidFill>
                <a:latin typeface="Chalkboard"/>
                <a:cs typeface="Chalkboard"/>
              </a:rPr>
              <a:t>&gt;</a:t>
            </a:r>
          </a:p>
          <a:p>
            <a:pPr algn="just"/>
            <a:endParaRPr lang="en-US" sz="2800" b="1" dirty="0">
              <a:solidFill>
                <a:srgbClr val="FF6600"/>
              </a:solidFill>
              <a:latin typeface="Chalkboard"/>
              <a:cs typeface="Chalkboard"/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  <a:latin typeface="Chalkboard"/>
                <a:cs typeface="Chalkboard"/>
              </a:rPr>
              <a:t>	</a:t>
            </a:r>
            <a:endParaRPr lang="en-US" sz="2800" dirty="0">
              <a:solidFill>
                <a:srgbClr val="FF6600"/>
              </a:solidFill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516" y="1002539"/>
            <a:ext cx="16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00754" y="2888073"/>
            <a:ext cx="730984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halkboard"/>
                <a:cs typeface="Chalkboard"/>
              </a:rPr>
              <a:t>	</a:t>
            </a:r>
            <a:r>
              <a:rPr lang="en-US" sz="2800" b="1" dirty="0" smtClean="0">
                <a:latin typeface="Chalkboard"/>
                <a:cs typeface="Chalkboard"/>
              </a:rPr>
              <a:t>IMAGES IN BETWEEN TEXT</a:t>
            </a:r>
          </a:p>
          <a:p>
            <a:pPr algn="just"/>
            <a:endParaRPr lang="en-US" sz="2800" b="1" dirty="0">
              <a:solidFill>
                <a:srgbClr val="FF6600"/>
              </a:solidFill>
              <a:latin typeface="Chalkboard"/>
              <a:cs typeface="Chalkboard"/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  <a:latin typeface="Chalkboard"/>
                <a:cs typeface="Chalkboard"/>
              </a:rPr>
              <a:t>	Images can be displayed among text in HTML document.</a:t>
            </a:r>
          </a:p>
          <a:p>
            <a:pPr algn="just"/>
            <a:endParaRPr lang="en-US" sz="2800" b="1" dirty="0">
              <a:solidFill>
                <a:srgbClr val="FF6600"/>
              </a:solidFill>
              <a:latin typeface="Chalkboard"/>
              <a:cs typeface="Chalkboard"/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  <a:latin typeface="Chalkboard"/>
                <a:cs typeface="Chalkboard"/>
              </a:rPr>
              <a:t>	</a:t>
            </a:r>
            <a:endParaRPr lang="en-US" sz="2800" dirty="0">
              <a:solidFill>
                <a:srgbClr val="FF6600"/>
              </a:solidFill>
              <a:latin typeface="Chalkboard"/>
              <a:cs typeface="Chalkboar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98" y="4460829"/>
            <a:ext cx="2937601" cy="14779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697522" y="6061029"/>
            <a:ext cx="744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Image in between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picture.jpg</a:t>
            </a:r>
            <a:r>
              <a:rPr lang="en-US" dirty="0" smtClean="0"/>
              <a:t>” alt=“This is sample picture” &gt;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79489" y="792480"/>
            <a:ext cx="695491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halkboard"/>
                <a:cs typeface="Chalkboard"/>
              </a:rPr>
              <a:t>	</a:t>
            </a:r>
            <a:r>
              <a:rPr lang="en-US" sz="2800" b="1" dirty="0" smtClean="0">
                <a:latin typeface="Chalkboard"/>
                <a:cs typeface="Chalkboard"/>
              </a:rPr>
              <a:t>IMAGES AND LINKS</a:t>
            </a:r>
          </a:p>
          <a:p>
            <a:pPr algn="just"/>
            <a:endParaRPr lang="en-US" sz="2800" b="1" dirty="0">
              <a:solidFill>
                <a:srgbClr val="FF6600"/>
              </a:solidFill>
              <a:latin typeface="Chalkboard"/>
              <a:cs typeface="Chalkboard"/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  <a:latin typeface="Chalkboard"/>
                <a:cs typeface="Chalkboard"/>
              </a:rPr>
              <a:t>	Put &lt;</a:t>
            </a:r>
            <a:r>
              <a:rPr lang="en-US" sz="2800" dirty="0" err="1" smtClean="0">
                <a:solidFill>
                  <a:srgbClr val="FF6600"/>
                </a:solidFill>
                <a:latin typeface="Chalkboard"/>
                <a:cs typeface="Chalkboard"/>
              </a:rPr>
              <a:t>img</a:t>
            </a:r>
            <a:r>
              <a:rPr lang="en-US" sz="2800" dirty="0" smtClean="0">
                <a:solidFill>
                  <a:srgbClr val="FF6600"/>
                </a:solidFill>
                <a:latin typeface="Chalkboard"/>
                <a:cs typeface="Chalkboard"/>
              </a:rPr>
              <a:t>&gt; tag inside &lt;a&gt; tag for it to become an image link.</a:t>
            </a:r>
          </a:p>
          <a:p>
            <a:pPr algn="just"/>
            <a:endParaRPr lang="en-US" sz="2800" b="1" dirty="0">
              <a:solidFill>
                <a:srgbClr val="FF6600"/>
              </a:solidFill>
              <a:latin typeface="Chalkboard"/>
              <a:cs typeface="Chalkboard"/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  <a:latin typeface="Chalkboard"/>
                <a:cs typeface="Chalkboard"/>
              </a:rPr>
              <a:t>	</a:t>
            </a:r>
            <a:endParaRPr lang="en-US" sz="2800" dirty="0">
              <a:solidFill>
                <a:srgbClr val="FF6600"/>
              </a:solidFill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8096" y="1372790"/>
            <a:ext cx="16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79489" y="2915424"/>
            <a:ext cx="7183510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halkboard"/>
                <a:cs typeface="Chalkboard"/>
              </a:rPr>
              <a:t>	</a:t>
            </a:r>
            <a:r>
              <a:rPr lang="en-US" sz="2800" b="1" dirty="0" smtClean="0">
                <a:latin typeface="Chalkboard"/>
                <a:cs typeface="Chalkboard"/>
              </a:rPr>
              <a:t>BACKGROUND IMAGE</a:t>
            </a:r>
          </a:p>
          <a:p>
            <a:pPr algn="just"/>
            <a:endParaRPr lang="en-US" sz="2800" b="1" dirty="0">
              <a:solidFill>
                <a:srgbClr val="FF6600"/>
              </a:solidFill>
              <a:latin typeface="Chalkboard"/>
              <a:cs typeface="Chalkboard"/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  <a:latin typeface="Chalkboard"/>
                <a:cs typeface="Chalkboard"/>
              </a:rPr>
              <a:t>	</a:t>
            </a:r>
            <a:r>
              <a:rPr lang="en-US" sz="2800" dirty="0" smtClean="0">
                <a:solidFill>
                  <a:srgbClr val="FF6600"/>
                </a:solidFill>
                <a:latin typeface="Chalkboard"/>
                <a:cs typeface="Chalkboard"/>
              </a:rPr>
              <a:t>You may also place an image into the background of a document with attribute in the &lt;body&gt; tag.</a:t>
            </a:r>
          </a:p>
          <a:p>
            <a:pPr algn="just"/>
            <a:endParaRPr lang="en-US" sz="2800" b="1" dirty="0">
              <a:solidFill>
                <a:srgbClr val="FF6600"/>
              </a:solidFill>
              <a:latin typeface="Chalkboard"/>
              <a:cs typeface="Chalkboard"/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  <a:latin typeface="Chalkboard"/>
                <a:cs typeface="Chalkboard"/>
              </a:rPr>
              <a:t>	</a:t>
            </a:r>
            <a:endParaRPr lang="en-US" sz="2800" dirty="0">
              <a:solidFill>
                <a:srgbClr val="FF6600"/>
              </a:solidFill>
              <a:latin typeface="Chalkboard"/>
              <a:cs typeface="Chalkboar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3494" y="5364480"/>
            <a:ext cx="48231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&lt;body background</a:t>
            </a:r>
            <a:r>
              <a:rPr lang="en-US" sz="2000" smtClean="0"/>
              <a:t>=“sample.jpg</a:t>
            </a:r>
            <a:r>
              <a:rPr lang="en-US" sz="2000" dirty="0" smtClean="0"/>
              <a:t>”&gt;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&lt;/body&gt;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02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78933" y="2475442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6600" b="1" noProof="0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bas"/>
                <a:cs typeface="Bebas"/>
              </a:rPr>
              <a:t>&lt;table&gt;</a:t>
            </a:r>
            <a:endParaRPr kumimoji="0" lang="en-PH" sz="6600" b="1" i="0" u="none" strike="noStrike" kern="1200" normalizeH="0" baseline="0" noProof="0" dirty="0" smtClean="0">
              <a:ln w="1905"/>
              <a:solidFill>
                <a:srgbClr val="C3D6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Bebas"/>
              <a:ea typeface="+mj-ea"/>
              <a:cs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8659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04906" y="847189"/>
            <a:ext cx="73294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6600"/>
                </a:solidFill>
              </a:rPr>
              <a:t>Creating Basic Tables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4712" y="1530033"/>
            <a:ext cx="7259688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1331726" y="1798320"/>
            <a:ext cx="7050274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sz="2800" b="1" u="sng" dirty="0" smtClean="0">
                <a:solidFill>
                  <a:srgbClr val="FF0000"/>
                </a:solidFill>
              </a:rPr>
              <a:t>Tables</a:t>
            </a:r>
            <a:r>
              <a:rPr lang="en-US" sz="2800" dirty="0" smtClean="0"/>
              <a:t> are collections of rows and columns that you use to organize and display data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In a table, the intersection of any given row and column is called a </a:t>
            </a:r>
            <a:r>
              <a:rPr lang="en-US" sz="2800" b="1" u="sng" dirty="0" smtClean="0">
                <a:solidFill>
                  <a:srgbClr val="FF0000"/>
                </a:solidFill>
              </a:rPr>
              <a:t>cell</a:t>
            </a:r>
            <a:r>
              <a:rPr lang="en-US" sz="2800" b="1" dirty="0" smtClean="0">
                <a:solidFill>
                  <a:schemeClr val="folHlink"/>
                </a:solidFill>
              </a:rPr>
              <a:t>.</a:t>
            </a:r>
          </a:p>
          <a:p>
            <a:pPr eaLnBrk="1" hangingPunct="1">
              <a:defRPr/>
            </a:pPr>
            <a:endParaRPr lang="en-US" sz="2800" b="1" dirty="0" smtClean="0">
              <a:solidFill>
                <a:schemeClr val="folHlink"/>
              </a:solidFill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sz="2800" dirty="0" smtClean="0"/>
              <a:t>Tables are also used to lay out Web pages, much like frames have been used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084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01498" y="892909"/>
            <a:ext cx="72329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Basic </a:t>
            </a:r>
            <a:r>
              <a:rPr lang="en-US" sz="3600" b="1" dirty="0" smtClean="0">
                <a:latin typeface="Courier New" pitchFamily="49" charset="0"/>
              </a:rPr>
              <a:t>&lt;table&gt;</a:t>
            </a:r>
            <a:r>
              <a:rPr lang="en-US" sz="3600" b="1" dirty="0" smtClean="0"/>
              <a:t> </a:t>
            </a:r>
            <a:r>
              <a:rPr lang="en-US" sz="3600" dirty="0" smtClean="0"/>
              <a:t>Elements</a:t>
            </a:r>
            <a:endParaRPr lang="en-US" sz="3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70382" y="1575753"/>
            <a:ext cx="7164017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sz="1600" dirty="0"/>
          </a:p>
        </p:txBody>
      </p:sp>
      <p:sp>
        <p:nvSpPr>
          <p:cNvPr id="4" name="Rectangle 3"/>
          <p:cNvSpPr/>
          <p:nvPr/>
        </p:nvSpPr>
        <p:spPr>
          <a:xfrm>
            <a:off x="1424636" y="2001400"/>
            <a:ext cx="6957363" cy="3939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 smtClean="0"/>
              <a:t>	You create tables using the </a:t>
            </a:r>
            <a:r>
              <a:rPr lang="en-US" sz="2400" b="1" u="sng" dirty="0" smtClean="0">
                <a:solidFill>
                  <a:srgbClr val="FF0000"/>
                </a:solidFill>
                <a:latin typeface="Courier New" pitchFamily="49" charset="0"/>
              </a:rPr>
              <a:t>&lt;table&gt;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element.</a:t>
            </a:r>
            <a:r>
              <a:rPr lang="en-US" sz="2400" dirty="0" smtClean="0">
                <a:solidFill>
                  <a:schemeClr val="folHlink"/>
                </a:solidFill>
              </a:rPr>
              <a:t> </a:t>
            </a:r>
            <a:r>
              <a:rPr lang="en-US" sz="2400" dirty="0" smtClean="0"/>
              <a:t>Within the </a:t>
            </a:r>
            <a:r>
              <a:rPr lang="en-US" sz="2400" b="1" u="sng" dirty="0" smtClean="0">
                <a:solidFill>
                  <a:srgbClr val="FF0000"/>
                </a:solidFill>
                <a:latin typeface="Courier New" pitchFamily="49" charset="0"/>
              </a:rPr>
              <a:t>&lt;table&gt;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element you can nest a number of other elements that specify the content of each cell along with the structure and appearance of the table. The </a:t>
            </a:r>
            <a:r>
              <a:rPr lang="en-US" sz="2400" b="1" u="sng" dirty="0" smtClean="0">
                <a:solidFill>
                  <a:srgbClr val="FF0000"/>
                </a:solidFill>
                <a:latin typeface="Courier New" pitchFamily="49" charset="0"/>
              </a:rPr>
              <a:t>&lt;table&gt;</a:t>
            </a:r>
            <a:r>
              <a:rPr lang="en-US" sz="2400" dirty="0" smtClean="0"/>
              <a:t> element also includes several attributes that affect the appearance and structure of a table.</a:t>
            </a:r>
          </a:p>
        </p:txBody>
      </p:sp>
    </p:spTree>
    <p:extLst>
      <p:ext uri="{BB962C8B-B14F-4D97-AF65-F5344CB8AC3E}">
        <p14:creationId xmlns:p14="http://schemas.microsoft.com/office/powerpoint/2010/main" val="925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7256" y="2560101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5400" b="1" noProof="0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bas"/>
                <a:cs typeface="Bebas"/>
              </a:rPr>
              <a:t>CREATING LINKS</a:t>
            </a:r>
            <a:endParaRPr kumimoji="0" lang="en-PH" sz="5400" b="1" i="0" u="none" strike="noStrike" kern="1200" normalizeH="0" baseline="0" noProof="0" dirty="0" smtClean="0">
              <a:ln w="1905"/>
              <a:solidFill>
                <a:srgbClr val="C3D6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Bebas"/>
              <a:ea typeface="+mj-ea"/>
              <a:cs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3431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2775" y="929640"/>
            <a:ext cx="741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006600"/>
                </a:solidFill>
                <a:latin typeface="Century Gothic" pitchFamily="34" charset="0"/>
              </a:rPr>
              <a:t>&lt;table&gt; Element</a:t>
            </a:r>
            <a:endParaRPr lang="en-PH" sz="3600" b="1" dirty="0">
              <a:solidFill>
                <a:srgbClr val="006600"/>
              </a:solidFill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6641" y="1926967"/>
            <a:ext cx="74101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Specifies a container for a table within your document.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 Inside these tags you can place</a:t>
            </a:r>
          </a:p>
          <a:p>
            <a:pPr algn="just"/>
            <a:r>
              <a:rPr lang="en-US" sz="3200" dirty="0" smtClean="0"/>
              <a:t> </a:t>
            </a:r>
            <a:r>
              <a:rPr lang="en-US" sz="3200" b="1" u="sng" dirty="0" smtClean="0">
                <a:solidFill>
                  <a:srgbClr val="FF0000"/>
                </a:solidFill>
              </a:rPr>
              <a:t>&lt;</a:t>
            </a:r>
            <a:r>
              <a:rPr lang="en-US" sz="3200" b="1" u="sng" dirty="0" err="1" smtClean="0">
                <a:solidFill>
                  <a:srgbClr val="FF0000"/>
                </a:solidFill>
              </a:rPr>
              <a:t>tr</a:t>
            </a:r>
            <a:r>
              <a:rPr lang="en-US" sz="3200" b="1" u="sng" dirty="0" smtClean="0">
                <a:solidFill>
                  <a:srgbClr val="FF0000"/>
                </a:solidFill>
              </a:rPr>
              <a:t>&gt;, &lt;td&gt;, &lt;</a:t>
            </a:r>
            <a:r>
              <a:rPr lang="en-US" sz="3200" b="1" u="sng" dirty="0" err="1" smtClean="0">
                <a:solidFill>
                  <a:srgbClr val="FF0000"/>
                </a:solidFill>
              </a:rPr>
              <a:t>th</a:t>
            </a:r>
            <a:r>
              <a:rPr lang="en-US" sz="3200" b="1" u="sng" dirty="0" smtClean="0">
                <a:solidFill>
                  <a:srgbClr val="FF0000"/>
                </a:solidFill>
              </a:rPr>
              <a:t>&gt;, &lt;caption&gt;,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and other &lt;table&gt; tags.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4816" y="1499771"/>
            <a:ext cx="7339583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5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13974" y="877669"/>
            <a:ext cx="7320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Table Elements</a:t>
            </a:r>
            <a:endParaRPr lang="en-US" sz="3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283692" y="1560513"/>
            <a:ext cx="7250708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464" y="2032000"/>
            <a:ext cx="8626988" cy="35433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32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83634" y="908149"/>
            <a:ext cx="71507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 smtClean="0">
                <a:latin typeface="Courier New" pitchFamily="49" charset="0"/>
              </a:rPr>
              <a:t>&lt;td&gt;</a:t>
            </a:r>
            <a:r>
              <a:rPr lang="en-US" sz="3600" b="1" dirty="0" smtClean="0"/>
              <a:t> </a:t>
            </a:r>
            <a:r>
              <a:rPr lang="en-US" sz="3600" dirty="0" smtClean="0"/>
              <a:t>Element</a:t>
            </a:r>
            <a:endParaRPr lang="en-US" sz="3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51736" y="1590993"/>
            <a:ext cx="7082664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726" y="2240280"/>
            <a:ext cx="7355074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Cells are the most basic parts of a table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You create a cell within the 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&lt;table&gt;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element using the 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&lt;td&gt;</a:t>
            </a: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element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The 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&lt;td&gt;</a:t>
            </a: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element stands for “table data”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The content of each 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&lt;td&gt;</a:t>
            </a: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element is the data that will appear in the table cell</a:t>
            </a:r>
          </a:p>
        </p:txBody>
      </p:sp>
    </p:spTree>
    <p:extLst>
      <p:ext uri="{BB962C8B-B14F-4D97-AF65-F5344CB8AC3E}">
        <p14:creationId xmlns:p14="http://schemas.microsoft.com/office/powerpoint/2010/main" val="2693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3666" y="990600"/>
            <a:ext cx="714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006600"/>
                </a:solidFill>
                <a:latin typeface="Century Gothic" pitchFamily="34" charset="0"/>
              </a:rPr>
              <a:t>&lt;</a:t>
            </a:r>
            <a:r>
              <a:rPr lang="en-PH" sz="3600" b="1" dirty="0" err="1" smtClean="0">
                <a:solidFill>
                  <a:srgbClr val="006600"/>
                </a:solidFill>
                <a:latin typeface="Century Gothic" pitchFamily="34" charset="0"/>
              </a:rPr>
              <a:t>th</a:t>
            </a:r>
            <a:r>
              <a:rPr lang="en-PH" sz="3600" b="1" dirty="0" smtClean="0">
                <a:solidFill>
                  <a:srgbClr val="006600"/>
                </a:solidFill>
                <a:latin typeface="Century Gothic" pitchFamily="34" charset="0"/>
              </a:rPr>
              <a:t>&gt; Element</a:t>
            </a:r>
            <a:endParaRPr lang="en-PH" sz="3600" b="1" dirty="0">
              <a:solidFill>
                <a:srgbClr val="006600"/>
              </a:solidFill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3666" y="1752600"/>
            <a:ext cx="71407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The </a:t>
            </a:r>
            <a:r>
              <a:rPr lang="en-US" sz="3200" u="sng" dirty="0" smtClean="0">
                <a:solidFill>
                  <a:srgbClr val="FF0000"/>
                </a:solidFill>
              </a:rPr>
              <a:t>&lt;</a:t>
            </a:r>
            <a:r>
              <a:rPr lang="en-US" sz="3200" u="sng" dirty="0" err="1" smtClean="0">
                <a:solidFill>
                  <a:srgbClr val="FF0000"/>
                </a:solidFill>
              </a:rPr>
              <a:t>th</a:t>
            </a:r>
            <a:r>
              <a:rPr lang="en-US" sz="3200" u="sng" dirty="0" smtClean="0">
                <a:solidFill>
                  <a:srgbClr val="FF0000"/>
                </a:solidFill>
              </a:rPr>
              <a:t>&gt;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tag defines a header cell in an HTML table.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Header cells - contains header information (created with the </a:t>
            </a:r>
            <a:r>
              <a:rPr lang="en-US" sz="3200" u="sng" dirty="0" smtClean="0">
                <a:solidFill>
                  <a:srgbClr val="FF0000"/>
                </a:solidFill>
              </a:rPr>
              <a:t>&lt;</a:t>
            </a:r>
            <a:r>
              <a:rPr lang="en-US" sz="3200" u="sng" dirty="0" err="1" smtClean="0">
                <a:solidFill>
                  <a:srgbClr val="FF0000"/>
                </a:solidFill>
              </a:rPr>
              <a:t>th</a:t>
            </a:r>
            <a:r>
              <a:rPr lang="en-US" sz="3200" u="sng" dirty="0" smtClean="0">
                <a:solidFill>
                  <a:srgbClr val="FF0000"/>
                </a:solidFill>
              </a:rPr>
              <a:t>&gt; </a:t>
            </a:r>
            <a:r>
              <a:rPr lang="en-US" sz="3200" dirty="0" smtClean="0"/>
              <a:t>element)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The text in a </a:t>
            </a:r>
            <a:r>
              <a:rPr lang="en-US" sz="3200" u="sng" dirty="0" smtClean="0">
                <a:solidFill>
                  <a:srgbClr val="FF0000"/>
                </a:solidFill>
              </a:rPr>
              <a:t>&lt;</a:t>
            </a:r>
            <a:r>
              <a:rPr lang="en-US" sz="3200" u="sng" dirty="0" err="1" smtClean="0">
                <a:solidFill>
                  <a:srgbClr val="FF0000"/>
                </a:solidFill>
              </a:rPr>
              <a:t>th</a:t>
            </a:r>
            <a:r>
              <a:rPr lang="en-US" sz="3200" u="sng" dirty="0" smtClean="0">
                <a:solidFill>
                  <a:srgbClr val="FF0000"/>
                </a:solidFill>
              </a:rPr>
              <a:t>&gt;</a:t>
            </a:r>
            <a:r>
              <a:rPr lang="en-US" sz="3200" dirty="0" smtClean="0"/>
              <a:t> element is bold and centered.</a:t>
            </a:r>
          </a:p>
          <a:p>
            <a:pPr algn="just"/>
            <a:endParaRPr lang="en-US" sz="3200" dirty="0" smtClean="0"/>
          </a:p>
          <a:p>
            <a:pPr marL="914400" indent="-914400" algn="just"/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1672" y="1560731"/>
            <a:ext cx="7072727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40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59848" y="847189"/>
            <a:ext cx="70745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Schedule Table</a:t>
            </a:r>
            <a:endParaRPr lang="en-US" sz="3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527226" y="1530033"/>
            <a:ext cx="7007174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026" y="1760219"/>
            <a:ext cx="6583934" cy="490979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33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8423" y="1219200"/>
            <a:ext cx="786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006600"/>
                </a:solidFill>
                <a:latin typeface="Century Gothic" pitchFamily="34" charset="0"/>
              </a:rPr>
              <a:t>Try this:</a:t>
            </a:r>
            <a:endParaRPr lang="en-PH" sz="3600" b="1" dirty="0">
              <a:solidFill>
                <a:srgbClr val="006600"/>
              </a:solidFill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800" y="817879"/>
            <a:ext cx="5000623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&lt;html&gt;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&lt;head&gt;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&lt;title&gt;TABLES &lt;/title&gt;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&lt;body&gt;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&lt;table border=“10” 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cellspacing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="7" 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bgcolor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="#99CCFF" 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tr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&gt;  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	&lt;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&gt;Jedi&lt;/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	&lt;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&gt;Votes &lt;/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&gt;	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&lt;/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tr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tr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	&lt;td&gt;Anakin&lt;/td&gt;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	&lt;td&gt;34&lt;/td&gt;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&lt;/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tr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tr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	&lt;td&gt;Obi Wan Kenobi&lt;/td&gt;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	&lt;td&gt;56&lt;/td&gt;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&lt;/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tr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tr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	&lt;td&gt;Yoda&lt;/td&gt;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	&lt;td&gt;1000&lt;/td&gt;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&lt;/</a:t>
            </a:r>
            <a:r>
              <a:rPr lang="en-GB" sz="1600" b="1" dirty="0" err="1" smtClean="0">
                <a:solidFill>
                  <a:schemeClr val="tx1"/>
                </a:solidFill>
                <a:latin typeface="+mj-lt"/>
              </a:rPr>
              <a:t>tr</a:t>
            </a: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&lt;/table&gt;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&lt;/head&gt;</a:t>
            </a:r>
          </a:p>
          <a:p>
            <a:pPr marL="914400" indent="-914400" algn="just"/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&lt;/html&gt;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6998" y="2100580"/>
            <a:ext cx="3905250" cy="270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435600" y="4965700"/>
            <a:ext cx="3325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NOTE: for easier reading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</a:rPr>
              <a:t>tr</a:t>
            </a:r>
            <a:r>
              <a:rPr lang="en-US" sz="2400" b="1" dirty="0" smtClean="0">
                <a:solidFill>
                  <a:srgbClr val="FF0000"/>
                </a:solidFill>
              </a:rPr>
              <a:t>&gt;			= rows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>
                <a:solidFill>
                  <a:srgbClr val="FF0000"/>
                </a:solidFill>
              </a:rPr>
              <a:t>&gt; or &lt;td&gt; 	= columns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1896" y="1371600"/>
            <a:ext cx="647761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58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244882" y="892909"/>
            <a:ext cx="72895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Caption</a:t>
            </a:r>
            <a:endParaRPr lang="en-US" sz="3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14306" y="1575753"/>
            <a:ext cx="7220094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1300755" y="1767840"/>
            <a:ext cx="7081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dirty="0" smtClean="0"/>
              <a:t>Most tables include a caption that describes the data in the table</a:t>
            </a:r>
          </a:p>
          <a:p>
            <a:pPr eaLnBrk="1" hangingPunct="1">
              <a:defRPr/>
            </a:pPr>
            <a:r>
              <a:rPr lang="en-US" sz="2400" dirty="0" smtClean="0"/>
              <a:t>You create a caption for a Web page table using the </a:t>
            </a:r>
            <a:r>
              <a:rPr lang="en-US" sz="2400" b="1" u="sng" dirty="0" smtClean="0">
                <a:solidFill>
                  <a:srgbClr val="FF0000"/>
                </a:solidFill>
                <a:latin typeface="Courier New" pitchFamily="49" charset="0"/>
              </a:rPr>
              <a:t>&lt;caption&gt;</a:t>
            </a:r>
            <a:r>
              <a:rPr lang="en-US" sz="2400" b="1" dirty="0" smtClean="0">
                <a:solidFill>
                  <a:schemeClr val="folHlink"/>
                </a:solidFill>
              </a:rPr>
              <a:t> element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r>
              <a:rPr lang="en-US" sz="2400" dirty="0" smtClean="0"/>
              <a:t>The </a:t>
            </a:r>
            <a:r>
              <a:rPr lang="en-US" sz="2400" b="1" u="sng" dirty="0" smtClean="0">
                <a:solidFill>
                  <a:srgbClr val="FF0000"/>
                </a:solidFill>
                <a:latin typeface="Courier New" pitchFamily="49" charset="0"/>
              </a:rPr>
              <a:t>&lt;caption&gt;</a:t>
            </a:r>
            <a:r>
              <a:rPr lang="en-US" sz="2400" dirty="0" smtClean="0"/>
              <a:t> element must be the first element following the </a:t>
            </a:r>
            <a:r>
              <a:rPr lang="en-US" sz="2400" b="1" u="sng" dirty="0" smtClean="0">
                <a:solidFill>
                  <a:srgbClr val="FF0000"/>
                </a:solidFill>
                <a:latin typeface="Courier New" pitchFamily="49" charset="0"/>
              </a:rPr>
              <a:t>&lt;table&gt;</a:t>
            </a:r>
            <a:r>
              <a:rPr lang="en-US" sz="2400" dirty="0" smtClean="0"/>
              <a:t> element, and you can include only a single </a:t>
            </a:r>
            <a:r>
              <a:rPr lang="en-US" sz="2400" b="1" u="sng" dirty="0" smtClean="0">
                <a:solidFill>
                  <a:srgbClr val="FF0000"/>
                </a:solidFill>
                <a:latin typeface="Courier New" pitchFamily="49" charset="0"/>
              </a:rPr>
              <a:t>&lt;caption&gt;</a:t>
            </a:r>
            <a:r>
              <a:rPr lang="en-US" sz="2400" dirty="0" smtClean="0"/>
              <a:t> element per table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A caption should provide a short phrase or title that clearly describes the contents of the table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244882" y="892909"/>
            <a:ext cx="72895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Caption</a:t>
            </a:r>
            <a:endParaRPr lang="en-US" sz="3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14306" y="1575753"/>
            <a:ext cx="7220094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1809749"/>
            <a:ext cx="3543300" cy="496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8438" y="1809749"/>
            <a:ext cx="2443162" cy="1818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987800" y="3665835"/>
            <a:ext cx="48034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Note: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&lt;caption&gt; tag must be inserted immediately after the &lt;table&gt; tag.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You can specify only one caption per table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95834" y="1030069"/>
            <a:ext cx="71385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Table Widths</a:t>
            </a:r>
            <a:endParaRPr lang="en-US" sz="3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63820" y="1712913"/>
            <a:ext cx="7070579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1455606" y="2527300"/>
            <a:ext cx="7002593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dirty="0" smtClean="0"/>
              <a:t>You use the </a:t>
            </a:r>
            <a:r>
              <a:rPr lang="en-US" sz="3200" b="1" u="sng" dirty="0" smtClean="0">
                <a:solidFill>
                  <a:srgbClr val="FF0000"/>
                </a:solidFill>
                <a:latin typeface="Courier New" pitchFamily="49" charset="0"/>
              </a:rPr>
              <a:t>width</a:t>
            </a:r>
            <a:r>
              <a:rPr lang="en-US" sz="3200" b="1" dirty="0" smtClean="0">
                <a:solidFill>
                  <a:schemeClr val="folHlink"/>
                </a:solidFill>
              </a:rPr>
              <a:t> attribute</a:t>
            </a:r>
            <a:r>
              <a:rPr lang="en-US" sz="3200" dirty="0" smtClean="0"/>
              <a:t> of the </a:t>
            </a:r>
            <a:r>
              <a:rPr lang="en-US" sz="3200" b="1" u="sng" dirty="0" smtClean="0">
                <a:solidFill>
                  <a:srgbClr val="FF0000"/>
                </a:solidFill>
                <a:latin typeface="Courier New" pitchFamily="49" charset="0"/>
              </a:rPr>
              <a:t>&lt;table&gt;</a:t>
            </a:r>
            <a:r>
              <a:rPr lang="en-US" sz="3200" dirty="0" smtClean="0"/>
              <a:t> element to specify the size of a table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2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 smtClean="0"/>
              <a:t>You can assign a fixed value in pixels or a percentage representing the visible width of a Web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2161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57454" y="1014829"/>
            <a:ext cx="67769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halkduster"/>
                <a:cs typeface="Chalkduster"/>
              </a:rPr>
              <a:t>Anchor Tag  </a:t>
            </a:r>
            <a:r>
              <a:rPr lang="en-US" sz="3600" b="1" dirty="0" smtClean="0">
                <a:solidFill>
                  <a:srgbClr val="FF6600"/>
                </a:solidFill>
                <a:latin typeface="Chalkduster"/>
                <a:cs typeface="Chalkduster"/>
              </a:rPr>
              <a:t>&lt;A&gt;  &lt;a&gt;</a:t>
            </a:r>
            <a:endParaRPr lang="en-US" sz="3600" b="1" dirty="0">
              <a:solidFill>
                <a:srgbClr val="FF6600"/>
              </a:solidFill>
              <a:latin typeface="Chalkduster"/>
              <a:cs typeface="Chalkdust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0458" y="2042160"/>
            <a:ext cx="72287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i="1" dirty="0" smtClean="0"/>
              <a:t>	A tag that identifies a link or a location within a document that creates hyperlink using HREF = attribute.</a:t>
            </a:r>
          </a:p>
          <a:p>
            <a:pPr algn="just"/>
            <a:endParaRPr lang="en-US" sz="3200" b="1" i="1" dirty="0"/>
          </a:p>
          <a:p>
            <a:pPr algn="just"/>
            <a:endParaRPr lang="en-US" sz="3200" b="1" i="1" dirty="0" smtClean="0"/>
          </a:p>
          <a:p>
            <a:pPr algn="just"/>
            <a:r>
              <a:rPr lang="en-US" sz="3200" b="1" i="1" dirty="0" smtClean="0"/>
              <a:t>Ex:</a:t>
            </a:r>
          </a:p>
          <a:p>
            <a:pPr algn="just"/>
            <a:r>
              <a:rPr lang="en-US" sz="2800" dirty="0" smtClean="0"/>
              <a:t>&lt;A HREF="http://</a:t>
            </a:r>
            <a:r>
              <a:rPr lang="en-US" sz="2800" dirty="0" err="1" smtClean="0"/>
              <a:t>www.feu.com</a:t>
            </a:r>
            <a:r>
              <a:rPr lang="en-US" sz="2800" dirty="0" smtClean="0"/>
              <a:t>&gt; Visit FEU &lt;/A&gt;</a:t>
            </a:r>
          </a:p>
          <a:p>
            <a:pPr algn="just"/>
            <a:r>
              <a:rPr lang="en-US" sz="2800" dirty="0" smtClean="0"/>
              <a:t>&lt;a </a:t>
            </a:r>
            <a:r>
              <a:rPr lang="en-US" sz="2800" dirty="0" err="1" smtClean="0"/>
              <a:t>href</a:t>
            </a:r>
            <a:r>
              <a:rPr lang="en-US" sz="2800" dirty="0" smtClean="0"/>
              <a:t>=</a:t>
            </a:r>
            <a:r>
              <a:rPr lang="en-US" sz="2800" dirty="0"/>
              <a:t>"http://</a:t>
            </a:r>
            <a:r>
              <a:rPr lang="en-US" sz="2800" dirty="0" err="1"/>
              <a:t>www.feu.com</a:t>
            </a:r>
            <a:r>
              <a:rPr lang="en-US" sz="2800" dirty="0"/>
              <a:t>&gt; Visit FEU &lt;</a:t>
            </a:r>
            <a:r>
              <a:rPr lang="en-US" sz="2800" dirty="0" smtClean="0"/>
              <a:t>/a&gt;</a:t>
            </a:r>
            <a:endParaRPr lang="en-US" sz="28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36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1" y="1003299"/>
            <a:ext cx="6075363" cy="529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6410325"/>
            <a:ext cx="47339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46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1838" y="908149"/>
            <a:ext cx="70125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Horizontal Alignment</a:t>
            </a:r>
            <a:endParaRPr lang="en-US" sz="3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588624" y="1590993"/>
            <a:ext cx="6945775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1703370" y="2171283"/>
            <a:ext cx="667863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3200" dirty="0" smtClean="0"/>
              <a:t>You can use the </a:t>
            </a:r>
            <a:r>
              <a:rPr lang="en-US" sz="3200" b="1" u="sng" dirty="0" smtClean="0">
                <a:solidFill>
                  <a:srgbClr val="FF0000"/>
                </a:solidFill>
                <a:latin typeface="Courier New" pitchFamily="49" charset="0"/>
              </a:rPr>
              <a:t>align</a:t>
            </a:r>
            <a:r>
              <a:rPr lang="en-US" sz="3200" b="1" dirty="0" smtClean="0">
                <a:solidFill>
                  <a:schemeClr val="folHlink"/>
                </a:solidFill>
              </a:rPr>
              <a:t> attribute</a:t>
            </a:r>
            <a:r>
              <a:rPr lang="en-US" sz="3200" dirty="0" smtClean="0"/>
              <a:t> to adjust the horizontal alignment of the contents of all table elements with the exception of the </a:t>
            </a:r>
            <a:r>
              <a:rPr lang="en-US" sz="3200" b="1" u="sng" dirty="0" smtClean="0">
                <a:solidFill>
                  <a:srgbClr val="FF0000"/>
                </a:solidFill>
                <a:latin typeface="Courier New" pitchFamily="49" charset="0"/>
              </a:rPr>
              <a:t>&lt;table&gt;</a:t>
            </a:r>
            <a:r>
              <a:rPr lang="en-US" sz="3200" dirty="0" smtClean="0"/>
              <a:t> and </a:t>
            </a:r>
            <a:r>
              <a:rPr lang="en-US" sz="3200" b="1" u="sng" dirty="0" smtClean="0">
                <a:solidFill>
                  <a:srgbClr val="FF0000"/>
                </a:solidFill>
                <a:latin typeface="Courier New" pitchFamily="49" charset="0"/>
              </a:rPr>
              <a:t>&lt;caption&gt;</a:t>
            </a:r>
            <a:r>
              <a:rPr lang="en-US" sz="3200" dirty="0" smtClean="0"/>
              <a:t> elements</a:t>
            </a:r>
          </a:p>
          <a:p>
            <a:pPr eaLnBrk="1" hangingPunct="1">
              <a:defRPr/>
            </a:pPr>
            <a:r>
              <a:rPr lang="en-US" sz="3200" dirty="0" smtClean="0"/>
              <a:t>The values you can assign to the </a:t>
            </a:r>
            <a:r>
              <a:rPr lang="en-US" sz="3200" b="1" u="sng" dirty="0" smtClean="0">
                <a:solidFill>
                  <a:srgbClr val="FF0000"/>
                </a:solidFill>
                <a:latin typeface="Courier New" pitchFamily="49" charset="0"/>
              </a:rPr>
              <a:t>align</a:t>
            </a:r>
            <a:r>
              <a:rPr lang="en-US" sz="3200" dirty="0" smtClean="0"/>
              <a:t> attribute are left, center, right, and justify</a:t>
            </a:r>
          </a:p>
        </p:txBody>
      </p:sp>
    </p:spTree>
    <p:extLst>
      <p:ext uri="{BB962C8B-B14F-4D97-AF65-F5344CB8AC3E}">
        <p14:creationId xmlns:p14="http://schemas.microsoft.com/office/powerpoint/2010/main" val="28670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27665" y="938629"/>
            <a:ext cx="800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smtClean="0"/>
              <a:t>Horizontal Alignment</a:t>
            </a:r>
            <a:endParaRPr lang="en-US" sz="3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03865" y="162147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3865" y="1877059"/>
            <a:ext cx="6011581" cy="418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665" y="6283007"/>
            <a:ext cx="3438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08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67386" y="953869"/>
            <a:ext cx="71670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Borders</a:t>
            </a:r>
            <a:endParaRPr lang="en-US" sz="3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35644" y="1636713"/>
            <a:ext cx="7098756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38814" y="2362200"/>
            <a:ext cx="7371785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You use the 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&lt;table&gt;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element’s 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border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attribute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to add a border to a table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The value you assign to the 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border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attribute determines the thickness of the border in pixels</a:t>
            </a:r>
          </a:p>
        </p:txBody>
      </p:sp>
    </p:spTree>
    <p:extLst>
      <p:ext uri="{BB962C8B-B14F-4D97-AF65-F5344CB8AC3E}">
        <p14:creationId xmlns:p14="http://schemas.microsoft.com/office/powerpoint/2010/main" val="28590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" y="927100"/>
            <a:ext cx="86106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3612" y="6350000"/>
            <a:ext cx="46577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67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90972" y="984349"/>
            <a:ext cx="7143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Displaying Empty Cells</a:t>
            </a:r>
            <a:endParaRPr lang="en-US" sz="3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59004" y="1667193"/>
            <a:ext cx="7075395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93666" y="2087880"/>
            <a:ext cx="6531134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Web browsers do not render the borders around empty cells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To fix this problem, you need to add a 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&lt;td&gt;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element for each empty cell, and include a non-breaking space character entity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(&amp;nbsp;)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as each cell’s content</a:t>
            </a:r>
          </a:p>
        </p:txBody>
      </p:sp>
    </p:spTree>
    <p:extLst>
      <p:ext uri="{BB962C8B-B14F-4D97-AF65-F5344CB8AC3E}">
        <p14:creationId xmlns:p14="http://schemas.microsoft.com/office/powerpoint/2010/main" val="3093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90210" y="858936"/>
            <a:ext cx="70441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Cell Margins</a:t>
            </a:r>
            <a:endParaRPr lang="en-US" sz="3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57298" y="1541780"/>
            <a:ext cx="6977102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9160" y="1810067"/>
            <a:ext cx="7863840" cy="411480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n-US" sz="2600" dirty="0" smtClean="0"/>
              <a:t>The </a:t>
            </a:r>
            <a:r>
              <a:rPr lang="en-US" sz="2600" b="1" u="sng" dirty="0" smtClean="0">
                <a:solidFill>
                  <a:srgbClr val="FF0000"/>
                </a:solidFill>
                <a:latin typeface="Courier New" pitchFamily="49" charset="0"/>
              </a:rPr>
              <a:t>cellspacing</a:t>
            </a:r>
            <a:r>
              <a:rPr lang="en-US" sz="2600" b="1" dirty="0" smtClean="0">
                <a:solidFill>
                  <a:schemeClr val="folHlink"/>
                </a:solidFill>
              </a:rPr>
              <a:t> attribute</a:t>
            </a:r>
            <a:r>
              <a:rPr lang="en-US" sz="2600" dirty="0" smtClean="0"/>
              <a:t> specifies the amount of horizontal and vertical space between table cells</a:t>
            </a:r>
          </a:p>
          <a:p>
            <a:pPr algn="just" eaLnBrk="1" hangingPunct="1">
              <a:defRPr/>
            </a:pPr>
            <a:endParaRPr lang="en-US" sz="2600" dirty="0" smtClean="0"/>
          </a:p>
          <a:p>
            <a:pPr algn="just" eaLnBrk="1" hangingPunct="1">
              <a:defRPr/>
            </a:pPr>
            <a:r>
              <a:rPr lang="en-US" sz="2600" dirty="0" smtClean="0"/>
              <a:t>You assign to the </a:t>
            </a:r>
            <a:r>
              <a:rPr lang="en-US" sz="2600" b="1" u="sng" dirty="0" smtClean="0">
                <a:solidFill>
                  <a:srgbClr val="FF0000"/>
                </a:solidFill>
                <a:latin typeface="Courier New" pitchFamily="49" charset="0"/>
              </a:rPr>
              <a:t>cellspacing</a:t>
            </a:r>
            <a:r>
              <a:rPr lang="en-US" sz="2600" dirty="0" smtClean="0"/>
              <a:t> attribute a value representing the number of pixels that you want between table cells</a:t>
            </a:r>
          </a:p>
          <a:p>
            <a:pPr algn="just" eaLnBrk="1" hangingPunct="1">
              <a:defRPr/>
            </a:pPr>
            <a:endParaRPr lang="en-US" sz="2600" dirty="0" smtClean="0"/>
          </a:p>
          <a:p>
            <a:pPr algn="just">
              <a:defRPr/>
            </a:pPr>
            <a:r>
              <a:rPr lang="en-US" sz="2600" dirty="0" smtClean="0"/>
              <a:t>In comparison, the </a:t>
            </a:r>
            <a:r>
              <a:rPr lang="en-US" sz="2600" b="1" u="sng" dirty="0" smtClean="0">
                <a:solidFill>
                  <a:srgbClr val="FF0000"/>
                </a:solidFill>
                <a:latin typeface="Courier New" pitchFamily="49" charset="0"/>
              </a:rPr>
              <a:t>cellpadding</a:t>
            </a:r>
            <a:r>
              <a:rPr lang="en-US" sz="2600" b="1" dirty="0" smtClean="0">
                <a:solidFill>
                  <a:schemeClr val="folHlink"/>
                </a:solidFill>
              </a:rPr>
              <a:t> attribute</a:t>
            </a:r>
            <a:r>
              <a:rPr lang="en-US" sz="2600" dirty="0" smtClean="0"/>
              <a:t> specifies the amount of horizontal and vertical space between each cell’s border and the contents of the cell</a:t>
            </a:r>
          </a:p>
          <a:p>
            <a:pPr algn="just" eaLnBrk="1" hangingPunct="1">
              <a:defRPr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526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10732" y="868462"/>
            <a:ext cx="800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smtClean="0"/>
              <a:t>Cell Margins</a:t>
            </a:r>
            <a:endParaRPr lang="en-US" sz="3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286932" y="1551306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0382" y="1738631"/>
            <a:ext cx="60579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9532" y="5858193"/>
            <a:ext cx="4286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18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009962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The Attributes </a:t>
            </a:r>
            <a:r>
              <a:rPr lang="en-US" sz="2800" b="1" dirty="0" smtClean="0">
                <a:solidFill>
                  <a:srgbClr val="FF0000"/>
                </a:solidFill>
              </a:rPr>
              <a:t>CELLPADDING</a:t>
            </a:r>
            <a:r>
              <a:rPr lang="en-US" sz="2800" b="1" dirty="0" smtClean="0">
                <a:solidFill>
                  <a:srgbClr val="006600"/>
                </a:solidFill>
              </a:rPr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CELLSPACING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8300" y="1596682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	The attribute </a:t>
            </a:r>
            <a:r>
              <a:rPr lang="en-US" sz="2400" b="1" dirty="0" smtClean="0"/>
              <a:t>CELLPADDING</a:t>
            </a:r>
            <a:r>
              <a:rPr lang="en-US" sz="2400" dirty="0" smtClean="0"/>
              <a:t> describes the space in pixels between a table cell´s border and its content.</a:t>
            </a:r>
          </a:p>
          <a:p>
            <a:endParaRPr lang="en-US" sz="2400" dirty="0" smtClean="0"/>
          </a:p>
          <a:p>
            <a:r>
              <a:rPr lang="en-US" sz="2400" b="1" dirty="0" smtClean="0"/>
              <a:t>	</a:t>
            </a:r>
            <a:r>
              <a:rPr lang="en-US" sz="2400" dirty="0" smtClean="0"/>
              <a:t>The attribute </a:t>
            </a:r>
            <a:r>
              <a:rPr lang="en-US" sz="2400" b="1" dirty="0" smtClean="0"/>
              <a:t>CELLSPACING</a:t>
            </a:r>
            <a:r>
              <a:rPr lang="en-US" sz="2400" dirty="0" smtClean="0"/>
              <a:t> describes the space in pixels between the different table cells.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1400" y="3541210"/>
            <a:ext cx="5981700" cy="260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7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88015"/>
            <a:ext cx="6859881" cy="121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97366" y="2400299"/>
            <a:ext cx="5436934" cy="376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84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4372" y="1021080"/>
            <a:ext cx="702142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halkduster"/>
                <a:cs typeface="Chalkduster"/>
              </a:rPr>
              <a:t>Attribute Information</a:t>
            </a:r>
            <a:endParaRPr lang="en-US" sz="3200" dirty="0" smtClean="0">
              <a:latin typeface="Chalkduster"/>
              <a:cs typeface="Chalkdust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4372" y="1879600"/>
            <a:ext cx="674057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HREF="URL”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	Specifies the relative or absolute location of a file to which you want to provide a hyperlink.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A</a:t>
            </a:r>
            <a:r>
              <a:rPr lang="en-US" sz="2400" b="1" dirty="0" smtClean="0">
                <a:solidFill>
                  <a:srgbClr val="008000"/>
                </a:solidFill>
              </a:rPr>
              <a:t>bsolute </a:t>
            </a:r>
            <a:r>
              <a:rPr lang="en-US" sz="2400" b="1" dirty="0">
                <a:solidFill>
                  <a:srgbClr val="008000"/>
                </a:solidFill>
              </a:rPr>
              <a:t>URL </a:t>
            </a:r>
            <a:r>
              <a:rPr lang="en-US" sz="2400" dirty="0"/>
              <a:t>- points to another web </a:t>
            </a:r>
            <a:r>
              <a:rPr lang="en-US" sz="2400" dirty="0" smtClean="0"/>
              <a:t>site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 </a:t>
            </a:r>
            <a:r>
              <a:rPr lang="en-US" sz="2400" dirty="0"/>
              <a:t>(like </a:t>
            </a:r>
            <a:r>
              <a:rPr lang="en-US" sz="2400" dirty="0" err="1"/>
              <a:t>href</a:t>
            </a:r>
            <a:r>
              <a:rPr lang="en-US" sz="2400" dirty="0"/>
              <a:t>="http://</a:t>
            </a:r>
            <a:r>
              <a:rPr lang="en-US" sz="2400" dirty="0" err="1"/>
              <a:t>www.example.com</a:t>
            </a:r>
            <a:r>
              <a:rPr lang="en-US" sz="2400" dirty="0"/>
              <a:t>/</a:t>
            </a:r>
            <a:r>
              <a:rPr lang="en-US" sz="2400" dirty="0" err="1"/>
              <a:t>theme.css</a:t>
            </a:r>
            <a:r>
              <a:rPr lang="en-US" sz="2400" dirty="0"/>
              <a:t>"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8000"/>
                </a:solidFill>
              </a:rPr>
              <a:t>Relative </a:t>
            </a:r>
            <a:r>
              <a:rPr lang="en-US" sz="2400" b="1" dirty="0">
                <a:solidFill>
                  <a:srgbClr val="008000"/>
                </a:solidFill>
              </a:rPr>
              <a:t>URL </a:t>
            </a:r>
            <a:r>
              <a:rPr lang="en-US" sz="2400" dirty="0"/>
              <a:t>- points to a file within a web </a:t>
            </a:r>
            <a:r>
              <a:rPr lang="en-US" sz="2400" dirty="0" smtClean="0"/>
              <a:t>site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 </a:t>
            </a:r>
            <a:r>
              <a:rPr lang="en-US" sz="2400" dirty="0"/>
              <a:t>(like </a:t>
            </a:r>
            <a:r>
              <a:rPr lang="en-US" sz="2400" dirty="0" err="1"/>
              <a:t>href</a:t>
            </a:r>
            <a:r>
              <a:rPr lang="en-US" sz="2400" dirty="0"/>
              <a:t>="/themes/</a:t>
            </a:r>
            <a:r>
              <a:rPr lang="en-US" sz="2400" dirty="0" err="1"/>
              <a:t>theme.css</a:t>
            </a:r>
            <a:r>
              <a:rPr lang="en-US" sz="2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262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5576" y="908149"/>
            <a:ext cx="7047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rgbClr val="006600"/>
                </a:solidFill>
                <a:latin typeface="Century Gothic" pitchFamily="34" charset="0"/>
              </a:rPr>
              <a:t>Understanding </a:t>
            </a:r>
            <a:r>
              <a:rPr lang="en-PH" sz="3600" b="1" dirty="0" err="1" smtClean="0">
                <a:solidFill>
                  <a:srgbClr val="FF0000"/>
                </a:solidFill>
                <a:latin typeface="Century Gothic" pitchFamily="34" charset="0"/>
              </a:rPr>
              <a:t>rowspan</a:t>
            </a:r>
            <a:r>
              <a:rPr lang="en-PH" sz="3600" b="1" dirty="0" smtClean="0">
                <a:solidFill>
                  <a:srgbClr val="006600"/>
                </a:solidFill>
                <a:latin typeface="Century Gothic" pitchFamily="34" charset="0"/>
              </a:rPr>
              <a:t> and </a:t>
            </a:r>
            <a:r>
              <a:rPr lang="en-PH" sz="3600" b="1" dirty="0" err="1" smtClean="0">
                <a:solidFill>
                  <a:srgbClr val="FF0000"/>
                </a:solidFill>
                <a:latin typeface="Century Gothic" pitchFamily="34" charset="0"/>
              </a:rPr>
              <a:t>colspan</a:t>
            </a:r>
            <a:r>
              <a:rPr lang="en-PH" sz="3600" b="1" dirty="0" smtClean="0">
                <a:solidFill>
                  <a:srgbClr val="006600"/>
                </a:solidFill>
                <a:latin typeface="Century Gothic" pitchFamily="34" charset="0"/>
              </a:rPr>
              <a:t>:</a:t>
            </a:r>
            <a:endParaRPr lang="en-PH" sz="3600" b="1" dirty="0">
              <a:solidFill>
                <a:srgbClr val="006600"/>
              </a:solidFill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576" y="2240280"/>
            <a:ext cx="70478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 cells can span across more than one column or row. </a:t>
            </a:r>
          </a:p>
          <a:p>
            <a:pPr algn="just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just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attributes </a:t>
            </a:r>
            <a:r>
              <a:rPr lang="en-US" sz="3200" b="1" u="sng" dirty="0" smtClean="0">
                <a:solidFill>
                  <a:srgbClr val="FF0000"/>
                </a:solidFill>
                <a:latin typeface="+mj-lt"/>
              </a:rPr>
              <a:t>COLSPAN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("how many across") and </a:t>
            </a:r>
            <a:r>
              <a:rPr lang="en-US" sz="3200" b="1" u="sng" dirty="0" smtClean="0">
                <a:solidFill>
                  <a:srgbClr val="FF0000"/>
                </a:solidFill>
                <a:latin typeface="+mj-lt"/>
              </a:rPr>
              <a:t>ROWSPAN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("how many down") indicate how many columns or rows a cell should take up.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72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165" y="1082040"/>
            <a:ext cx="7338120" cy="434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5704840"/>
            <a:ext cx="3905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07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6576" y="1334869"/>
            <a:ext cx="689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600" b="1" dirty="0" err="1" smtClean="0">
                <a:solidFill>
                  <a:srgbClr val="006600"/>
                </a:solidFill>
                <a:latin typeface="Century Gothic" pitchFamily="34" charset="0"/>
              </a:rPr>
              <a:t>rowspan</a:t>
            </a:r>
            <a:endParaRPr lang="en-PH" sz="3600" b="1" dirty="0">
              <a:solidFill>
                <a:srgbClr val="006600"/>
              </a:solidFill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576" y="2205097"/>
            <a:ext cx="6895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Row Span extends cells on a vertical row (up and down). The line to add for Row Span is ROWSPAN="X". This line adds onto the &lt;TD&gt; cell 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3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050" y="818257"/>
            <a:ext cx="4248150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&lt;head&gt;</a:t>
            </a:r>
          </a:p>
          <a:p>
            <a:r>
              <a:rPr lang="en-US" sz="2400" dirty="0" smtClean="0"/>
              <a:t>&lt;title&gt;My Homepage&lt;/title&gt;</a:t>
            </a:r>
          </a:p>
          <a:p>
            <a:r>
              <a:rPr lang="en-US" sz="2400" dirty="0" smtClean="0"/>
              <a:t>&lt;/head&gt;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&lt;body&gt;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&lt;table border="1"&gt;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tr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&lt;td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rowspan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="2"&gt;CELL 1 &lt;/td&gt;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&lt;td&gt; Cell 2 &lt;/td&gt;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tr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tr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&gt; 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&lt;td&gt; Cell 3 &lt;/td&gt;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tr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&lt;/table&gt;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0035" y="3276600"/>
            <a:ext cx="2267240" cy="133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2704" y="1416125"/>
            <a:ext cx="2397895" cy="109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17068" y="751820"/>
            <a:ext cx="367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2800" b="1" dirty="0" smtClean="0">
                <a:solidFill>
                  <a:srgbClr val="006600"/>
                </a:solidFill>
                <a:latin typeface="Century Gothic" pitchFamily="34" charset="0"/>
              </a:rPr>
              <a:t>Without spanning:</a:t>
            </a:r>
            <a:endParaRPr lang="en-PH" sz="2800" b="1" dirty="0">
              <a:solidFill>
                <a:srgbClr val="006600"/>
              </a:solidFill>
              <a:latin typeface="Century Gothic" pitchFamily="34" charset="0"/>
            </a:endParaRPr>
          </a:p>
        </p:txBody>
      </p:sp>
      <p:cxnSp>
        <p:nvCxnSpPr>
          <p:cNvPr id="6" name="Elbow Connector 5"/>
          <p:cNvCxnSpPr>
            <a:stCxn id="2" idx="3"/>
            <a:endCxn id="3" idx="1"/>
          </p:cNvCxnSpPr>
          <p:nvPr/>
        </p:nvCxnSpPr>
        <p:spPr>
          <a:xfrm>
            <a:off x="4394200" y="3819079"/>
            <a:ext cx="2015835" cy="1273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6496" y="1138297"/>
            <a:ext cx="7171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600" b="1" dirty="0" err="1" smtClean="0">
                <a:solidFill>
                  <a:srgbClr val="006600"/>
                </a:solidFill>
                <a:latin typeface="Century Gothic" pitchFamily="34" charset="0"/>
              </a:rPr>
              <a:t>colspan</a:t>
            </a:r>
            <a:endParaRPr lang="en-PH" sz="3600" b="1" dirty="0">
              <a:solidFill>
                <a:srgbClr val="006600"/>
              </a:solidFill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2696" y="1900297"/>
            <a:ext cx="7171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Column Span extends cells on a horizontal row (left and right). The line to add for Column Span is </a:t>
            </a:r>
            <a:r>
              <a:rPr lang="en-US" sz="3600" dirty="0" err="1" smtClean="0"/>
              <a:t>colspan</a:t>
            </a:r>
            <a:r>
              <a:rPr lang="en-US" sz="3600" dirty="0" smtClean="0"/>
              <a:t>="X". This line adds onto the &lt;TD&gt; cell.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33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3666" y="75308"/>
            <a:ext cx="3787934" cy="637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&lt;head&gt;</a:t>
            </a:r>
          </a:p>
          <a:p>
            <a:r>
              <a:rPr lang="en-US" sz="2400" dirty="0" smtClean="0"/>
              <a:t>&lt;title&gt;My Homepage&lt;/title&gt;</a:t>
            </a:r>
          </a:p>
          <a:p>
            <a:r>
              <a:rPr lang="en-US" sz="2400" dirty="0" smtClean="0"/>
              <a:t>&lt;/head&gt;</a:t>
            </a:r>
          </a:p>
          <a:p>
            <a:r>
              <a:rPr lang="en-US" sz="2400" dirty="0" smtClean="0"/>
              <a:t>&lt;body&gt;</a:t>
            </a:r>
          </a:p>
          <a:p>
            <a:r>
              <a:rPr lang="en-US" sz="2400" dirty="0" smtClean="0"/>
              <a:t>&lt;table border="1"&gt;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&lt;td&gt;CELL 1 &lt;/td&gt;</a:t>
            </a:r>
          </a:p>
          <a:p>
            <a:r>
              <a:rPr lang="en-US" sz="2400" dirty="0" smtClean="0"/>
              <a:t>&lt;td&gt; Cell 2 &lt;/td&gt;</a:t>
            </a:r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</a:t>
            </a:r>
          </a:p>
          <a:p>
            <a:r>
              <a:rPr lang="en-US" sz="2400" dirty="0" smtClean="0"/>
              <a:t>&lt;td </a:t>
            </a:r>
            <a:r>
              <a:rPr lang="en-US" sz="2400" dirty="0" err="1" smtClean="0"/>
              <a:t>colspan</a:t>
            </a:r>
            <a:r>
              <a:rPr lang="en-US" sz="2400" dirty="0" smtClean="0"/>
              <a:t>="2"&gt; Cell 3 &lt;/td&gt;</a:t>
            </a:r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&lt;/table&gt;</a:t>
            </a:r>
          </a:p>
          <a:p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0650" y="290123"/>
            <a:ext cx="2868216" cy="161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5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7189" y="857250"/>
            <a:ext cx="4267200" cy="5219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91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9154" y="1078442"/>
            <a:ext cx="5000625" cy="4362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7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 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2888" y="781050"/>
            <a:ext cx="5000625" cy="529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4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 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07266" y="304800"/>
            <a:ext cx="4719638" cy="5865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7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74693" y="589279"/>
            <a:ext cx="8001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latin typeface="Chalkduster"/>
                <a:cs typeface="Chalkduster"/>
              </a:rPr>
              <a:t>HTML Link  with Image</a:t>
            </a:r>
            <a:endParaRPr lang="en-US" sz="3200" b="1" dirty="0">
              <a:latin typeface="Chalkduster"/>
              <a:cs typeface="Chalkdust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896" y="1218112"/>
            <a:ext cx="812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  <a:latin typeface="Chalkboard"/>
                <a:cs typeface="Chalkboard"/>
              </a:rPr>
              <a:t>Make a hyperlink of an image and text.</a:t>
            </a:r>
          </a:p>
          <a:p>
            <a:r>
              <a:rPr lang="en-US" b="1" dirty="0">
                <a:latin typeface="Chalkboard"/>
                <a:cs typeface="Chalkboard"/>
              </a:rPr>
              <a:t>	</a:t>
            </a:r>
            <a:r>
              <a:rPr lang="en-US" b="1" dirty="0" smtClean="0">
                <a:latin typeface="Chalkboard"/>
                <a:cs typeface="Chalkboard"/>
              </a:rPr>
              <a:t>a. Create a folder inside the main folder </a:t>
            </a:r>
            <a:r>
              <a:rPr lang="en-US" b="1" dirty="0" err="1" smtClean="0">
                <a:latin typeface="Chalkboard"/>
                <a:cs typeface="Chalkboard"/>
              </a:rPr>
              <a:t>ITEWEBDES_section</a:t>
            </a:r>
            <a:r>
              <a:rPr lang="en-US" b="1" dirty="0" smtClean="0">
                <a:latin typeface="Chalkboard"/>
                <a:cs typeface="Chalkboard"/>
              </a:rPr>
              <a:t>.</a:t>
            </a:r>
          </a:p>
          <a:p>
            <a:r>
              <a:rPr lang="en-US" b="1" dirty="0">
                <a:latin typeface="Chalkboard"/>
                <a:cs typeface="Chalkboard"/>
              </a:rPr>
              <a:t>	</a:t>
            </a:r>
            <a:r>
              <a:rPr lang="en-US" b="1" dirty="0" smtClean="0">
                <a:latin typeface="Chalkboard"/>
                <a:cs typeface="Chalkboard"/>
              </a:rPr>
              <a:t>b. </a:t>
            </a:r>
            <a:r>
              <a:rPr lang="en-US" b="1" dirty="0" err="1" smtClean="0">
                <a:latin typeface="Chalkboard"/>
                <a:cs typeface="Chalkboard"/>
              </a:rPr>
              <a:t>Foldername</a:t>
            </a:r>
            <a:r>
              <a:rPr lang="en-US" b="1" dirty="0" smtClean="0">
                <a:latin typeface="Chalkboard"/>
                <a:cs typeface="Chalkboard"/>
              </a:rPr>
              <a:t>: </a:t>
            </a:r>
            <a:r>
              <a:rPr lang="en-US" b="1" dirty="0" err="1" smtClean="0">
                <a:latin typeface="Chalkboard"/>
                <a:cs typeface="Chalkboard"/>
              </a:rPr>
              <a:t>surnameImageLink</a:t>
            </a:r>
            <a:endParaRPr lang="en-US" b="1" dirty="0" smtClean="0">
              <a:latin typeface="Chalkboard"/>
              <a:cs typeface="Chalkboard"/>
            </a:endParaRPr>
          </a:p>
          <a:p>
            <a:r>
              <a:rPr lang="en-US" b="1" dirty="0">
                <a:latin typeface="Chalkboard"/>
                <a:cs typeface="Chalkboard"/>
              </a:rPr>
              <a:t>	</a:t>
            </a:r>
            <a:r>
              <a:rPr lang="en-US" b="1" dirty="0" smtClean="0">
                <a:latin typeface="Chalkboard"/>
                <a:cs typeface="Chalkboard"/>
              </a:rPr>
              <a:t>b. Open notepad++, create two .html file.</a:t>
            </a:r>
          </a:p>
          <a:p>
            <a:r>
              <a:rPr lang="en-US" b="1" dirty="0">
                <a:latin typeface="Chalkboard"/>
                <a:cs typeface="Chalkboard"/>
              </a:rPr>
              <a:t>	</a:t>
            </a:r>
            <a:r>
              <a:rPr lang="en-US" b="1" dirty="0" smtClean="0">
                <a:latin typeface="Chalkboard"/>
                <a:cs typeface="Chalkboard"/>
              </a:rPr>
              <a:t>		1. index.html</a:t>
            </a:r>
          </a:p>
          <a:p>
            <a:r>
              <a:rPr lang="en-US" b="1" dirty="0">
                <a:latin typeface="Chalkboard"/>
                <a:cs typeface="Chalkboard"/>
              </a:rPr>
              <a:t>	</a:t>
            </a:r>
            <a:r>
              <a:rPr lang="en-US" b="1" dirty="0" smtClean="0">
                <a:latin typeface="Chalkboard"/>
                <a:cs typeface="Chalkboard"/>
              </a:rPr>
              <a:t>		2. nextpage.html</a:t>
            </a:r>
          </a:p>
          <a:p>
            <a:r>
              <a:rPr lang="en-US" b="1" dirty="0">
                <a:latin typeface="Chalkboard"/>
                <a:cs typeface="Chalkboard"/>
              </a:rPr>
              <a:t>	</a:t>
            </a:r>
            <a:r>
              <a:rPr lang="en-US" b="1" dirty="0" smtClean="0">
                <a:latin typeface="Chalkboard"/>
                <a:cs typeface="Chalkboard"/>
              </a:rPr>
              <a:t>c. Save any image. Filename: pic01.jpg</a:t>
            </a:r>
          </a:p>
          <a:p>
            <a:endParaRPr lang="en-US" b="1" dirty="0" smtClean="0">
              <a:latin typeface="Chalkboard"/>
              <a:cs typeface="Chalkboar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66" y="3278395"/>
            <a:ext cx="7140734" cy="3414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4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29740" y="2030730"/>
          <a:ext cx="5684520" cy="2697480"/>
        </p:xfrm>
        <a:graphic>
          <a:graphicData uri="http://schemas.openxmlformats.org/drawingml/2006/table">
            <a:tbl>
              <a:tblPr/>
              <a:tblGrid>
                <a:gridCol w="857250"/>
                <a:gridCol w="1013460"/>
                <a:gridCol w="1013460"/>
                <a:gridCol w="1013460"/>
                <a:gridCol w="1013460"/>
                <a:gridCol w="773430"/>
              </a:tblGrid>
              <a:tr h="336550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85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5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65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598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55706" y="4850130"/>
            <a:ext cx="804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rowspan</a:t>
            </a:r>
            <a:r>
              <a:rPr lang="en-US" sz="3600" dirty="0" smtClean="0"/>
              <a:t> 		– how many down </a:t>
            </a:r>
          </a:p>
          <a:p>
            <a:r>
              <a:rPr lang="en-US" sz="3600" dirty="0" err="1" smtClean="0"/>
              <a:t>colspan</a:t>
            </a:r>
            <a:r>
              <a:rPr lang="en-US" sz="3600" dirty="0" smtClean="0"/>
              <a:t> 		– how many </a:t>
            </a:r>
            <a:r>
              <a:rPr lang="en-US" sz="3600" dirty="0" err="1" smtClean="0"/>
              <a:t>acrosss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71180" y="116205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2800" b="1" dirty="0" smtClean="0">
                <a:solidFill>
                  <a:srgbClr val="006600"/>
                </a:solidFill>
                <a:latin typeface="Century Gothic" pitchFamily="34" charset="0"/>
              </a:rPr>
              <a:t>HTML TABLE ACTIVITY:</a:t>
            </a:r>
            <a:endParaRPr lang="en-PH" sz="2800" b="1" dirty="0">
              <a:solidFill>
                <a:srgbClr val="0066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706" y="1784350"/>
            <a:ext cx="7503208" cy="371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89006" y="673953"/>
            <a:ext cx="852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 smtClean="0">
                <a:solidFill>
                  <a:srgbClr val="006600"/>
                </a:solidFill>
                <a:latin typeface="Century Gothic" pitchFamily="34" charset="0"/>
              </a:rPr>
              <a:t>HTML TABLE HANDS-ON QUIZ:</a:t>
            </a:r>
          </a:p>
          <a:p>
            <a:pPr algn="just"/>
            <a:r>
              <a:rPr lang="en-PH" sz="2000" b="1" dirty="0" smtClean="0">
                <a:latin typeface="Century Gothic" pitchFamily="34" charset="0"/>
              </a:rPr>
              <a:t>1.  25 points  </a:t>
            </a:r>
            <a:endParaRPr lang="en-PH" sz="20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706" y="5526617"/>
            <a:ext cx="8045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rowspan</a:t>
            </a:r>
            <a:r>
              <a:rPr lang="en-US" sz="2800" dirty="0" smtClean="0"/>
              <a:t> 	– how many down </a:t>
            </a:r>
          </a:p>
          <a:p>
            <a:r>
              <a:rPr lang="en-US" sz="2800" dirty="0" err="1" smtClean="0"/>
              <a:t>colspan</a:t>
            </a:r>
            <a:r>
              <a:rPr lang="en-US" sz="2800" dirty="0" smtClean="0"/>
              <a:t> 	– how many </a:t>
            </a:r>
            <a:r>
              <a:rPr lang="en-US" sz="2800" dirty="0" err="1" smtClean="0"/>
              <a:t>acrosss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89100" y="1466850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				2				3				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006" y="1854200"/>
            <a:ext cx="3145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</a:p>
          <a:p>
            <a:endParaRPr lang="en-US" sz="2000" dirty="0" smtClean="0"/>
          </a:p>
          <a:p>
            <a:r>
              <a:rPr lang="en-US" sz="2000" dirty="0" smtClean="0"/>
              <a:t>2</a:t>
            </a:r>
          </a:p>
          <a:p>
            <a:r>
              <a:rPr lang="en-US" sz="2000" dirty="0" smtClean="0"/>
              <a:t>3</a:t>
            </a:r>
          </a:p>
          <a:p>
            <a:r>
              <a:rPr lang="en-US" sz="2000" dirty="0" smtClean="0"/>
              <a:t>4</a:t>
            </a:r>
          </a:p>
          <a:p>
            <a:endParaRPr lang="en-US" sz="2000" dirty="0" smtClean="0"/>
          </a:p>
          <a:p>
            <a:r>
              <a:rPr lang="en-US" sz="2000" dirty="0" smtClean="0"/>
              <a:t>5</a:t>
            </a:r>
          </a:p>
          <a:p>
            <a:r>
              <a:rPr lang="en-US" sz="2000" dirty="0" smtClean="0"/>
              <a:t>6</a:t>
            </a:r>
          </a:p>
          <a:p>
            <a:r>
              <a:rPr lang="en-US" sz="2000" dirty="0" smtClean="0"/>
              <a:t>7</a:t>
            </a:r>
          </a:p>
          <a:p>
            <a:r>
              <a:rPr lang="en-US" sz="2000" dirty="0" smtClean="0"/>
              <a:t>8</a:t>
            </a:r>
          </a:p>
          <a:p>
            <a:r>
              <a:rPr lang="en-US" sz="2000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127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060" y="112395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 smtClean="0">
                <a:solidFill>
                  <a:srgbClr val="006600"/>
                </a:solidFill>
                <a:latin typeface="Century Gothic" pitchFamily="34" charset="0"/>
              </a:rPr>
              <a:t>HTML TABLE HANDS-ON QUIZ:</a:t>
            </a:r>
          </a:p>
          <a:p>
            <a:pPr algn="just"/>
            <a:r>
              <a:rPr lang="en-PH" sz="2000" b="1" dirty="0" smtClean="0">
                <a:latin typeface="Century Gothic" pitchFamily="34" charset="0"/>
              </a:rPr>
              <a:t>2. 25 points</a:t>
            </a:r>
            <a:endParaRPr lang="en-PH" sz="2000" b="1" dirty="0">
              <a:latin typeface="Century Gothic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30680" y="2389050"/>
          <a:ext cx="6096000" cy="271236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904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80" marR="668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80" marR="66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80" marR="66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80" marR="668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80" marR="66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80" marR="668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80" marR="66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80" marR="66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80" marR="66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89100" y="1911350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				2				3				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0561" y="2489666"/>
            <a:ext cx="3145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2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27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1"/>
          <p:cNvSpPr txBox="1">
            <a:spLocks noChangeArrowheads="1"/>
          </p:cNvSpPr>
          <p:nvPr/>
        </p:nvSpPr>
        <p:spPr bwMode="auto">
          <a:xfrm>
            <a:off x="5602288" y="3487738"/>
            <a:ext cx="185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2590800"/>
            <a:ext cx="8337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>
                <a:solidFill>
                  <a:srgbClr val="006600"/>
                </a:solidFill>
              </a:rPr>
              <a:t>End of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71197" y="1390211"/>
            <a:ext cx="66737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halkboard"/>
                <a:cs typeface="Chalkboard"/>
              </a:rPr>
              <a:t>	</a:t>
            </a:r>
            <a:r>
              <a:rPr lang="en-US" sz="3600" dirty="0" smtClean="0">
                <a:latin typeface="Chalkboard"/>
                <a:cs typeface="Chalkboard"/>
              </a:rPr>
              <a:t>Adding images to the body content either static images, animated icons, pictures, drawing illustration can make documents more attractive, inviting, professionally looking, informative and easy to browse.</a:t>
            </a:r>
            <a:endParaRPr lang="en-US" sz="3600" dirty="0">
              <a:solidFill>
                <a:srgbClr val="FF6600"/>
              </a:solidFill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1044" y="885110"/>
            <a:ext cx="154032" cy="32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06348" y="1285654"/>
            <a:ext cx="716925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Chalkboard"/>
                <a:cs typeface="Chalkboard"/>
              </a:rPr>
              <a:t>	There is also a special feature for adding images for it to become visual map of hyperlinks.</a:t>
            </a:r>
          </a:p>
          <a:p>
            <a:pPr algn="just"/>
            <a:endParaRPr lang="en-US" sz="3600" dirty="0" smtClean="0">
              <a:latin typeface="Chalkboard"/>
              <a:cs typeface="Chalkboard"/>
            </a:endParaRPr>
          </a:p>
          <a:p>
            <a:pPr algn="just"/>
            <a:r>
              <a:rPr lang="en-US" sz="3600" dirty="0" smtClean="0">
                <a:latin typeface="Chalkboard"/>
                <a:cs typeface="Chalkboard"/>
              </a:rPr>
              <a:t>	Disadvantage is, it would lengthen the time it takes for users to download pages. </a:t>
            </a:r>
            <a:endParaRPr lang="en-US" sz="3600" dirty="0">
              <a:solidFill>
                <a:srgbClr val="FF6600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27432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97010" y="1148912"/>
            <a:ext cx="692148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Chalkboard"/>
                <a:cs typeface="Chalkboard"/>
              </a:rPr>
              <a:t>	</a:t>
            </a:r>
            <a:r>
              <a:rPr lang="en-US" sz="3200" dirty="0" smtClean="0">
                <a:latin typeface="Chalkboard"/>
                <a:cs typeface="Chalkboard"/>
              </a:rPr>
              <a:t>There is no prescribed format for images to be used in web.</a:t>
            </a:r>
          </a:p>
          <a:p>
            <a:pPr algn="just"/>
            <a:endParaRPr lang="en-US" sz="3200" dirty="0">
              <a:latin typeface="Chalkboard"/>
              <a:cs typeface="Chalkboard"/>
            </a:endParaRPr>
          </a:p>
          <a:p>
            <a:pPr algn="just"/>
            <a:r>
              <a:rPr lang="en-US" sz="3200" dirty="0" smtClean="0">
                <a:latin typeface="Chalkboard"/>
                <a:cs typeface="Chalkboard"/>
              </a:rPr>
              <a:t>	However most popular browsers accommodate certain images like GIF, PNG, and JPEG.</a:t>
            </a:r>
          </a:p>
          <a:p>
            <a:pPr algn="just"/>
            <a:r>
              <a:rPr lang="en-US" sz="3200" dirty="0">
                <a:solidFill>
                  <a:srgbClr val="FF6600"/>
                </a:solidFill>
                <a:latin typeface="Chalkboard"/>
                <a:cs typeface="Chalkboard"/>
              </a:rPr>
              <a:t>	</a:t>
            </a:r>
            <a:endParaRPr lang="en-US" sz="3200" dirty="0" smtClean="0">
              <a:solidFill>
                <a:srgbClr val="FF6600"/>
              </a:solidFill>
              <a:latin typeface="Chalkboard"/>
              <a:cs typeface="Chalkboard"/>
            </a:endParaRPr>
          </a:p>
          <a:p>
            <a:pPr algn="just"/>
            <a:r>
              <a:rPr lang="en-US" sz="3200" dirty="0">
                <a:solidFill>
                  <a:srgbClr val="FF6600"/>
                </a:solidFill>
                <a:latin typeface="Chalkboard"/>
                <a:cs typeface="Chalkboard"/>
              </a:rPr>
              <a:t>	</a:t>
            </a:r>
            <a:r>
              <a:rPr lang="en-US" sz="3200" dirty="0" smtClean="0">
                <a:latin typeface="Chalkboard"/>
                <a:cs typeface="Chalkboard"/>
              </a:rPr>
              <a:t>Other formats requires special applications  to be installed to view special files. </a:t>
            </a:r>
            <a:endParaRPr lang="en-US" sz="32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35265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87840" y="670560"/>
            <a:ext cx="7327559" cy="10662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>
                <a:latin typeface="Chalkduster"/>
                <a:cs typeface="Chalkduster"/>
              </a:rPr>
              <a:t>WEB OUTPUT</a:t>
            </a:r>
            <a:endParaRPr lang="en-PH" dirty="0">
              <a:latin typeface="Chalkduster"/>
              <a:cs typeface="Chalkduster"/>
            </a:endParaRP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13779"/>
              </p:ext>
            </p:extLst>
          </p:nvPr>
        </p:nvGraphicFramePr>
        <p:xfrm>
          <a:off x="1579488" y="1656773"/>
          <a:ext cx="7259711" cy="483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29"/>
                <a:gridCol w="5088582"/>
              </a:tblGrid>
              <a:tr h="341207">
                <a:tc>
                  <a:txBody>
                    <a:bodyPr/>
                    <a:lstStyle/>
                    <a:p>
                      <a:r>
                        <a:rPr lang="en-PH" sz="1600" dirty="0" smtClean="0">
                          <a:solidFill>
                            <a:srgbClr val="FF6600"/>
                          </a:solidFill>
                          <a:latin typeface="Chalkduster"/>
                          <a:cs typeface="Chalkduster"/>
                        </a:rPr>
                        <a:t>FILE FORMAT</a:t>
                      </a:r>
                      <a:endParaRPr lang="en-PH" sz="1600" dirty="0">
                        <a:solidFill>
                          <a:srgbClr val="FF6600"/>
                        </a:solidFill>
                        <a:latin typeface="Chalkduster"/>
                        <a:cs typeface="Chalkduste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H" sz="1600" dirty="0" smtClean="0">
                          <a:solidFill>
                            <a:srgbClr val="FF6600"/>
                          </a:solidFill>
                          <a:latin typeface="Chalkduster"/>
                          <a:cs typeface="Chalkduster"/>
                        </a:rPr>
                        <a:t>WHEN</a:t>
                      </a:r>
                      <a:r>
                        <a:rPr lang="en-PH" sz="1600" baseline="0" dirty="0" smtClean="0">
                          <a:solidFill>
                            <a:srgbClr val="FF6600"/>
                          </a:solidFill>
                          <a:latin typeface="Chalkduster"/>
                          <a:cs typeface="Chalkduster"/>
                        </a:rPr>
                        <a:t> TO </a:t>
                      </a:r>
                      <a:r>
                        <a:rPr lang="en-PH" sz="1600" dirty="0" smtClean="0">
                          <a:solidFill>
                            <a:srgbClr val="FF6600"/>
                          </a:solidFill>
                          <a:latin typeface="Chalkduster"/>
                          <a:cs typeface="Chalkduster"/>
                        </a:rPr>
                        <a:t>USE</a:t>
                      </a:r>
                      <a:endParaRPr lang="en-PH" sz="1600" dirty="0">
                        <a:solidFill>
                          <a:srgbClr val="FF6600"/>
                        </a:solidFill>
                        <a:latin typeface="Chalkduster"/>
                        <a:cs typeface="Chalkduste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9883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JPEG </a:t>
                      </a:r>
                      <a:br>
                        <a:rPr lang="en-PH" sz="1600" dirty="0" smtClean="0"/>
                      </a:br>
                      <a:r>
                        <a:rPr lang="en-PH" sz="1600" dirty="0" smtClean="0"/>
                        <a:t>(Joint Photographic Experts</a:t>
                      </a:r>
                      <a:r>
                        <a:rPr lang="en-PH" sz="1600" baseline="0" dirty="0" smtClean="0"/>
                        <a:t> Group</a:t>
                      </a:r>
                      <a:r>
                        <a:rPr lang="en-PH" sz="1600" dirty="0" smtClean="0"/>
                        <a:t>)</a:t>
                      </a:r>
                      <a:endParaRPr lang="en-PH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00" dirty="0" smtClean="0"/>
                        <a:t>Commonly used for graphics that include a wide range of </a:t>
                      </a:r>
                      <a:r>
                        <a:rPr lang="en-PH" sz="1600" dirty="0" err="1" smtClean="0"/>
                        <a:t>colors</a:t>
                      </a:r>
                      <a:r>
                        <a:rPr lang="en-PH" sz="1600" dirty="0" smtClean="0"/>
                        <a:t>, like photos. It compresses images so they take up less space, but the smaller file size comes at a price: loss of quality.</a:t>
                      </a:r>
                      <a:endParaRPr lang="en-PH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8923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GIF</a:t>
                      </a:r>
                      <a:br>
                        <a:rPr lang="en-PH" sz="1600" dirty="0" smtClean="0"/>
                      </a:br>
                      <a:r>
                        <a:rPr lang="en-PH" sz="1600" dirty="0" smtClean="0"/>
                        <a:t>(</a:t>
                      </a:r>
                      <a:r>
                        <a:rPr lang="en-PH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graphics interchange</a:t>
                      </a:r>
                      <a:r>
                        <a:rPr lang="en-PH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</a:t>
                      </a:r>
                      <a:r>
                        <a:rPr lang="en-PH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PH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00" dirty="0" smtClean="0"/>
                        <a:t>Use GIF for images with solid blocks of </a:t>
                      </a:r>
                      <a:r>
                        <a:rPr lang="en-PH" sz="1600" dirty="0" err="1" smtClean="0"/>
                        <a:t>color</a:t>
                      </a:r>
                      <a:r>
                        <a:rPr lang="en-PH" sz="1600" dirty="0" smtClean="0"/>
                        <a:t>. If you’re dealing with line art or images made from areas of solid </a:t>
                      </a:r>
                      <a:r>
                        <a:rPr lang="en-PH" sz="1600" dirty="0" err="1" smtClean="0"/>
                        <a:t>color</a:t>
                      </a:r>
                      <a:r>
                        <a:rPr lang="en-PH" sz="1600" dirty="0" smtClean="0"/>
                        <a:t> (logos, comic strips, and so on).</a:t>
                      </a:r>
                      <a:endParaRPr lang="en-PH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8923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PNG</a:t>
                      </a:r>
                    </a:p>
                    <a:p>
                      <a:r>
                        <a:rPr lang="en-PH" sz="1600" dirty="0" smtClean="0"/>
                        <a:t>(Portable Network Graphics)</a:t>
                      </a:r>
                      <a:endParaRPr lang="en-PH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00" dirty="0" smtClean="0"/>
                        <a:t>Use PNG for super high-quality files. If quality is more important than download speed, save your image as a PNG. It also</a:t>
                      </a:r>
                      <a:r>
                        <a:rPr lang="en-PH" sz="1600" baseline="0" dirty="0" smtClean="0"/>
                        <a:t> </a:t>
                      </a:r>
                      <a:r>
                        <a:rPr lang="en-PH" sz="1600" dirty="0" smtClean="0"/>
                        <a:t>offers true transparency and better image  quality than a JPEG, but it generates larger files.</a:t>
                      </a:r>
                      <a:endParaRPr lang="en-PH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8923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WBMP</a:t>
                      </a:r>
                    </a:p>
                    <a:p>
                      <a:r>
                        <a:rPr lang="en-PH" sz="1600" dirty="0" smtClean="0"/>
                        <a:t>(Wireless</a:t>
                      </a:r>
                      <a:r>
                        <a:rPr lang="en-PH" sz="1600" baseline="0" dirty="0" smtClean="0"/>
                        <a:t> Bitmap</a:t>
                      </a:r>
                      <a:r>
                        <a:rPr lang="en-PH" sz="16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00" dirty="0" smtClean="0"/>
                        <a:t>Use for black-and-white images headed for mobile devices. If you’re designing black-and-white images for handheld devices (cell-phones, smart phones, and so on), choose WBMP. </a:t>
                      </a:r>
                      <a:endParaRPr lang="en-PH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4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UTECH_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 Template</Template>
  <TotalTime>1083</TotalTime>
  <Words>1275</Words>
  <Application>Microsoft Office PowerPoint</Application>
  <PresentationFormat>On-screen Show (4:3)</PresentationFormat>
  <Paragraphs>316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ＭＳ Ｐゴシック</vt:lpstr>
      <vt:lpstr>Arial</vt:lpstr>
      <vt:lpstr>Bebas</vt:lpstr>
      <vt:lpstr>Calibri</vt:lpstr>
      <vt:lpstr>Century Gothic</vt:lpstr>
      <vt:lpstr>Chalkboard</vt:lpstr>
      <vt:lpstr>Chalkduster</vt:lpstr>
      <vt:lpstr>Courier New</vt:lpstr>
      <vt:lpstr>DellaRobbia BT</vt:lpstr>
      <vt:lpstr>Gotham Black</vt:lpstr>
      <vt:lpstr>Gotham Bold</vt:lpstr>
      <vt:lpstr>Gotham Book</vt:lpstr>
      <vt:lpstr>Times New Roman</vt:lpstr>
      <vt:lpstr>FEUTECH_ITE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Sitti Aima Moneychanger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Myrna Jairulla</dc:creator>
  <cp:lastModifiedBy>Van Trinstan V. Calimlim</cp:lastModifiedBy>
  <cp:revision>202</cp:revision>
  <dcterms:created xsi:type="dcterms:W3CDTF">2014-01-16T02:57:40Z</dcterms:created>
  <dcterms:modified xsi:type="dcterms:W3CDTF">2015-11-23T01:26:06Z</dcterms:modified>
</cp:coreProperties>
</file>