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71" r:id="rId2"/>
    <p:sldId id="288" r:id="rId3"/>
    <p:sldId id="373" r:id="rId4"/>
    <p:sldId id="374" r:id="rId5"/>
    <p:sldId id="375" r:id="rId6"/>
    <p:sldId id="376" r:id="rId7"/>
    <p:sldId id="377" r:id="rId8"/>
    <p:sldId id="378" r:id="rId9"/>
    <p:sldId id="379" r:id="rId10"/>
    <p:sldId id="380" r:id="rId11"/>
    <p:sldId id="384" r:id="rId12"/>
    <p:sldId id="396" r:id="rId13"/>
    <p:sldId id="381" r:id="rId14"/>
    <p:sldId id="382" r:id="rId15"/>
    <p:sldId id="383" r:id="rId16"/>
    <p:sldId id="401" r:id="rId17"/>
    <p:sldId id="400" r:id="rId18"/>
    <p:sldId id="385" r:id="rId19"/>
    <p:sldId id="386" r:id="rId20"/>
    <p:sldId id="387" r:id="rId21"/>
    <p:sldId id="388" r:id="rId22"/>
    <p:sldId id="389" r:id="rId23"/>
    <p:sldId id="390" r:id="rId24"/>
    <p:sldId id="391" r:id="rId25"/>
    <p:sldId id="392" r:id="rId26"/>
    <p:sldId id="393" r:id="rId27"/>
    <p:sldId id="394" r:id="rId28"/>
    <p:sldId id="395" r:id="rId29"/>
    <p:sldId id="398" r:id="rId30"/>
    <p:sldId id="399" r:id="rId31"/>
    <p:sldId id="402" r:id="rId32"/>
    <p:sldId id="3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96" autoAdjust="0"/>
  </p:normalViewPr>
  <p:slideViewPr>
    <p:cSldViewPr>
      <p:cViewPr varScale="1">
        <p:scale>
          <a:sx n="62" d="100"/>
          <a:sy n="62" d="100"/>
        </p:scale>
        <p:origin x="1596"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9743B-88C3-498C-A774-6A7F370C1359}" type="datetimeFigureOut">
              <a:rPr lang="en-PH" smtClean="0"/>
              <a:pPr/>
              <a:t>12/7/2015</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32422-AA75-4298-81C3-781FFBDA0B8F}" type="slidenum">
              <a:rPr lang="en-PH" smtClean="0"/>
              <a:pPr/>
              <a:t>‹#›</a:t>
            </a:fld>
            <a:endParaRPr lang="en-PH"/>
          </a:p>
        </p:txBody>
      </p:sp>
    </p:spTree>
    <p:extLst>
      <p:ext uri="{BB962C8B-B14F-4D97-AF65-F5344CB8AC3E}">
        <p14:creationId xmlns:p14="http://schemas.microsoft.com/office/powerpoint/2010/main" val="137595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1E133-163D-4D6C-890F-14AA6D247752}" type="slidenum">
              <a:rPr lang="en-US" smtClean="0"/>
              <a:pPr/>
              <a:t>1</a:t>
            </a:fld>
            <a:endParaRPr lang="en-US"/>
          </a:p>
        </p:txBody>
      </p:sp>
    </p:spTree>
    <p:extLst>
      <p:ext uri="{BB962C8B-B14F-4D97-AF65-F5344CB8AC3E}">
        <p14:creationId xmlns:p14="http://schemas.microsoft.com/office/powerpoint/2010/main" val="2335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10</a:t>
            </a:fld>
            <a:endParaRPr lang="en-PH"/>
          </a:p>
        </p:txBody>
      </p:sp>
    </p:spTree>
    <p:extLst>
      <p:ext uri="{BB962C8B-B14F-4D97-AF65-F5344CB8AC3E}">
        <p14:creationId xmlns:p14="http://schemas.microsoft.com/office/powerpoint/2010/main" val="411001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be research, this is a new design</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12</a:t>
            </a:fld>
            <a:endParaRPr lang="en-PH"/>
          </a:p>
        </p:txBody>
      </p:sp>
    </p:spTree>
    <p:extLst>
      <p:ext uri="{BB962C8B-B14F-4D97-AF65-F5344CB8AC3E}">
        <p14:creationId xmlns:p14="http://schemas.microsoft.com/office/powerpoint/2010/main" val="4062274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15</a:t>
            </a:fld>
            <a:endParaRPr lang="en-PH"/>
          </a:p>
        </p:txBody>
      </p:sp>
    </p:spTree>
    <p:extLst>
      <p:ext uri="{BB962C8B-B14F-4D97-AF65-F5344CB8AC3E}">
        <p14:creationId xmlns:p14="http://schemas.microsoft.com/office/powerpoint/2010/main" val="104793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16</a:t>
            </a:fld>
            <a:endParaRPr lang="en-PH"/>
          </a:p>
        </p:txBody>
      </p:sp>
    </p:spTree>
    <p:extLst>
      <p:ext uri="{BB962C8B-B14F-4D97-AF65-F5344CB8AC3E}">
        <p14:creationId xmlns:p14="http://schemas.microsoft.com/office/powerpoint/2010/main" val="1047932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be research, this is a new design</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17</a:t>
            </a:fld>
            <a:endParaRPr lang="en-PH"/>
          </a:p>
        </p:txBody>
      </p:sp>
    </p:spTree>
    <p:extLst>
      <p:ext uri="{BB962C8B-B14F-4D97-AF65-F5344CB8AC3E}">
        <p14:creationId xmlns:p14="http://schemas.microsoft.com/office/powerpoint/2010/main" val="13906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29</a:t>
            </a:fld>
            <a:endParaRPr lang="en-PH"/>
          </a:p>
        </p:txBody>
      </p:sp>
    </p:spTree>
    <p:extLst>
      <p:ext uri="{BB962C8B-B14F-4D97-AF65-F5344CB8AC3E}">
        <p14:creationId xmlns:p14="http://schemas.microsoft.com/office/powerpoint/2010/main" val="2307166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30</a:t>
            </a:fld>
            <a:endParaRPr lang="en-PH"/>
          </a:p>
        </p:txBody>
      </p:sp>
    </p:spTree>
    <p:extLst>
      <p:ext uri="{BB962C8B-B14F-4D97-AF65-F5344CB8AC3E}">
        <p14:creationId xmlns:p14="http://schemas.microsoft.com/office/powerpoint/2010/main" val="880903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31</a:t>
            </a:fld>
            <a:endParaRPr lang="en-PH"/>
          </a:p>
        </p:txBody>
      </p:sp>
    </p:spTree>
    <p:extLst>
      <p:ext uri="{BB962C8B-B14F-4D97-AF65-F5344CB8AC3E}">
        <p14:creationId xmlns:p14="http://schemas.microsoft.com/office/powerpoint/2010/main" val="19061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Always checked for browser</a:t>
            </a:r>
            <a:r>
              <a:rPr lang="en-US" baseline="0" dirty="0" smtClean="0"/>
              <a:t> support</a:t>
            </a:r>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2</a:t>
            </a:fld>
            <a:endParaRPr lang="en-PH"/>
          </a:p>
        </p:txBody>
      </p:sp>
    </p:spTree>
    <p:extLst>
      <p:ext uri="{BB962C8B-B14F-4D97-AF65-F5344CB8AC3E}">
        <p14:creationId xmlns:p14="http://schemas.microsoft.com/office/powerpoint/2010/main" val="248121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3</a:t>
            </a:fld>
            <a:endParaRPr lang="en-PH"/>
          </a:p>
        </p:txBody>
      </p:sp>
    </p:spTree>
    <p:extLst>
      <p:ext uri="{BB962C8B-B14F-4D97-AF65-F5344CB8AC3E}">
        <p14:creationId xmlns:p14="http://schemas.microsoft.com/office/powerpoint/2010/main" val="184117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4</a:t>
            </a:fld>
            <a:endParaRPr lang="en-PH"/>
          </a:p>
        </p:txBody>
      </p:sp>
    </p:spTree>
    <p:extLst>
      <p:ext uri="{BB962C8B-B14F-4D97-AF65-F5344CB8AC3E}">
        <p14:creationId xmlns:p14="http://schemas.microsoft.com/office/powerpoint/2010/main" val="184117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5</a:t>
            </a:fld>
            <a:endParaRPr lang="en-PH"/>
          </a:p>
        </p:txBody>
      </p:sp>
    </p:spTree>
    <p:extLst>
      <p:ext uri="{BB962C8B-B14F-4D97-AF65-F5344CB8AC3E}">
        <p14:creationId xmlns:p14="http://schemas.microsoft.com/office/powerpoint/2010/main" val="184117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6</a:t>
            </a:fld>
            <a:endParaRPr lang="en-PH"/>
          </a:p>
        </p:txBody>
      </p:sp>
    </p:spTree>
    <p:extLst>
      <p:ext uri="{BB962C8B-B14F-4D97-AF65-F5344CB8AC3E}">
        <p14:creationId xmlns:p14="http://schemas.microsoft.com/office/powerpoint/2010/main" val="104516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7</a:t>
            </a:fld>
            <a:endParaRPr lang="en-PH"/>
          </a:p>
        </p:txBody>
      </p:sp>
    </p:spTree>
    <p:extLst>
      <p:ext uri="{BB962C8B-B14F-4D97-AF65-F5344CB8AC3E}">
        <p14:creationId xmlns:p14="http://schemas.microsoft.com/office/powerpoint/2010/main" val="799313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8</a:t>
            </a:fld>
            <a:endParaRPr lang="en-PH"/>
          </a:p>
        </p:txBody>
      </p:sp>
    </p:spTree>
    <p:extLst>
      <p:ext uri="{BB962C8B-B14F-4D97-AF65-F5344CB8AC3E}">
        <p14:creationId xmlns:p14="http://schemas.microsoft.com/office/powerpoint/2010/main" val="193180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732422-AA75-4298-81C3-781FFBDA0B8F}" type="slidenum">
              <a:rPr lang="en-PH" smtClean="0"/>
              <a:pPr/>
              <a:t>9</a:t>
            </a:fld>
            <a:endParaRPr lang="en-PH"/>
          </a:p>
        </p:txBody>
      </p:sp>
    </p:spTree>
    <p:extLst>
      <p:ext uri="{BB962C8B-B14F-4D97-AF65-F5344CB8AC3E}">
        <p14:creationId xmlns:p14="http://schemas.microsoft.com/office/powerpoint/2010/main" val="232380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lIns="91429" tIns="45714" rIns="91429" bIns="45714"/>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10"/>
          </p:nvPr>
        </p:nvSpPr>
        <p:spPr/>
        <p:txBody>
          <a:bodyPr/>
          <a:lstStyle>
            <a:lvl1pPr>
              <a:defRPr/>
            </a:lvl1pPr>
          </a:lstStyle>
          <a:p>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PH"/>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5" name="Footer Placeholder 4"/>
          <p:cNvSpPr>
            <a:spLocks noGrp="1"/>
          </p:cNvSpPr>
          <p:nvPr>
            <p:ph type="ftr" sz="quarter" idx="11"/>
          </p:nvPr>
        </p:nvSpPr>
        <p:spPr>
          <a:xfrm>
            <a:off x="3124489" y="6356537"/>
            <a:ext cx="2895023" cy="365592"/>
          </a:xfrm>
        </p:spPr>
        <p:txBody>
          <a:bodyPr/>
          <a:lstStyle>
            <a:lvl1pPr>
              <a:defRPr/>
            </a:lvl1pPr>
          </a:lstStyle>
          <a:p>
            <a:endParaRPr lang="en-PH"/>
          </a:p>
        </p:txBody>
      </p:sp>
      <p:sp>
        <p:nvSpPr>
          <p:cNvPr id="6" name="Slide Number Placeholder 5"/>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44976F-C4DC-43AB-B6AB-0E2915441547}" type="datetimeFigureOut">
              <a:rPr lang="en-PH" smtClean="0"/>
              <a:pPr/>
              <a:t>12/7/2015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A49222B-09FF-4822-A03E-B247CDC46505}" type="slidenum">
              <a:rPr lang="en-PH" smtClean="0"/>
              <a:pPr/>
              <a:t>‹#›</a:t>
            </a:fld>
            <a:endParaRPr lang="en-PH"/>
          </a:p>
        </p:txBody>
      </p:sp>
    </p:spTree>
    <p:extLst>
      <p:ext uri="{BB962C8B-B14F-4D97-AF65-F5344CB8AC3E}">
        <p14:creationId xmlns:p14="http://schemas.microsoft.com/office/powerpoint/2010/main" val="396958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8"/>
            <a:ext cx="8229600" cy="4525963"/>
          </a:xfrm>
          <a:prstGeom prst="rect">
            <a:avLst/>
          </a:prstGeom>
        </p:spPr>
        <p:txBody>
          <a:bodyPr lIns="91429" tIns="45714" rIns="91429" bIns="45714"/>
          <a:lstStyle>
            <a:lvl1pPr>
              <a:defRPr sz="2800">
                <a:latin typeface="Gotham Book" pitchFamily="50" charset="0"/>
              </a:defRPr>
            </a:lvl1pPr>
            <a:lvl2pPr>
              <a:defRPr sz="2400">
                <a:latin typeface="Gotham Book" pitchFamily="50" charset="0"/>
              </a:defRPr>
            </a:lvl2pPr>
            <a:lvl3pPr>
              <a:defRPr sz="2000">
                <a:latin typeface="Gotham Book" pitchFamily="50" charset="0"/>
              </a:defRPr>
            </a:lvl3pPr>
            <a:lvl4pPr>
              <a:defRPr sz="1800">
                <a:latin typeface="Gotham Book" pitchFamily="50" charset="0"/>
              </a:defRPr>
            </a:lvl4pPr>
            <a:lvl5pPr>
              <a:defRPr sz="1800">
                <a:latin typeface="Gotham Book" pitchFamily="50"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p:nvPr>
        </p:nvSpPr>
        <p:spPr>
          <a:xfrm>
            <a:off x="457200" y="990600"/>
            <a:ext cx="8229600" cy="914400"/>
          </a:xfrm>
          <a:prstGeom prst="rect">
            <a:avLst/>
          </a:prstGeom>
        </p:spPr>
        <p:txBody>
          <a:bodyPr lIns="91429" tIns="45714" rIns="91429" bIns="45714"/>
          <a:lstStyle>
            <a:lvl1pPr marL="0" indent="0">
              <a:buNone/>
              <a:defRPr sz="3600">
                <a:solidFill>
                  <a:srgbClr val="00B050"/>
                </a:solidFill>
                <a:latin typeface="Gotham Bold" pitchFamily="50" charset="0"/>
              </a:defRPr>
            </a:lvl1pPr>
            <a:lvl3pPr marL="914293" indent="0">
              <a:buNone/>
              <a:defRPr/>
            </a:lvl3pPr>
          </a:lstStyle>
          <a:p>
            <a:pPr lvl="0"/>
            <a:r>
              <a:rPr lang="en-US" smtClean="0"/>
              <a:t>Click to edit Master text styles</a:t>
            </a:r>
          </a:p>
        </p:txBody>
      </p:sp>
      <p:sp>
        <p:nvSpPr>
          <p:cNvPr id="4" name="Footer Placeholder 4"/>
          <p:cNvSpPr>
            <a:spLocks noGrp="1"/>
          </p:cNvSpPr>
          <p:nvPr>
            <p:ph type="ftr" sz="quarter" idx="14"/>
          </p:nvPr>
        </p:nvSpPr>
        <p:spPr/>
        <p:txBody>
          <a:bodyPr/>
          <a:lstStyle>
            <a:lvl1pPr>
              <a:defRPr/>
            </a:lvl1pPr>
          </a:lstStyle>
          <a:p>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lIns="91429" tIns="45714" rIns="91429" bIns="45714"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Footer Placeholder 4"/>
          <p:cNvSpPr txBox="1">
            <a:spLocks/>
          </p:cNvSpPr>
          <p:nvPr/>
        </p:nvSpPr>
        <p:spPr>
          <a:xfrm>
            <a:off x="5257512" y="6264088"/>
            <a:ext cx="3810000" cy="365592"/>
          </a:xfrm>
          <a:prstGeom prst="rect">
            <a:avLst/>
          </a:prstGeom>
        </p:spPr>
        <p:txBody>
          <a:bodyPr lIns="91429" tIns="45714" rIns="91429" bIns="45714" anchor="ctr"/>
          <a:lstStyle>
            <a:defPPr>
              <a:defRPr lang="en-US"/>
            </a:defPPr>
            <a:lvl1pPr marL="0" algn="r" defTabSz="914400" rtl="0" eaLnBrk="1" latinLnBrk="0" hangingPunct="1">
              <a:defRPr sz="1400" kern="1200">
                <a:solidFill>
                  <a:schemeClr val="tx1">
                    <a:tint val="75000"/>
                  </a:schemeClr>
                </a:solidFill>
                <a:latin typeface="DellaRobbia BT"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mtClean="0"/>
              <a:t>Information Technology Education Department </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5257512" y="6264088"/>
            <a:ext cx="3810000" cy="365592"/>
          </a:xfrm>
        </p:spPr>
        <p:txBody>
          <a:bodyPr/>
          <a:lstStyle>
            <a:lvl1pPr algn="r">
              <a:defRPr sz="1400" dirty="0" smtClean="0">
                <a:latin typeface="DellaRobbia BT" pitchFamily="18" charset="0"/>
              </a:defRPr>
            </a:lvl1pPr>
          </a:lstStyle>
          <a:p>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4" name="Footer Placeholder 3"/>
          <p:cNvSpPr>
            <a:spLocks noGrp="1"/>
          </p:cNvSpPr>
          <p:nvPr>
            <p:ph type="ftr" sz="quarter" idx="11"/>
          </p:nvPr>
        </p:nvSpPr>
        <p:spPr>
          <a:xfrm>
            <a:off x="3124489" y="6356537"/>
            <a:ext cx="2895023" cy="365592"/>
          </a:xfrm>
        </p:spPr>
        <p:txBody>
          <a:bodyPr/>
          <a:lstStyle>
            <a:lvl1pPr>
              <a:defRPr/>
            </a:lvl1pPr>
          </a:lstStyle>
          <a:p>
            <a:endParaRPr lang="en-PH"/>
          </a:p>
        </p:txBody>
      </p:sp>
      <p:sp>
        <p:nvSpPr>
          <p:cNvPr id="5" name="Slide Number Placeholder 4"/>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3" name="Footer Placeholder 2"/>
          <p:cNvSpPr>
            <a:spLocks noGrp="1"/>
          </p:cNvSpPr>
          <p:nvPr>
            <p:ph type="ftr" sz="quarter" idx="11"/>
          </p:nvPr>
        </p:nvSpPr>
        <p:spPr>
          <a:xfrm>
            <a:off x="3124489" y="6356537"/>
            <a:ext cx="2895023" cy="365592"/>
          </a:xfrm>
        </p:spPr>
        <p:txBody>
          <a:bodyPr/>
          <a:lstStyle>
            <a:lvl1pPr>
              <a:defRPr/>
            </a:lvl1pPr>
          </a:lstStyle>
          <a:p>
            <a:endParaRPr lang="en-PH"/>
          </a:p>
        </p:txBody>
      </p:sp>
      <p:sp>
        <p:nvSpPr>
          <p:cNvPr id="4" name="Slide Number Placeholder 3"/>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lIns="91429" tIns="45714" rIns="91429"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PH"/>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lIns="91429" tIns="45714" rIns="91429" bIns="45714"/>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A244976F-C4DC-43AB-B6AB-0E2915441547}" type="datetimeFigureOut">
              <a:rPr lang="en-PH" smtClean="0"/>
              <a:pPr/>
              <a:t>12/7/2015</a:t>
            </a:fld>
            <a:endParaRPr lang="en-PH"/>
          </a:p>
        </p:txBody>
      </p:sp>
      <p:sp>
        <p:nvSpPr>
          <p:cNvPr id="6" name="Footer Placeholder 5"/>
          <p:cNvSpPr>
            <a:spLocks noGrp="1"/>
          </p:cNvSpPr>
          <p:nvPr>
            <p:ph type="ftr" sz="quarter" idx="11"/>
          </p:nvPr>
        </p:nvSpPr>
        <p:spPr>
          <a:xfrm>
            <a:off x="3124489" y="6356537"/>
            <a:ext cx="2895023" cy="365592"/>
          </a:xfrm>
        </p:spPr>
        <p:txBody>
          <a:bodyPr/>
          <a:lstStyle>
            <a:lvl1pPr>
              <a:defRPr/>
            </a:lvl1pPr>
          </a:lstStyle>
          <a:p>
            <a:endParaRPr lang="en-PH"/>
          </a:p>
        </p:txBody>
      </p:sp>
      <p:sp>
        <p:nvSpPr>
          <p:cNvPr id="7" name="Slide Number Placeholder 6"/>
          <p:cNvSpPr>
            <a:spLocks noGrp="1"/>
          </p:cNvSpPr>
          <p:nvPr>
            <p:ph type="sldNum" sz="quarter" idx="12"/>
          </p:nvPr>
        </p:nvSpPr>
        <p:spPr>
          <a:xfrm>
            <a:off x="6553489" y="6356537"/>
            <a:ext cx="2133023" cy="365592"/>
          </a:xfrm>
          <a:prstGeom prst="rect">
            <a:avLst/>
          </a:prstGeom>
        </p:spPr>
        <p:txBody>
          <a:bodyPr lIns="91429" tIns="45714" rIns="91429" bIns="45714"/>
          <a:lstStyle>
            <a:lvl1pPr defTabSz="914293" fontAlgn="auto">
              <a:spcBef>
                <a:spcPts val="0"/>
              </a:spcBef>
              <a:spcAft>
                <a:spcPts val="0"/>
              </a:spcAft>
              <a:defRPr>
                <a:latin typeface="+mn-lt"/>
                <a:cs typeface="+mn-cs"/>
              </a:defRPr>
            </a:lvl1pPr>
          </a:lstStyle>
          <a:p>
            <a:fld id="{EA49222B-09FF-4822-A03E-B247CDC46505}"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023" y="2361640"/>
            <a:ext cx="8611466" cy="1143000"/>
          </a:xfrm>
          <a:prstGeom prst="rect">
            <a:avLst/>
          </a:prstGeom>
          <a:noFill/>
          <a:ln w="9525">
            <a:noFill/>
            <a:miter lim="800000"/>
            <a:headEnd/>
            <a:tailEnd/>
          </a:ln>
        </p:spPr>
        <p:txBody>
          <a:bodyPr vert="horz" wrap="square" lIns="91429" tIns="45714" rIns="91429" bIns="45714" numCol="1" anchor="ctr" anchorCtr="0" compatLnSpc="1">
            <a:prstTxWarp prst="textNoShape">
              <a:avLst/>
            </a:prstTxWarp>
          </a:bodyPr>
          <a:lstStyle/>
          <a:p>
            <a:pPr lvl="0"/>
            <a:r>
              <a:rPr lang="en-US" smtClean="0"/>
              <a:t>PRESENTATION TITLE</a:t>
            </a:r>
          </a:p>
        </p:txBody>
      </p:sp>
      <p:sp>
        <p:nvSpPr>
          <p:cNvPr id="4" name="Footer Placeholder 4"/>
          <p:cNvSpPr>
            <a:spLocks noGrp="1"/>
          </p:cNvSpPr>
          <p:nvPr>
            <p:ph type="ftr" sz="quarter" idx="3"/>
          </p:nvPr>
        </p:nvSpPr>
        <p:spPr>
          <a:xfrm>
            <a:off x="5257512" y="6454588"/>
            <a:ext cx="3810000" cy="365592"/>
          </a:xfrm>
          <a:prstGeom prst="rect">
            <a:avLst/>
          </a:prstGeom>
        </p:spPr>
        <p:txBody>
          <a:bodyPr lIns="82058" tIns="41029" rIns="82058" bIns="41029"/>
          <a:lstStyle>
            <a:lvl1pPr algn="r" defTabSz="914293" fontAlgn="auto">
              <a:spcBef>
                <a:spcPts val="0"/>
              </a:spcBef>
              <a:spcAft>
                <a:spcPts val="0"/>
              </a:spcAft>
              <a:defRPr sz="1400" b="1" dirty="0" smtClean="0">
                <a:solidFill>
                  <a:schemeClr val="bg1"/>
                </a:solidFill>
                <a:latin typeface="DellaRobbia BT" pitchFamily="18" charset="0"/>
                <a:cs typeface="+mn-cs"/>
              </a:defRPr>
            </a:lvl1pPr>
          </a:lstStyle>
          <a:p>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3183" rtl="0" eaLnBrk="1" fontAlgn="base" hangingPunct="1">
        <a:spcBef>
          <a:spcPct val="0"/>
        </a:spcBef>
        <a:spcAft>
          <a:spcPct val="0"/>
        </a:spcAft>
        <a:defRPr sz="4000" b="1" kern="1200">
          <a:solidFill>
            <a:schemeClr val="tx1"/>
          </a:solidFill>
          <a:latin typeface="Gotham Black" pitchFamily="50" charset="0"/>
          <a:ea typeface="+mj-ea"/>
          <a:cs typeface="Arial" pitchFamily="34" charset="0"/>
        </a:defRPr>
      </a:lvl1pPr>
      <a:lvl2pPr algn="ctr" defTabSz="913183" rtl="0" eaLnBrk="1" fontAlgn="base" hangingPunct="1">
        <a:spcBef>
          <a:spcPct val="0"/>
        </a:spcBef>
        <a:spcAft>
          <a:spcPct val="0"/>
        </a:spcAft>
        <a:defRPr sz="4000" b="1">
          <a:solidFill>
            <a:schemeClr val="tx1"/>
          </a:solidFill>
          <a:latin typeface="Gotham Black"/>
          <a:cs typeface="Arial" pitchFamily="34" charset="0"/>
        </a:defRPr>
      </a:lvl2pPr>
      <a:lvl3pPr algn="ctr" defTabSz="913183" rtl="0" eaLnBrk="1" fontAlgn="base" hangingPunct="1">
        <a:spcBef>
          <a:spcPct val="0"/>
        </a:spcBef>
        <a:spcAft>
          <a:spcPct val="0"/>
        </a:spcAft>
        <a:defRPr sz="4000" b="1">
          <a:solidFill>
            <a:schemeClr val="tx1"/>
          </a:solidFill>
          <a:latin typeface="Gotham Black"/>
          <a:cs typeface="Arial" pitchFamily="34" charset="0"/>
        </a:defRPr>
      </a:lvl3pPr>
      <a:lvl4pPr algn="ctr" defTabSz="913183" rtl="0" eaLnBrk="1" fontAlgn="base" hangingPunct="1">
        <a:spcBef>
          <a:spcPct val="0"/>
        </a:spcBef>
        <a:spcAft>
          <a:spcPct val="0"/>
        </a:spcAft>
        <a:defRPr sz="4000" b="1">
          <a:solidFill>
            <a:schemeClr val="tx1"/>
          </a:solidFill>
          <a:latin typeface="Gotham Black"/>
          <a:cs typeface="Arial" pitchFamily="34" charset="0"/>
        </a:defRPr>
      </a:lvl4pPr>
      <a:lvl5pPr algn="ctr" defTabSz="913183" rtl="0" eaLnBrk="1" fontAlgn="base" hangingPunct="1">
        <a:spcBef>
          <a:spcPct val="0"/>
        </a:spcBef>
        <a:spcAft>
          <a:spcPct val="0"/>
        </a:spcAft>
        <a:defRPr sz="4000" b="1">
          <a:solidFill>
            <a:schemeClr val="tx1"/>
          </a:solidFill>
          <a:latin typeface="Gotham Black"/>
          <a:cs typeface="Arial" pitchFamily="34" charset="0"/>
        </a:defRPr>
      </a:lvl5pPr>
      <a:lvl6pPr marL="410291" algn="ctr" defTabSz="913183" rtl="0" eaLnBrk="1" fontAlgn="base" hangingPunct="1">
        <a:spcBef>
          <a:spcPct val="0"/>
        </a:spcBef>
        <a:spcAft>
          <a:spcPct val="0"/>
        </a:spcAft>
        <a:defRPr sz="4000" b="1">
          <a:solidFill>
            <a:schemeClr val="tx1"/>
          </a:solidFill>
          <a:latin typeface="Gotham Black"/>
          <a:cs typeface="Arial" pitchFamily="34" charset="0"/>
        </a:defRPr>
      </a:lvl6pPr>
      <a:lvl7pPr marL="820583" algn="ctr" defTabSz="913183" rtl="0" eaLnBrk="1" fontAlgn="base" hangingPunct="1">
        <a:spcBef>
          <a:spcPct val="0"/>
        </a:spcBef>
        <a:spcAft>
          <a:spcPct val="0"/>
        </a:spcAft>
        <a:defRPr sz="4000" b="1">
          <a:solidFill>
            <a:schemeClr val="tx1"/>
          </a:solidFill>
          <a:latin typeface="Gotham Black"/>
          <a:cs typeface="Arial" pitchFamily="34" charset="0"/>
        </a:defRPr>
      </a:lvl7pPr>
      <a:lvl8pPr marL="1230874" algn="ctr" defTabSz="913183" rtl="0" eaLnBrk="1" fontAlgn="base" hangingPunct="1">
        <a:spcBef>
          <a:spcPct val="0"/>
        </a:spcBef>
        <a:spcAft>
          <a:spcPct val="0"/>
        </a:spcAft>
        <a:defRPr sz="4000" b="1">
          <a:solidFill>
            <a:schemeClr val="tx1"/>
          </a:solidFill>
          <a:latin typeface="Gotham Black"/>
          <a:cs typeface="Arial" pitchFamily="34" charset="0"/>
        </a:defRPr>
      </a:lvl8pPr>
      <a:lvl9pPr marL="1641165" algn="ctr" defTabSz="913183" rtl="0" eaLnBrk="1" fontAlgn="base" hangingPunct="1">
        <a:spcBef>
          <a:spcPct val="0"/>
        </a:spcBef>
        <a:spcAft>
          <a:spcPct val="0"/>
        </a:spcAft>
        <a:defRPr sz="4000" b="1">
          <a:solidFill>
            <a:schemeClr val="tx1"/>
          </a:solidFill>
          <a:latin typeface="Gotham Black"/>
          <a:cs typeface="Arial" pitchFamily="34" charset="0"/>
        </a:defRPr>
      </a:lvl9pPr>
    </p:titleStyle>
    <p:bodyStyle>
      <a:lvl1pPr marL="341909" indent="-341909" algn="l" defTabSz="913183"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229" indent="-284925" algn="l" defTabSz="913183"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2547" indent="-227940" algn="l" defTabSz="913183"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599852"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155" indent="-227940" algn="l" defTabSz="913183"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2"/>
          <p:cNvSpPr txBox="1">
            <a:spLocks noChangeArrowheads="1"/>
          </p:cNvSpPr>
          <p:nvPr/>
        </p:nvSpPr>
        <p:spPr bwMode="auto">
          <a:xfrm>
            <a:off x="643762" y="1748573"/>
            <a:ext cx="8001000" cy="2923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PH" sz="4400" b="1" dirty="0" smtClean="0">
                <a:solidFill>
                  <a:srgbClr val="006600"/>
                </a:solidFill>
              </a:rPr>
              <a:t>Web Design Fundamentals /</a:t>
            </a:r>
          </a:p>
          <a:p>
            <a:pPr algn="ctr" eaLnBrk="1" hangingPunct="1"/>
            <a:r>
              <a:rPr lang="en-PH" sz="4400" b="1" dirty="0" smtClean="0">
                <a:solidFill>
                  <a:srgbClr val="006600"/>
                </a:solidFill>
              </a:rPr>
              <a:t>Basic Web Design</a:t>
            </a:r>
            <a:endParaRPr lang="en-PH" sz="4400" b="1" dirty="0">
              <a:solidFill>
                <a:srgbClr val="006600"/>
              </a:solidFill>
            </a:endParaRPr>
          </a:p>
          <a:p>
            <a:pPr algn="ctr" eaLnBrk="1" hangingPunct="1"/>
            <a:endParaRPr lang="en-PH" sz="3200" b="1" dirty="0" smtClean="0">
              <a:solidFill>
                <a:srgbClr val="006600"/>
              </a:solidFill>
            </a:endParaRPr>
          </a:p>
          <a:p>
            <a:pPr algn="ctr" eaLnBrk="1" hangingPunct="1"/>
            <a:r>
              <a:rPr lang="en-PH" sz="3200" b="1" dirty="0" smtClean="0">
                <a:solidFill>
                  <a:srgbClr val="006600"/>
                </a:solidFill>
              </a:rPr>
              <a:t>Site Planning and Photoshop Template  – ITEWEBDES / ITWD113 </a:t>
            </a:r>
            <a:endParaRPr lang="en-PH" sz="3200" b="1" dirty="0">
              <a:solidFill>
                <a:srgbClr val="006600"/>
              </a:solidFill>
            </a:endParaRPr>
          </a:p>
        </p:txBody>
      </p:sp>
      <p:sp>
        <p:nvSpPr>
          <p:cNvPr id="15" name="Rectangle 14"/>
          <p:cNvSpPr/>
          <p:nvPr/>
        </p:nvSpPr>
        <p:spPr>
          <a:xfrm>
            <a:off x="643762" y="3195126"/>
            <a:ext cx="80010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724400" y="1295400"/>
            <a:ext cx="4343400" cy="2862322"/>
          </a:xfrm>
          <a:prstGeom prst="rect">
            <a:avLst/>
          </a:prstGeom>
          <a:noFill/>
        </p:spPr>
        <p:txBody>
          <a:bodyPr wrap="square" rtlCol="0">
            <a:spAutoFit/>
          </a:bodyPr>
          <a:lstStyle/>
          <a:p>
            <a:r>
              <a:rPr lang="en-US" b="1" dirty="0" smtClean="0"/>
              <a:t>F-based viewing pattern</a:t>
            </a:r>
          </a:p>
          <a:p>
            <a:endParaRPr lang="en-US" b="1" dirty="0" smtClean="0"/>
          </a:p>
          <a:p>
            <a:r>
              <a:rPr lang="en-US" dirty="0" smtClean="0"/>
              <a:t>This is also a pattern found in eye-tracking studies, users often read web pages in an F-shaped pattern.</a:t>
            </a:r>
          </a:p>
          <a:p>
            <a:endParaRPr lang="en-US" dirty="0" smtClean="0"/>
          </a:p>
          <a:p>
            <a:pPr marL="228600" indent="-228600">
              <a:buAutoNum type="arabicPeriod"/>
            </a:pPr>
            <a:r>
              <a:rPr lang="en-US" dirty="0" smtClean="0"/>
              <a:t>Users read first across the top page</a:t>
            </a:r>
          </a:p>
          <a:p>
            <a:pPr marL="228600" indent="-228600">
              <a:buAutoNum type="arabicPeriod"/>
            </a:pPr>
            <a:r>
              <a:rPr lang="en-US" dirty="0" smtClean="0"/>
              <a:t>Move down the page a bit</a:t>
            </a:r>
          </a:p>
          <a:p>
            <a:pPr marL="228600" indent="-228600">
              <a:buAutoNum type="arabicPeriod"/>
            </a:pPr>
            <a:r>
              <a:rPr lang="en-US" dirty="0" smtClean="0"/>
              <a:t>Then left side in a vertical movement</a:t>
            </a:r>
          </a:p>
          <a:p>
            <a:endParaRPr lang="en-US" b="1" dirty="0"/>
          </a:p>
        </p:txBody>
      </p:sp>
      <p:pic>
        <p:nvPicPr>
          <p:cNvPr id="48130" name="Picture 2" descr="C:\Users\U460\Desktop\photo 5.JPG"/>
          <p:cNvPicPr>
            <a:picLocks noChangeAspect="1" noChangeArrowheads="1"/>
          </p:cNvPicPr>
          <p:nvPr/>
        </p:nvPicPr>
        <p:blipFill>
          <a:blip r:embed="rId3" cstate="print"/>
          <a:srcRect l="14583" t="17188" r="10417" b="20000"/>
          <a:stretch>
            <a:fillRect/>
          </a:stretch>
        </p:blipFill>
        <p:spPr bwMode="auto">
          <a:xfrm>
            <a:off x="0" y="990600"/>
            <a:ext cx="4572000" cy="5105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p:cNvSpPr txBox="1">
            <a:spLocks/>
          </p:cNvSpPr>
          <p:nvPr/>
        </p:nvSpPr>
        <p:spPr>
          <a:xfrm>
            <a:off x="914400" y="6858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Z Flow PATTERN</a:t>
            </a:r>
            <a:endParaRPr lang="en-US" sz="6400" dirty="0">
              <a:latin typeface="Bebas Neue" pitchFamily="34" charset="0"/>
            </a:endParaRPr>
          </a:p>
        </p:txBody>
      </p:sp>
      <p:pic>
        <p:nvPicPr>
          <p:cNvPr id="31746" name="Picture 2" descr="http://cdn.tutsplus.com/webdesign/uploads/legacy/004_Z_Layout/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52600"/>
            <a:ext cx="5410200" cy="371500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410200" y="2057400"/>
            <a:ext cx="3200400" cy="3416320"/>
          </a:xfrm>
          <a:prstGeom prst="rect">
            <a:avLst/>
          </a:prstGeom>
        </p:spPr>
        <p:txBody>
          <a:bodyPr wrap="square">
            <a:spAutoFit/>
          </a:bodyPr>
          <a:lstStyle/>
          <a:p>
            <a:pPr algn="just"/>
            <a:r>
              <a:rPr lang="en-US" sz="2400" dirty="0" smtClean="0"/>
              <a:t>The </a:t>
            </a:r>
            <a:r>
              <a:rPr lang="en-US" sz="2400" b="1" u="sng" dirty="0" smtClean="0"/>
              <a:t>Z-Layout</a:t>
            </a:r>
            <a:r>
              <a:rPr lang="en-US" sz="2400" dirty="0" smtClean="0"/>
              <a:t> is a great way to start just about any web design project because it addresses the core requirements for any effective site: branding, hierarchy, structure, and call to action.</a:t>
            </a:r>
            <a:endParaRPr lang="en-US" sz="2400" dirty="0"/>
          </a:p>
        </p:txBody>
      </p:sp>
    </p:spTree>
    <p:extLst>
      <p:ext uri="{BB962C8B-B14F-4D97-AF65-F5344CB8AC3E}">
        <p14:creationId xmlns:p14="http://schemas.microsoft.com/office/powerpoint/2010/main" val="3607146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11430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PARALLAX  FLOW PATTERN</a:t>
            </a:r>
            <a:endParaRPr lang="en-US" sz="6400" dirty="0">
              <a:latin typeface="Bebas Neue" pitchFamily="34" charset="0"/>
            </a:endParaRPr>
          </a:p>
        </p:txBody>
      </p:sp>
      <p:sp>
        <p:nvSpPr>
          <p:cNvPr id="3" name="Rectangle 2"/>
          <p:cNvSpPr/>
          <p:nvPr/>
        </p:nvSpPr>
        <p:spPr>
          <a:xfrm>
            <a:off x="228600" y="2743200"/>
            <a:ext cx="8686800" cy="3108543"/>
          </a:xfrm>
          <a:prstGeom prst="rect">
            <a:avLst/>
          </a:prstGeom>
        </p:spPr>
        <p:txBody>
          <a:bodyPr wrap="square">
            <a:spAutoFit/>
          </a:bodyPr>
          <a:lstStyle/>
          <a:p>
            <a:pPr algn="just"/>
            <a:r>
              <a:rPr lang="en-US" sz="2800" b="1" u="sng" dirty="0" smtClean="0"/>
              <a:t>Parallax</a:t>
            </a:r>
            <a:r>
              <a:rPr lang="en-US" sz="2800" dirty="0" smtClean="0"/>
              <a:t> scrolling offers a better user experience through interaction, engagement, and depth into the story your brand is trying to tell.</a:t>
            </a:r>
          </a:p>
          <a:p>
            <a:pPr algn="just"/>
            <a:endParaRPr lang="en-US" sz="2800" dirty="0" smtClean="0"/>
          </a:p>
          <a:p>
            <a:pPr algn="just"/>
            <a:r>
              <a:rPr lang="en-US" sz="2800" dirty="0" smtClean="0"/>
              <a:t>Parallax is a web design technique that allows components of a web page to move at varying speeds when a user scrolls.</a:t>
            </a:r>
            <a:endParaRPr lang="en-US" sz="2800" dirty="0"/>
          </a:p>
        </p:txBody>
      </p:sp>
    </p:spTree>
    <p:extLst>
      <p:ext uri="{BB962C8B-B14F-4D97-AF65-F5344CB8AC3E}">
        <p14:creationId xmlns:p14="http://schemas.microsoft.com/office/powerpoint/2010/main" val="3607146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47800"/>
            <a:ext cx="7543800" cy="1143000"/>
          </a:xfrm>
        </p:spPr>
        <p:txBody>
          <a:bodyPr/>
          <a:lstStyle/>
          <a:p>
            <a:r>
              <a:rPr lang="en-PH" dirty="0" smtClean="0"/>
              <a:t>What to include?</a:t>
            </a:r>
            <a:endParaRPr lang="en-PH" dirty="0"/>
          </a:p>
        </p:txBody>
      </p:sp>
      <p:sp>
        <p:nvSpPr>
          <p:cNvPr id="3" name="Content Placeholder 2"/>
          <p:cNvSpPr>
            <a:spLocks noGrp="1"/>
          </p:cNvSpPr>
          <p:nvPr>
            <p:ph idx="1"/>
          </p:nvPr>
        </p:nvSpPr>
        <p:spPr>
          <a:xfrm>
            <a:off x="1295400" y="2590800"/>
            <a:ext cx="7543800" cy="2620963"/>
          </a:xfrm>
        </p:spPr>
        <p:txBody>
          <a:bodyPr/>
          <a:lstStyle/>
          <a:p>
            <a:pPr algn="just"/>
            <a:r>
              <a:rPr lang="en-PH" dirty="0" smtClean="0"/>
              <a:t>All </a:t>
            </a:r>
            <a:r>
              <a:rPr lang="en-PH" dirty="0"/>
              <a:t>of the important elements of a web page should be represented in your website wireframe. </a:t>
            </a:r>
            <a:endParaRPr lang="en-PH" dirty="0" smtClean="0"/>
          </a:p>
          <a:p>
            <a:pPr algn="just"/>
            <a:endParaRPr lang="en-PH" dirty="0" smtClean="0"/>
          </a:p>
          <a:p>
            <a:pPr algn="just"/>
            <a:r>
              <a:rPr lang="en-PH" dirty="0" smtClean="0"/>
              <a:t>Use </a:t>
            </a:r>
            <a:r>
              <a:rPr lang="en-PH" dirty="0"/>
              <a:t>simple shapes instead of actual graphics, and label them. These elements include</a:t>
            </a:r>
            <a:r>
              <a:rPr lang="en-PH" dirty="0" smtClean="0"/>
              <a:t>:</a:t>
            </a:r>
            <a:endParaRPr lang="en-PH" dirty="0"/>
          </a:p>
        </p:txBody>
      </p:sp>
      <p:sp>
        <p:nvSpPr>
          <p:cNvPr id="4" name="Title 1"/>
          <p:cNvSpPr txBox="1">
            <a:spLocks/>
          </p:cNvSpPr>
          <p:nvPr/>
        </p:nvSpPr>
        <p:spPr>
          <a:xfrm>
            <a:off x="838200" y="8382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WIREFRAME</a:t>
            </a:r>
            <a:endParaRPr lang="en-US" sz="6400" dirty="0">
              <a:latin typeface="Bebas Neue" pitchFamily="34" charset="0"/>
            </a:endParaRPr>
          </a:p>
        </p:txBody>
      </p:sp>
    </p:spTree>
    <p:extLst>
      <p:ext uri="{BB962C8B-B14F-4D97-AF65-F5344CB8AC3E}">
        <p14:creationId xmlns:p14="http://schemas.microsoft.com/office/powerpoint/2010/main" val="3604728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08037"/>
            <a:ext cx="7239000" cy="5440363"/>
          </a:xfrm>
        </p:spPr>
        <p:txBody>
          <a:bodyPr/>
          <a:lstStyle/>
          <a:p>
            <a:r>
              <a:rPr lang="en-PH" b="1" dirty="0" smtClean="0"/>
              <a:t>Navigation: </a:t>
            </a:r>
          </a:p>
          <a:p>
            <a:pPr lvl="1"/>
            <a:r>
              <a:rPr lang="en-PH" dirty="0" smtClean="0"/>
              <a:t>Buttons for users to visit the main sections of your site.</a:t>
            </a:r>
          </a:p>
          <a:p>
            <a:r>
              <a:rPr lang="en-PH" b="1" dirty="0" smtClean="0"/>
              <a:t>Company logo: </a:t>
            </a:r>
          </a:p>
          <a:p>
            <a:pPr lvl="1"/>
            <a:r>
              <a:rPr lang="en-PH" dirty="0" smtClean="0"/>
              <a:t>Can just be represented by a box.</a:t>
            </a:r>
          </a:p>
          <a:p>
            <a:r>
              <a:rPr lang="en-PH" b="1" dirty="0" smtClean="0"/>
              <a:t>Content areas: </a:t>
            </a:r>
          </a:p>
          <a:p>
            <a:pPr lvl="1"/>
            <a:r>
              <a:rPr lang="en-PH" dirty="0" smtClean="0"/>
              <a:t>Where will your different sections of content appear?</a:t>
            </a:r>
          </a:p>
          <a:p>
            <a:r>
              <a:rPr lang="en-PH" b="1" dirty="0" smtClean="0"/>
              <a:t>Search boxes </a:t>
            </a:r>
          </a:p>
          <a:p>
            <a:r>
              <a:rPr lang="en-PH" b="1" dirty="0" smtClean="0"/>
              <a:t>User login areas</a:t>
            </a:r>
          </a:p>
          <a:p>
            <a:endParaRPr lang="en-PH" dirty="0" smtClean="0"/>
          </a:p>
          <a:p>
            <a:endParaRPr lang="en-PH" dirty="0"/>
          </a:p>
        </p:txBody>
      </p:sp>
    </p:spTree>
    <p:extLst>
      <p:ext uri="{BB962C8B-B14F-4D97-AF65-F5344CB8AC3E}">
        <p14:creationId xmlns:p14="http://schemas.microsoft.com/office/powerpoint/2010/main" val="726087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sasd.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432" y="1346841"/>
            <a:ext cx="6653968" cy="5130159"/>
          </a:xfrm>
          <a:prstGeom prst="rect">
            <a:avLst/>
          </a:prstGeom>
        </p:spPr>
      </p:pic>
      <p:sp>
        <p:nvSpPr>
          <p:cNvPr id="3" name="Rectangle 2"/>
          <p:cNvSpPr/>
          <p:nvPr/>
        </p:nvSpPr>
        <p:spPr>
          <a:xfrm>
            <a:off x="0" y="2514600"/>
            <a:ext cx="2590800" cy="3539430"/>
          </a:xfrm>
          <a:prstGeom prst="rect">
            <a:avLst/>
          </a:prstGeom>
        </p:spPr>
        <p:txBody>
          <a:bodyPr wrap="square">
            <a:spAutoFit/>
          </a:bodyPr>
          <a:lstStyle/>
          <a:p>
            <a:pPr algn="just"/>
            <a:r>
              <a:rPr lang="en-US" sz="3200" dirty="0" smtClean="0"/>
              <a:t>A </a:t>
            </a:r>
            <a:r>
              <a:rPr lang="en-US" sz="3200" b="1" u="sng" dirty="0" smtClean="0"/>
              <a:t>wireframe</a:t>
            </a:r>
            <a:r>
              <a:rPr lang="en-US" sz="3200" dirty="0" smtClean="0"/>
              <a:t> is an outline of a website. It is the first step of the creation of a site. </a:t>
            </a:r>
            <a:endParaRPr lang="en-US" sz="3200" dirty="0"/>
          </a:p>
        </p:txBody>
      </p:sp>
      <p:sp>
        <p:nvSpPr>
          <p:cNvPr id="5" name="Title 1"/>
          <p:cNvSpPr txBox="1">
            <a:spLocks/>
          </p:cNvSpPr>
          <p:nvPr/>
        </p:nvSpPr>
        <p:spPr>
          <a:xfrm>
            <a:off x="685800" y="6858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WIREFRAME</a:t>
            </a:r>
            <a:endParaRPr lang="en-US" sz="6400" dirty="0">
              <a:latin typeface="Bebas Neue" pitchFamily="34" charset="0"/>
            </a:endParaRPr>
          </a:p>
        </p:txBody>
      </p:sp>
    </p:spTree>
    <p:extLst>
      <p:ext uri="{BB962C8B-B14F-4D97-AF65-F5344CB8AC3E}">
        <p14:creationId xmlns:p14="http://schemas.microsoft.com/office/powerpoint/2010/main" val="4209602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2514600"/>
            <a:ext cx="2590800" cy="3108543"/>
          </a:xfrm>
          <a:prstGeom prst="rect">
            <a:avLst/>
          </a:prstGeom>
        </p:spPr>
        <p:txBody>
          <a:bodyPr wrap="square">
            <a:spAutoFit/>
          </a:bodyPr>
          <a:lstStyle/>
          <a:p>
            <a:pPr algn="just"/>
            <a:r>
              <a:rPr lang="en-US" sz="2800" dirty="0" smtClean="0"/>
              <a:t>	Good web designers start out with a wireframe sketch in order to visualize their ideas on paper. </a:t>
            </a:r>
            <a:endParaRPr lang="en-US" sz="2800" dirty="0"/>
          </a:p>
        </p:txBody>
      </p:sp>
      <p:sp>
        <p:nvSpPr>
          <p:cNvPr id="5" name="Title 1"/>
          <p:cNvSpPr txBox="1">
            <a:spLocks/>
          </p:cNvSpPr>
          <p:nvPr/>
        </p:nvSpPr>
        <p:spPr>
          <a:xfrm>
            <a:off x="685800" y="6858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WIREFRAME</a:t>
            </a:r>
            <a:endParaRPr lang="en-US" sz="6400" dirty="0">
              <a:latin typeface="Bebas Neue" pitchFamily="34" charset="0"/>
            </a:endParaRPr>
          </a:p>
        </p:txBody>
      </p:sp>
      <p:pic>
        <p:nvPicPr>
          <p:cNvPr id="6" name="Picture 5" descr="8704482_orig.jpeg"/>
          <p:cNvPicPr>
            <a:picLocks noChangeAspect="1"/>
          </p:cNvPicPr>
          <p:nvPr/>
        </p:nvPicPr>
        <p:blipFill>
          <a:blip r:embed="rId3" cstate="print"/>
          <a:stretch>
            <a:fillRect/>
          </a:stretch>
        </p:blipFill>
        <p:spPr>
          <a:xfrm>
            <a:off x="2819400" y="1636707"/>
            <a:ext cx="6019800" cy="4306893"/>
          </a:xfrm>
          <a:prstGeom prst="rect">
            <a:avLst/>
          </a:prstGeom>
        </p:spPr>
      </p:pic>
    </p:spTree>
    <p:extLst>
      <p:ext uri="{BB962C8B-B14F-4D97-AF65-F5344CB8AC3E}">
        <p14:creationId xmlns:p14="http://schemas.microsoft.com/office/powerpoint/2010/main" val="4209602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0" y="6096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SITEMAP</a:t>
            </a:r>
            <a:endParaRPr lang="en-US" sz="6400" dirty="0">
              <a:latin typeface="Bebas Neue" pitchFamily="34" charset="0"/>
            </a:endParaRPr>
          </a:p>
        </p:txBody>
      </p:sp>
      <p:sp>
        <p:nvSpPr>
          <p:cNvPr id="3" name="Rectangle 2"/>
          <p:cNvSpPr/>
          <p:nvPr/>
        </p:nvSpPr>
        <p:spPr>
          <a:xfrm>
            <a:off x="0" y="1981200"/>
            <a:ext cx="4572000" cy="2246769"/>
          </a:xfrm>
          <a:prstGeom prst="rect">
            <a:avLst/>
          </a:prstGeom>
        </p:spPr>
        <p:txBody>
          <a:bodyPr>
            <a:spAutoFit/>
          </a:bodyPr>
          <a:lstStyle/>
          <a:p>
            <a:pPr algn="just"/>
            <a:r>
              <a:rPr lang="en-US" sz="2800" dirty="0" smtClean="0"/>
              <a:t>A </a:t>
            </a:r>
            <a:r>
              <a:rPr lang="en-US" sz="2800" b="1" dirty="0" smtClean="0"/>
              <a:t>sitemap</a:t>
            </a:r>
            <a:r>
              <a:rPr lang="en-US" sz="2800" dirty="0" smtClean="0"/>
              <a:t> is a visual map of the navigation of a website. The more pages your site has, the more complicated your site map will be.</a:t>
            </a:r>
            <a:endParaRPr lang="en-US" sz="2800" dirty="0"/>
          </a:p>
        </p:txBody>
      </p:sp>
      <p:pic>
        <p:nvPicPr>
          <p:cNvPr id="6" name="Picture 5" descr="Capture.JPG"/>
          <p:cNvPicPr>
            <a:picLocks noChangeAspect="1"/>
          </p:cNvPicPr>
          <p:nvPr/>
        </p:nvPicPr>
        <p:blipFill>
          <a:blip r:embed="rId3" cstate="print"/>
          <a:stretch>
            <a:fillRect/>
          </a:stretch>
        </p:blipFill>
        <p:spPr>
          <a:xfrm>
            <a:off x="4754880" y="1447800"/>
            <a:ext cx="4389120" cy="4792980"/>
          </a:xfrm>
          <a:prstGeom prst="rect">
            <a:avLst/>
          </a:prstGeom>
        </p:spPr>
      </p:pic>
    </p:spTree>
    <p:extLst>
      <p:ext uri="{BB962C8B-B14F-4D97-AF65-F5344CB8AC3E}">
        <p14:creationId xmlns:p14="http://schemas.microsoft.com/office/powerpoint/2010/main" val="3607146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3711575"/>
            <a:ext cx="9296400" cy="1470025"/>
          </a:xfrm>
        </p:spPr>
        <p:txBody>
          <a:bodyPr>
            <a:noAutofit/>
          </a:bodyPr>
          <a:lstStyle/>
          <a:p>
            <a:r>
              <a:rPr lang="en-PH" sz="4800" dirty="0" smtClean="0">
                <a:solidFill>
                  <a:srgbClr val="000099"/>
                </a:solidFill>
                <a:latin typeface="Century Gothic" pitchFamily="34" charset="0"/>
              </a:rPr>
              <a:t>PHOTOSHOP</a:t>
            </a:r>
            <a:r>
              <a:rPr lang="en-PH" sz="4800" b="1" dirty="0" smtClean="0">
                <a:solidFill>
                  <a:srgbClr val="000099"/>
                </a:solidFill>
                <a:latin typeface="Century Gothic" pitchFamily="34" charset="0"/>
              </a:rPr>
              <a:t> SLICE TOOL</a:t>
            </a:r>
            <a:endParaRPr lang="en-PH" sz="4800" b="1" dirty="0">
              <a:solidFill>
                <a:srgbClr val="000099"/>
              </a:solidFill>
              <a:latin typeface="Century Gothic"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3962400" y="4962525"/>
            <a:ext cx="904875" cy="904875"/>
          </a:xfrm>
          <a:prstGeom prst="rect">
            <a:avLst/>
          </a:prstGeom>
          <a:noFill/>
          <a:ln w="9525">
            <a:noFill/>
            <a:miter lim="800000"/>
            <a:headEnd/>
            <a:tailEnd/>
          </a:ln>
        </p:spPr>
      </p:pic>
      <p:sp>
        <p:nvSpPr>
          <p:cNvPr id="5" name="Title 1"/>
          <p:cNvSpPr txBox="1">
            <a:spLocks/>
          </p:cNvSpPr>
          <p:nvPr/>
        </p:nvSpPr>
        <p:spPr>
          <a:xfrm>
            <a:off x="457200" y="1905000"/>
            <a:ext cx="7848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sz="6400" dirty="0" smtClean="0">
                <a:latin typeface="Bebas Neue" pitchFamily="34" charset="0"/>
              </a:rPr>
              <a:t>WEBSITE MOCKUP AND WEB TEMPLATE</a:t>
            </a:r>
            <a:endParaRPr lang="en-US" sz="6400" dirty="0">
              <a:latin typeface="Bebas Neue" pitchFamily="34" charset="0"/>
            </a:endParaRPr>
          </a:p>
        </p:txBody>
      </p:sp>
    </p:spTree>
    <p:extLst>
      <p:ext uri="{BB962C8B-B14F-4D97-AF65-F5344CB8AC3E}">
        <p14:creationId xmlns:p14="http://schemas.microsoft.com/office/powerpoint/2010/main" val="3111771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PH" dirty="0"/>
              <a:t>While you </a:t>
            </a:r>
            <a:r>
              <a:rPr lang="en-PH" i="1" dirty="0"/>
              <a:t>could</a:t>
            </a:r>
            <a:r>
              <a:rPr lang="en-PH" dirty="0"/>
              <a:t> use </a:t>
            </a:r>
            <a:r>
              <a:rPr lang="en-PH" dirty="0" smtClean="0"/>
              <a:t>Photoshop </a:t>
            </a:r>
            <a:r>
              <a:rPr lang="en-PH" dirty="0"/>
              <a:t>to build real web pages, you shouldn’t; you’re much better off using a program designed for the job, like Adobe Dreamweaver. </a:t>
            </a:r>
          </a:p>
        </p:txBody>
      </p:sp>
    </p:spTree>
    <p:extLst>
      <p:ext uri="{BB962C8B-B14F-4D97-AF65-F5344CB8AC3E}">
        <p14:creationId xmlns:p14="http://schemas.microsoft.com/office/powerpoint/2010/main" val="1060817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533400" y="1143000"/>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Graphic Design and Page Template Creation </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
        <p:nvSpPr>
          <p:cNvPr id="3" name="Rectangle 3"/>
          <p:cNvSpPr>
            <a:spLocks noGrp="1" noChangeArrowheads="1"/>
          </p:cNvSpPr>
          <p:nvPr>
            <p:ph idx="1"/>
          </p:nvPr>
        </p:nvSpPr>
        <p:spPr>
          <a:xfrm>
            <a:off x="609600" y="2590800"/>
            <a:ext cx="7772400" cy="3581400"/>
          </a:xfrm>
        </p:spPr>
        <p:txBody>
          <a:bodyPr>
            <a:normAutofit/>
          </a:bodyPr>
          <a:lstStyle/>
          <a:p>
            <a:pPr marL="50800" indent="58738" algn="just" eaLnBrk="1" fontAlgn="auto" hangingPunct="1">
              <a:spcAft>
                <a:spcPts val="0"/>
              </a:spcAft>
              <a:buClrTx/>
              <a:buNone/>
              <a:defRPr/>
            </a:pPr>
            <a:r>
              <a:rPr lang="en-US" sz="3600" dirty="0" smtClean="0"/>
              <a:t>Generally, web designers create a mockup for each page layout in the Web site. This is a sketch of proposed design that indicates the general layout of a Web site home page and other pages.</a:t>
            </a:r>
            <a:endParaRPr lang="en-US" sz="3600" dirty="0" smtClean="0">
              <a:ea typeface="+mn-ea"/>
            </a:endParaRPr>
          </a:p>
        </p:txBody>
      </p:sp>
    </p:spTree>
    <p:extLst>
      <p:ext uri="{BB962C8B-B14F-4D97-AF65-F5344CB8AC3E}">
        <p14:creationId xmlns:p14="http://schemas.microsoft.com/office/powerpoint/2010/main" val="167060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PH" dirty="0" smtClean="0">
                <a:latin typeface="Century Gothic" pitchFamily="34" charset="0"/>
              </a:rPr>
              <a:t>That said, the Slice tool comes in really handy in a few situations:</a:t>
            </a:r>
            <a:br>
              <a:rPr lang="en-PH" dirty="0" smtClean="0">
                <a:latin typeface="Century Gothic" pitchFamily="34" charset="0"/>
              </a:rPr>
            </a:br>
            <a:endParaRPr lang="en-PH" dirty="0">
              <a:latin typeface="Century Gothic" pitchFamily="34" charset="0"/>
            </a:endParaRPr>
          </a:p>
        </p:txBody>
      </p:sp>
      <p:sp>
        <p:nvSpPr>
          <p:cNvPr id="3" name="Content Placeholder 2"/>
          <p:cNvSpPr>
            <a:spLocks noGrp="1"/>
          </p:cNvSpPr>
          <p:nvPr>
            <p:ph idx="1"/>
          </p:nvPr>
        </p:nvSpPr>
        <p:spPr>
          <a:xfrm>
            <a:off x="457200" y="2865437"/>
            <a:ext cx="8229600" cy="4525963"/>
          </a:xfrm>
        </p:spPr>
        <p:txBody>
          <a:bodyPr/>
          <a:lstStyle/>
          <a:p>
            <a:pPr fontAlgn="base"/>
            <a:r>
              <a:rPr lang="en-PH" b="1" dirty="0" smtClean="0"/>
              <a:t>Building a website prototype</a:t>
            </a:r>
            <a:r>
              <a:rPr lang="en-PH" dirty="0" smtClean="0"/>
              <a:t>. </a:t>
            </a:r>
          </a:p>
          <a:p>
            <a:pPr lvl="1" fontAlgn="base"/>
            <a:r>
              <a:rPr lang="en-PH" dirty="0" smtClean="0"/>
              <a:t>If you slice up your design and assign different hyperlinks to navigation bars, you can give the client a good idea of how the navigation in the final website will </a:t>
            </a:r>
            <a:r>
              <a:rPr lang="en-PH" i="1" dirty="0" smtClean="0"/>
              <a:t>feel</a:t>
            </a:r>
            <a:r>
              <a:rPr lang="en-PH" dirty="0" smtClean="0"/>
              <a:t>.</a:t>
            </a:r>
            <a:endParaRPr lang="en-PH" dirty="0"/>
          </a:p>
        </p:txBody>
      </p:sp>
    </p:spTree>
    <p:extLst>
      <p:ext uri="{BB962C8B-B14F-4D97-AF65-F5344CB8AC3E}">
        <p14:creationId xmlns:p14="http://schemas.microsoft.com/office/powerpoint/2010/main" val="2889854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PH" b="1" dirty="0" smtClean="0"/>
              <a:t>Making an image map</a:t>
            </a:r>
            <a:endParaRPr lang="en-PH" dirty="0"/>
          </a:p>
          <a:p>
            <a:pPr lvl="1" fontAlgn="base"/>
            <a:r>
              <a:rPr lang="en-PH" dirty="0" smtClean="0"/>
              <a:t>The Slice tool lets you add hyperlinks to certain portions of a single image.</a:t>
            </a:r>
          </a:p>
          <a:p>
            <a:pPr lvl="1" fontAlgn="base">
              <a:buNone/>
            </a:pPr>
            <a:endParaRPr lang="en-PH" dirty="0" smtClean="0"/>
          </a:p>
          <a:p>
            <a:pPr fontAlgn="base"/>
            <a:r>
              <a:rPr lang="en-PH" b="1" dirty="0" smtClean="0"/>
              <a:t>Making an image-heavy page load a bit faster</a:t>
            </a:r>
            <a:endParaRPr lang="en-PH" dirty="0" smtClean="0"/>
          </a:p>
          <a:p>
            <a:pPr lvl="1" fontAlgn="base"/>
            <a:r>
              <a:rPr lang="en-PH" dirty="0" smtClean="0"/>
              <a:t>Chopping images into pieces makes them load a little at a time instead of in one big piece. However, this is becoming less of a problem as more people get faster Internet connections.</a:t>
            </a:r>
          </a:p>
          <a:p>
            <a:endParaRPr lang="en-PH" dirty="0" smtClean="0"/>
          </a:p>
          <a:p>
            <a:endParaRPr lang="en-PH" dirty="0" smtClean="0"/>
          </a:p>
          <a:p>
            <a:endParaRPr lang="en-PH" dirty="0"/>
          </a:p>
        </p:txBody>
      </p:sp>
    </p:spTree>
    <p:extLst>
      <p:ext uri="{BB962C8B-B14F-4D97-AF65-F5344CB8AC3E}">
        <p14:creationId xmlns:p14="http://schemas.microsoft.com/office/powerpoint/2010/main" val="1176473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52400"/>
            <a:ext cx="8302268" cy="6430963"/>
          </a:xfrm>
        </p:spPr>
      </p:pic>
    </p:spTree>
    <p:extLst>
      <p:ext uri="{BB962C8B-B14F-4D97-AF65-F5344CB8AC3E}">
        <p14:creationId xmlns:p14="http://schemas.microsoft.com/office/powerpoint/2010/main" val="2064741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611466" cy="1143000"/>
          </a:xfrm>
        </p:spPr>
        <p:txBody>
          <a:bodyPr/>
          <a:lstStyle/>
          <a:p>
            <a:r>
              <a:rPr lang="en-PH" dirty="0" smtClean="0">
                <a:latin typeface="Century Gothic" pitchFamily="34" charset="0"/>
              </a:rPr>
              <a:t>Creating Slices</a:t>
            </a:r>
            <a:endParaRPr lang="en-PH" dirty="0">
              <a:latin typeface="Century Gothic" pitchFamily="34" charset="0"/>
            </a:endParaRPr>
          </a:p>
        </p:txBody>
      </p:sp>
      <p:sp>
        <p:nvSpPr>
          <p:cNvPr id="3" name="Content Placeholder 2"/>
          <p:cNvSpPr>
            <a:spLocks noGrp="1"/>
          </p:cNvSpPr>
          <p:nvPr>
            <p:ph idx="1"/>
          </p:nvPr>
        </p:nvSpPr>
        <p:spPr>
          <a:xfrm>
            <a:off x="0" y="1524000"/>
            <a:ext cx="8229600" cy="4525963"/>
          </a:xfrm>
        </p:spPr>
        <p:txBody>
          <a:bodyPr/>
          <a:lstStyle/>
          <a:p>
            <a:r>
              <a:rPr lang="en-PH" dirty="0"/>
              <a:t>Once you’ve created an image or design that you want to chop up, you can use the Slice tool to draw the pieces by hand or make </a:t>
            </a:r>
            <a:r>
              <a:rPr lang="en-PH" i="1" dirty="0"/>
              <a:t>Photoshop</a:t>
            </a:r>
            <a:r>
              <a:rPr lang="en-PH" dirty="0"/>
              <a:t> create slices from individual layers by choosing </a:t>
            </a:r>
            <a:r>
              <a:rPr lang="en-PH" dirty="0" err="1"/>
              <a:t>Layer→New</a:t>
            </a:r>
            <a:r>
              <a:rPr lang="en-PH" dirty="0"/>
              <a:t> Layer Based Slices. </a:t>
            </a:r>
            <a:endParaRPr lang="en-PH" dirty="0" smtClean="0"/>
          </a:p>
          <a:p>
            <a:pPr lvl="1"/>
            <a:r>
              <a:rPr lang="en-PH" dirty="0" smtClean="0"/>
              <a:t>You </a:t>
            </a:r>
            <a:r>
              <a:rPr lang="en-PH" dirty="0"/>
              <a:t>can also make Photoshop slice an images according to the guides you’ve drawn (discussed later in this section). </a:t>
            </a:r>
          </a:p>
        </p:txBody>
      </p:sp>
    </p:spTree>
    <p:extLst>
      <p:ext uri="{BB962C8B-B14F-4D97-AF65-F5344CB8AC3E}">
        <p14:creationId xmlns:p14="http://schemas.microsoft.com/office/powerpoint/2010/main" val="123738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611466" cy="1143000"/>
          </a:xfrm>
        </p:spPr>
        <p:txBody>
          <a:bodyPr/>
          <a:lstStyle/>
          <a:p>
            <a:r>
              <a:rPr lang="en-PH" dirty="0" smtClean="0">
                <a:latin typeface="Century Gothic" pitchFamily="34" charset="0"/>
              </a:rPr>
              <a:t>Steps</a:t>
            </a:r>
            <a:endParaRPr lang="en-PH" dirty="0">
              <a:latin typeface="Century Gothic" pitchFamily="34" charset="0"/>
            </a:endParaRPr>
          </a:p>
        </p:txBody>
      </p:sp>
      <p:sp>
        <p:nvSpPr>
          <p:cNvPr id="3" name="Content Placeholder 2"/>
          <p:cNvSpPr>
            <a:spLocks noGrp="1"/>
          </p:cNvSpPr>
          <p:nvPr>
            <p:ph idx="1"/>
          </p:nvPr>
        </p:nvSpPr>
        <p:spPr>
          <a:xfrm>
            <a:off x="0" y="1646237"/>
            <a:ext cx="8229600" cy="4525963"/>
          </a:xfrm>
        </p:spPr>
        <p:txBody>
          <a:bodyPr/>
          <a:lstStyle/>
          <a:p>
            <a:pPr marL="514350" indent="-514350">
              <a:buFont typeface="+mj-lt"/>
              <a:buAutoNum type="arabicPeriod"/>
            </a:pPr>
            <a:r>
              <a:rPr lang="en-PH" dirty="0"/>
              <a:t>Turn on Photoshop’s Rulers and draw guides around the areas you want to slice</a:t>
            </a:r>
            <a:r>
              <a:rPr lang="en-PH" dirty="0" smtClean="0"/>
              <a:t>.</a:t>
            </a:r>
          </a:p>
          <a:p>
            <a:pPr marL="514350" indent="-514350">
              <a:buFont typeface="+mj-lt"/>
              <a:buAutoNum type="arabicPeriod"/>
            </a:pPr>
            <a:r>
              <a:rPr lang="en-PH" dirty="0"/>
              <a:t>Press C to grab the Slice tool</a:t>
            </a:r>
            <a:r>
              <a:rPr lang="en-PH" dirty="0" smtClean="0"/>
              <a:t>.</a:t>
            </a:r>
          </a:p>
          <a:p>
            <a:pPr marL="514350" indent="-514350">
              <a:buFont typeface="+mj-lt"/>
              <a:buAutoNum type="arabicPeriod"/>
            </a:pPr>
            <a:r>
              <a:rPr lang="en-PH" dirty="0"/>
              <a:t>Trot up to the Options bar and click the Slices From Guides button.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67320"/>
          <a:stretch/>
        </p:blipFill>
        <p:spPr>
          <a:xfrm>
            <a:off x="131770" y="4419600"/>
            <a:ext cx="8853566" cy="2241176"/>
          </a:xfrm>
          <a:prstGeom prst="rect">
            <a:avLst/>
          </a:prstGeom>
        </p:spPr>
      </p:pic>
      <p:sp>
        <p:nvSpPr>
          <p:cNvPr id="5" name="Oval 4"/>
          <p:cNvSpPr/>
          <p:nvPr/>
        </p:nvSpPr>
        <p:spPr>
          <a:xfrm>
            <a:off x="4558553" y="4572000"/>
            <a:ext cx="1385047" cy="609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82902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Modifying Slices</a:t>
            </a:r>
            <a:endParaRPr lang="en-PH"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752" y="1600200"/>
            <a:ext cx="7898495" cy="4525963"/>
          </a:xfrm>
        </p:spPr>
      </p:pic>
    </p:spTree>
    <p:extLst>
      <p:ext uri="{BB962C8B-B14F-4D97-AF65-F5344CB8AC3E}">
        <p14:creationId xmlns:p14="http://schemas.microsoft.com/office/powerpoint/2010/main" val="3748113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PH" b="1" dirty="0" smtClean="0"/>
              <a:t>Resize </a:t>
            </a:r>
            <a:r>
              <a:rPr lang="en-PH" b="1" dirty="0"/>
              <a:t>the slice</a:t>
            </a:r>
            <a:r>
              <a:rPr lang="en-PH" dirty="0"/>
              <a:t>. Once you select a slice, you can drag any of its corner or </a:t>
            </a:r>
            <a:r>
              <a:rPr lang="en-PH" dirty="0" err="1"/>
              <a:t>center</a:t>
            </a:r>
            <a:r>
              <a:rPr lang="en-PH" dirty="0"/>
              <a:t> handles (they look like tiny solid squares) to make it bigger or smaller.</a:t>
            </a:r>
          </a:p>
          <a:p>
            <a:pPr fontAlgn="base"/>
            <a:r>
              <a:rPr lang="en-PH" b="1" dirty="0"/>
              <a:t>Move the slice</a:t>
            </a:r>
            <a:r>
              <a:rPr lang="en-PH" dirty="0"/>
              <a:t>. Click within the slice and then drag it to another location. To make it so you can drag the slice only horizontally or vertically, hold the Shift key as you drag.</a:t>
            </a:r>
          </a:p>
          <a:p>
            <a:endParaRPr lang="en-PH" dirty="0"/>
          </a:p>
        </p:txBody>
      </p:sp>
    </p:spTree>
    <p:extLst>
      <p:ext uri="{BB962C8B-B14F-4D97-AF65-F5344CB8AC3E}">
        <p14:creationId xmlns:p14="http://schemas.microsoft.com/office/powerpoint/2010/main" val="3060963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8611466" cy="1143000"/>
          </a:xfrm>
        </p:spPr>
        <p:txBody>
          <a:bodyPr/>
          <a:lstStyle/>
          <a:p>
            <a:r>
              <a:rPr lang="en-PH" dirty="0" smtClean="0">
                <a:latin typeface="Century Gothic" pitchFamily="34" charset="0"/>
              </a:rPr>
              <a:t>Saving Slices</a:t>
            </a:r>
            <a:endParaRPr lang="en-PH" dirty="0">
              <a:latin typeface="Century Gothic" pitchFamily="34" charset="0"/>
            </a:endParaRPr>
          </a:p>
        </p:txBody>
      </p:sp>
      <p:sp>
        <p:nvSpPr>
          <p:cNvPr id="3" name="Content Placeholder 2"/>
          <p:cNvSpPr>
            <a:spLocks noGrp="1"/>
          </p:cNvSpPr>
          <p:nvPr>
            <p:ph idx="1"/>
          </p:nvPr>
        </p:nvSpPr>
        <p:spPr>
          <a:xfrm>
            <a:off x="381000" y="2332037"/>
            <a:ext cx="8229600" cy="4525963"/>
          </a:xfrm>
        </p:spPr>
        <p:txBody>
          <a:bodyPr/>
          <a:lstStyle/>
          <a:p>
            <a:pPr fontAlgn="base"/>
            <a:r>
              <a:rPr lang="en-PH" dirty="0" smtClean="0"/>
              <a:t>Once </a:t>
            </a:r>
            <a:r>
              <a:rPr lang="en-PH" dirty="0"/>
              <a:t>you’ve set all the options for your slices, it’s time to save them to use on the </a:t>
            </a:r>
            <a:r>
              <a:rPr lang="en-PH" dirty="0" smtClean="0"/>
              <a:t>Web.</a:t>
            </a:r>
          </a:p>
          <a:p>
            <a:pPr fontAlgn="base"/>
            <a:r>
              <a:rPr lang="en-PH" dirty="0" smtClean="0"/>
              <a:t>Use </a:t>
            </a:r>
            <a:r>
              <a:rPr lang="en-PH" dirty="0"/>
              <a:t>the </a:t>
            </a:r>
            <a:r>
              <a:rPr lang="en-PH" dirty="0" err="1"/>
              <a:t>File→“Save</a:t>
            </a:r>
            <a:r>
              <a:rPr lang="en-PH" dirty="0"/>
              <a:t> for Web” dialog box to set all those file-type, compression, and other options discussed earlier in this chapter. </a:t>
            </a:r>
            <a:endParaRPr lang="en-PH" dirty="0" smtClean="0"/>
          </a:p>
          <a:p>
            <a:pPr lvl="1" fontAlgn="base"/>
            <a:r>
              <a:rPr lang="en-PH" dirty="0" smtClean="0"/>
              <a:t>(</a:t>
            </a:r>
            <a:r>
              <a:rPr lang="en-PH" dirty="0"/>
              <a:t>If you use </a:t>
            </a:r>
            <a:r>
              <a:rPr lang="en-PH" dirty="0" err="1"/>
              <a:t>File→Save</a:t>
            </a:r>
            <a:r>
              <a:rPr lang="en-PH" dirty="0"/>
              <a:t> As, all your slice options will fly right out the window</a:t>
            </a:r>
            <a:r>
              <a:rPr lang="en-PH" dirty="0" smtClean="0"/>
              <a:t>.)</a:t>
            </a:r>
            <a:endParaRPr lang="en-PH" dirty="0"/>
          </a:p>
        </p:txBody>
      </p:sp>
    </p:spTree>
    <p:extLst>
      <p:ext uri="{BB962C8B-B14F-4D97-AF65-F5344CB8AC3E}">
        <p14:creationId xmlns:p14="http://schemas.microsoft.com/office/powerpoint/2010/main" val="3502842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PH" dirty="0" smtClean="0"/>
              <a:t>When you’re finished, click Save and tell Photoshop where you want to store the files. If you’ve assigned URLs to the slices, be sure to choose “HTML and Images” from the Format pop-up menu at the bottom of the Save Optimized As dialog box, </a:t>
            </a:r>
            <a:r>
              <a:rPr lang="en-PH" smtClean="0"/>
              <a:t>as shown.</a:t>
            </a:r>
            <a:endParaRPr lang="en-PH" dirty="0" smtClean="0"/>
          </a:p>
          <a:p>
            <a:endParaRPr lang="en-PH" dirty="0"/>
          </a:p>
        </p:txBody>
      </p:sp>
    </p:spTree>
    <p:extLst>
      <p:ext uri="{BB962C8B-B14F-4D97-AF65-F5344CB8AC3E}">
        <p14:creationId xmlns:p14="http://schemas.microsoft.com/office/powerpoint/2010/main" val="215648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34" y="685800"/>
            <a:ext cx="8611466" cy="1143000"/>
          </a:xfrm>
        </p:spPr>
        <p:txBody>
          <a:bodyPr/>
          <a:lstStyle/>
          <a:p>
            <a:r>
              <a:rPr lang="en-PH" dirty="0" smtClean="0">
                <a:latin typeface="Century Gothic" pitchFamily="34" charset="0"/>
              </a:rPr>
              <a:t>DESIGN TRENDS FOR 2015</a:t>
            </a:r>
            <a:br>
              <a:rPr lang="en-PH" dirty="0" smtClean="0">
                <a:latin typeface="Century Gothic" pitchFamily="34" charset="0"/>
              </a:rPr>
            </a:br>
            <a:r>
              <a:rPr lang="en-PH" sz="1200" dirty="0" smtClean="0">
                <a:solidFill>
                  <a:srgbClr val="FF0000"/>
                </a:solidFill>
                <a:latin typeface="Century Gothic" pitchFamily="34" charset="0"/>
              </a:rPr>
              <a:t>www.thenextweb.com</a:t>
            </a:r>
            <a:endParaRPr lang="en-PH" sz="1200" dirty="0">
              <a:latin typeface="Century Gothic" pitchFamily="34" charset="0"/>
            </a:endParaRPr>
          </a:p>
        </p:txBody>
      </p:sp>
      <p:sp>
        <p:nvSpPr>
          <p:cNvPr id="3" name="Content Placeholder 2"/>
          <p:cNvSpPr>
            <a:spLocks noGrp="1"/>
          </p:cNvSpPr>
          <p:nvPr>
            <p:ph idx="1"/>
          </p:nvPr>
        </p:nvSpPr>
        <p:spPr>
          <a:xfrm>
            <a:off x="381000" y="2027237"/>
            <a:ext cx="8229600" cy="4525963"/>
          </a:xfrm>
        </p:spPr>
        <p:txBody>
          <a:bodyPr/>
          <a:lstStyle/>
          <a:p>
            <a:pPr fontAlgn="base">
              <a:buNone/>
            </a:pPr>
            <a:r>
              <a:rPr lang="en-PH" sz="2400" dirty="0" smtClean="0">
                <a:latin typeface="Century Gothic" pitchFamily="34" charset="0"/>
              </a:rPr>
              <a:t>1. </a:t>
            </a:r>
            <a:r>
              <a:rPr lang="en-PH" sz="2400" b="1" dirty="0" smtClean="0">
                <a:latin typeface="Century Gothic" pitchFamily="34" charset="0"/>
              </a:rPr>
              <a:t>Line Icons and Ghost Buttons </a:t>
            </a:r>
            <a:r>
              <a:rPr lang="en-PH" sz="2400" dirty="0" smtClean="0">
                <a:latin typeface="Century Gothic" pitchFamily="34" charset="0"/>
              </a:rPr>
              <a:t>– transparent button outlined with a thin line</a:t>
            </a:r>
            <a:endParaRPr lang="en-PH" sz="2400" dirty="0">
              <a:latin typeface="Century Gothic" pitchFamily="34" charset="0"/>
            </a:endParaRPr>
          </a:p>
        </p:txBody>
      </p:sp>
      <p:pic>
        <p:nvPicPr>
          <p:cNvPr id="4" name="Picture 3" descr="images.jpg"/>
          <p:cNvPicPr>
            <a:picLocks noChangeAspect="1"/>
          </p:cNvPicPr>
          <p:nvPr/>
        </p:nvPicPr>
        <p:blipFill>
          <a:blip r:embed="rId3" cstate="print"/>
          <a:stretch>
            <a:fillRect/>
          </a:stretch>
        </p:blipFill>
        <p:spPr>
          <a:xfrm>
            <a:off x="1752600" y="5105400"/>
            <a:ext cx="2362200" cy="1242060"/>
          </a:xfrm>
          <a:prstGeom prst="rect">
            <a:avLst/>
          </a:prstGeom>
        </p:spPr>
      </p:pic>
      <p:pic>
        <p:nvPicPr>
          <p:cNvPr id="5" name="Picture 4" descr="460px-Threemonkeys.jpg"/>
          <p:cNvPicPr>
            <a:picLocks noChangeAspect="1"/>
          </p:cNvPicPr>
          <p:nvPr/>
        </p:nvPicPr>
        <p:blipFill>
          <a:blip r:embed="rId4" cstate="print"/>
          <a:stretch>
            <a:fillRect/>
          </a:stretch>
        </p:blipFill>
        <p:spPr>
          <a:xfrm>
            <a:off x="5257800" y="3429000"/>
            <a:ext cx="2994800" cy="2246100"/>
          </a:xfrm>
          <a:prstGeom prst="rect">
            <a:avLst/>
          </a:prstGeom>
        </p:spPr>
      </p:pic>
      <p:pic>
        <p:nvPicPr>
          <p:cNvPr id="6" name="Picture 5" descr="2-iuvo.jpg"/>
          <p:cNvPicPr>
            <a:picLocks noChangeAspect="1"/>
          </p:cNvPicPr>
          <p:nvPr/>
        </p:nvPicPr>
        <p:blipFill>
          <a:blip r:embed="rId5" cstate="print"/>
          <a:stretch>
            <a:fillRect/>
          </a:stretch>
        </p:blipFill>
        <p:spPr>
          <a:xfrm>
            <a:off x="1143000" y="2971800"/>
            <a:ext cx="3505200" cy="1971675"/>
          </a:xfrm>
          <a:prstGeom prst="rect">
            <a:avLst/>
          </a:prstGeom>
        </p:spPr>
      </p:pic>
    </p:spTree>
    <p:extLst>
      <p:ext uri="{BB962C8B-B14F-4D97-AF65-F5344CB8AC3E}">
        <p14:creationId xmlns:p14="http://schemas.microsoft.com/office/powerpoint/2010/main" val="350284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0"/>
            <a:ext cx="7924800" cy="3581400"/>
          </a:xfrm>
        </p:spPr>
        <p:txBody>
          <a:bodyPr/>
          <a:lstStyle/>
          <a:p>
            <a:pPr marL="0" lvl="1" indent="0" algn="just" defTabSz="914400" fontAlgn="auto">
              <a:spcBef>
                <a:spcPts val="0"/>
              </a:spcBef>
              <a:spcAft>
                <a:spcPts val="0"/>
              </a:spcAft>
              <a:buNone/>
              <a:defRPr/>
            </a:pPr>
            <a:r>
              <a:rPr lang="en-PH" sz="3200" b="1" u="sng" dirty="0"/>
              <a:t>Website </a:t>
            </a:r>
            <a:r>
              <a:rPr lang="en-PH" sz="3200" b="1" u="sng" dirty="0" smtClean="0"/>
              <a:t>wireframes</a:t>
            </a:r>
            <a:r>
              <a:rPr lang="en-PH" sz="3200" b="1" dirty="0" smtClean="0"/>
              <a:t> </a:t>
            </a:r>
            <a:r>
              <a:rPr lang="en-PH" sz="3200" dirty="0" smtClean="0"/>
              <a:t>are </a:t>
            </a:r>
            <a:r>
              <a:rPr lang="en-PH" sz="3200" dirty="0"/>
              <a:t>simple line drawings that show the placement of elements on a web page. </a:t>
            </a:r>
            <a:r>
              <a:rPr lang="en-PH" sz="3200" dirty="0" smtClean="0"/>
              <a:t>Using wireframes is a great way to begin a web site project, as it allows you and your client to focus on layout without the distraction of </a:t>
            </a:r>
            <a:r>
              <a:rPr lang="en-PH" sz="3200" dirty="0" err="1" smtClean="0"/>
              <a:t>color</a:t>
            </a:r>
            <a:r>
              <a:rPr lang="en-PH" sz="3200" dirty="0" smtClean="0"/>
              <a:t>, type and other design elements.</a:t>
            </a:r>
          </a:p>
          <a:p>
            <a:pPr algn="just"/>
            <a:endParaRPr lang="en-US" dirty="0" smtClean="0"/>
          </a:p>
          <a:p>
            <a:pPr algn="just">
              <a:buNone/>
            </a:pPr>
            <a:endParaRPr lang="en-PH" dirty="0" smtClean="0"/>
          </a:p>
        </p:txBody>
      </p:sp>
      <p:sp>
        <p:nvSpPr>
          <p:cNvPr id="4" name="Title 1"/>
          <p:cNvSpPr txBox="1">
            <a:spLocks/>
          </p:cNvSpPr>
          <p:nvPr/>
        </p:nvSpPr>
        <p:spPr>
          <a:xfrm>
            <a:off x="533400" y="1295400"/>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Wireframe</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Tree>
    <p:extLst>
      <p:ext uri="{BB962C8B-B14F-4D97-AF65-F5344CB8AC3E}">
        <p14:creationId xmlns:p14="http://schemas.microsoft.com/office/powerpoint/2010/main" val="2492072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34" y="685800"/>
            <a:ext cx="8611466" cy="1143000"/>
          </a:xfrm>
        </p:spPr>
        <p:txBody>
          <a:bodyPr/>
          <a:lstStyle/>
          <a:p>
            <a:r>
              <a:rPr lang="en-PH" dirty="0" smtClean="0">
                <a:latin typeface="Century Gothic" pitchFamily="34" charset="0"/>
              </a:rPr>
              <a:t>DESIGN TRENDS FOR 2015</a:t>
            </a:r>
            <a:br>
              <a:rPr lang="en-PH" dirty="0" smtClean="0">
                <a:latin typeface="Century Gothic" pitchFamily="34" charset="0"/>
              </a:rPr>
            </a:br>
            <a:r>
              <a:rPr lang="en-PH" sz="1200" dirty="0" smtClean="0">
                <a:solidFill>
                  <a:srgbClr val="FF0000"/>
                </a:solidFill>
                <a:latin typeface="Century Gothic" pitchFamily="34" charset="0"/>
              </a:rPr>
              <a:t>www.thenextweb.com</a:t>
            </a:r>
            <a:endParaRPr lang="en-PH" sz="1200" dirty="0">
              <a:latin typeface="Century Gothic" pitchFamily="34" charset="0"/>
            </a:endParaRPr>
          </a:p>
        </p:txBody>
      </p:sp>
      <p:sp>
        <p:nvSpPr>
          <p:cNvPr id="3" name="Content Placeholder 2"/>
          <p:cNvSpPr>
            <a:spLocks noGrp="1"/>
          </p:cNvSpPr>
          <p:nvPr>
            <p:ph idx="1"/>
          </p:nvPr>
        </p:nvSpPr>
        <p:spPr>
          <a:xfrm>
            <a:off x="381000" y="2027237"/>
            <a:ext cx="8229600" cy="4525963"/>
          </a:xfrm>
        </p:spPr>
        <p:txBody>
          <a:bodyPr/>
          <a:lstStyle/>
          <a:p>
            <a:pPr fontAlgn="base">
              <a:buNone/>
            </a:pPr>
            <a:r>
              <a:rPr lang="en-PH" sz="2400" dirty="0" smtClean="0">
                <a:latin typeface="Century Gothic" pitchFamily="34" charset="0"/>
              </a:rPr>
              <a:t>2. </a:t>
            </a:r>
            <a:r>
              <a:rPr lang="en-PH" sz="2400" b="1" dirty="0" smtClean="0">
                <a:latin typeface="Century Gothic" pitchFamily="34" charset="0"/>
              </a:rPr>
              <a:t>No Header Background Image </a:t>
            </a:r>
            <a:r>
              <a:rPr lang="en-PH" sz="2400" dirty="0" smtClean="0">
                <a:latin typeface="Century Gothic" pitchFamily="34" charset="0"/>
              </a:rPr>
              <a:t>–large customized  photography appeared at a maximum width and ran to the edge of the browser just like magazine</a:t>
            </a:r>
            <a:endParaRPr lang="en-PH" sz="2400" dirty="0">
              <a:latin typeface="Century Gothic" pitchFamily="34" charset="0"/>
            </a:endParaRPr>
          </a:p>
        </p:txBody>
      </p:sp>
      <p:pic>
        <p:nvPicPr>
          <p:cNvPr id="7" name="Picture 6" descr="nge-screenshot.jpg"/>
          <p:cNvPicPr>
            <a:picLocks noChangeAspect="1"/>
          </p:cNvPicPr>
          <p:nvPr/>
        </p:nvPicPr>
        <p:blipFill>
          <a:blip r:embed="rId3" cstate="print"/>
          <a:stretch>
            <a:fillRect/>
          </a:stretch>
        </p:blipFill>
        <p:spPr>
          <a:xfrm>
            <a:off x="82899" y="3276600"/>
            <a:ext cx="2888901" cy="1752600"/>
          </a:xfrm>
          <a:prstGeom prst="rect">
            <a:avLst/>
          </a:prstGeom>
        </p:spPr>
      </p:pic>
      <p:pic>
        <p:nvPicPr>
          <p:cNvPr id="8" name="Picture 7" descr="Screen-Shot-2015-07-24-at-14.50.30.png"/>
          <p:cNvPicPr>
            <a:picLocks noChangeAspect="1"/>
          </p:cNvPicPr>
          <p:nvPr/>
        </p:nvPicPr>
        <p:blipFill>
          <a:blip r:embed="rId4" cstate="print"/>
          <a:stretch>
            <a:fillRect/>
          </a:stretch>
        </p:blipFill>
        <p:spPr>
          <a:xfrm>
            <a:off x="3302000" y="4648200"/>
            <a:ext cx="3175000" cy="1447800"/>
          </a:xfrm>
          <a:prstGeom prst="rect">
            <a:avLst/>
          </a:prstGeom>
        </p:spPr>
      </p:pic>
      <p:pic>
        <p:nvPicPr>
          <p:cNvPr id="9" name="Picture 8" descr="web-design-trends-fixed-background-1.jpg"/>
          <p:cNvPicPr>
            <a:picLocks noChangeAspect="1"/>
          </p:cNvPicPr>
          <p:nvPr/>
        </p:nvPicPr>
        <p:blipFill>
          <a:blip r:embed="rId5" cstate="print"/>
          <a:stretch>
            <a:fillRect/>
          </a:stretch>
        </p:blipFill>
        <p:spPr>
          <a:xfrm>
            <a:off x="6629400" y="3352800"/>
            <a:ext cx="2456719" cy="1523999"/>
          </a:xfrm>
          <a:prstGeom prst="rect">
            <a:avLst/>
          </a:prstGeom>
        </p:spPr>
      </p:pic>
    </p:spTree>
    <p:extLst>
      <p:ext uri="{BB962C8B-B14F-4D97-AF65-F5344CB8AC3E}">
        <p14:creationId xmlns:p14="http://schemas.microsoft.com/office/powerpoint/2010/main" val="3502842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34" y="685800"/>
            <a:ext cx="8611466" cy="1143000"/>
          </a:xfrm>
        </p:spPr>
        <p:txBody>
          <a:bodyPr/>
          <a:lstStyle/>
          <a:p>
            <a:r>
              <a:rPr lang="en-PH" dirty="0" smtClean="0">
                <a:latin typeface="Century Gothic" pitchFamily="34" charset="0"/>
              </a:rPr>
              <a:t>DESIGN TRENDS FOR 2015</a:t>
            </a:r>
            <a:br>
              <a:rPr lang="en-PH" dirty="0" smtClean="0">
                <a:latin typeface="Century Gothic" pitchFamily="34" charset="0"/>
              </a:rPr>
            </a:br>
            <a:r>
              <a:rPr lang="en-PH" sz="1200" dirty="0" smtClean="0">
                <a:solidFill>
                  <a:srgbClr val="FF0000"/>
                </a:solidFill>
                <a:latin typeface="Century Gothic" pitchFamily="34" charset="0"/>
              </a:rPr>
              <a:t>www.thenextweb.com</a:t>
            </a:r>
            <a:endParaRPr lang="en-PH" sz="1200" dirty="0">
              <a:latin typeface="Century Gothic" pitchFamily="34" charset="0"/>
            </a:endParaRPr>
          </a:p>
        </p:txBody>
      </p:sp>
      <p:sp>
        <p:nvSpPr>
          <p:cNvPr id="3" name="Content Placeholder 2"/>
          <p:cNvSpPr>
            <a:spLocks noGrp="1"/>
          </p:cNvSpPr>
          <p:nvPr>
            <p:ph idx="1"/>
          </p:nvPr>
        </p:nvSpPr>
        <p:spPr>
          <a:xfrm>
            <a:off x="381000" y="2027237"/>
            <a:ext cx="8229600" cy="4525963"/>
          </a:xfrm>
        </p:spPr>
        <p:txBody>
          <a:bodyPr/>
          <a:lstStyle/>
          <a:p>
            <a:pPr algn="just">
              <a:buNone/>
            </a:pPr>
            <a:r>
              <a:rPr lang="en-PH" sz="2400" dirty="0" smtClean="0">
                <a:latin typeface="Century Gothic" pitchFamily="34" charset="0"/>
              </a:rPr>
              <a:t>3. </a:t>
            </a:r>
            <a:r>
              <a:rPr lang="en-US" sz="2400" b="1" dirty="0" smtClean="0">
                <a:latin typeface="Century Gothic" pitchFamily="34" charset="0"/>
              </a:rPr>
              <a:t>Material Design - </a:t>
            </a:r>
            <a:r>
              <a:rPr lang="en-US" sz="2400" dirty="0" smtClean="0">
                <a:latin typeface="Century Gothic" pitchFamily="34" charset="0"/>
              </a:rPr>
              <a:t>This Web design trend is a maturation of flat design—a popular technique in User Interface design that focuses on clean, minimal use of color, shapes and typography.</a:t>
            </a:r>
            <a:endParaRPr lang="en-PH" sz="2400" dirty="0">
              <a:latin typeface="Century Gothic" pitchFamily="34" charset="0"/>
            </a:endParaRPr>
          </a:p>
        </p:txBody>
      </p:sp>
      <p:pic>
        <p:nvPicPr>
          <p:cNvPr id="10" name="Picture 9" descr="12.JPG"/>
          <p:cNvPicPr>
            <a:picLocks noChangeAspect="1"/>
          </p:cNvPicPr>
          <p:nvPr/>
        </p:nvPicPr>
        <p:blipFill>
          <a:blip r:embed="rId3" cstate="print"/>
          <a:stretch>
            <a:fillRect/>
          </a:stretch>
        </p:blipFill>
        <p:spPr>
          <a:xfrm>
            <a:off x="5562600" y="4038600"/>
            <a:ext cx="2636520" cy="2011680"/>
          </a:xfrm>
          <a:prstGeom prst="rect">
            <a:avLst/>
          </a:prstGeom>
        </p:spPr>
      </p:pic>
    </p:spTree>
    <p:extLst>
      <p:ext uri="{BB962C8B-B14F-4D97-AF65-F5344CB8AC3E}">
        <p14:creationId xmlns:p14="http://schemas.microsoft.com/office/powerpoint/2010/main" val="3502842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5602288" y="3487738"/>
            <a:ext cx="185737" cy="369887"/>
          </a:xfrm>
          <a:prstGeom prst="rect">
            <a:avLst/>
          </a:prstGeom>
          <a:noFill/>
          <a:ln w="9525">
            <a:noFill/>
            <a:miter lim="800000"/>
            <a:headEnd/>
            <a:tailEnd/>
          </a:ln>
        </p:spPr>
        <p:txBody>
          <a:bodyPr wrap="none">
            <a:spAutoFit/>
          </a:bodyPr>
          <a:lstStyle/>
          <a:p>
            <a:endParaRPr lang="en-US"/>
          </a:p>
        </p:txBody>
      </p:sp>
      <p:sp>
        <p:nvSpPr>
          <p:cNvPr id="5" name="TextBox 4"/>
          <p:cNvSpPr txBox="1">
            <a:spLocks noChangeArrowheads="1"/>
          </p:cNvSpPr>
          <p:nvPr/>
        </p:nvSpPr>
        <p:spPr bwMode="auto">
          <a:xfrm>
            <a:off x="457200" y="2590800"/>
            <a:ext cx="8337550" cy="830263"/>
          </a:xfrm>
          <a:prstGeom prst="rect">
            <a:avLst/>
          </a:prstGeom>
          <a:noFill/>
          <a:ln w="9525">
            <a:noFill/>
            <a:miter lim="800000"/>
            <a:headEnd/>
            <a:tailEnd/>
          </a:ln>
        </p:spPr>
        <p:txBody>
          <a:bodyPr>
            <a:spAutoFit/>
          </a:bodyPr>
          <a:lstStyle/>
          <a:p>
            <a:pPr algn="ctr"/>
            <a:r>
              <a:rPr lang="en-US" sz="4800" b="1">
                <a:solidFill>
                  <a:srgbClr val="006600"/>
                </a:solidFill>
              </a:rPr>
              <a:t>End of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4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0"/>
            <a:ext cx="9144000" cy="640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U460\Desktop\7-wireframe.jpg"/>
          <p:cNvPicPr>
            <a:picLocks noChangeAspect="1" noChangeArrowheads="1"/>
          </p:cNvPicPr>
          <p:nvPr/>
        </p:nvPicPr>
        <p:blipFill>
          <a:blip r:embed="rId3" cstate="print"/>
          <a:srcRect/>
          <a:stretch>
            <a:fillRect/>
          </a:stretch>
        </p:blipFill>
        <p:spPr bwMode="auto">
          <a:xfrm>
            <a:off x="3200400" y="88900"/>
            <a:ext cx="5854700" cy="6159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28600" y="1447800"/>
            <a:ext cx="2743200" cy="2862322"/>
          </a:xfrm>
          <a:prstGeom prst="rect">
            <a:avLst/>
          </a:prstGeom>
          <a:noFill/>
        </p:spPr>
        <p:txBody>
          <a:bodyPr wrap="square" rtlCol="0">
            <a:spAutoFit/>
          </a:bodyPr>
          <a:lstStyle/>
          <a:p>
            <a:pPr algn="just"/>
            <a:r>
              <a:rPr lang="en-US" sz="2000" dirty="0" smtClean="0"/>
              <a:t>	Mockups that evolve to a more refined state is called </a:t>
            </a:r>
            <a:r>
              <a:rPr lang="en-US" sz="2000" b="1" dirty="0" smtClean="0"/>
              <a:t>WIREFRAME.</a:t>
            </a:r>
          </a:p>
          <a:p>
            <a:pPr algn="just"/>
            <a:endParaRPr lang="en-US" sz="2000" b="1" dirty="0" smtClean="0"/>
          </a:p>
          <a:p>
            <a:pPr algn="just"/>
            <a:endParaRPr lang="en-US" sz="2000" b="1" dirty="0" smtClean="0"/>
          </a:p>
          <a:p>
            <a:pPr algn="just"/>
            <a:r>
              <a:rPr lang="en-US" sz="2000" b="1" dirty="0" smtClean="0"/>
              <a:t>	</a:t>
            </a:r>
            <a:r>
              <a:rPr lang="en-US" sz="2000" dirty="0" smtClean="0"/>
              <a:t>This is a sample wireframe for page layout.</a:t>
            </a:r>
            <a:endParaRPr lang="en-US" sz="2000" dirty="0"/>
          </a:p>
        </p:txBody>
      </p:sp>
    </p:spTree>
    <p:extLst>
      <p:ext uri="{BB962C8B-B14F-4D97-AF65-F5344CB8AC3E}">
        <p14:creationId xmlns:p14="http://schemas.microsoft.com/office/powerpoint/2010/main" val="2492072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200400"/>
            <a:ext cx="7543800" cy="2286000"/>
          </a:xfrm>
        </p:spPr>
        <p:txBody>
          <a:bodyPr/>
          <a:lstStyle/>
          <a:p>
            <a:pPr marL="0" indent="0" algn="just">
              <a:buNone/>
            </a:pPr>
            <a:r>
              <a:rPr lang="en-PH" dirty="0" smtClean="0"/>
              <a:t>	The structure of a web page is imposed by the grid or page template you choose for your page design</a:t>
            </a:r>
          </a:p>
        </p:txBody>
      </p:sp>
      <p:sp>
        <p:nvSpPr>
          <p:cNvPr id="4" name="Title 1"/>
          <p:cNvSpPr txBox="1">
            <a:spLocks/>
          </p:cNvSpPr>
          <p:nvPr/>
        </p:nvSpPr>
        <p:spPr>
          <a:xfrm>
            <a:off x="533400" y="1447800"/>
            <a:ext cx="8229600" cy="1470025"/>
          </a:xfrm>
          <a:prstGeom prst="rect">
            <a:avLst/>
          </a:prstGeom>
        </p:spPr>
        <p:txBody>
          <a:bodyPr/>
          <a:lstStyle/>
          <a:p>
            <a:pPr lvl="0" algn="ctr">
              <a:spcBef>
                <a:spcPct val="0"/>
              </a:spcBef>
              <a:defRPr/>
            </a:pPr>
            <a:r>
              <a:rPr lang="en-PH" sz="4000" b="1" noProof="0" dirty="0" smtClean="0">
                <a:ln w="1905"/>
                <a:solidFill>
                  <a:srgbClr val="009900"/>
                </a:solidFill>
                <a:effectLst>
                  <a:innerShdw blurRad="69850" dist="43180" dir="5400000">
                    <a:srgbClr val="000000">
                      <a:alpha val="65000"/>
                    </a:srgbClr>
                  </a:innerShdw>
                </a:effectLst>
                <a:latin typeface="American Typewriter"/>
                <a:cs typeface="American Typewriter"/>
              </a:rPr>
              <a:t>Web site Visual Structure</a:t>
            </a:r>
            <a:endParaRPr kumimoji="0" lang="en-PH" sz="4000" b="1" i="0" u="none" strike="noStrike" kern="1200" normalizeH="0" baseline="0" noProof="0" dirty="0" smtClean="0">
              <a:ln w="1905"/>
              <a:solidFill>
                <a:srgbClr val="C3D69B"/>
              </a:solidFill>
              <a:effectLst>
                <a:innerShdw blurRad="69850" dist="43180" dir="5400000">
                  <a:srgbClr val="000000">
                    <a:alpha val="65000"/>
                  </a:srgbClr>
                </a:innerShdw>
              </a:effectLst>
              <a:uLnTx/>
              <a:uFillTx/>
              <a:latin typeface="American Typewriter"/>
              <a:ea typeface="+mj-ea"/>
              <a:cs typeface="American Typewriter"/>
            </a:endParaRPr>
          </a:p>
        </p:txBody>
      </p:sp>
    </p:spTree>
    <p:extLst>
      <p:ext uri="{BB962C8B-B14F-4D97-AF65-F5344CB8AC3E}">
        <p14:creationId xmlns:p14="http://schemas.microsoft.com/office/powerpoint/2010/main" val="2492072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4034" name="Picture 2" descr="C:\Users\U460\Desktop\photo 1.JPG"/>
          <p:cNvPicPr>
            <a:picLocks noChangeAspect="1" noChangeArrowheads="1"/>
          </p:cNvPicPr>
          <p:nvPr/>
        </p:nvPicPr>
        <p:blipFill>
          <a:blip r:embed="rId3" cstate="print"/>
          <a:srcRect l="4245" t="16445" r="12005" b="10430"/>
          <a:stretch>
            <a:fillRect/>
          </a:stretch>
        </p:blipFill>
        <p:spPr bwMode="auto">
          <a:xfrm>
            <a:off x="990600" y="1143000"/>
            <a:ext cx="3861777" cy="4495800"/>
          </a:xfrm>
          <a:prstGeom prst="rect">
            <a:avLst/>
          </a:prstGeom>
          <a:noFill/>
        </p:spPr>
      </p:pic>
      <p:sp>
        <p:nvSpPr>
          <p:cNvPr id="5" name="TextBox 4"/>
          <p:cNvSpPr txBox="1"/>
          <p:nvPr/>
        </p:nvSpPr>
        <p:spPr>
          <a:xfrm>
            <a:off x="5334000" y="1371600"/>
            <a:ext cx="3124200" cy="2308324"/>
          </a:xfrm>
          <a:prstGeom prst="rect">
            <a:avLst/>
          </a:prstGeom>
          <a:noFill/>
        </p:spPr>
        <p:txBody>
          <a:bodyPr wrap="square" rtlCol="0">
            <a:spAutoFit/>
          </a:bodyPr>
          <a:lstStyle/>
          <a:p>
            <a:pPr algn="just"/>
            <a:r>
              <a:rPr lang="en-US" b="1" dirty="0" smtClean="0"/>
              <a:t>Four-column grid with layout elements</a:t>
            </a:r>
          </a:p>
          <a:p>
            <a:pPr algn="just"/>
            <a:endParaRPr lang="en-US" b="1" dirty="0" smtClean="0"/>
          </a:p>
          <a:p>
            <a:pPr algn="just"/>
            <a:r>
              <a:rPr lang="en-US" dirty="0" smtClean="0"/>
              <a:t>Grid sections can provide placement guidelines for page elements which can cover multiple rows and columns</a:t>
            </a:r>
          </a:p>
          <a:p>
            <a:pPr algn="just"/>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562600" y="1295400"/>
            <a:ext cx="3505200" cy="2585323"/>
          </a:xfrm>
          <a:prstGeom prst="rect">
            <a:avLst/>
          </a:prstGeom>
          <a:noFill/>
        </p:spPr>
        <p:txBody>
          <a:bodyPr wrap="square" rtlCol="0">
            <a:spAutoFit/>
          </a:bodyPr>
          <a:lstStyle/>
          <a:p>
            <a:r>
              <a:rPr lang="en-US" b="1" dirty="0" smtClean="0"/>
              <a:t>Areas of active and passive white space</a:t>
            </a:r>
          </a:p>
          <a:p>
            <a:endParaRPr lang="en-US" b="1" dirty="0" smtClean="0"/>
          </a:p>
          <a:p>
            <a:r>
              <a:rPr lang="en-US" dirty="0" smtClean="0"/>
              <a:t>Active white space – it structures and separates content</a:t>
            </a:r>
          </a:p>
          <a:p>
            <a:endParaRPr lang="en-US" dirty="0" smtClean="0"/>
          </a:p>
          <a:p>
            <a:r>
              <a:rPr lang="en-US" dirty="0" smtClean="0"/>
              <a:t>Passive – includes black areas that border the screen</a:t>
            </a:r>
          </a:p>
          <a:p>
            <a:endParaRPr lang="en-US" b="1" dirty="0"/>
          </a:p>
        </p:txBody>
      </p:sp>
      <p:pic>
        <p:nvPicPr>
          <p:cNvPr id="45058" name="Picture 2" descr="C:\Users\U460\Desktop\photo 2.JPG"/>
          <p:cNvPicPr>
            <a:picLocks noChangeAspect="1" noChangeArrowheads="1"/>
          </p:cNvPicPr>
          <p:nvPr/>
        </p:nvPicPr>
        <p:blipFill>
          <a:blip r:embed="rId3" cstate="print"/>
          <a:srcRect l="8932" t="16523" r="4818" b="14102"/>
          <a:stretch>
            <a:fillRect/>
          </a:stretch>
        </p:blipFill>
        <p:spPr bwMode="auto">
          <a:xfrm>
            <a:off x="838200" y="1219200"/>
            <a:ext cx="4263081" cy="4572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105400" y="1295400"/>
            <a:ext cx="3657600" cy="2031325"/>
          </a:xfrm>
          <a:prstGeom prst="rect">
            <a:avLst/>
          </a:prstGeom>
          <a:noFill/>
        </p:spPr>
        <p:txBody>
          <a:bodyPr wrap="square" rtlCol="0">
            <a:spAutoFit/>
          </a:bodyPr>
          <a:lstStyle/>
          <a:p>
            <a:pPr algn="just"/>
            <a:r>
              <a:rPr lang="en-US" b="1" dirty="0" smtClean="0"/>
              <a:t>Paper-based reading pattern</a:t>
            </a:r>
          </a:p>
          <a:p>
            <a:pPr algn="just"/>
            <a:endParaRPr lang="en-US" b="1" dirty="0" smtClean="0"/>
          </a:p>
          <a:p>
            <a:pPr algn="just"/>
            <a:r>
              <a:rPr lang="en-US" dirty="0" smtClean="0"/>
              <a:t>According to human engineering studies scan pages with paper-based reading habits making eye moves from left to right and back again.</a:t>
            </a:r>
          </a:p>
          <a:p>
            <a:pPr algn="just"/>
            <a:endParaRPr lang="en-US" b="1" dirty="0"/>
          </a:p>
        </p:txBody>
      </p:sp>
      <p:pic>
        <p:nvPicPr>
          <p:cNvPr id="46082" name="Picture 2" descr="C:\Users\U460\Desktop\photo 3.JPG"/>
          <p:cNvPicPr>
            <a:picLocks noChangeAspect="1" noChangeArrowheads="1"/>
          </p:cNvPicPr>
          <p:nvPr/>
        </p:nvPicPr>
        <p:blipFill>
          <a:blip r:embed="rId3" cstate="print"/>
          <a:srcRect l="3255" t="13066" r="11745" b="10996"/>
          <a:stretch>
            <a:fillRect/>
          </a:stretch>
        </p:blipFill>
        <p:spPr bwMode="auto">
          <a:xfrm>
            <a:off x="1371600" y="990600"/>
            <a:ext cx="3646311" cy="4343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5562600" y="1295400"/>
            <a:ext cx="3505200" cy="2031325"/>
          </a:xfrm>
          <a:prstGeom prst="rect">
            <a:avLst/>
          </a:prstGeom>
          <a:noFill/>
        </p:spPr>
        <p:txBody>
          <a:bodyPr wrap="square" rtlCol="0">
            <a:spAutoFit/>
          </a:bodyPr>
          <a:lstStyle/>
          <a:p>
            <a:pPr algn="just"/>
            <a:r>
              <a:rPr lang="en-US" b="1" dirty="0" smtClean="0"/>
              <a:t>Landscape-based viewing pattern</a:t>
            </a:r>
          </a:p>
          <a:p>
            <a:pPr algn="just"/>
            <a:endParaRPr lang="en-US" b="1" dirty="0" smtClean="0"/>
          </a:p>
          <a:p>
            <a:pPr algn="just"/>
            <a:r>
              <a:rPr lang="en-US" dirty="0" smtClean="0"/>
              <a:t>	In contrast to above pattern, users may also scan information following clockwise pattern</a:t>
            </a:r>
          </a:p>
          <a:p>
            <a:pPr algn="just"/>
            <a:endParaRPr lang="en-US" b="1" dirty="0"/>
          </a:p>
        </p:txBody>
      </p:sp>
      <p:pic>
        <p:nvPicPr>
          <p:cNvPr id="47106" name="Picture 2" descr="C:\Users\U460\Desktop\photo 4.JPG"/>
          <p:cNvPicPr>
            <a:picLocks noChangeAspect="1" noChangeArrowheads="1"/>
          </p:cNvPicPr>
          <p:nvPr/>
        </p:nvPicPr>
        <p:blipFill>
          <a:blip r:embed="rId3" cstate="print"/>
          <a:srcRect l="3750" t="16484" r="3750" b="31016"/>
          <a:stretch>
            <a:fillRect/>
          </a:stretch>
        </p:blipFill>
        <p:spPr bwMode="auto">
          <a:xfrm>
            <a:off x="0" y="1219200"/>
            <a:ext cx="5638800" cy="4267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EUTECH_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ITE Template</Template>
  <TotalTime>1744</TotalTime>
  <Words>945</Words>
  <Application>Microsoft Office PowerPoint</Application>
  <PresentationFormat>On-screen Show (4:3)</PresentationFormat>
  <Paragraphs>117</Paragraphs>
  <Slides>32</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ＭＳ Ｐゴシック</vt:lpstr>
      <vt:lpstr>American Typewriter</vt:lpstr>
      <vt:lpstr>Arial</vt:lpstr>
      <vt:lpstr>Bebas Neue</vt:lpstr>
      <vt:lpstr>Calibri</vt:lpstr>
      <vt:lpstr>Century Gothic</vt:lpstr>
      <vt:lpstr>DellaRobbia BT</vt:lpstr>
      <vt:lpstr>Gotham Black</vt:lpstr>
      <vt:lpstr>Gotham Bold</vt:lpstr>
      <vt:lpstr>Gotham Book</vt:lpstr>
      <vt:lpstr>FEUTECH_ITE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to include?</vt:lpstr>
      <vt:lpstr>PowerPoint Presentation</vt:lpstr>
      <vt:lpstr>PowerPoint Presentation</vt:lpstr>
      <vt:lpstr>PowerPoint Presentation</vt:lpstr>
      <vt:lpstr>PowerPoint Presentation</vt:lpstr>
      <vt:lpstr>PHOTOSHOP SLICE TOOL</vt:lpstr>
      <vt:lpstr>PowerPoint Presentation</vt:lpstr>
      <vt:lpstr>That said, the Slice tool comes in really handy in a few situations: </vt:lpstr>
      <vt:lpstr>PowerPoint Presentation</vt:lpstr>
      <vt:lpstr>PowerPoint Presentation</vt:lpstr>
      <vt:lpstr>Creating Slices</vt:lpstr>
      <vt:lpstr>Steps</vt:lpstr>
      <vt:lpstr>Modifying Slices</vt:lpstr>
      <vt:lpstr>PowerPoint Presentation</vt:lpstr>
      <vt:lpstr>Saving Slices</vt:lpstr>
      <vt:lpstr>PowerPoint Presentation</vt:lpstr>
      <vt:lpstr>DESIGN TRENDS FOR 2015 www.thenextweb.com</vt:lpstr>
      <vt:lpstr>DESIGN TRENDS FOR 2015 www.thenextweb.com</vt:lpstr>
      <vt:lpstr>DESIGN TRENDS FOR 2015 www.thenextweb.com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GRAPHICS</dc:title>
  <dc:creator>Jedi Directo</dc:creator>
  <cp:lastModifiedBy>Van Trinstan V. Calimlim</cp:lastModifiedBy>
  <cp:revision>205</cp:revision>
  <dcterms:created xsi:type="dcterms:W3CDTF">2013-11-25T21:34:25Z</dcterms:created>
  <dcterms:modified xsi:type="dcterms:W3CDTF">2015-12-06T23:27:25Z</dcterms:modified>
</cp:coreProperties>
</file>