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71" r:id="rId2"/>
    <p:sldId id="288" r:id="rId3"/>
    <p:sldId id="373" r:id="rId4"/>
    <p:sldId id="374" r:id="rId5"/>
    <p:sldId id="375" r:id="rId6"/>
    <p:sldId id="376" r:id="rId7"/>
    <p:sldId id="377" r:id="rId8"/>
    <p:sldId id="378" r:id="rId9"/>
    <p:sldId id="379" r:id="rId10"/>
    <p:sldId id="3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3396" autoAdjust="0"/>
  </p:normalViewPr>
  <p:slideViewPr>
    <p:cSldViewPr>
      <p:cViewPr>
        <p:scale>
          <a:sx n="40" d="100"/>
          <a:sy n="40" d="100"/>
        </p:scale>
        <p:origin x="-845"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D9743B-88C3-498C-A774-6A7F370C1359}" type="datetimeFigureOut">
              <a:rPr lang="en-PH" smtClean="0"/>
              <a:pPr/>
              <a:t>5/5/2015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32422-AA75-4298-81C3-781FFBDA0B8F}" type="slidenum">
              <a:rPr lang="en-PH" smtClean="0"/>
              <a:pPr/>
              <a:t>‹#›</a:t>
            </a:fld>
            <a:endParaRPr lang="en-PH"/>
          </a:p>
        </p:txBody>
      </p:sp>
    </p:spTree>
    <p:extLst>
      <p:ext uri="{BB962C8B-B14F-4D97-AF65-F5344CB8AC3E}">
        <p14:creationId xmlns="" xmlns:p14="http://schemas.microsoft.com/office/powerpoint/2010/main" val="137595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2</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3</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4</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5</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Legibility</a:t>
            </a:r>
            <a:r>
              <a:rPr lang="en-US" sz="1200" b="0" i="0" kern="1200" dirty="0" smtClean="0">
                <a:solidFill>
                  <a:schemeClr val="tx1"/>
                </a:solidFill>
                <a:latin typeface="+mn-lt"/>
                <a:ea typeface="+mn-ea"/>
                <a:cs typeface="+mn-cs"/>
              </a:rPr>
              <a:t> is the degree to which glyphs (individual characters) in text are understandable or recognizable based on appearance</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7</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B29C7ED-33F6-7A49-816C-EB7C76AB597E}" type="slidenum">
              <a:rPr lang="en-US" smtClean="0"/>
              <a:pPr/>
              <a:t>10</a:t>
            </a:fld>
            <a:endParaRPr lang="en-US"/>
          </a:p>
        </p:txBody>
      </p:sp>
    </p:spTree>
    <p:extLst>
      <p:ext uri="{BB962C8B-B14F-4D97-AF65-F5344CB8AC3E}">
        <p14:creationId xmlns="" xmlns:p14="http://schemas.microsoft.com/office/powerpoint/2010/main" val="304676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244976F-C4DC-43AB-B6AB-0E2915441547}" type="datetimeFigureOut">
              <a:rPr lang="en-PH" smtClean="0"/>
              <a:pPr/>
              <a:t>5/5/2015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123586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244976F-C4DC-43AB-B6AB-0E2915441547}" type="datetimeFigureOut">
              <a:rPr lang="en-PH" smtClean="0"/>
              <a:pPr/>
              <a:t>5/5/2015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217489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244976F-C4DC-43AB-B6AB-0E2915441547}" type="datetimeFigureOut">
              <a:rPr lang="en-PH" smtClean="0"/>
              <a:pPr/>
              <a:t>5/5/2015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264524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244976F-C4DC-43AB-B6AB-0E2915441547}" type="datetimeFigureOut">
              <a:rPr lang="en-PH" smtClean="0"/>
              <a:pPr/>
              <a:t>5/5/2015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396958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44976F-C4DC-43AB-B6AB-0E2915441547}" type="datetimeFigureOut">
              <a:rPr lang="en-PH" smtClean="0"/>
              <a:pPr/>
              <a:t>5/5/2015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1243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A244976F-C4DC-43AB-B6AB-0E2915441547}" type="datetimeFigureOut">
              <a:rPr lang="en-PH" smtClean="0"/>
              <a:pPr/>
              <a:t>5/5/2015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14913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A244976F-C4DC-43AB-B6AB-0E2915441547}" type="datetimeFigureOut">
              <a:rPr lang="en-PH" smtClean="0"/>
              <a:pPr/>
              <a:t>5/5/2015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35299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A244976F-C4DC-43AB-B6AB-0E2915441547}" type="datetimeFigureOut">
              <a:rPr lang="en-PH" smtClean="0"/>
              <a:pPr/>
              <a:t>5/5/2015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206713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4976F-C4DC-43AB-B6AB-0E2915441547}" type="datetimeFigureOut">
              <a:rPr lang="en-PH" smtClean="0"/>
              <a:pPr/>
              <a:t>5/5/2015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101407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4976F-C4DC-43AB-B6AB-0E2915441547}" type="datetimeFigureOut">
              <a:rPr lang="en-PH" smtClean="0"/>
              <a:pPr/>
              <a:t>5/5/2015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177214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4976F-C4DC-43AB-B6AB-0E2915441547}" type="datetimeFigureOut">
              <a:rPr lang="en-PH" smtClean="0"/>
              <a:pPr/>
              <a:t>5/5/2015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397611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4976F-C4DC-43AB-B6AB-0E2915441547}" type="datetimeFigureOut">
              <a:rPr lang="en-PH" smtClean="0"/>
              <a:pPr/>
              <a:t>5/5/2015</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9222B-09FF-4822-A03E-B247CDC46505}" type="slidenum">
              <a:rPr lang="en-PH" smtClean="0"/>
              <a:pPr/>
              <a:t>‹#›</a:t>
            </a:fld>
            <a:endParaRPr lang="en-PH"/>
          </a:p>
        </p:txBody>
      </p:sp>
    </p:spTree>
    <p:extLst>
      <p:ext uri="{BB962C8B-B14F-4D97-AF65-F5344CB8AC3E}">
        <p14:creationId xmlns="" xmlns:p14="http://schemas.microsoft.com/office/powerpoint/2010/main" val="351109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748573"/>
            <a:ext cx="8001000" cy="2923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4400" b="1" dirty="0" smtClean="0">
                <a:solidFill>
                  <a:srgbClr val="006600"/>
                </a:solidFill>
              </a:rPr>
              <a:t>Web Design Fundamentals /</a:t>
            </a:r>
          </a:p>
          <a:p>
            <a:pPr algn="ctr" eaLnBrk="1" hangingPunct="1"/>
            <a:r>
              <a:rPr lang="en-PH" sz="4400" b="1" dirty="0" smtClean="0">
                <a:solidFill>
                  <a:srgbClr val="006600"/>
                </a:solidFill>
              </a:rPr>
              <a:t>Basic Web Design</a:t>
            </a:r>
            <a:endParaRPr lang="en-PH" sz="4400" b="1" dirty="0">
              <a:solidFill>
                <a:srgbClr val="006600"/>
              </a:solidFill>
            </a:endParaRPr>
          </a:p>
          <a:p>
            <a:pPr algn="ctr" eaLnBrk="1" hangingPunct="1"/>
            <a:endParaRPr lang="en-PH" sz="3200" b="1" dirty="0" smtClean="0">
              <a:solidFill>
                <a:srgbClr val="006600"/>
              </a:solidFill>
            </a:endParaRPr>
          </a:p>
          <a:p>
            <a:pPr algn="ctr" eaLnBrk="1" hangingPunct="1"/>
            <a:r>
              <a:rPr lang="en-PH" sz="3200" b="1" dirty="0" smtClean="0">
                <a:solidFill>
                  <a:srgbClr val="006600"/>
                </a:solidFill>
              </a:rPr>
              <a:t>Web Design Principles and Typography  – ITWD103 / ITWD113 </a:t>
            </a:r>
            <a:endParaRPr lang="en-PH" sz="3200" b="1" dirty="0">
              <a:solidFill>
                <a:srgbClr val="006600"/>
              </a:solidFill>
            </a:endParaRPr>
          </a:p>
        </p:txBody>
      </p:sp>
      <p:sp>
        <p:nvSpPr>
          <p:cNvPr id="15" name="Rectangle 14"/>
          <p:cNvSpPr/>
          <p:nvPr/>
        </p:nvSpPr>
        <p:spPr>
          <a:xfrm>
            <a:off x="643762" y="3195126"/>
            <a:ext cx="80010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a:spLocks noChangeArrowheads="1"/>
          </p:cNvSpPr>
          <p:nvPr/>
        </p:nvSpPr>
        <p:spPr bwMode="auto">
          <a:xfrm>
            <a:off x="824950" y="1570383"/>
            <a:ext cx="7848600" cy="2954655"/>
          </a:xfrm>
          <a:prstGeom prst="rect">
            <a:avLst/>
          </a:prstGeom>
          <a:noFill/>
          <a:ln w="9525">
            <a:noFill/>
            <a:miter lim="800000"/>
            <a:headEnd/>
            <a:tailEnd/>
          </a:ln>
        </p:spPr>
        <p:txBody>
          <a:bodyPr>
            <a:spAutoFit/>
          </a:bodyPr>
          <a:lstStyle/>
          <a:p>
            <a:endParaRPr lang="en-US" sz="2000" b="1" dirty="0" smtClean="0">
              <a:solidFill>
                <a:schemeClr val="accent3">
                  <a:lumMod val="50000"/>
                </a:schemeClr>
              </a:solidFill>
            </a:endParaRPr>
          </a:p>
          <a:p>
            <a:endParaRPr lang="en-US" sz="2800" b="1" dirty="0" smtClean="0">
              <a:solidFill>
                <a:schemeClr val="accent3">
                  <a:lumMod val="50000"/>
                </a:schemeClr>
              </a:solidFill>
            </a:endParaRPr>
          </a:p>
          <a:p>
            <a:pPr algn="ctr">
              <a:lnSpc>
                <a:spcPct val="150000"/>
              </a:lnSpc>
            </a:pPr>
            <a:r>
              <a:rPr lang="en-US" sz="3600" b="1" i="1" dirty="0" smtClean="0">
                <a:solidFill>
                  <a:schemeClr val="accent3">
                    <a:lumMod val="50000"/>
                  </a:schemeClr>
                </a:solidFill>
              </a:rPr>
              <a:t>END OF </a:t>
            </a:r>
            <a:r>
              <a:rPr lang="en-US" sz="3600" b="1" i="1" smtClean="0">
                <a:solidFill>
                  <a:schemeClr val="accent3">
                    <a:lumMod val="50000"/>
                  </a:schemeClr>
                </a:solidFill>
              </a:rPr>
              <a:t>MODULE </a:t>
            </a:r>
            <a:r>
              <a:rPr lang="en-US" sz="3600" b="1" i="1" smtClean="0">
                <a:solidFill>
                  <a:schemeClr val="accent3">
                    <a:lumMod val="50000"/>
                  </a:schemeClr>
                </a:solidFill>
              </a:rPr>
              <a:t>8</a:t>
            </a:r>
            <a:endParaRPr lang="en-US" sz="3600" b="1" i="1" dirty="0" smtClean="0">
              <a:solidFill>
                <a:schemeClr val="accent3">
                  <a:lumMod val="50000"/>
                </a:schemeClr>
              </a:solidFill>
            </a:endParaRPr>
          </a:p>
          <a:p>
            <a:pPr algn="ctr">
              <a:lnSpc>
                <a:spcPct val="150000"/>
              </a:lnSpc>
            </a:pPr>
            <a:endParaRPr lang="en-US" sz="2800" b="1" i="1" dirty="0" smtClean="0">
              <a:solidFill>
                <a:schemeClr val="accent3">
                  <a:lumMod val="50000"/>
                </a:schemeClr>
              </a:solidFill>
            </a:endParaRPr>
          </a:p>
          <a:p>
            <a:pPr marL="1974850">
              <a:lnSpc>
                <a:spcPct val="150000"/>
              </a:lnSpc>
            </a:pPr>
            <a:endParaRPr lang="en-US" sz="2800" dirty="0" smtClean="0">
              <a:solidFill>
                <a:schemeClr val="accent3">
                  <a:lumMod val="50000"/>
                </a:schemeClr>
              </a:solidFill>
            </a:endParaRPr>
          </a:p>
        </p:txBody>
      </p:sp>
    </p:spTree>
    <p:extLst>
      <p:ext uri="{BB962C8B-B14F-4D97-AF65-F5344CB8AC3E}">
        <p14:creationId xmlns="" xmlns:p14="http://schemas.microsoft.com/office/powerpoint/2010/main" val="8993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76200"/>
            <a:ext cx="8229600" cy="1066800"/>
          </a:xfrm>
          <a:prstGeom prst="rect">
            <a:avLst/>
          </a:prstGeom>
        </p:spPr>
        <p:txBody>
          <a:bodyPr/>
          <a:lstStyle/>
          <a:p>
            <a:pPr lvl="0" algn="ctr">
              <a:spcBef>
                <a:spcPct val="0"/>
              </a:spcBef>
              <a:defRPr/>
            </a:pPr>
            <a:r>
              <a:rPr lang="en-US" sz="4800" b="1" dirty="0" smtClean="0">
                <a:solidFill>
                  <a:srgbClr val="008000"/>
                </a:solidFill>
              </a:rPr>
              <a:t>Designing “Home" Page</a:t>
            </a:r>
            <a:endParaRPr kumimoji="0" lang="en-PH" sz="4800" b="1" i="0" u="none" strike="noStrike" kern="1200" normalizeH="0" baseline="0" noProof="0" dirty="0" smtClean="0">
              <a:ln w="1905"/>
              <a:solidFill>
                <a:srgbClr val="008000"/>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533400" y="990600"/>
            <a:ext cx="8229600" cy="5105400"/>
          </a:xfrm>
        </p:spPr>
        <p:txBody>
          <a:bodyPr>
            <a:normAutofit fontScale="77500" lnSpcReduction="20000"/>
          </a:bodyPr>
          <a:lstStyle/>
          <a:p>
            <a:pPr marL="406400" indent="-406400" algn="just">
              <a:buFont typeface="Wingdings" pitchFamily="2" charset="2"/>
              <a:buChar char="§"/>
              <a:defRPr/>
            </a:pPr>
            <a:r>
              <a:rPr lang="en-US" dirty="0" smtClean="0"/>
              <a:t>   a "who we are" or "who I am" message</a:t>
            </a:r>
          </a:p>
          <a:p>
            <a:pPr marL="406400" indent="-406400" algn="just">
              <a:buFont typeface="Wingdings" pitchFamily="2" charset="2"/>
              <a:buChar char="§"/>
              <a:defRPr/>
            </a:pPr>
            <a:r>
              <a:rPr lang="en-US" dirty="0" smtClean="0"/>
              <a:t>   a mission or purpose statement</a:t>
            </a:r>
          </a:p>
          <a:p>
            <a:pPr marL="406400" indent="-406400" algn="just">
              <a:buFont typeface="Wingdings" pitchFamily="2" charset="2"/>
              <a:buChar char="§"/>
              <a:defRPr/>
            </a:pPr>
            <a:r>
              <a:rPr lang="en-US" dirty="0" smtClean="0"/>
              <a:t>   contact information</a:t>
            </a:r>
          </a:p>
          <a:p>
            <a:pPr marL="406400" indent="-406400" algn="just">
              <a:buFont typeface="Wingdings" pitchFamily="2" charset="2"/>
              <a:buChar char="§"/>
              <a:defRPr/>
            </a:pPr>
            <a:r>
              <a:rPr lang="en-US" dirty="0" smtClean="0"/>
              <a:t>   update notice</a:t>
            </a:r>
          </a:p>
          <a:p>
            <a:pPr marL="406400" indent="-406400" algn="just">
              <a:buFont typeface="Wingdings" pitchFamily="2" charset="2"/>
              <a:buChar char="§"/>
              <a:defRPr/>
            </a:pPr>
            <a:r>
              <a:rPr lang="en-US" dirty="0" smtClean="0"/>
              <a:t>copyright notice disclaimer (for ex: Though we try to keep the information up-to-date, some information may not be the most current.  OR  "This list does not constitute an endorsement of any one or more of the products .")</a:t>
            </a:r>
          </a:p>
          <a:p>
            <a:pPr marL="406400" indent="-406400" algn="just">
              <a:buFont typeface="Wingdings" pitchFamily="2" charset="2"/>
              <a:buChar char="§"/>
              <a:defRPr/>
            </a:pPr>
            <a:r>
              <a:rPr lang="en-US" dirty="0" smtClean="0"/>
              <a:t>If the site is for a business or organization, it is important to include an address, phone number and email contact. </a:t>
            </a:r>
          </a:p>
          <a:p>
            <a:pPr marL="406400" indent="-406400" algn="just">
              <a:buFont typeface="Wingdings" pitchFamily="2" charset="2"/>
              <a:buChar char="§"/>
              <a:defRPr/>
            </a:pPr>
            <a:r>
              <a:rPr lang="en-US" dirty="0" smtClean="0"/>
              <a:t> If the site is a personal site, disclosing an address or phone number is not advised because of privacy issues.</a:t>
            </a:r>
            <a:endParaRPr lang="en-US" dirty="0" smtClean="0">
              <a:ea typeface="+mn-ea"/>
            </a:endParaRPr>
          </a:p>
        </p:txBody>
      </p:sp>
      <p:sp>
        <p:nvSpPr>
          <p:cNvPr id="5" name="TextBox 4"/>
          <p:cNvSpPr txBox="1"/>
          <p:nvPr/>
        </p:nvSpPr>
        <p:spPr>
          <a:xfrm>
            <a:off x="5824809" y="6019800"/>
            <a:ext cx="3471591" cy="276999"/>
          </a:xfrm>
          <a:prstGeom prst="rect">
            <a:avLst/>
          </a:prstGeom>
          <a:noFill/>
        </p:spPr>
        <p:txBody>
          <a:bodyPr wrap="none" rtlCol="0">
            <a:spAutoFit/>
          </a:bodyPr>
          <a:lstStyle/>
          <a:p>
            <a:r>
              <a:rPr lang="en-US" sz="1200" b="1" dirty="0" smtClean="0">
                <a:solidFill>
                  <a:srgbClr val="00B050"/>
                </a:solidFill>
              </a:rPr>
              <a:t>http://mason.gmu.edu/~montecin/webdesign.htm</a:t>
            </a:r>
            <a:endParaRPr lang="en-US" sz="1200" b="1" dirty="0">
              <a:solidFill>
                <a:srgbClr val="00B050"/>
              </a:solidFill>
            </a:endParaRPr>
          </a:p>
        </p:txBody>
      </p:sp>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76200"/>
            <a:ext cx="8229600" cy="1066800"/>
          </a:xfrm>
          <a:prstGeom prst="rect">
            <a:avLst/>
          </a:prstGeom>
        </p:spPr>
        <p:txBody>
          <a:bodyPr/>
          <a:lstStyle/>
          <a:p>
            <a:pPr lvl="0" algn="ctr">
              <a:spcBef>
                <a:spcPct val="0"/>
              </a:spcBef>
              <a:defRPr/>
            </a:pPr>
            <a:r>
              <a:rPr lang="en-US" sz="4800" b="1" dirty="0" smtClean="0">
                <a:solidFill>
                  <a:srgbClr val="008000"/>
                </a:solidFill>
              </a:rPr>
              <a:t>Web Content</a:t>
            </a:r>
            <a:endParaRPr kumimoji="0" lang="en-PH" sz="4800" b="1" i="0" u="none" strike="noStrike" kern="1200" normalizeH="0" baseline="0" noProof="0" dirty="0" smtClean="0">
              <a:ln w="1905"/>
              <a:solidFill>
                <a:srgbClr val="008000"/>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533400" y="990600"/>
            <a:ext cx="8229600" cy="5105400"/>
          </a:xfrm>
        </p:spPr>
        <p:txBody>
          <a:bodyPr>
            <a:normAutofit/>
          </a:bodyPr>
          <a:lstStyle/>
          <a:p>
            <a:r>
              <a:rPr lang="en-US" dirty="0" smtClean="0"/>
              <a:t>should match the purpose</a:t>
            </a:r>
          </a:p>
          <a:p>
            <a:r>
              <a:rPr lang="en-US" dirty="0" smtClean="0"/>
              <a:t>should be well organized</a:t>
            </a:r>
          </a:p>
          <a:p>
            <a:r>
              <a:rPr lang="en-US" dirty="0" smtClean="0"/>
              <a:t>should be spellchecked</a:t>
            </a:r>
          </a:p>
          <a:p>
            <a:r>
              <a:rPr lang="en-US" dirty="0" smtClean="0"/>
              <a:t>should observe correct </a:t>
            </a:r>
            <a:r>
              <a:rPr lang="en-US" dirty="0" err="1" smtClean="0"/>
              <a:t>english</a:t>
            </a:r>
            <a:r>
              <a:rPr lang="en-US" dirty="0" smtClean="0"/>
              <a:t> (or the appropriate language).  Some sites have information in more than one language, depending upon the possible audiences.</a:t>
            </a:r>
          </a:p>
          <a:p>
            <a:r>
              <a:rPr lang="en-US" dirty="0" smtClean="0"/>
              <a:t>should be current information</a:t>
            </a:r>
          </a:p>
          <a:p>
            <a:r>
              <a:rPr lang="en-US" dirty="0" smtClean="0"/>
              <a:t>should be appropriate for the audience</a:t>
            </a:r>
            <a:endParaRPr lang="en-US" dirty="0"/>
          </a:p>
        </p:txBody>
      </p:sp>
      <p:sp>
        <p:nvSpPr>
          <p:cNvPr id="5" name="TextBox 4"/>
          <p:cNvSpPr txBox="1"/>
          <p:nvPr/>
        </p:nvSpPr>
        <p:spPr>
          <a:xfrm>
            <a:off x="5824809" y="6019800"/>
            <a:ext cx="3471591" cy="276999"/>
          </a:xfrm>
          <a:prstGeom prst="rect">
            <a:avLst/>
          </a:prstGeom>
          <a:noFill/>
        </p:spPr>
        <p:txBody>
          <a:bodyPr wrap="none" rtlCol="0">
            <a:spAutoFit/>
          </a:bodyPr>
          <a:lstStyle/>
          <a:p>
            <a:r>
              <a:rPr lang="en-US" sz="1200" b="1" dirty="0" smtClean="0">
                <a:solidFill>
                  <a:srgbClr val="00B050"/>
                </a:solidFill>
              </a:rPr>
              <a:t>http://mason.gmu.edu/~montecin/webdesign.htm</a:t>
            </a:r>
            <a:endParaRPr lang="en-US" sz="1200" b="1" dirty="0">
              <a:solidFill>
                <a:srgbClr val="00B050"/>
              </a:solidFill>
            </a:endParaRPr>
          </a:p>
        </p:txBody>
      </p:sp>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76200"/>
            <a:ext cx="8229600" cy="1066800"/>
          </a:xfrm>
          <a:prstGeom prst="rect">
            <a:avLst/>
          </a:prstGeom>
        </p:spPr>
        <p:txBody>
          <a:bodyPr/>
          <a:lstStyle/>
          <a:p>
            <a:pPr lvl="0" algn="ctr">
              <a:spcBef>
                <a:spcPct val="0"/>
              </a:spcBef>
              <a:defRPr/>
            </a:pPr>
            <a:r>
              <a:rPr lang="en-US" sz="4800" b="1" dirty="0" smtClean="0">
                <a:solidFill>
                  <a:srgbClr val="008000"/>
                </a:solidFill>
              </a:rPr>
              <a:t>Level of Web Technology</a:t>
            </a:r>
            <a:endParaRPr kumimoji="0" lang="en-PH" sz="4800" b="1" i="0" u="none" strike="noStrike" kern="1200" normalizeH="0" baseline="0" noProof="0" dirty="0" smtClean="0">
              <a:ln w="1905"/>
              <a:solidFill>
                <a:srgbClr val="008000"/>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533400" y="990600"/>
            <a:ext cx="8229600" cy="5105400"/>
          </a:xfrm>
        </p:spPr>
        <p:txBody>
          <a:bodyPr>
            <a:normAutofit fontScale="85000" lnSpcReduction="20000"/>
          </a:bodyPr>
          <a:lstStyle/>
          <a:p>
            <a:pPr algn="just"/>
            <a:r>
              <a:rPr lang="en-US" dirty="0" smtClean="0"/>
              <a:t>Minimal style - mostly text, little or no graphics (quick loading, does not require lots of memory or a high end graphic card)</a:t>
            </a:r>
          </a:p>
          <a:p>
            <a:pPr algn="just"/>
            <a:r>
              <a:rPr lang="en-US" dirty="0" smtClean="0"/>
              <a:t>Middle of the road style - some graphics to add an element of design or style, which compliments the information, but does not detract from the main purpose (still easy to load, may be more appealing than minimalism</a:t>
            </a:r>
          </a:p>
          <a:p>
            <a:pPr algn="just"/>
            <a:r>
              <a:rPr lang="en-US" dirty="0" smtClean="0"/>
              <a:t>High tech style - Lots of graphics, animation, java applets, "art" text, video clips, etc. (could be suitable for an audience of </a:t>
            </a:r>
            <a:r>
              <a:rPr lang="en-US" dirty="0" err="1" smtClean="0"/>
              <a:t>tekkies</a:t>
            </a:r>
            <a:r>
              <a:rPr lang="en-US" dirty="0" smtClean="0"/>
              <a:t> with high-end equipment, but could lose the average audience waiting for the images to load or trying to navigate links not clearly identified as such). </a:t>
            </a:r>
            <a:endParaRPr lang="en-US" dirty="0"/>
          </a:p>
        </p:txBody>
      </p:sp>
      <p:sp>
        <p:nvSpPr>
          <p:cNvPr id="5" name="TextBox 4"/>
          <p:cNvSpPr txBox="1"/>
          <p:nvPr/>
        </p:nvSpPr>
        <p:spPr>
          <a:xfrm>
            <a:off x="5824809" y="6019800"/>
            <a:ext cx="3471591" cy="276999"/>
          </a:xfrm>
          <a:prstGeom prst="rect">
            <a:avLst/>
          </a:prstGeom>
          <a:noFill/>
        </p:spPr>
        <p:txBody>
          <a:bodyPr wrap="none" rtlCol="0">
            <a:spAutoFit/>
          </a:bodyPr>
          <a:lstStyle/>
          <a:p>
            <a:r>
              <a:rPr lang="en-US" sz="1200" b="1" dirty="0" smtClean="0">
                <a:solidFill>
                  <a:srgbClr val="00B050"/>
                </a:solidFill>
              </a:rPr>
              <a:t>http://mason.gmu.edu/~montecin/webdesign.htm</a:t>
            </a:r>
            <a:endParaRPr lang="en-US" sz="1200" b="1" dirty="0">
              <a:solidFill>
                <a:srgbClr val="00B050"/>
              </a:solidFill>
            </a:endParaRPr>
          </a:p>
        </p:txBody>
      </p:sp>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76200"/>
            <a:ext cx="8229600" cy="1066800"/>
          </a:xfrm>
          <a:prstGeom prst="rect">
            <a:avLst/>
          </a:prstGeom>
        </p:spPr>
        <p:txBody>
          <a:bodyPr/>
          <a:lstStyle/>
          <a:p>
            <a:pPr lvl="0" algn="ctr">
              <a:spcBef>
                <a:spcPct val="0"/>
              </a:spcBef>
              <a:defRPr/>
            </a:pPr>
            <a:r>
              <a:rPr lang="en-US" sz="4800" b="1" dirty="0" smtClean="0">
                <a:solidFill>
                  <a:srgbClr val="008000"/>
                </a:solidFill>
              </a:rPr>
              <a:t>Page Design</a:t>
            </a:r>
            <a:endParaRPr kumimoji="0" lang="en-PH" sz="4800" b="1" i="0" u="none" strike="noStrike" kern="1200" normalizeH="0" baseline="0" noProof="0" dirty="0" smtClean="0">
              <a:ln w="1905"/>
              <a:solidFill>
                <a:srgbClr val="008000"/>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609600" y="1219200"/>
            <a:ext cx="8229600" cy="5105400"/>
          </a:xfrm>
        </p:spPr>
        <p:txBody>
          <a:bodyPr>
            <a:normAutofit fontScale="70000" lnSpcReduction="20000"/>
          </a:bodyPr>
          <a:lstStyle/>
          <a:p>
            <a:r>
              <a:rPr lang="en-US" dirty="0" smtClean="0"/>
              <a:t>Include a "back to home" link </a:t>
            </a:r>
          </a:p>
          <a:p>
            <a:r>
              <a:rPr lang="en-US" dirty="0" smtClean="0"/>
              <a:t>Use a consistent template on each page</a:t>
            </a:r>
          </a:p>
          <a:p>
            <a:r>
              <a:rPr lang="en-US" dirty="0" smtClean="0"/>
              <a:t>Create a uniform color scheme (with limited color palate)</a:t>
            </a:r>
          </a:p>
          <a:p>
            <a:r>
              <a:rPr lang="en-US" dirty="0" smtClean="0"/>
              <a:t>Be sure there is sufficient contrast between background and text </a:t>
            </a:r>
          </a:p>
          <a:p>
            <a:r>
              <a:rPr lang="en-US" dirty="0" smtClean="0"/>
              <a:t>Avoid a too large font that SHOUTS*</a:t>
            </a:r>
          </a:p>
          <a:p>
            <a:r>
              <a:rPr lang="en-US" dirty="0" smtClean="0"/>
              <a:t>Avoid a too small font that is hard to read*</a:t>
            </a:r>
          </a:p>
          <a:p>
            <a:r>
              <a:rPr lang="en-US" dirty="0" smtClean="0"/>
              <a:t>Place important information near the top</a:t>
            </a:r>
          </a:p>
          <a:p>
            <a:r>
              <a:rPr lang="en-US" dirty="0" smtClean="0"/>
              <a:t>Avoid long lists of links if possible. </a:t>
            </a:r>
          </a:p>
          <a:p>
            <a:r>
              <a:rPr lang="en-US" dirty="0" smtClean="0"/>
              <a:t>Categorize lists in smaller chunks and provide internal tags</a:t>
            </a:r>
          </a:p>
          <a:p>
            <a:r>
              <a:rPr lang="en-US" dirty="0" smtClean="0"/>
              <a:t>Provide a  table of contents (with links to find information in a long list)</a:t>
            </a:r>
          </a:p>
          <a:p>
            <a:r>
              <a:rPr lang="en-US" dirty="0" smtClean="0"/>
              <a:t>Organize your material to too much scrolling to find content</a:t>
            </a:r>
          </a:p>
          <a:p>
            <a:r>
              <a:rPr lang="en-US" dirty="0" smtClean="0"/>
              <a:t>* The user can override your fonts by setting her/his browser font size and style.</a:t>
            </a:r>
            <a:endParaRPr lang="en-US" dirty="0"/>
          </a:p>
        </p:txBody>
      </p:sp>
      <p:sp>
        <p:nvSpPr>
          <p:cNvPr id="5" name="TextBox 4"/>
          <p:cNvSpPr txBox="1"/>
          <p:nvPr/>
        </p:nvSpPr>
        <p:spPr>
          <a:xfrm>
            <a:off x="5824809" y="6019800"/>
            <a:ext cx="3471591" cy="276999"/>
          </a:xfrm>
          <a:prstGeom prst="rect">
            <a:avLst/>
          </a:prstGeom>
          <a:noFill/>
        </p:spPr>
        <p:txBody>
          <a:bodyPr wrap="none" rtlCol="0">
            <a:spAutoFit/>
          </a:bodyPr>
          <a:lstStyle/>
          <a:p>
            <a:r>
              <a:rPr lang="en-US" sz="1200" b="1" dirty="0" smtClean="0">
                <a:solidFill>
                  <a:srgbClr val="00B050"/>
                </a:solidFill>
              </a:rPr>
              <a:t>http://mason.gmu.edu/~montecin/webdesign.htm</a:t>
            </a:r>
            <a:endParaRPr lang="en-US" sz="1200" b="1" dirty="0">
              <a:solidFill>
                <a:srgbClr val="00B050"/>
              </a:solidFill>
            </a:endParaRPr>
          </a:p>
        </p:txBody>
      </p:sp>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600" cy="1143000"/>
          </a:xfrm>
        </p:spPr>
        <p:txBody>
          <a:bodyPr/>
          <a:lstStyle/>
          <a:p>
            <a:r>
              <a:rPr lang="en-US" b="1" dirty="0" smtClean="0">
                <a:solidFill>
                  <a:srgbClr val="008000"/>
                </a:solidFill>
                <a:latin typeface="Viner Hand ITC" pitchFamily="66" charset="0"/>
              </a:rPr>
              <a:t>WEB TYPOGRAPHY</a:t>
            </a:r>
            <a:endParaRPr lang="en-US" b="1" dirty="0">
              <a:solidFill>
                <a:srgbClr val="008000"/>
              </a:solidFill>
              <a:latin typeface="Viner Hand ITC" pitchFamily="66" charset="0"/>
            </a:endParaRPr>
          </a:p>
        </p:txBody>
      </p:sp>
      <p:sp>
        <p:nvSpPr>
          <p:cNvPr id="4" name="Title 1"/>
          <p:cNvSpPr txBox="1">
            <a:spLocks/>
          </p:cNvSpPr>
          <p:nvPr/>
        </p:nvSpPr>
        <p:spPr>
          <a:xfrm>
            <a:off x="609600" y="2057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8000"/>
                </a:solidFill>
                <a:effectLst/>
                <a:uLnTx/>
                <a:uFillTx/>
                <a:latin typeface="+mj-lt"/>
                <a:ea typeface="+mj-ea"/>
                <a:cs typeface="+mj-cs"/>
              </a:rPr>
              <a:t>WEB TYPOGRAPHY</a:t>
            </a:r>
            <a:endParaRPr kumimoji="0" lang="en-US" sz="4400" b="1" i="0" u="none" strike="noStrike" kern="1200" cap="none" spc="0" normalizeH="0" baseline="0" noProof="0" dirty="0">
              <a:ln>
                <a:noFill/>
              </a:ln>
              <a:solidFill>
                <a:srgbClr val="008000"/>
              </a:solidFill>
              <a:effectLst/>
              <a:uLnTx/>
              <a:uFillTx/>
              <a:latin typeface="+mj-lt"/>
              <a:ea typeface="+mj-ea"/>
              <a:cs typeface="+mj-cs"/>
            </a:endParaRPr>
          </a:p>
        </p:txBody>
      </p:sp>
      <p:sp>
        <p:nvSpPr>
          <p:cNvPr id="5" name="Title 1"/>
          <p:cNvSpPr txBox="1">
            <a:spLocks/>
          </p:cNvSpPr>
          <p:nvPr/>
        </p:nvSpPr>
        <p:spPr>
          <a:xfrm>
            <a:off x="6096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8000"/>
                </a:solidFill>
                <a:effectLst/>
                <a:uLnTx/>
                <a:uFillTx/>
                <a:latin typeface="Trajan Pro" pitchFamily="18" charset="0"/>
                <a:ea typeface="+mj-ea"/>
                <a:cs typeface="+mj-cs"/>
              </a:rPr>
              <a:t>WEB TYPOGRAPHY</a:t>
            </a:r>
            <a:endParaRPr kumimoji="0" lang="en-US" sz="4400" b="1" i="0" u="none" strike="noStrike" kern="1200" cap="none" spc="0" normalizeH="0" baseline="0" noProof="0" dirty="0">
              <a:ln>
                <a:noFill/>
              </a:ln>
              <a:solidFill>
                <a:srgbClr val="008000"/>
              </a:solidFill>
              <a:effectLst/>
              <a:uLnTx/>
              <a:uFillTx/>
              <a:latin typeface="Trajan Pro" pitchFamily="18" charset="0"/>
              <a:ea typeface="+mj-ea"/>
              <a:cs typeface="+mj-cs"/>
            </a:endParaRPr>
          </a:p>
        </p:txBody>
      </p:sp>
      <p:cxnSp>
        <p:nvCxnSpPr>
          <p:cNvPr id="7" name="Straight Connector 6"/>
          <p:cNvCxnSpPr/>
          <p:nvPr/>
        </p:nvCxnSpPr>
        <p:spPr>
          <a:xfrm>
            <a:off x="1219200" y="3962400"/>
            <a:ext cx="7010400"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76200"/>
            <a:ext cx="8229600" cy="1066800"/>
          </a:xfrm>
          <a:prstGeom prst="rect">
            <a:avLst/>
          </a:prstGeom>
        </p:spPr>
        <p:txBody>
          <a:bodyPr/>
          <a:lstStyle/>
          <a:p>
            <a:pPr lvl="0" algn="ctr">
              <a:spcBef>
                <a:spcPct val="0"/>
              </a:spcBef>
              <a:defRPr/>
            </a:pPr>
            <a:r>
              <a:rPr lang="en-US" sz="4800" b="1" dirty="0" smtClean="0">
                <a:solidFill>
                  <a:srgbClr val="008000"/>
                </a:solidFill>
              </a:rPr>
              <a:t>Type Design Principles</a:t>
            </a:r>
            <a:endParaRPr kumimoji="0" lang="en-PH" sz="4800" b="1" i="0" u="none" strike="noStrike" kern="1200" normalizeH="0" baseline="0" noProof="0" dirty="0" smtClean="0">
              <a:ln w="1905"/>
              <a:solidFill>
                <a:srgbClr val="008000"/>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609600" y="1219200"/>
            <a:ext cx="8229600" cy="5105400"/>
          </a:xfrm>
        </p:spPr>
        <p:txBody>
          <a:bodyPr>
            <a:normAutofit/>
          </a:bodyPr>
          <a:lstStyle/>
          <a:p>
            <a:pPr marL="0" indent="0" algn="just">
              <a:buNone/>
            </a:pPr>
            <a:r>
              <a:rPr lang="en-US" dirty="0" smtClean="0"/>
              <a:t>	Type can flexibly express emotion, tone, and structure. Most of the type principles that apply to paper-based design apply to the Web as well.</a:t>
            </a:r>
          </a:p>
          <a:p>
            <a:pPr marL="0" indent="0" algn="just">
              <a:buNone/>
            </a:pPr>
            <a:r>
              <a:rPr lang="en-US" dirty="0" smtClean="0"/>
              <a:t>	</a:t>
            </a:r>
            <a:r>
              <a:rPr lang="en-US" b="1" dirty="0" smtClean="0">
                <a:solidFill>
                  <a:srgbClr val="008000"/>
                </a:solidFill>
              </a:rPr>
              <a:t>CONSIDER:</a:t>
            </a:r>
          </a:p>
          <a:p>
            <a:pPr marL="1371600" indent="-514350" algn="just">
              <a:buAutoNum type="alphaLcPeriod"/>
            </a:pPr>
            <a:r>
              <a:rPr lang="en-US" b="1" dirty="0" smtClean="0"/>
              <a:t>Choose fewer fonts and sizes</a:t>
            </a:r>
          </a:p>
          <a:p>
            <a:pPr marL="1371600" indent="-514350" algn="just">
              <a:buAutoNum type="alphaLcPeriod"/>
            </a:pPr>
            <a:r>
              <a:rPr lang="en-US" b="1" dirty="0" smtClean="0"/>
              <a:t>Use available fonts</a:t>
            </a:r>
          </a:p>
          <a:p>
            <a:pPr marL="1371600" indent="-514350" algn="just">
              <a:buAutoNum type="alphaLcPeriod"/>
            </a:pPr>
            <a:r>
              <a:rPr lang="en-US" b="1" dirty="0" smtClean="0"/>
              <a:t>Design for legibility</a:t>
            </a:r>
          </a:p>
          <a:p>
            <a:pPr marL="1371600" indent="-514350" algn="just">
              <a:buAutoNum type="alphaLcPeriod"/>
            </a:pPr>
            <a:r>
              <a:rPr lang="en-US" b="1" dirty="0" smtClean="0"/>
              <a:t>Avoid using text as graphics</a:t>
            </a:r>
            <a:endParaRPr lang="en-US" dirty="0" smtClean="0"/>
          </a:p>
        </p:txBody>
      </p:sp>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marL="1828800" indent="-1828800" algn="just"/>
            <a:r>
              <a:rPr lang="en-US" sz="1600" b="1" u="sng" dirty="0" smtClean="0"/>
              <a:t>Description:  </a:t>
            </a:r>
            <a:r>
              <a:rPr lang="en-US" sz="1600" b="1" dirty="0" smtClean="0"/>
              <a:t>	</a:t>
            </a:r>
            <a:r>
              <a:rPr lang="en-US" sz="1600" dirty="0" smtClean="0"/>
              <a:t>The site has strong typographic identity yet uses  only two typefaces and by varying the weight, size, white space and color of the text.</a:t>
            </a:r>
            <a:endParaRPr lang="en-US" sz="1600" dirty="0"/>
          </a:p>
        </p:txBody>
      </p:sp>
      <p:pic>
        <p:nvPicPr>
          <p:cNvPr id="1026" name="Picture 2" descr="C:\Users\U460\Desktop\photo (1).JPG"/>
          <p:cNvPicPr>
            <a:picLocks noChangeAspect="1" noChangeArrowheads="1"/>
          </p:cNvPicPr>
          <p:nvPr/>
        </p:nvPicPr>
        <p:blipFill>
          <a:blip r:embed="rId2" cstate="print"/>
          <a:srcRect l="2574" t="980" r="1838" b="11765"/>
          <a:stretch>
            <a:fillRect/>
          </a:stretch>
        </p:blipFill>
        <p:spPr bwMode="auto">
          <a:xfrm>
            <a:off x="1143000" y="1447800"/>
            <a:ext cx="7078895" cy="484632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76200"/>
            <a:ext cx="8229600" cy="1066800"/>
          </a:xfrm>
          <a:prstGeom prst="rect">
            <a:avLst/>
          </a:prstGeom>
        </p:spPr>
        <p:txBody>
          <a:bodyPr/>
          <a:lstStyle/>
          <a:p>
            <a:pPr lvl="0" algn="ctr">
              <a:spcBef>
                <a:spcPct val="0"/>
              </a:spcBef>
              <a:defRPr/>
            </a:pPr>
            <a:r>
              <a:rPr lang="en-US" sz="4800" b="1" dirty="0" smtClean="0">
                <a:solidFill>
                  <a:srgbClr val="008000"/>
                </a:solidFill>
              </a:rPr>
              <a:t>Serif and Sans-Serif Type</a:t>
            </a:r>
            <a:endParaRPr kumimoji="0" lang="en-PH" sz="4800" b="1" i="0" u="none" strike="noStrike" kern="1200" normalizeH="0" baseline="0" noProof="0" dirty="0" smtClean="0">
              <a:ln w="1905"/>
              <a:solidFill>
                <a:srgbClr val="008000"/>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457200" y="838200"/>
            <a:ext cx="8229600" cy="5562600"/>
          </a:xfrm>
        </p:spPr>
        <p:txBody>
          <a:bodyPr>
            <a:normAutofit fontScale="92500" lnSpcReduction="10000"/>
          </a:bodyPr>
          <a:lstStyle/>
          <a:p>
            <a:pPr marL="0" indent="0" algn="just">
              <a:buNone/>
            </a:pPr>
            <a:r>
              <a:rPr lang="en-US" dirty="0" smtClean="0"/>
              <a:t>	To control more effectively how text appears on your pages, just think in terms of font families, such as serif and sans-serif typefaces rather than specific styles.</a:t>
            </a:r>
          </a:p>
          <a:p>
            <a:pPr marL="0" indent="0" algn="just">
              <a:buNone/>
            </a:pPr>
            <a:endParaRPr lang="en-US" dirty="0" smtClean="0"/>
          </a:p>
          <a:p>
            <a:pPr marL="0" indent="0" algn="just">
              <a:buNone/>
            </a:pPr>
            <a:endParaRPr lang="en-US" dirty="0" smtClean="0"/>
          </a:p>
          <a:p>
            <a:pPr marL="0" indent="0" algn="just">
              <a:buNone/>
            </a:pPr>
            <a:endParaRPr lang="en-US" dirty="0" smtClean="0"/>
          </a:p>
          <a:p>
            <a:pPr marL="0" indent="0" algn="just">
              <a:buNone/>
            </a:pPr>
            <a:endParaRPr lang="en-US" dirty="0" smtClean="0"/>
          </a:p>
          <a:p>
            <a:pPr marL="0" indent="0" algn="just">
              <a:buNone/>
            </a:pPr>
            <a:endParaRPr lang="en-US" dirty="0" smtClean="0"/>
          </a:p>
          <a:p>
            <a:pPr marL="0" indent="0" algn="just">
              <a:buNone/>
            </a:pPr>
            <a:endParaRPr lang="en-US" dirty="0" smtClean="0"/>
          </a:p>
          <a:p>
            <a:pPr marL="0" indent="0" algn="just">
              <a:buNone/>
            </a:pPr>
            <a:r>
              <a:rPr lang="en-US" dirty="0" smtClean="0"/>
              <a:t>	</a:t>
            </a:r>
          </a:p>
        </p:txBody>
      </p:sp>
      <p:pic>
        <p:nvPicPr>
          <p:cNvPr id="2050" name="Picture 2" descr="C:\Users\U460\Desktop\serif_sans_serif.jpg"/>
          <p:cNvPicPr>
            <a:picLocks noChangeAspect="1" noChangeArrowheads="1"/>
          </p:cNvPicPr>
          <p:nvPr/>
        </p:nvPicPr>
        <p:blipFill>
          <a:blip r:embed="rId3" cstate="print"/>
          <a:srcRect/>
          <a:stretch>
            <a:fillRect/>
          </a:stretch>
        </p:blipFill>
        <p:spPr bwMode="auto">
          <a:xfrm>
            <a:off x="2971800" y="2667000"/>
            <a:ext cx="4943330" cy="3429000"/>
          </a:xfrm>
          <a:prstGeom prst="rect">
            <a:avLst/>
          </a:prstGeom>
          <a:noFill/>
        </p:spPr>
      </p:pic>
    </p:spTree>
    <p:extLst>
      <p:ext uri="{BB962C8B-B14F-4D97-AF65-F5344CB8AC3E}">
        <p14:creationId xmlns="" xmlns:p14="http://schemas.microsoft.com/office/powerpoint/2010/main" val="16706057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350</Words>
  <Application>Microsoft Office PowerPoint</Application>
  <PresentationFormat>On-screen Show (4:3)</PresentationFormat>
  <Paragraphs>72</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WEB TYPOGRAPHY</vt:lpstr>
      <vt:lpstr>Slide 7</vt:lpstr>
      <vt:lpstr>Description:   The site has strong typographic identity yet uses  only two typefaces and by varying the weight, size, white space and color of the text.</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GRAPHICS</dc:title>
  <dc:creator>Jedi Directo</dc:creator>
  <cp:lastModifiedBy>U460</cp:lastModifiedBy>
  <cp:revision>172</cp:revision>
  <dcterms:created xsi:type="dcterms:W3CDTF">2013-11-25T21:34:25Z</dcterms:created>
  <dcterms:modified xsi:type="dcterms:W3CDTF">2015-05-05T09:41:27Z</dcterms:modified>
</cp:coreProperties>
</file>