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0"/>
  </p:notesMasterIdLst>
  <p:sldIdLst>
    <p:sldId id="371" r:id="rId2"/>
    <p:sldId id="288" r:id="rId3"/>
    <p:sldId id="289" r:id="rId4"/>
    <p:sldId id="387" r:id="rId5"/>
    <p:sldId id="290" r:id="rId6"/>
    <p:sldId id="291" r:id="rId7"/>
    <p:sldId id="292" r:id="rId8"/>
    <p:sldId id="373" r:id="rId9"/>
    <p:sldId id="294" r:id="rId10"/>
    <p:sldId id="295" r:id="rId11"/>
    <p:sldId id="296" r:id="rId12"/>
    <p:sldId id="297" r:id="rId13"/>
    <p:sldId id="367" r:id="rId14"/>
    <p:sldId id="299" r:id="rId15"/>
    <p:sldId id="300" r:id="rId16"/>
    <p:sldId id="301" r:id="rId17"/>
    <p:sldId id="303" r:id="rId18"/>
    <p:sldId id="302" r:id="rId19"/>
    <p:sldId id="374" r:id="rId20"/>
    <p:sldId id="304"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77" r:id="rId81"/>
    <p:sldId id="390" r:id="rId82"/>
    <p:sldId id="379" r:id="rId83"/>
    <p:sldId id="392" r:id="rId84"/>
    <p:sldId id="396" r:id="rId85"/>
    <p:sldId id="394" r:id="rId86"/>
    <p:sldId id="393" r:id="rId87"/>
    <p:sldId id="375" r:id="rId88"/>
    <p:sldId id="380" r:id="rId89"/>
    <p:sldId id="382" r:id="rId90"/>
    <p:sldId id="376" r:id="rId91"/>
    <p:sldId id="381" r:id="rId92"/>
    <p:sldId id="383" r:id="rId93"/>
    <p:sldId id="384" r:id="rId94"/>
    <p:sldId id="385" r:id="rId95"/>
    <p:sldId id="386" r:id="rId96"/>
    <p:sldId id="388" r:id="rId97"/>
    <p:sldId id="389" r:id="rId98"/>
    <p:sldId id="391"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38" autoAdjust="0"/>
    <p:restoredTop sz="76078" autoAdjust="0"/>
  </p:normalViewPr>
  <p:slideViewPr>
    <p:cSldViewPr>
      <p:cViewPr varScale="1">
        <p:scale>
          <a:sx n="73" d="100"/>
          <a:sy n="73" d="100"/>
        </p:scale>
        <p:origin x="-153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D9743B-88C3-498C-A774-6A7F370C1359}" type="datetimeFigureOut">
              <a:rPr lang="en-PH" smtClean="0"/>
              <a:pPr/>
              <a:t>12/14/2015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32422-AA75-4298-81C3-781FFBDA0B8F}" type="slidenum">
              <a:rPr lang="en-PH" smtClean="0"/>
              <a:pPr/>
              <a:t>‹#›</a:t>
            </a:fld>
            <a:endParaRPr lang="en-PH"/>
          </a:p>
        </p:txBody>
      </p:sp>
    </p:spTree>
    <p:extLst>
      <p:ext uri="{BB962C8B-B14F-4D97-AF65-F5344CB8AC3E}">
        <p14:creationId xmlns="" xmlns:p14="http://schemas.microsoft.com/office/powerpoint/2010/main" val="137595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1</a:t>
            </a:fld>
            <a:endParaRPr lang="en-US"/>
          </a:p>
        </p:txBody>
      </p:sp>
    </p:spTree>
    <p:extLst>
      <p:ext uri="{BB962C8B-B14F-4D97-AF65-F5344CB8AC3E}">
        <p14:creationId xmlns="" xmlns:p14="http://schemas.microsoft.com/office/powerpoint/2010/main" val="4197318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D676F26F-4CCD-CE41-9444-427F2ADCE057}" type="slidenum">
              <a:rPr lang="en-US">
                <a:latin typeface="Arial" charset="0"/>
              </a:rPr>
              <a:pPr/>
              <a:t>10</a:t>
            </a:fld>
            <a:endParaRPr lang="en-US">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Essentially, what we are doing when we use cascading style sheets is separating the content of the page from the style or formatting of the page. This has advantages, in that once the style sheet is loaded locally, all other pages that are based on that style sheet will load quicker. The reason being that the stylistic markup for defining the appearance of the page is loaded separately from the content of the page.</a:t>
            </a:r>
          </a:p>
        </p:txBody>
      </p:sp>
    </p:spTree>
    <p:extLst>
      <p:ext uri="{BB962C8B-B14F-4D97-AF65-F5344CB8AC3E}">
        <p14:creationId xmlns="" xmlns:p14="http://schemas.microsoft.com/office/powerpoint/2010/main" val="213258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DD8CB1B-FC4A-024C-B3DF-E188FFC0255F}" type="slidenum">
              <a:rPr lang="en-US">
                <a:latin typeface="Arial" charset="0"/>
              </a:rPr>
              <a:pPr/>
              <a:t>11</a:t>
            </a:fld>
            <a:endParaRPr lang="en-US">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One cascading style sheet can be used to set the style and format for many different web pages. The biggest advantage is that if the web author wants to make whole changes to a website, the style editing takes place in one location (the CSS), yet is applied to all related locations (the pages). Imagine a large site with hundreds of pages. To change even on item on each page, without a CSS, would require editing of each of the hundreds of pages. In contract, a CSS based website would require the editing of only one file – the CSS.</a:t>
            </a:r>
          </a:p>
        </p:txBody>
      </p:sp>
    </p:spTree>
    <p:extLst>
      <p:ext uri="{BB962C8B-B14F-4D97-AF65-F5344CB8AC3E}">
        <p14:creationId xmlns="" xmlns:p14="http://schemas.microsoft.com/office/powerpoint/2010/main" val="279368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C77B3233-0E23-4545-9228-7350DE4248B9}" type="slidenum">
              <a:rPr lang="en-US">
                <a:latin typeface="Arial" charset="0"/>
              </a:rPr>
              <a:pPr/>
              <a:t>12</a:t>
            </a:fld>
            <a:endParaRPr lang="en-US">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Likewise, a single webpage can be formatted by several different cascading style sheets. These sheets can be external to the page, or embedded in it. They may address some or all of the same elements, or they may address different aspects of the same elements. For instance, one CSS may be designed for only addressing the physical layout of the page, while another handles the formatting of page headers. Still another may address the formatting of body elements, and a fourth could address the formatting of text elements.</a:t>
            </a:r>
          </a:p>
        </p:txBody>
      </p:sp>
    </p:spTree>
    <p:extLst>
      <p:ext uri="{BB962C8B-B14F-4D97-AF65-F5344CB8AC3E}">
        <p14:creationId xmlns="" xmlns:p14="http://schemas.microsoft.com/office/powerpoint/2010/main" val="77764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71593E3-F4B4-B54F-9A69-A4B9E3D58666}" type="slidenum">
              <a:rPr lang="en-US">
                <a:latin typeface="Arial" charset="0"/>
              </a:rPr>
              <a:pPr/>
              <a:t>13</a:t>
            </a:fld>
            <a:endParaRPr lang="en-US">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 xmlns:p14="http://schemas.microsoft.com/office/powerpoint/2010/main" val="42709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64A4B2EC-444F-0149-963F-81087000B682}" type="slidenum">
              <a:rPr lang="en-US">
                <a:latin typeface="Arial" charset="0"/>
              </a:rPr>
              <a:pPr/>
              <a:t>14</a:t>
            </a:fld>
            <a:endParaRPr lang="en-US">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There are four basic types of cascading style sheets: external, internal, imported and inline.</a:t>
            </a:r>
          </a:p>
        </p:txBody>
      </p:sp>
    </p:spTree>
    <p:extLst>
      <p:ext uri="{BB962C8B-B14F-4D97-AF65-F5344CB8AC3E}">
        <p14:creationId xmlns="" xmlns:p14="http://schemas.microsoft.com/office/powerpoint/2010/main" val="881727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15</a:t>
            </a:fld>
            <a:endParaRPr lang="en-PH"/>
          </a:p>
        </p:txBody>
      </p:sp>
    </p:spTree>
    <p:extLst>
      <p:ext uri="{BB962C8B-B14F-4D97-AF65-F5344CB8AC3E}">
        <p14:creationId xmlns="" xmlns:p14="http://schemas.microsoft.com/office/powerpoint/2010/main" val="110502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F7C26D5E-2FCA-304C-BA13-EA438545AE51}" type="slidenum">
              <a:rPr lang="en-US">
                <a:latin typeface="Arial" charset="0"/>
              </a:rPr>
              <a:pPr/>
              <a:t>17</a:t>
            </a:fld>
            <a:endParaRPr lang="en-US">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 xmlns:p14="http://schemas.microsoft.com/office/powerpoint/2010/main" val="139524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@import rule allows you to include external style sheets in your document. It is a way of creating a style sheet within your document, and then importing additional rules into the document.</a:t>
            </a:r>
          </a:p>
          <a:p>
            <a:r>
              <a:rPr lang="hu-HU" sz="1200" kern="1200" dirty="0" smtClean="0">
                <a:solidFill>
                  <a:schemeClr val="tx1"/>
                </a:solidFill>
                <a:latin typeface="+mn-lt"/>
                <a:ea typeface="+mn-ea"/>
                <a:cs typeface="+mn-cs"/>
              </a:rPr>
              <a:t>&lt;style type="text/css"&gt;   @import url("import1.css");   @import url "import2.css"; &lt;/style&gt;</a:t>
            </a:r>
          </a:p>
          <a:p>
            <a:r>
              <a:rPr lang="hu-HU" sz="1200" kern="1200" dirty="0" smtClean="0">
                <a:solidFill>
                  <a:schemeClr val="tx1"/>
                </a:solidFill>
                <a:latin typeface="+mn-lt"/>
                <a:ea typeface="+mn-ea"/>
                <a:cs typeface="+mn-cs"/>
              </a:rPr>
              <a:t>Add delays</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18</a:t>
            </a:fld>
            <a:endParaRPr lang="en-PH"/>
          </a:p>
        </p:txBody>
      </p:sp>
    </p:spTree>
    <p:extLst>
      <p:ext uri="{BB962C8B-B14F-4D97-AF65-F5344CB8AC3E}">
        <p14:creationId xmlns="" xmlns:p14="http://schemas.microsoft.com/office/powerpoint/2010/main" val="1672563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835CD352-EB55-664F-A3CD-3A06DA138CEC}" type="slidenum">
              <a:rPr lang="en-US">
                <a:latin typeface="Arial" charset="0"/>
              </a:rPr>
              <a:pPr/>
              <a:t>20</a:t>
            </a:fld>
            <a:endParaRPr lang="en-US">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most restrictive, and perhaps the </a:t>
            </a:r>
            <a:r>
              <a:rPr lang="ja-JP" altLang="en-US"/>
              <a:t>“</a:t>
            </a:r>
            <a:r>
              <a:rPr lang="en-US"/>
              <a:t>heaviest</a:t>
            </a:r>
            <a:r>
              <a:rPr lang="ja-JP" altLang="en-US"/>
              <a:t>”</a:t>
            </a:r>
            <a:r>
              <a:rPr lang="en-US"/>
              <a:t> method of stylistic markup is the inline CSS. In this case, each element on the page would need to have it</a:t>
            </a:r>
            <a:r>
              <a:rPr lang="ja-JP" altLang="en-US"/>
              <a:t>’</a:t>
            </a:r>
            <a:r>
              <a:rPr lang="en-US"/>
              <a:t>s own formatting information included inside the tag (in this case the paragraph tag) in order to achieve the desired formatting. The inline style somewhat defeats the concept of using cascading style sheets.</a:t>
            </a:r>
          </a:p>
        </p:txBody>
      </p:sp>
    </p:spTree>
    <p:extLst>
      <p:ext uri="{BB962C8B-B14F-4D97-AF65-F5344CB8AC3E}">
        <p14:creationId xmlns="" xmlns:p14="http://schemas.microsoft.com/office/powerpoint/2010/main" val="561805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896C926-B526-5F4B-A154-9C7C54E5A971}" type="slidenum">
              <a:rPr lang="en-US">
                <a:latin typeface="Arial" charset="0"/>
              </a:rPr>
              <a:pPr/>
              <a:t>21</a:t>
            </a:fld>
            <a:endParaRPr lang="en-US">
              <a:latin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In this example, the style information is embedded into the HEAD element of the webpage. While this is not as </a:t>
            </a:r>
            <a:r>
              <a:rPr lang="ja-JP" altLang="en-US"/>
              <a:t>“</a:t>
            </a:r>
            <a:r>
              <a:rPr lang="en-US"/>
              <a:t>light</a:t>
            </a:r>
            <a:r>
              <a:rPr lang="ja-JP" altLang="en-US"/>
              <a:t>”</a:t>
            </a:r>
            <a:r>
              <a:rPr lang="en-US"/>
              <a:t> as the external CSS, it is much better than the inline version. In this case, all of the formatting for the page is in one location, rather than having each individual element/tag on the page having to have its own stylistic information attached to it.</a:t>
            </a:r>
          </a:p>
        </p:txBody>
      </p:sp>
    </p:spTree>
    <p:extLst>
      <p:ext uri="{BB962C8B-B14F-4D97-AF65-F5344CB8AC3E}">
        <p14:creationId xmlns="" xmlns:p14="http://schemas.microsoft.com/office/powerpoint/2010/main" val="347275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HTML</a:t>
            </a:r>
            <a:r>
              <a:rPr lang="en-US" baseline="0" dirty="0" smtClean="0"/>
              <a:t> 3.2</a:t>
            </a:r>
          </a:p>
          <a:p>
            <a:r>
              <a:rPr lang="en-US" baseline="0" dirty="0" smtClean="0"/>
              <a:t>HTML 4.0</a:t>
            </a:r>
          </a:p>
          <a:p>
            <a:r>
              <a:rPr lang="en-US" baseline="0" dirty="0" smtClean="0"/>
              <a:t>CSS solved  a big problem, html is never intended to contain formatting html is intended to define the content </a:t>
            </a:r>
          </a:p>
          <a:p>
            <a:r>
              <a:rPr lang="en-US" baseline="0" dirty="0" smtClean="0"/>
              <a:t>Formatting every single page become a </a:t>
            </a:r>
            <a:r>
              <a:rPr lang="en-US" baseline="0" smtClean="0"/>
              <a:t>tiring process </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2</a:t>
            </a:fld>
            <a:endParaRPr lang="en-PH"/>
          </a:p>
        </p:txBody>
      </p:sp>
    </p:spTree>
    <p:extLst>
      <p:ext uri="{BB962C8B-B14F-4D97-AF65-F5344CB8AC3E}">
        <p14:creationId xmlns="" xmlns:p14="http://schemas.microsoft.com/office/powerpoint/2010/main" val="3128932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A44B51B7-797C-B948-BA82-A57FCC94C4E2}" type="slidenum">
              <a:rPr lang="en-US">
                <a:latin typeface="Arial" charset="0"/>
              </a:rPr>
              <a:pPr/>
              <a:t>22</a:t>
            </a:fld>
            <a:endParaRPr lang="en-US">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syntax for linking the webpage to an external CSS. In this case, the page will draw its formatting information from the style sheet </a:t>
            </a:r>
            <a:r>
              <a:rPr lang="ja-JP" altLang="en-US"/>
              <a:t>“</a:t>
            </a:r>
            <a:r>
              <a:rPr lang="en-US"/>
              <a:t>mystyle.css</a:t>
            </a:r>
            <a:r>
              <a:rPr lang="ja-JP" altLang="en-US"/>
              <a:t>”</a:t>
            </a:r>
            <a:r>
              <a:rPr lang="en-US"/>
              <a:t>, located at the same level as the page itself.</a:t>
            </a:r>
          </a:p>
        </p:txBody>
      </p:sp>
    </p:spTree>
    <p:extLst>
      <p:ext uri="{BB962C8B-B14F-4D97-AF65-F5344CB8AC3E}">
        <p14:creationId xmlns="" xmlns:p14="http://schemas.microsoft.com/office/powerpoint/2010/main" val="2724904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07A2DC49-5149-F44E-8442-F5DFC90917FE}" type="slidenum">
              <a:rPr lang="en-US">
                <a:latin typeface="Arial" charset="0"/>
              </a:rPr>
              <a:pPr/>
              <a:t>23</a:t>
            </a:fld>
            <a:endParaRPr lang="en-US">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As mentioned earlier, multiple sheets can be used to describe the formatting of a page. However, if there is a mixture of internal and external style sheets, the internal sheet will take precedence in any situation where similar elements are described differently.</a:t>
            </a:r>
          </a:p>
        </p:txBody>
      </p:sp>
    </p:spTree>
    <p:extLst>
      <p:ext uri="{BB962C8B-B14F-4D97-AF65-F5344CB8AC3E}">
        <p14:creationId xmlns="" xmlns:p14="http://schemas.microsoft.com/office/powerpoint/2010/main" val="60343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1785405-C032-134C-9B89-2A47C9A1FB3B}" type="slidenum">
              <a:rPr lang="en-US">
                <a:latin typeface="Arial" charset="0"/>
              </a:rPr>
              <a:pPr/>
              <a:t>24</a:t>
            </a:fld>
            <a:endParaRPr lang="en-US">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For example, the external CSS has described the h3 (heading 3) tag one way, while the internal style sheet has described it differently. Notice that the descriptions of the h3 tag are slightly different. The color property is not included in the internal CSS. What would this combination of styles yield? How will an h3 heading look on this particular page?</a:t>
            </a:r>
          </a:p>
        </p:txBody>
      </p:sp>
    </p:spTree>
    <p:extLst>
      <p:ext uri="{BB962C8B-B14F-4D97-AF65-F5344CB8AC3E}">
        <p14:creationId xmlns="" xmlns:p14="http://schemas.microsoft.com/office/powerpoint/2010/main" val="372507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3044B7E9-7C90-AC41-B4FB-51CACC4880FF}" type="slidenum">
              <a:rPr lang="en-US">
                <a:latin typeface="Arial" charset="0"/>
              </a:rPr>
              <a:pPr/>
              <a:t>28</a:t>
            </a:fld>
            <a:endParaRPr lang="en-US">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Let</a:t>
            </a:r>
            <a:r>
              <a:rPr lang="ja-JP" altLang="en-US"/>
              <a:t>’</a:t>
            </a:r>
            <a:r>
              <a:rPr lang="en-US"/>
              <a:t>s take the time to look at some basic cascading style sheet syntax. Style sheets can be created in both Macromedia</a:t>
            </a:r>
            <a:r>
              <a:rPr lang="ja-JP" altLang="en-US"/>
              <a:t>’</a:t>
            </a:r>
            <a:r>
              <a:rPr lang="en-US"/>
              <a:t>s Dreamweaver and Microsoft</a:t>
            </a:r>
            <a:r>
              <a:rPr lang="ja-JP" altLang="en-US"/>
              <a:t>’</a:t>
            </a:r>
            <a:r>
              <a:rPr lang="en-US"/>
              <a:t>s Front Page, or they can be created in something as simple as a basic text editor such as Notepad. It is important to remember that the file is just a text file, and that it must have the .css extension when it is saved.</a:t>
            </a:r>
          </a:p>
        </p:txBody>
      </p:sp>
    </p:spTree>
    <p:extLst>
      <p:ext uri="{BB962C8B-B14F-4D97-AF65-F5344CB8AC3E}">
        <p14:creationId xmlns="" xmlns:p14="http://schemas.microsoft.com/office/powerpoint/2010/main" val="191900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3A0EDA3-5C61-EB4A-AC6E-E52A21416544}" type="slidenum">
              <a:rPr lang="en-US">
                <a:latin typeface="Arial" charset="0"/>
              </a:rPr>
              <a:pPr/>
              <a:t>29</a:t>
            </a:fld>
            <a:endParaRPr lang="en-US">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A basic CSS markup contains three essential parts: the selector, the property of that selector and the value for the property. Notice that the property and the value are enclosed in curly braces, and that the property and value are separated by a colon.</a:t>
            </a:r>
          </a:p>
        </p:txBody>
      </p:sp>
    </p:spTree>
    <p:extLst>
      <p:ext uri="{BB962C8B-B14F-4D97-AF65-F5344CB8AC3E}">
        <p14:creationId xmlns="" xmlns:p14="http://schemas.microsoft.com/office/powerpoint/2010/main" val="959436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11E10AEE-E279-FE4F-B5F5-CAEC65EDC43D}" type="slidenum">
              <a:rPr lang="en-US">
                <a:latin typeface="Arial" charset="0"/>
              </a:rPr>
              <a:pPr/>
              <a:t>30</a:t>
            </a:fld>
            <a:endParaRPr lang="en-US">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selector is the basic element tag that we wish to define. In this case, we will bedefining some aspect of the formatting of the &lt;body&gt; tag.</a:t>
            </a:r>
          </a:p>
        </p:txBody>
      </p:sp>
    </p:spTree>
    <p:extLst>
      <p:ext uri="{BB962C8B-B14F-4D97-AF65-F5344CB8AC3E}">
        <p14:creationId xmlns="" xmlns:p14="http://schemas.microsoft.com/office/powerpoint/2010/main" val="1774136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640BBCBD-C56B-8C4E-9CB7-A8B827EF90D1}" type="slidenum">
              <a:rPr lang="en-US">
                <a:latin typeface="Arial" charset="0"/>
              </a:rPr>
              <a:pPr/>
              <a:t>31</a:t>
            </a:fld>
            <a:endParaRPr lang="en-US">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In some situations with some values for a property, we may have a value that has more than one word. In these cases, we enclose the value in quotes. In this example, we are defining the value of the font family property. Sans serif being two words would require it to be enclosed in quotes.</a:t>
            </a:r>
          </a:p>
        </p:txBody>
      </p:sp>
    </p:spTree>
    <p:extLst>
      <p:ext uri="{BB962C8B-B14F-4D97-AF65-F5344CB8AC3E}">
        <p14:creationId xmlns="" xmlns:p14="http://schemas.microsoft.com/office/powerpoint/2010/main" val="1738281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E18D4F97-7EC6-5C4E-9324-56B5CFC9C00B}" type="slidenum">
              <a:rPr lang="en-US">
                <a:latin typeface="Arial" charset="0"/>
              </a:rPr>
              <a:pPr/>
              <a:t>32</a:t>
            </a:fld>
            <a:endParaRPr lang="en-US">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Cascading style sheets also allow us the opportunity to define multiple properties within a single selector. In this example, we are defining the text alignment and color properties in the same paragraph &lt;p&gt; selector. When we have multiple properties in the same selector, they must be separated by a semicolon.</a:t>
            </a:r>
          </a:p>
        </p:txBody>
      </p:sp>
    </p:spTree>
    <p:extLst>
      <p:ext uri="{BB962C8B-B14F-4D97-AF65-F5344CB8AC3E}">
        <p14:creationId xmlns="" xmlns:p14="http://schemas.microsoft.com/office/powerpoint/2010/main" val="3758359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D3E70F47-4E54-3C4A-BDE9-AEA2252E1417}" type="slidenum">
              <a:rPr lang="en-US">
                <a:latin typeface="Arial" charset="0"/>
              </a:rPr>
              <a:pPr/>
              <a:t>33</a:t>
            </a:fld>
            <a:endParaRPr lang="en-US">
              <a:latin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As we develop our style sheets, we may find that it is easier to put each property of a selector on a separate line.</a:t>
            </a:r>
          </a:p>
        </p:txBody>
      </p:sp>
    </p:spTree>
    <p:extLst>
      <p:ext uri="{BB962C8B-B14F-4D97-AF65-F5344CB8AC3E}">
        <p14:creationId xmlns="" xmlns:p14="http://schemas.microsoft.com/office/powerpoint/2010/main" val="1988424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AC73CD11-74C0-A44D-A2C2-D1A2BA5C9BC9}" type="slidenum">
              <a:rPr lang="en-US">
                <a:latin typeface="Arial" charset="0"/>
              </a:rPr>
              <a:pPr/>
              <a:t>34</a:t>
            </a:fld>
            <a:endParaRPr lang="en-US">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We can also assign the same property attributes to several different selectors in the same statement. In this example, all of the heading levels (1-6) have been assigned the same color. Even though they may be different fonts and font sizes, or have different alignment properties, they will all be displayed in yellow.</a:t>
            </a:r>
          </a:p>
        </p:txBody>
      </p:sp>
    </p:spTree>
    <p:extLst>
      <p:ext uri="{BB962C8B-B14F-4D97-AF65-F5344CB8AC3E}">
        <p14:creationId xmlns="" xmlns:p14="http://schemas.microsoft.com/office/powerpoint/2010/main" val="157398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8A3EE98-081C-9F4A-A260-62D4082BCD22}" type="slidenum">
              <a:rPr lang="en-US">
                <a:latin typeface="Arial" charset="0"/>
              </a:rPr>
              <a:pPr/>
              <a:t>3</a:t>
            </a:fld>
            <a:endParaRPr lang="en-US">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 xmlns:p14="http://schemas.microsoft.com/office/powerpoint/2010/main" val="906653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8D267619-DB85-3E40-9686-31CA46B0DF9C}" type="slidenum">
              <a:rPr lang="en-US">
                <a:latin typeface="Arial" charset="0"/>
              </a:rPr>
              <a:pPr/>
              <a:t>35</a:t>
            </a:fld>
            <a:endParaRPr lang="en-US">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We can also assign the same property attributes to several different selectors in the same statement. In this example, all of the heading levels (1-6) have been assigned the same color. Even though they may be different fonts and font sizes, or have different alignment properties, they will all be displayed in yellow.</a:t>
            </a:r>
          </a:p>
        </p:txBody>
      </p:sp>
    </p:spTree>
    <p:extLst>
      <p:ext uri="{BB962C8B-B14F-4D97-AF65-F5344CB8AC3E}">
        <p14:creationId xmlns="" xmlns:p14="http://schemas.microsoft.com/office/powerpoint/2010/main" val="213841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51515F0-A5E6-1C47-96FE-CAEAFB39B64B}" type="slidenum">
              <a:rPr lang="en-US">
                <a:latin typeface="Arial" charset="0"/>
              </a:rPr>
              <a:pPr/>
              <a:t>36</a:t>
            </a:fld>
            <a:endParaRPr lang="en-US">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Within our selectors, we can also create a class. A class permits us to define different styles for the same selector element. In our example, we have defined 2 separate classes for the paragraph &lt;p&gt; element. Our first class is for paragraph text that we want right aligned, and the second is for text that we want to have center aligned. Notice that the class is designated by the selector, a period and the word class, before entering the property and value in the curly braces.</a:t>
            </a:r>
          </a:p>
        </p:txBody>
      </p:sp>
    </p:spTree>
    <p:extLst>
      <p:ext uri="{BB962C8B-B14F-4D97-AF65-F5344CB8AC3E}">
        <p14:creationId xmlns="" xmlns:p14="http://schemas.microsoft.com/office/powerpoint/2010/main" val="3262901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09126D6C-25D6-6A45-93EE-035E522E7416}" type="slidenum">
              <a:rPr lang="en-US">
                <a:latin typeface="Arial" charset="0"/>
              </a:rPr>
              <a:pPr/>
              <a:t>37</a:t>
            </a:fld>
            <a:endParaRPr lang="en-US">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Here</a:t>
            </a:r>
            <a:r>
              <a:rPr lang="ja-JP" altLang="en-US"/>
              <a:t>’</a:t>
            </a:r>
            <a:r>
              <a:rPr lang="en-US"/>
              <a:t>s how it works in the page. Our CSS had defined the class </a:t>
            </a:r>
            <a:r>
              <a:rPr lang="en-US" b="1" i="1"/>
              <a:t>p.right { text-align: right }.</a:t>
            </a:r>
            <a:r>
              <a:rPr lang="en-US"/>
              <a:t> In the markup of the page, we have assigned the class to this paragraph element </a:t>
            </a:r>
            <a:r>
              <a:rPr lang="en-US" b="1"/>
              <a:t>&lt;p class=</a:t>
            </a:r>
            <a:r>
              <a:rPr lang="ja-JP" altLang="en-US" b="1"/>
              <a:t>“</a:t>
            </a:r>
            <a:r>
              <a:rPr lang="en-US" b="1"/>
              <a:t>right</a:t>
            </a:r>
            <a:r>
              <a:rPr lang="ja-JP" altLang="en-US" b="1"/>
              <a:t>”</a:t>
            </a:r>
            <a:r>
              <a:rPr lang="en-US" b="1"/>
              <a:t>&gt;</a:t>
            </a:r>
            <a:r>
              <a:rPr lang="en-US"/>
              <a:t> so that the text that is contained with this paragraph element will be right aligned. Take note of the syntax: the word class is followed by the equal sign and then the class name in quotes. The closing tag &lt;/p&gt; is required.</a:t>
            </a:r>
          </a:p>
        </p:txBody>
      </p:sp>
    </p:spTree>
    <p:extLst>
      <p:ext uri="{BB962C8B-B14F-4D97-AF65-F5344CB8AC3E}">
        <p14:creationId xmlns="" xmlns:p14="http://schemas.microsoft.com/office/powerpoint/2010/main" val="2656662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F5F80533-3DDC-BE42-80B5-7578576A3E98}" type="slidenum">
              <a:rPr lang="en-US">
                <a:latin typeface="Arial" charset="0"/>
              </a:rPr>
              <a:pPr/>
              <a:t>38</a:t>
            </a:fld>
            <a:endParaRPr lang="en-US">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This illustrates the improper use of the class selector. An element cannot have more than one class selector assigned to it. In this example, the second, and any subsequent class selectors, would be ignored. The text would align right.</a:t>
            </a:r>
          </a:p>
        </p:txBody>
      </p:sp>
    </p:spTree>
    <p:extLst>
      <p:ext uri="{BB962C8B-B14F-4D97-AF65-F5344CB8AC3E}">
        <p14:creationId xmlns="" xmlns:p14="http://schemas.microsoft.com/office/powerpoint/2010/main" val="3607425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C8864F23-D642-EA4B-B054-AE99253A04EE}" type="slidenum">
              <a:rPr lang="en-US">
                <a:latin typeface="Arial" charset="0"/>
              </a:rPr>
              <a:pPr/>
              <a:t>39</a:t>
            </a:fld>
            <a:endParaRPr lang="en-US">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Here</a:t>
            </a:r>
            <a:r>
              <a:rPr lang="ja-JP" altLang="en-US"/>
              <a:t>’</a:t>
            </a:r>
            <a:r>
              <a:rPr lang="en-US"/>
              <a:t>s how it works in the page. Our CSS had defined the class </a:t>
            </a:r>
            <a:r>
              <a:rPr lang="en-US" b="1" i="1"/>
              <a:t>p.right { text-align: right }.</a:t>
            </a:r>
            <a:r>
              <a:rPr lang="en-US"/>
              <a:t> In the markup of the page, we have assigned the class to this paragraph element </a:t>
            </a:r>
            <a:r>
              <a:rPr lang="en-US" b="1"/>
              <a:t>&lt;p class=</a:t>
            </a:r>
            <a:r>
              <a:rPr lang="ja-JP" altLang="en-US" b="1"/>
              <a:t>“</a:t>
            </a:r>
            <a:r>
              <a:rPr lang="en-US" b="1"/>
              <a:t>right</a:t>
            </a:r>
            <a:r>
              <a:rPr lang="ja-JP" altLang="en-US" b="1"/>
              <a:t>”</a:t>
            </a:r>
            <a:r>
              <a:rPr lang="en-US" b="1"/>
              <a:t>&gt;</a:t>
            </a:r>
            <a:r>
              <a:rPr lang="en-US"/>
              <a:t> so that the text that is contained with this paragraph element will be right aligned. Take note of the syntax: the word class is followed by the equal sign and then the class name in quotes. The closing tag &lt;/p&gt; is required.</a:t>
            </a:r>
          </a:p>
        </p:txBody>
      </p:sp>
    </p:spTree>
    <p:extLst>
      <p:ext uri="{BB962C8B-B14F-4D97-AF65-F5344CB8AC3E}">
        <p14:creationId xmlns="" xmlns:p14="http://schemas.microsoft.com/office/powerpoint/2010/main" val="2586341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837890EB-05E9-BF43-BDCE-8425CA966F2A}" type="slidenum">
              <a:rPr lang="en-US">
                <a:latin typeface="Arial" charset="0"/>
              </a:rPr>
              <a:pPr/>
              <a:t>40</a:t>
            </a:fld>
            <a:endParaRPr lang="en-US">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As a shorthand, you can omit the element name for a class selector if you want all elements that contain the same class selector to format the same. In this example, we have created a class called </a:t>
            </a:r>
            <a:r>
              <a:rPr lang="en-US" b="1"/>
              <a:t>center</a:t>
            </a:r>
            <a:r>
              <a:rPr lang="en-US"/>
              <a:t>, to which we have assigned one property (align center).</a:t>
            </a:r>
          </a:p>
        </p:txBody>
      </p:sp>
    </p:spTree>
    <p:extLst>
      <p:ext uri="{BB962C8B-B14F-4D97-AF65-F5344CB8AC3E}">
        <p14:creationId xmlns="" xmlns:p14="http://schemas.microsoft.com/office/powerpoint/2010/main" val="57557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08D3D248-C886-AA43-8C85-5B3D9E239B1D}" type="slidenum">
              <a:rPr lang="en-US">
                <a:latin typeface="Arial" charset="0"/>
              </a:rPr>
              <a:pPr/>
              <a:t>41</a:t>
            </a:fld>
            <a:endParaRPr lang="en-US">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Here we can see that the &lt;h1&gt; element and the &lt;p&gt; element, although different, will both align center since they both contain the </a:t>
            </a:r>
            <a:r>
              <a:rPr lang="ja-JP" altLang="en-US"/>
              <a:t>“</a:t>
            </a:r>
            <a:r>
              <a:rPr lang="en-US"/>
              <a:t>center</a:t>
            </a:r>
            <a:r>
              <a:rPr lang="ja-JP" altLang="en-US"/>
              <a:t>”</a:t>
            </a:r>
            <a:r>
              <a:rPr lang="en-US"/>
              <a:t> class selector.</a:t>
            </a:r>
          </a:p>
        </p:txBody>
      </p:sp>
    </p:spTree>
    <p:extLst>
      <p:ext uri="{BB962C8B-B14F-4D97-AF65-F5344CB8AC3E}">
        <p14:creationId xmlns="" xmlns:p14="http://schemas.microsoft.com/office/powerpoint/2010/main" val="120820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A43A19F8-2C89-754C-8EC2-46F20066D376}" type="slidenum">
              <a:rPr lang="en-US">
                <a:latin typeface="Arial" charset="0"/>
              </a:rPr>
              <a:pPr/>
              <a:t>42</a:t>
            </a:fld>
            <a:endParaRPr lang="en-US">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a:t>
            </a:r>
            <a:r>
              <a:rPr lang="en-US" b="1"/>
              <a:t>id</a:t>
            </a:r>
            <a:r>
              <a:rPr lang="en-US"/>
              <a:t> selector is similar to the class selector, with one very large exception – it can only apply to one, unique element. In this example, we have created an id selector named </a:t>
            </a:r>
            <a:r>
              <a:rPr lang="en-US" i="1"/>
              <a:t>para1</a:t>
            </a:r>
            <a:r>
              <a:rPr lang="en-US"/>
              <a:t>. This is a selector for the &lt;p&gt; element, and defines the alignment and color properties for any text that would have this id.</a:t>
            </a:r>
          </a:p>
        </p:txBody>
      </p:sp>
    </p:spTree>
    <p:extLst>
      <p:ext uri="{BB962C8B-B14F-4D97-AF65-F5344CB8AC3E}">
        <p14:creationId xmlns="" xmlns:p14="http://schemas.microsoft.com/office/powerpoint/2010/main" val="2787614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C89CAAE9-58EE-6F49-B662-CF5983E53542}" type="slidenum">
              <a:rPr lang="en-US">
                <a:latin typeface="Arial" charset="0"/>
              </a:rPr>
              <a:pPr/>
              <a:t>43</a:t>
            </a:fld>
            <a:endParaRPr lang="en-US">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Here we see the results. There can be only one para1 id selector in our web document. The style properties, as we can see from the description of the id selector at the top, would apply to this text and this text only.</a:t>
            </a:r>
          </a:p>
        </p:txBody>
      </p:sp>
    </p:spTree>
    <p:extLst>
      <p:ext uri="{BB962C8B-B14F-4D97-AF65-F5344CB8AC3E}">
        <p14:creationId xmlns="" xmlns:p14="http://schemas.microsoft.com/office/powerpoint/2010/main" val="992807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988D87B9-440B-3443-8201-333E80D5A3DB}" type="slidenum">
              <a:rPr lang="en-US">
                <a:latin typeface="Arial" charset="0"/>
              </a:rPr>
              <a:pPr/>
              <a:t>44</a:t>
            </a:fld>
            <a:endParaRPr lang="en-US">
              <a:latin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In developing good cascading style sheets, it may be advisable to include comments to describe what the particular selector is being used for in the layout or format of the page. Comments can be inserted anywhere into the sheet, so long as they are bracketed by the /*  */. This tells the browser that these are comments only and can be ignored in the formatting of the page.</a:t>
            </a:r>
          </a:p>
        </p:txBody>
      </p:sp>
    </p:spTree>
    <p:extLst>
      <p:ext uri="{BB962C8B-B14F-4D97-AF65-F5344CB8AC3E}">
        <p14:creationId xmlns="" xmlns:p14="http://schemas.microsoft.com/office/powerpoint/2010/main" val="18418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8A3EE98-081C-9F4A-A260-62D4082BCD22}" type="slidenum">
              <a:rPr lang="en-US">
                <a:latin typeface="Arial" charset="0"/>
              </a:rPr>
              <a:pPr/>
              <a:t>4</a:t>
            </a:fld>
            <a:endParaRPr lang="en-US">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t>In earlier versions of HTML, style characteristics, such as fonts, backgrounds, and other aspects of the look of the webpage were controlled from within the page itself. </a:t>
            </a:r>
            <a:endParaRPr lang="en-US" dirty="0" smtClean="0"/>
          </a:p>
          <a:p>
            <a:pPr eaLnBrk="1" hangingPunct="1"/>
            <a:endParaRPr lang="en-US" dirty="0" smtClean="0"/>
          </a:p>
          <a:p>
            <a:pPr eaLnBrk="1" hangingPunct="1"/>
            <a:r>
              <a:rPr lang="en-US" dirty="0" smtClean="0"/>
              <a:t>The </a:t>
            </a:r>
            <a:r>
              <a:rPr lang="en-US" dirty="0"/>
              <a:t>evolution of cascading style sheets allowed for the rules of formatting and presentation to be done in a different manner than before.</a:t>
            </a:r>
          </a:p>
        </p:txBody>
      </p:sp>
    </p:spTree>
    <p:extLst>
      <p:ext uri="{BB962C8B-B14F-4D97-AF65-F5344CB8AC3E}">
        <p14:creationId xmlns="" xmlns:p14="http://schemas.microsoft.com/office/powerpoint/2010/main" val="2408846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B8193A74-E556-E144-A351-2E3BA002AE6F}" type="slidenum">
              <a:rPr lang="en-US">
                <a:latin typeface="Arial" charset="0"/>
              </a:rPr>
              <a:pPr/>
              <a:t>45</a:t>
            </a:fld>
            <a:endParaRPr lang="en-US">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Let</a:t>
            </a:r>
            <a:r>
              <a:rPr lang="ja-JP" altLang="en-US"/>
              <a:t>’</a:t>
            </a:r>
            <a:r>
              <a:rPr lang="en-US"/>
              <a:t>s take a look at how we can apply some of these properties to various aspects of your web page. We will begin by looking at the background of your web document.</a:t>
            </a:r>
          </a:p>
        </p:txBody>
      </p:sp>
    </p:spTree>
    <p:extLst>
      <p:ext uri="{BB962C8B-B14F-4D97-AF65-F5344CB8AC3E}">
        <p14:creationId xmlns="" xmlns:p14="http://schemas.microsoft.com/office/powerpoint/2010/main" val="3100127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DFD688F-1AFC-D244-9A73-A75DA9638000}" type="slidenum">
              <a:rPr lang="en-US">
                <a:latin typeface="Arial" charset="0"/>
              </a:rPr>
              <a:pPr/>
              <a:t>46</a:t>
            </a:fld>
            <a:endParaRPr lang="en-US">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By setting the background properties, we can specify the color of the background; what, if any, image we want to use on the background; whether or not we want to have the image repeat; or if we want the image to appear in a specific position.</a:t>
            </a:r>
          </a:p>
        </p:txBody>
      </p:sp>
    </p:spTree>
    <p:extLst>
      <p:ext uri="{BB962C8B-B14F-4D97-AF65-F5344CB8AC3E}">
        <p14:creationId xmlns="" xmlns:p14="http://schemas.microsoft.com/office/powerpoint/2010/main" val="720574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0E24BE13-D1A3-0E45-899A-1DBCB89F08AE}" type="slidenum">
              <a:rPr lang="en-US">
                <a:latin typeface="Arial" charset="0"/>
              </a:rPr>
              <a:pPr/>
              <a:t>47</a:t>
            </a:fld>
            <a:endParaRPr lang="en-US">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Here we can see the basic syntax for setting background elements. The </a:t>
            </a:r>
            <a:r>
              <a:rPr lang="en-US" b="1"/>
              <a:t>background</a:t>
            </a:r>
            <a:r>
              <a:rPr lang="en-US"/>
              <a:t> element by itself allows us to specify all of the background elements in one statement. Each of the other elements is self-explanatory.</a:t>
            </a:r>
          </a:p>
        </p:txBody>
      </p:sp>
    </p:spTree>
    <p:extLst>
      <p:ext uri="{BB962C8B-B14F-4D97-AF65-F5344CB8AC3E}">
        <p14:creationId xmlns="" xmlns:p14="http://schemas.microsoft.com/office/powerpoint/2010/main" val="2479889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6DD915F-1941-0346-B5CF-FCB0FE1A117B}" type="slidenum">
              <a:rPr lang="en-US">
                <a:latin typeface="Arial" charset="0"/>
              </a:rPr>
              <a:pPr/>
              <a:t>48</a:t>
            </a:fld>
            <a:endParaRPr lang="en-US">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When setting all of the attributes in a single declaration, we would follow this format: color, image, repeating, attachment and position. We can leave an attribute out with no ill effect. For instance, if we wanted to set our background to a solid color, there would be no need for the image attribute. We would simply leave it out of the declaration. Likewise, if we had a repeating background image, we may have no need for a color attribute.</a:t>
            </a:r>
          </a:p>
        </p:txBody>
      </p:sp>
    </p:spTree>
    <p:extLst>
      <p:ext uri="{BB962C8B-B14F-4D97-AF65-F5344CB8AC3E}">
        <p14:creationId xmlns="" xmlns:p14="http://schemas.microsoft.com/office/powerpoint/2010/main" val="1512710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B6476964-1D2F-8142-9A3F-EEBE989EE177}" type="slidenum">
              <a:rPr lang="en-US">
                <a:latin typeface="Arial" charset="0"/>
              </a:rPr>
              <a:pPr/>
              <a:t>49</a:t>
            </a:fld>
            <a:endParaRPr lang="en-US">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Here we can see how the background for the &lt;body&gt; element would be specified in an internal style sheet.</a:t>
            </a:r>
          </a:p>
        </p:txBody>
      </p:sp>
    </p:spTree>
    <p:extLst>
      <p:ext uri="{BB962C8B-B14F-4D97-AF65-F5344CB8AC3E}">
        <p14:creationId xmlns="" xmlns:p14="http://schemas.microsoft.com/office/powerpoint/2010/main" val="3006166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F00A0C73-F9EB-E34D-92A3-7D4F014C6082}" type="slidenum">
              <a:rPr lang="en-US">
                <a:latin typeface="Arial" charset="0"/>
              </a:rPr>
              <a:pPr/>
              <a:t>50</a:t>
            </a:fld>
            <a:endParaRPr lang="en-US">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same &lt;body&gt; element background specified in an external style sheet.</a:t>
            </a:r>
          </a:p>
        </p:txBody>
      </p:sp>
    </p:spTree>
    <p:extLst>
      <p:ext uri="{BB962C8B-B14F-4D97-AF65-F5344CB8AC3E}">
        <p14:creationId xmlns="" xmlns:p14="http://schemas.microsoft.com/office/powerpoint/2010/main" val="33967753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A680515A-1DF7-6B4E-8B82-0E5A8B9E46B7}" type="slidenum">
              <a:rPr lang="en-US">
                <a:latin typeface="Arial" charset="0"/>
              </a:rPr>
              <a:pPr/>
              <a:t>51</a:t>
            </a:fld>
            <a:endParaRPr lang="en-US">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If we want to only specify certain attributes of the background for a particular element, we can do so as well.</a:t>
            </a:r>
          </a:p>
        </p:txBody>
      </p:sp>
    </p:spTree>
    <p:extLst>
      <p:ext uri="{BB962C8B-B14F-4D97-AF65-F5344CB8AC3E}">
        <p14:creationId xmlns="" xmlns:p14="http://schemas.microsoft.com/office/powerpoint/2010/main" val="1409178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F72FB6A-68D9-4644-91A0-34CBA041224A}" type="slidenum">
              <a:rPr lang="en-US">
                <a:latin typeface="Arial" charset="0"/>
              </a:rPr>
              <a:pPr/>
              <a:t>52</a:t>
            </a:fld>
            <a:endParaRPr lang="en-US">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Next, let</a:t>
            </a:r>
            <a:r>
              <a:rPr lang="ja-JP" altLang="en-US"/>
              <a:t>’</a:t>
            </a:r>
            <a:r>
              <a:rPr lang="en-US"/>
              <a:t>s take a look at the properties of text elements.</a:t>
            </a:r>
          </a:p>
        </p:txBody>
      </p:sp>
    </p:spTree>
    <p:extLst>
      <p:ext uri="{BB962C8B-B14F-4D97-AF65-F5344CB8AC3E}">
        <p14:creationId xmlns="" xmlns:p14="http://schemas.microsoft.com/office/powerpoint/2010/main" val="33511210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C3DE6617-8CB2-0043-8BF8-3CA17C0EC027}" type="slidenum">
              <a:rPr lang="en-US">
                <a:latin typeface="Arial" charset="0"/>
              </a:rPr>
              <a:pPr/>
              <a:t>53</a:t>
            </a:fld>
            <a:endParaRPr lang="en-US">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text properties control how our text will look in the page. This is not to be confused with fonts, as they are 2 separate things.</a:t>
            </a:r>
          </a:p>
        </p:txBody>
      </p:sp>
    </p:spTree>
    <p:extLst>
      <p:ext uri="{BB962C8B-B14F-4D97-AF65-F5344CB8AC3E}">
        <p14:creationId xmlns="" xmlns:p14="http://schemas.microsoft.com/office/powerpoint/2010/main" val="2107103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E1161576-1234-194B-BA49-2B0E71F0C9CB}" type="slidenum">
              <a:rPr lang="en-US">
                <a:latin typeface="Arial" charset="0"/>
              </a:rPr>
              <a:pPr/>
              <a:t>54</a:t>
            </a:fld>
            <a:endParaRPr lang="en-US">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Some comonly used text properties include color, direction, alignment, decoration and first line indentation. Let</a:t>
            </a:r>
            <a:r>
              <a:rPr lang="ja-JP" altLang="en-US"/>
              <a:t>’</a:t>
            </a:r>
            <a:r>
              <a:rPr lang="en-US"/>
              <a:t>s look at some of these in detail.</a:t>
            </a:r>
          </a:p>
        </p:txBody>
      </p:sp>
    </p:spTree>
    <p:extLst>
      <p:ext uri="{BB962C8B-B14F-4D97-AF65-F5344CB8AC3E}">
        <p14:creationId xmlns="" xmlns:p14="http://schemas.microsoft.com/office/powerpoint/2010/main" val="52202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F48BC97B-9522-B744-B323-BC08C9B8E5E1}" type="slidenum">
              <a:rPr lang="en-US">
                <a:latin typeface="Arial" charset="0"/>
              </a:rPr>
              <a:pPr/>
              <a:t>5</a:t>
            </a:fld>
            <a:endParaRPr lang="en-US">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dirty="0" smtClean="0"/>
              <a:t>TEN</a:t>
            </a:r>
          </a:p>
          <a:p>
            <a:pPr eaLnBrk="1" hangingPunct="1"/>
            <a:r>
              <a:rPr lang="en-US" b="1" dirty="0" smtClean="0"/>
              <a:t>1</a:t>
            </a:r>
            <a:r>
              <a:rPr lang="en-US" b="1" dirty="0"/>
              <a:t>. </a:t>
            </a:r>
            <a:r>
              <a:rPr lang="en-US" b="1" dirty="0" smtClean="0"/>
              <a:t> </a:t>
            </a:r>
            <a:r>
              <a:rPr lang="en-US" dirty="0"/>
              <a:t>The World Wide Web Consortium (W3C) created CSS to replace HTML tables, font tags, frames, and other presentational hacks of HTML elements.</a:t>
            </a:r>
            <a:br>
              <a:rPr lang="en-US" dirty="0"/>
            </a:br>
            <a:r>
              <a:rPr lang="en-US" dirty="0"/>
              <a:t/>
            </a:r>
            <a:br>
              <a:rPr lang="en-US" dirty="0"/>
            </a:br>
            <a:r>
              <a:rPr lang="en-US" b="1" dirty="0"/>
              <a:t>2. </a:t>
            </a:r>
            <a:r>
              <a:rPr lang="en-US" dirty="0" smtClean="0"/>
              <a:t> </a:t>
            </a:r>
            <a:r>
              <a:rPr lang="en-US" dirty="0"/>
              <a:t>Reduction of file size is about 50% less than a Web page built with traditional Web design methods.</a:t>
            </a:r>
            <a:br>
              <a:rPr lang="en-US" dirty="0"/>
            </a:br>
            <a:r>
              <a:rPr lang="en-US" dirty="0"/>
              <a:t/>
            </a:r>
            <a:br>
              <a:rPr lang="en-US" dirty="0"/>
            </a:br>
            <a:r>
              <a:rPr lang="en-US" b="1" dirty="0"/>
              <a:t>3. </a:t>
            </a:r>
            <a:r>
              <a:rPr lang="en-US" dirty="0" smtClean="0"/>
              <a:t> </a:t>
            </a:r>
            <a:r>
              <a:rPr lang="en-US" dirty="0"/>
              <a:t>Easily tweak the design of a thousand-page site with just a few edits of one CSS file.</a:t>
            </a:r>
            <a:br>
              <a:rPr lang="en-US" dirty="0"/>
            </a:br>
            <a:r>
              <a:rPr lang="en-US" dirty="0"/>
              <a:t/>
            </a:r>
            <a:br>
              <a:rPr lang="en-US" dirty="0"/>
            </a:br>
            <a:r>
              <a:rPr lang="en-US" b="1" dirty="0"/>
              <a:t>4. </a:t>
            </a:r>
            <a:r>
              <a:rPr lang="en-US" b="1" dirty="0" smtClean="0"/>
              <a:t> </a:t>
            </a:r>
            <a:r>
              <a:rPr lang="en-US" dirty="0" smtClean="0"/>
              <a:t>CSS's </a:t>
            </a:r>
            <a:r>
              <a:rPr lang="en-US" dirty="0"/>
              <a:t>ability to control typography better than a wimpy FONT tag is a wonderful gift. No longer do we need to use the font tag or single-pixel GIFs (SPG) to create leading, change font colors, font families, and much more. </a:t>
            </a:r>
          </a:p>
        </p:txBody>
      </p:sp>
    </p:spTree>
    <p:extLst>
      <p:ext uri="{BB962C8B-B14F-4D97-AF65-F5344CB8AC3E}">
        <p14:creationId xmlns="" xmlns:p14="http://schemas.microsoft.com/office/powerpoint/2010/main" val="4248082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101A39D-BE25-7E44-965E-A82F24BC5722}" type="slidenum">
              <a:rPr lang="en-US">
                <a:latin typeface="Arial" charset="0"/>
              </a:rPr>
              <a:pPr/>
              <a:t>55</a:t>
            </a:fld>
            <a:endParaRPr lang="en-US">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color property allows us to set the color of the text. The color value can be set as a color name (red, navy, white), an rgb (red/green/blue) value (255,0,0 – red) or by a hexidecimal value (#ff0000).</a:t>
            </a:r>
          </a:p>
        </p:txBody>
      </p:sp>
    </p:spTree>
    <p:extLst>
      <p:ext uri="{BB962C8B-B14F-4D97-AF65-F5344CB8AC3E}">
        <p14:creationId xmlns="" xmlns:p14="http://schemas.microsoft.com/office/powerpoint/2010/main" val="6845026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E31A24A5-BEA7-FB41-934E-AEDF678BB676}" type="slidenum">
              <a:rPr lang="en-US">
                <a:latin typeface="Arial" charset="0"/>
              </a:rPr>
              <a:pPr/>
              <a:t>56</a:t>
            </a:fld>
            <a:endParaRPr lang="en-US">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direction property allows us to specify the direction of the text, either from left to right or right to left.</a:t>
            </a:r>
          </a:p>
        </p:txBody>
      </p:sp>
    </p:spTree>
    <p:extLst>
      <p:ext uri="{BB962C8B-B14F-4D97-AF65-F5344CB8AC3E}">
        <p14:creationId xmlns="" xmlns:p14="http://schemas.microsoft.com/office/powerpoint/2010/main" val="1155646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E8BF1DE3-317D-7849-BA44-6290AF557469}" type="slidenum">
              <a:rPr lang="en-US">
                <a:latin typeface="Arial" charset="0"/>
              </a:rPr>
              <a:pPr/>
              <a:t>57</a:t>
            </a:fld>
            <a:endParaRPr lang="en-US">
              <a:latin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text-align property allows us to set the alignment of the text, either as left, center, right or justified.</a:t>
            </a:r>
          </a:p>
        </p:txBody>
      </p:sp>
    </p:spTree>
    <p:extLst>
      <p:ext uri="{BB962C8B-B14F-4D97-AF65-F5344CB8AC3E}">
        <p14:creationId xmlns="" xmlns:p14="http://schemas.microsoft.com/office/powerpoint/2010/main" val="3716244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82B18CD3-893D-2345-AA20-B2DC759C909E}" type="slidenum">
              <a:rPr lang="en-US">
                <a:latin typeface="Arial" charset="0"/>
              </a:rPr>
              <a:pPr/>
              <a:t>58</a:t>
            </a:fld>
            <a:endParaRPr lang="en-US">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Text decoration can add underlines, lines over the text, lines through the text or have the text blink. </a:t>
            </a:r>
            <a:r>
              <a:rPr lang="en-US" i="1"/>
              <a:t>Note: blinking text is not recommended, as it may lead persons with certain conditions to have seizures.</a:t>
            </a:r>
          </a:p>
        </p:txBody>
      </p:sp>
    </p:spTree>
    <p:extLst>
      <p:ext uri="{BB962C8B-B14F-4D97-AF65-F5344CB8AC3E}">
        <p14:creationId xmlns="" xmlns:p14="http://schemas.microsoft.com/office/powerpoint/2010/main" val="1904314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346CAD6E-CFD1-8E48-8AA8-AAD0D9647B50}" type="slidenum">
              <a:rPr lang="en-US">
                <a:latin typeface="Arial" charset="0"/>
              </a:rPr>
              <a:pPr/>
              <a:t>59</a:t>
            </a:fld>
            <a:endParaRPr lang="en-US">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Similar to setting the first line indentation in a word processing document, the text-indent property allows us to set the length of indentation of the first line of text. We can specify a fixed length, or a percentage of the width of the parent element. In our example, the &lt;p&gt; element would define the width if we were using the percentage value.</a:t>
            </a:r>
          </a:p>
        </p:txBody>
      </p:sp>
    </p:spTree>
    <p:extLst>
      <p:ext uri="{BB962C8B-B14F-4D97-AF65-F5344CB8AC3E}">
        <p14:creationId xmlns="" xmlns:p14="http://schemas.microsoft.com/office/powerpoint/2010/main" val="24817413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B73D2F3-6F40-C24C-BE40-F934A96FD011}" type="slidenum">
              <a:rPr lang="en-US">
                <a:latin typeface="Arial" charset="0"/>
              </a:rPr>
              <a:pPr/>
              <a:t>60</a:t>
            </a:fld>
            <a:endParaRPr lang="en-US">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While text properties primarily deal with the layout of the text on the page, font properties deal with the actual appearance of the type faces.</a:t>
            </a:r>
          </a:p>
        </p:txBody>
      </p:sp>
    </p:spTree>
    <p:extLst>
      <p:ext uri="{BB962C8B-B14F-4D97-AF65-F5344CB8AC3E}">
        <p14:creationId xmlns="" xmlns:p14="http://schemas.microsoft.com/office/powerpoint/2010/main" val="1815335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DF90122A-61CE-7F43-875E-75BAC90ECCD4}" type="slidenum">
              <a:rPr lang="en-US">
                <a:latin typeface="Arial" charset="0"/>
              </a:rPr>
              <a:pPr/>
              <a:t>61</a:t>
            </a:fld>
            <a:endParaRPr lang="en-US">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Font properties define the look of the font when it is in a text area. This is one of the broader sets of properties in CSS since we can manipulate fonts in a much broader manner.</a:t>
            </a:r>
          </a:p>
        </p:txBody>
      </p:sp>
    </p:spTree>
    <p:extLst>
      <p:ext uri="{BB962C8B-B14F-4D97-AF65-F5344CB8AC3E}">
        <p14:creationId xmlns="" xmlns:p14="http://schemas.microsoft.com/office/powerpoint/2010/main" val="1972022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861F8240-5826-8B4C-911C-5D6C7301E6D3}" type="slidenum">
              <a:rPr lang="en-US">
                <a:latin typeface="Arial" charset="0"/>
              </a:rPr>
              <a:pPr/>
              <a:t>62</a:t>
            </a:fld>
            <a:endParaRPr lang="en-US">
              <a:latin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Some of the primary font properties are: style, variant, weight, size, and the family of fonts. Let</a:t>
            </a:r>
            <a:r>
              <a:rPr lang="ja-JP" altLang="en-US"/>
              <a:t>’</a:t>
            </a:r>
            <a:r>
              <a:rPr lang="en-US"/>
              <a:t>s explore.</a:t>
            </a:r>
          </a:p>
        </p:txBody>
      </p:sp>
    </p:spTree>
    <p:extLst>
      <p:ext uri="{BB962C8B-B14F-4D97-AF65-F5344CB8AC3E}">
        <p14:creationId xmlns="" xmlns:p14="http://schemas.microsoft.com/office/powerpoint/2010/main" val="3258216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548A37D9-5E39-F34B-A9EA-AE60BA139E9D}" type="slidenum">
              <a:rPr lang="en-US">
                <a:latin typeface="Arial" charset="0"/>
              </a:rPr>
              <a:pPr/>
              <a:t>63</a:t>
            </a:fld>
            <a:endParaRPr lang="en-US">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font style property allows for italicization of text, or the more slanted oblique text.</a:t>
            </a:r>
          </a:p>
        </p:txBody>
      </p:sp>
    </p:spTree>
    <p:extLst>
      <p:ext uri="{BB962C8B-B14F-4D97-AF65-F5344CB8AC3E}">
        <p14:creationId xmlns="" xmlns:p14="http://schemas.microsoft.com/office/powerpoint/2010/main" val="22791207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8A8E110-FE20-5140-8C53-1772A7D0A837}" type="slidenum">
              <a:rPr lang="en-US">
                <a:latin typeface="Arial" charset="0"/>
              </a:rPr>
              <a:pPr/>
              <a:t>64</a:t>
            </a:fld>
            <a:endParaRPr lang="en-US">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font variant allows us to use small capitals. The font will display in all capitals, however any lower case text (before the variant has been applied) will appear in a smaller size.</a:t>
            </a:r>
          </a:p>
        </p:txBody>
      </p:sp>
    </p:spTree>
    <p:extLst>
      <p:ext uri="{BB962C8B-B14F-4D97-AF65-F5344CB8AC3E}">
        <p14:creationId xmlns="" xmlns:p14="http://schemas.microsoft.com/office/powerpoint/2010/main" val="243421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9A42EC0-DD85-CC48-93D9-0A7140F21E02}" type="slidenum">
              <a:rPr lang="en-US">
                <a:latin typeface="Arial" charset="0"/>
              </a:rPr>
              <a:pPr/>
              <a:t>6</a:t>
            </a:fld>
            <a:endParaRPr lang="en-US">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dirty="0"/>
              <a:t>5. It's easy to write.</a:t>
            </a:r>
            <a:r>
              <a:rPr lang="en-US" dirty="0"/>
              <a:t> You can create and edit CSS as easily as you can hand code HTML. </a:t>
            </a:r>
            <a:br>
              <a:rPr lang="en-US" dirty="0"/>
            </a:br>
            <a:r>
              <a:rPr lang="en-US" dirty="0"/>
              <a:t/>
            </a:r>
            <a:br>
              <a:rPr lang="en-US" dirty="0"/>
            </a:br>
            <a:r>
              <a:rPr lang="en-US" b="1" dirty="0"/>
              <a:t>6. Improvements in accessibility. </a:t>
            </a:r>
            <a:r>
              <a:rPr lang="en-US" dirty="0"/>
              <a:t>Using CSS effectively means structuring content with HTML. With structured HTML -- using &lt;p&gt; tags only for paragraphs, heading tags only for headlines, tables for only tabular data, and so on -- you increase your audience size without building separate versions of your site.</a:t>
            </a:r>
            <a:br>
              <a:rPr lang="en-US" dirty="0"/>
            </a:br>
            <a:r>
              <a:rPr lang="en-US" dirty="0"/>
              <a:t/>
            </a:r>
            <a:br>
              <a:rPr lang="en-US" dirty="0"/>
            </a:br>
            <a:r>
              <a:rPr lang="en-US" b="1" dirty="0"/>
              <a:t>7. Print designs as well as Web page designs. </a:t>
            </a:r>
            <a:r>
              <a:rPr lang="en-US" dirty="0"/>
              <a:t>Create presentations not only for Web browsers, but also for other media like print or PowerPoint-like presentations.</a:t>
            </a:r>
            <a:br>
              <a:rPr lang="en-US" dirty="0"/>
            </a:br>
            <a:r>
              <a:rPr lang="en-US" dirty="0"/>
              <a:t/>
            </a:r>
            <a:br>
              <a:rPr lang="en-US" dirty="0"/>
            </a:br>
            <a:r>
              <a:rPr lang="en-US" b="1" dirty="0"/>
              <a:t>8. Better control over the placement of elements in Web page.</a:t>
            </a:r>
            <a:r>
              <a:rPr lang="en-US" dirty="0"/>
              <a:t> </a:t>
            </a:r>
            <a:r>
              <a:rPr lang="en-US" dirty="0" smtClean="0"/>
              <a:t>Table</a:t>
            </a:r>
            <a:r>
              <a:rPr lang="en-US" baseline="0" dirty="0" smtClean="0"/>
              <a:t> control </a:t>
            </a:r>
            <a:r>
              <a:rPr lang="en-US" baseline="0" dirty="0" err="1" smtClean="0"/>
              <a:t>vs</a:t>
            </a:r>
            <a:r>
              <a:rPr lang="en-US" baseline="0" dirty="0" smtClean="0"/>
              <a:t> div</a:t>
            </a:r>
            <a:r>
              <a:rPr lang="en-US" dirty="0" smtClean="0"/>
              <a:t> </a:t>
            </a:r>
            <a:endParaRPr lang="en-US" dirty="0"/>
          </a:p>
        </p:txBody>
      </p:sp>
    </p:spTree>
    <p:extLst>
      <p:ext uri="{BB962C8B-B14F-4D97-AF65-F5344CB8AC3E}">
        <p14:creationId xmlns="" xmlns:p14="http://schemas.microsoft.com/office/powerpoint/2010/main" val="3207654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956F4CDA-1D29-C24A-9C9B-6A48D5B266E4}" type="slidenum">
              <a:rPr lang="en-US">
                <a:latin typeface="Arial" charset="0"/>
              </a:rPr>
              <a:pPr/>
              <a:t>65</a:t>
            </a:fld>
            <a:endParaRPr lang="en-US">
              <a:latin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Font weight refers to the amount of boldness that the font will appear to have. Fonts may have the values of normal, bold, bolder and lighter, or they may be assigned a specific weight.</a:t>
            </a:r>
          </a:p>
        </p:txBody>
      </p:sp>
    </p:spTree>
    <p:extLst>
      <p:ext uri="{BB962C8B-B14F-4D97-AF65-F5344CB8AC3E}">
        <p14:creationId xmlns="" xmlns:p14="http://schemas.microsoft.com/office/powerpoint/2010/main" val="22446144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E00922F-AC09-0B41-9A4E-8CB246FE78E4}" type="slidenum">
              <a:rPr lang="en-US">
                <a:latin typeface="Arial" charset="0"/>
              </a:rPr>
              <a:pPr/>
              <a:t>66</a:t>
            </a:fld>
            <a:endParaRPr lang="en-US">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Font weights range from 100 to 900. A font weight of 400 is equivalent to a normal representation of the font, while a weight of 700 is equivalent to a bold font weight. Values must be in increments of 100, and cannot fall outside the range given here.</a:t>
            </a:r>
          </a:p>
        </p:txBody>
      </p:sp>
    </p:spTree>
    <p:extLst>
      <p:ext uri="{BB962C8B-B14F-4D97-AF65-F5344CB8AC3E}">
        <p14:creationId xmlns="" xmlns:p14="http://schemas.microsoft.com/office/powerpoint/2010/main" val="1028799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153CEE2-5AF2-8041-8D49-7EB32161220D}" type="slidenum">
              <a:rPr lang="en-US">
                <a:latin typeface="Arial" charset="0"/>
              </a:rPr>
              <a:pPr/>
              <a:t>67</a:t>
            </a:fld>
            <a:endParaRPr lang="en-US">
              <a:latin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Font sizes can range from xx-small to xx-large, In addition, there is a smaller value and a larger value. In each of these cases, the size is relevant to the size of the font set by the parent element. The percentage value allows us to specify the size of the font as a percentage of the relevant parent elements font size. For example, if a parent element set the font size at 20 points, a font size of 125% would be 25 points.</a:t>
            </a:r>
          </a:p>
        </p:txBody>
      </p:sp>
    </p:spTree>
    <p:extLst>
      <p:ext uri="{BB962C8B-B14F-4D97-AF65-F5344CB8AC3E}">
        <p14:creationId xmlns="" xmlns:p14="http://schemas.microsoft.com/office/powerpoint/2010/main" val="2370133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7A04F76-C802-3A4D-93B5-A49AF95962D6}" type="slidenum">
              <a:rPr lang="en-US">
                <a:latin typeface="Arial" charset="0"/>
              </a:rPr>
              <a:pPr/>
              <a:t>68</a:t>
            </a:fld>
            <a:endParaRPr lang="en-US">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When designating a value for the font family property, we can choose between a named font family or a generic family. Some common font families are times, courier, aril and verdana. Some common generic families include serif, sans serif and monospace. When listing more than one font family, you need to separate the font families with commas. It is also a good practice to include a generic font family, incase the end users browser does not have the font that you have designated. The generic family should be offered as the last option. Two word font names must be enclosed in quotes to be read correctly, such as </a:t>
            </a:r>
            <a:r>
              <a:rPr lang="ja-JP" altLang="en-US"/>
              <a:t>“</a:t>
            </a:r>
            <a:r>
              <a:rPr lang="en-US"/>
              <a:t>lucinda casual</a:t>
            </a:r>
            <a:r>
              <a:rPr lang="ja-JP" altLang="en-US"/>
              <a:t>”</a:t>
            </a:r>
            <a:r>
              <a:rPr lang="en-US"/>
              <a:t>.</a:t>
            </a:r>
          </a:p>
        </p:txBody>
      </p:sp>
    </p:spTree>
    <p:extLst>
      <p:ext uri="{BB962C8B-B14F-4D97-AF65-F5344CB8AC3E}">
        <p14:creationId xmlns="" xmlns:p14="http://schemas.microsoft.com/office/powerpoint/2010/main" val="2778136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1ADB6F57-9871-194A-A1F1-47DDD4703B1D}" type="slidenum">
              <a:rPr lang="en-US">
                <a:latin typeface="Arial" charset="0"/>
              </a:rPr>
              <a:pPr/>
              <a:t>72</a:t>
            </a:fld>
            <a:endParaRPr lang="en-US">
              <a:latin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We can specify margins around any element, not just images. Let</a:t>
            </a:r>
            <a:r>
              <a:rPr lang="ja-JP" altLang="en-US"/>
              <a:t>’</a:t>
            </a:r>
            <a:r>
              <a:rPr lang="en-US"/>
              <a:t>s look.</a:t>
            </a:r>
          </a:p>
        </p:txBody>
      </p:sp>
    </p:spTree>
    <p:extLst>
      <p:ext uri="{BB962C8B-B14F-4D97-AF65-F5344CB8AC3E}">
        <p14:creationId xmlns="" xmlns:p14="http://schemas.microsoft.com/office/powerpoint/2010/main" val="33832517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AAB3F26-AF18-1C42-959C-908E582B0C50}" type="slidenum">
              <a:rPr lang="en-US">
                <a:latin typeface="Arial" charset="0"/>
              </a:rPr>
              <a:pPr/>
              <a:t>73</a:t>
            </a:fld>
            <a:endParaRPr lang="en-US">
              <a:latin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By setting margin properties, we can define the space around an element. The margin properties also give us the opportunity to have certain elements overlap by using negative values. We can set margins independently, or we can specify margins in one single declaration. Another option to have the browser set the margins automatically, have the margins of fixed length, or to have them be a percentage of the total height or width (or both) of the document.</a:t>
            </a:r>
          </a:p>
        </p:txBody>
      </p:sp>
    </p:spTree>
    <p:extLst>
      <p:ext uri="{BB962C8B-B14F-4D97-AF65-F5344CB8AC3E}">
        <p14:creationId xmlns="" xmlns:p14="http://schemas.microsoft.com/office/powerpoint/2010/main" val="5299111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11C4169E-3554-3A49-9C10-81C014A3EE57}" type="slidenum">
              <a:rPr lang="en-US">
                <a:latin typeface="Arial" charset="0"/>
              </a:rPr>
              <a:pPr/>
              <a:t>74</a:t>
            </a:fld>
            <a:endParaRPr lang="en-US">
              <a:latin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 single margin property allows us to set all of the margins in one declaration. Otherwise, we can set the margins independently by using the appropriate property.</a:t>
            </a:r>
          </a:p>
        </p:txBody>
      </p:sp>
    </p:spTree>
    <p:extLst>
      <p:ext uri="{BB962C8B-B14F-4D97-AF65-F5344CB8AC3E}">
        <p14:creationId xmlns="" xmlns:p14="http://schemas.microsoft.com/office/powerpoint/2010/main" val="41396732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55BFFFB1-0E4B-0441-8977-7C2F460D59AF}" type="slidenum">
              <a:rPr lang="en-US">
                <a:latin typeface="Arial" charset="0"/>
              </a:rPr>
              <a:pPr/>
              <a:t>75</a:t>
            </a:fld>
            <a:endParaRPr lang="en-US">
              <a:latin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For example, we can set the bottom margin of our &lt;h1&gt; heading by using this syntax: </a:t>
            </a:r>
            <a:r>
              <a:rPr lang="en-US" b="1"/>
              <a:t>h1 {margin-bottom: 20px</a:t>
            </a:r>
            <a:r>
              <a:rPr lang="en-US"/>
              <a:t> In this case, the margin below any text that is tagged as a level 1 heading &lt;h1&gt; will be 20 pixels.</a:t>
            </a:r>
            <a:endParaRPr lang="en-US" b="1"/>
          </a:p>
        </p:txBody>
      </p:sp>
    </p:spTree>
    <p:extLst>
      <p:ext uri="{BB962C8B-B14F-4D97-AF65-F5344CB8AC3E}">
        <p14:creationId xmlns="" xmlns:p14="http://schemas.microsoft.com/office/powerpoint/2010/main" val="8673016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967F0924-43B3-7747-8A6C-4DEC95971110}" type="slidenum">
              <a:rPr lang="en-US">
                <a:latin typeface="Arial" charset="0"/>
              </a:rPr>
              <a:pPr/>
              <a:t>76</a:t>
            </a:fld>
            <a:endParaRPr lang="en-US">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When setting the margins in one declaration, we need to remember a clock face – 12, 3, 6, 9. This corresponds to top, right, bottom, left. In our example, we have set each of the four margins to different value for this particular &lt;h1&gt; element.</a:t>
            </a:r>
          </a:p>
        </p:txBody>
      </p:sp>
    </p:spTree>
    <p:extLst>
      <p:ext uri="{BB962C8B-B14F-4D97-AF65-F5344CB8AC3E}">
        <p14:creationId xmlns="" xmlns:p14="http://schemas.microsoft.com/office/powerpoint/2010/main" val="19042118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4ED78EE3-46FC-A843-B729-17D1211EE2AB}" type="slidenum">
              <a:rPr lang="en-US">
                <a:latin typeface="Arial" charset="0"/>
              </a:rPr>
              <a:pPr/>
              <a:t>77</a:t>
            </a:fld>
            <a:endParaRPr lang="en-US">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If we ant all margins (top, right, bottom and left) to be set to the same value, we can use this simplified syntax: </a:t>
            </a:r>
            <a:r>
              <a:rPr lang="en-US" b="1"/>
              <a:t>h1 { margin: 40px}</a:t>
            </a:r>
            <a:r>
              <a:rPr lang="en-US"/>
              <a:t> where all of the margins would be set to a width of 40 pixels.</a:t>
            </a:r>
          </a:p>
        </p:txBody>
      </p:sp>
    </p:spTree>
    <p:extLst>
      <p:ext uri="{BB962C8B-B14F-4D97-AF65-F5344CB8AC3E}">
        <p14:creationId xmlns="" xmlns:p14="http://schemas.microsoft.com/office/powerpoint/2010/main" val="163861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A51D579-D159-D14F-B298-B8F5D97461F9}" type="slidenum">
              <a:rPr lang="en-US">
                <a:latin typeface="Arial" charset="0"/>
              </a:rPr>
              <a:pPr/>
              <a:t>7</a:t>
            </a:fld>
            <a:endParaRPr lang="en-US">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t>9. The design of Web pages is separated from the content. </a:t>
            </a:r>
            <a:r>
              <a:rPr lang="en-US"/>
              <a:t>By keeping the design in separate files linked to the HTML pages, you reduce the likelihood of your page designs falling apart over time as different contributors add to the Web page.</a:t>
            </a:r>
            <a:br>
              <a:rPr lang="en-US"/>
            </a:br>
            <a:r>
              <a:rPr lang="en-US"/>
              <a:t/>
            </a:r>
            <a:br>
              <a:rPr lang="en-US"/>
            </a:br>
            <a:r>
              <a:rPr lang="en-US" b="1"/>
              <a:t>10. Better search engine rankings. </a:t>
            </a:r>
            <a:r>
              <a:rPr lang="en-US"/>
              <a:t>With only HTML used for structuring content in a Web document instead of rigging tags for design, search engines will spider your Web page effectively, and more likely give you a higher page ranking. </a:t>
            </a:r>
          </a:p>
        </p:txBody>
      </p:sp>
    </p:spTree>
    <p:extLst>
      <p:ext uri="{BB962C8B-B14F-4D97-AF65-F5344CB8AC3E}">
        <p14:creationId xmlns="" xmlns:p14="http://schemas.microsoft.com/office/powerpoint/2010/main" val="25416518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7AE0F4B3-5BFB-4E4E-B1E8-4C1DEC2A4823}" type="slidenum">
              <a:rPr lang="en-US">
                <a:latin typeface="Arial" charset="0"/>
              </a:rPr>
              <a:pPr/>
              <a:t>78</a:t>
            </a:fld>
            <a:endParaRPr lang="en-US">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CSS also allows us to pair the margin settings. In our example, the top and bottom margins are paired, and the left and right margins are paired. You can see that the top and bottom margins are set at 40 pixels, while the left and right margins are set a 5% of the total width of the document.</a:t>
            </a:r>
          </a:p>
        </p:txBody>
      </p:sp>
    </p:spTree>
    <p:extLst>
      <p:ext uri="{BB962C8B-B14F-4D97-AF65-F5344CB8AC3E}">
        <p14:creationId xmlns="" xmlns:p14="http://schemas.microsoft.com/office/powerpoint/2010/main" val="13662179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5B48DD0-D0EC-CB43-8446-F28B32EDDCCF}" type="slidenum">
              <a:rPr lang="en-US">
                <a:latin typeface="Arial" charset="0"/>
              </a:rPr>
              <a:pPr/>
              <a:t>79</a:t>
            </a:fld>
            <a:endParaRPr lang="en-US">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Zero means 0. In this example, we can see that the top and bottom margins are set to different values, but the left and right margins are set to 0. It doesn</a:t>
            </a:r>
            <a:r>
              <a:rPr lang="ja-JP" altLang="en-US"/>
              <a:t>’</a:t>
            </a:r>
            <a:r>
              <a:rPr lang="en-US"/>
              <a:t>t matter if the value is 0px, 0pt or 0, 0 is still 0.</a:t>
            </a:r>
          </a:p>
        </p:txBody>
      </p:sp>
    </p:spTree>
    <p:extLst>
      <p:ext uri="{BB962C8B-B14F-4D97-AF65-F5344CB8AC3E}">
        <p14:creationId xmlns="" xmlns:p14="http://schemas.microsoft.com/office/powerpoint/2010/main" val="10519268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93</a:t>
            </a:fld>
            <a:endParaRPr lang="en-PH"/>
          </a:p>
        </p:txBody>
      </p:sp>
    </p:spTree>
    <p:extLst>
      <p:ext uri="{BB962C8B-B14F-4D97-AF65-F5344CB8AC3E}">
        <p14:creationId xmlns="" xmlns:p14="http://schemas.microsoft.com/office/powerpoint/2010/main" val="27622898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94</a:t>
            </a:fld>
            <a:endParaRPr lang="en-PH"/>
          </a:p>
        </p:txBody>
      </p:sp>
    </p:spTree>
    <p:extLst>
      <p:ext uri="{BB962C8B-B14F-4D97-AF65-F5344CB8AC3E}">
        <p14:creationId xmlns="" xmlns:p14="http://schemas.microsoft.com/office/powerpoint/2010/main" val="33103845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95</a:t>
            </a:fld>
            <a:endParaRPr lang="en-PH"/>
          </a:p>
        </p:txBody>
      </p:sp>
    </p:spTree>
    <p:extLst>
      <p:ext uri="{BB962C8B-B14F-4D97-AF65-F5344CB8AC3E}">
        <p14:creationId xmlns="" xmlns:p14="http://schemas.microsoft.com/office/powerpoint/2010/main" val="31584068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96</a:t>
            </a:fld>
            <a:endParaRPr lang="en-PH"/>
          </a:p>
        </p:txBody>
      </p:sp>
    </p:spTree>
    <p:extLst>
      <p:ext uri="{BB962C8B-B14F-4D97-AF65-F5344CB8AC3E}">
        <p14:creationId xmlns="" xmlns:p14="http://schemas.microsoft.com/office/powerpoint/2010/main" val="30096506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97</a:t>
            </a:fld>
            <a:endParaRPr lang="en-PH"/>
          </a:p>
        </p:txBody>
      </p:sp>
    </p:spTree>
    <p:extLst>
      <p:ext uri="{BB962C8B-B14F-4D97-AF65-F5344CB8AC3E}">
        <p14:creationId xmlns="" xmlns:p14="http://schemas.microsoft.com/office/powerpoint/2010/main" val="360297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2A51D579-D159-D14F-B298-B8F5D97461F9}" type="slidenum">
              <a:rPr lang="en-US">
                <a:latin typeface="Arial" charset="0"/>
              </a:rPr>
              <a:pPr/>
              <a:t>8</a:t>
            </a:fld>
            <a:endParaRPr lang="en-US">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 xmlns:p14="http://schemas.microsoft.com/office/powerpoint/2010/main" val="102540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Garamond" charset="0"/>
                <a:ea typeface="ＭＳ Ｐゴシック" charset="0"/>
              </a:defRPr>
            </a:lvl1pPr>
            <a:lvl2pPr marL="702756" indent="-270291" defTabSz="914485">
              <a:defRPr>
                <a:solidFill>
                  <a:schemeClr val="tx1"/>
                </a:solidFill>
                <a:latin typeface="Garamond" charset="0"/>
                <a:ea typeface="ＭＳ Ｐゴシック" charset="0"/>
              </a:defRPr>
            </a:lvl2pPr>
            <a:lvl3pPr marL="1081164" indent="-216233" defTabSz="914485">
              <a:defRPr>
                <a:solidFill>
                  <a:schemeClr val="tx1"/>
                </a:solidFill>
                <a:latin typeface="Garamond" charset="0"/>
                <a:ea typeface="ＭＳ Ｐゴシック" charset="0"/>
              </a:defRPr>
            </a:lvl3pPr>
            <a:lvl4pPr marL="1513629" indent="-216233" defTabSz="914485">
              <a:defRPr>
                <a:solidFill>
                  <a:schemeClr val="tx1"/>
                </a:solidFill>
                <a:latin typeface="Garamond" charset="0"/>
                <a:ea typeface="ＭＳ Ｐゴシック" charset="0"/>
              </a:defRPr>
            </a:lvl4pPr>
            <a:lvl5pPr marL="1946095" indent="-216233" defTabSz="914485">
              <a:defRPr>
                <a:solidFill>
                  <a:schemeClr val="tx1"/>
                </a:solidFill>
                <a:latin typeface="Garamond" charset="0"/>
                <a:ea typeface="ＭＳ Ｐゴシック" charset="0"/>
              </a:defRPr>
            </a:lvl5pPr>
            <a:lvl6pPr marL="2378560" indent="-216233" defTabSz="914485" eaLnBrk="0" fontAlgn="base" hangingPunct="0">
              <a:spcBef>
                <a:spcPct val="0"/>
              </a:spcBef>
              <a:spcAft>
                <a:spcPct val="0"/>
              </a:spcAft>
              <a:defRPr>
                <a:solidFill>
                  <a:schemeClr val="tx1"/>
                </a:solidFill>
                <a:latin typeface="Garamond" charset="0"/>
                <a:ea typeface="ＭＳ Ｐゴシック" charset="0"/>
              </a:defRPr>
            </a:lvl6pPr>
            <a:lvl7pPr marL="2811026" indent="-216233" defTabSz="914485" eaLnBrk="0" fontAlgn="base" hangingPunct="0">
              <a:spcBef>
                <a:spcPct val="0"/>
              </a:spcBef>
              <a:spcAft>
                <a:spcPct val="0"/>
              </a:spcAft>
              <a:defRPr>
                <a:solidFill>
                  <a:schemeClr val="tx1"/>
                </a:solidFill>
                <a:latin typeface="Garamond" charset="0"/>
                <a:ea typeface="ＭＳ Ｐゴシック" charset="0"/>
              </a:defRPr>
            </a:lvl7pPr>
            <a:lvl8pPr marL="3243491" indent="-216233" defTabSz="914485" eaLnBrk="0" fontAlgn="base" hangingPunct="0">
              <a:spcBef>
                <a:spcPct val="0"/>
              </a:spcBef>
              <a:spcAft>
                <a:spcPct val="0"/>
              </a:spcAft>
              <a:defRPr>
                <a:solidFill>
                  <a:schemeClr val="tx1"/>
                </a:solidFill>
                <a:latin typeface="Garamond" charset="0"/>
                <a:ea typeface="ＭＳ Ｐゴシック" charset="0"/>
              </a:defRPr>
            </a:lvl8pPr>
            <a:lvl9pPr marL="3675957" indent="-216233" defTabSz="914485" eaLnBrk="0" fontAlgn="base" hangingPunct="0">
              <a:spcBef>
                <a:spcPct val="0"/>
              </a:spcBef>
              <a:spcAft>
                <a:spcPct val="0"/>
              </a:spcAft>
              <a:defRPr>
                <a:solidFill>
                  <a:schemeClr val="tx1"/>
                </a:solidFill>
                <a:latin typeface="Garamond" charset="0"/>
                <a:ea typeface="ＭＳ Ｐゴシック" charset="0"/>
              </a:defRPr>
            </a:lvl9pPr>
          </a:lstStyle>
          <a:p>
            <a:fld id="{05587A46-4136-7A49-81EB-A6EC6D239BA9}" type="slidenum">
              <a:rPr lang="en-US">
                <a:latin typeface="Arial" charset="0"/>
              </a:rPr>
              <a:pPr/>
              <a:t>9</a:t>
            </a:fld>
            <a:endParaRPr lang="en-US">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Essentially, what we are doing when we use cascading style sheets is separating the content of the page from the style or formatting of the page. This has advantages, in that once the style sheet is loaded locally, all other pages that are based on that style sheet will load quicker. The reason being that the stylistic markup for defining the appearance of the page is loaded separately from the content of the page.</a:t>
            </a:r>
          </a:p>
        </p:txBody>
      </p:sp>
    </p:spTree>
    <p:extLst>
      <p:ext uri="{BB962C8B-B14F-4D97-AF65-F5344CB8AC3E}">
        <p14:creationId xmlns="" xmlns:p14="http://schemas.microsoft.com/office/powerpoint/2010/main" val="420411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lIns="91429" tIns="45714" rIns="91429" bIns="45714"/>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10"/>
          </p:nvPr>
        </p:nvSpPr>
        <p:spPr/>
        <p:txBody>
          <a:bodyPr/>
          <a:lstStyle>
            <a:lvl1pPr>
              <a:defRPr/>
            </a:lvl1pPr>
          </a:lstStyle>
          <a:p>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12/14/2015</a:t>
            </a:fld>
            <a:endParaRPr lang="en-PH"/>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PH"/>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12/14/2015</a:t>
            </a:fld>
            <a:endParaRPr lang="en-PH"/>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PH"/>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44976F-C4DC-43AB-B6AB-0E2915441547}" type="datetimeFigureOut">
              <a:rPr lang="en-PH" smtClean="0"/>
              <a:pPr/>
              <a:t>12/14/2015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396958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717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4300"/>
            <a:ext cx="4038600" cy="21717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9"/>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Rectangle 20"/>
          <p:cNvSpPr>
            <a:spLocks noGrp="1" noChangeArrowheads="1"/>
          </p:cNvSpPr>
          <p:nvPr>
            <p:ph type="ftr" sz="quarter" idx="11"/>
          </p:nvPr>
        </p:nvSpPr>
        <p:spPr/>
        <p:txBody>
          <a:bodyPr/>
          <a:lstStyle>
            <a:lvl1pPr>
              <a:defRPr/>
            </a:lvl1pPr>
          </a:lstStyle>
          <a:p>
            <a:pPr>
              <a:defRPr/>
            </a:pPr>
            <a:endParaRPr lang="en-US"/>
          </a:p>
        </p:txBody>
      </p:sp>
      <p:sp>
        <p:nvSpPr>
          <p:cNvPr id="8" name="Rectangle 21"/>
          <p:cNvSpPr>
            <a:spLocks noGrp="1" noChangeArrowheads="1"/>
          </p:cNvSpPr>
          <p:nvPr>
            <p:ph type="sldNum" sz="quarter" idx="12"/>
          </p:nvPr>
        </p:nvSpPr>
        <p:spPr>
          <a:xfrm>
            <a:off x="6553200" y="6356350"/>
            <a:ext cx="2133600" cy="365125"/>
          </a:xfrm>
          <a:prstGeom prst="rect">
            <a:avLst/>
          </a:prstGeom>
        </p:spPr>
        <p:txBody>
          <a:bodyPr/>
          <a:lstStyle>
            <a:lvl1pPr>
              <a:defRPr/>
            </a:lvl1pPr>
          </a:lstStyle>
          <a:p>
            <a:fld id="{F03A6508-B0F0-FC4D-B13D-6111758E5800}" type="slidenum">
              <a:rPr lang="en-US"/>
              <a:pPr/>
              <a:t>‹#›</a:t>
            </a:fld>
            <a:endParaRPr lang="en-US"/>
          </a:p>
        </p:txBody>
      </p:sp>
    </p:spTree>
    <p:extLst>
      <p:ext uri="{BB962C8B-B14F-4D97-AF65-F5344CB8AC3E}">
        <p14:creationId xmlns="" xmlns:p14="http://schemas.microsoft.com/office/powerpoint/2010/main" val="61913750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 name="Group 6"/>
          <p:cNvGrpSpPr/>
          <p:nvPr userDrawn="1"/>
        </p:nvGrpSpPr>
        <p:grpSpPr>
          <a:xfrm>
            <a:off x="0" y="5822911"/>
            <a:ext cx="9150350" cy="1045722"/>
            <a:chOff x="-6350" y="5822911"/>
            <a:chExt cx="9150350" cy="1045722"/>
          </a:xfrm>
        </p:grpSpPr>
        <p:sp>
          <p:nvSpPr>
            <p:cNvPr id="8" name="Rectangle 7"/>
            <p:cNvSpPr/>
            <p:nvPr/>
          </p:nvSpPr>
          <p:spPr>
            <a:xfrm>
              <a:off x="0" y="6335233"/>
              <a:ext cx="91440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sp3d extrusionH="57150">
                <a:bevelT w="82550" h="38100" prst="coolSlant"/>
              </a:sp3d>
            </a:bodyPr>
            <a:lstStyle/>
            <a:p>
              <a:pPr algn="r"/>
              <a:r>
                <a:rPr lang="en-US" sz="1400" baseline="0" dirty="0" smtClean="0">
                  <a:ln w="19050">
                    <a:noFill/>
                    <a:prstDash val="solid"/>
                  </a:ln>
                  <a:solidFill>
                    <a:srgbClr val="006600"/>
                  </a:solidFill>
                  <a:latin typeface="Candara" pitchFamily="34" charset="0"/>
                  <a:cs typeface="Andalus" pitchFamily="18" charset="-78"/>
                </a:rPr>
                <a:t>Information Technology Education</a:t>
              </a:r>
            </a:p>
            <a:p>
              <a:pPr algn="r"/>
              <a:r>
                <a:rPr lang="en-US" sz="1400" baseline="0" dirty="0" smtClean="0">
                  <a:ln w="19050">
                    <a:noFill/>
                    <a:prstDash val="solid"/>
                  </a:ln>
                  <a:solidFill>
                    <a:srgbClr val="006600"/>
                  </a:solidFill>
                  <a:latin typeface="Candara" pitchFamily="34" charset="0"/>
                  <a:cs typeface="Andalus" pitchFamily="18" charset="-78"/>
                </a:rPr>
                <a:t>Department</a:t>
              </a:r>
              <a:endParaRPr lang="en-US" sz="1400" dirty="0">
                <a:ln w="19050">
                  <a:noFill/>
                  <a:prstDash val="solid"/>
                </a:ln>
                <a:solidFill>
                  <a:srgbClr val="006600"/>
                </a:solidFill>
                <a:latin typeface="Candara" pitchFamily="34" charset="0"/>
                <a:cs typeface="Andalus" pitchFamily="18" charset="-78"/>
              </a:endParaRPr>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50" y="5822911"/>
              <a:ext cx="844550" cy="9969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08050" y="6389970"/>
              <a:ext cx="2209800" cy="42993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spTree>
    <p:extLst>
      <p:ext uri="{BB962C8B-B14F-4D97-AF65-F5344CB8AC3E}">
        <p14:creationId xmlns="" xmlns:p14="http://schemas.microsoft.com/office/powerpoint/2010/main" val="125666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8"/>
            <a:ext cx="8229600" cy="4525963"/>
          </a:xfrm>
          <a:prstGeom prst="rect">
            <a:avLst/>
          </a:prstGeom>
        </p:spPr>
        <p:txBody>
          <a:bodyPr lIns="91429" tIns="45714" rIns="91429" bIns="45714"/>
          <a:lstStyle>
            <a:lvl1pPr>
              <a:defRPr sz="2800">
                <a:latin typeface="Gotham Book" pitchFamily="50" charset="0"/>
              </a:defRPr>
            </a:lvl1pPr>
            <a:lvl2pPr>
              <a:defRPr sz="2400">
                <a:latin typeface="Gotham Book" pitchFamily="50" charset="0"/>
              </a:defRPr>
            </a:lvl2pPr>
            <a:lvl3pPr>
              <a:defRPr sz="2000">
                <a:latin typeface="Gotham Book" pitchFamily="50" charset="0"/>
              </a:defRPr>
            </a:lvl3pPr>
            <a:lvl4pPr>
              <a:defRPr sz="1800">
                <a:latin typeface="Gotham Book" pitchFamily="50" charset="0"/>
              </a:defRPr>
            </a:lvl4pPr>
            <a:lvl5pPr>
              <a:defRPr sz="1800">
                <a:latin typeface="Gotham Book"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457200" y="990600"/>
            <a:ext cx="8229600" cy="914400"/>
          </a:xfrm>
          <a:prstGeom prst="rect">
            <a:avLst/>
          </a:prstGeom>
        </p:spPr>
        <p:txBody>
          <a:bodyPr lIns="91429" tIns="45714" rIns="91429" bIns="45714"/>
          <a:lstStyle>
            <a:lvl1pPr marL="0" indent="0">
              <a:buNone/>
              <a:defRPr sz="3600">
                <a:solidFill>
                  <a:srgbClr val="00B050"/>
                </a:solidFill>
                <a:latin typeface="Gotham Bold" pitchFamily="50" charset="0"/>
              </a:defRPr>
            </a:lvl1pPr>
            <a:lvl3pPr marL="914293" indent="0">
              <a:buNone/>
              <a:defRPr/>
            </a:lvl3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lIns="91429" tIns="45714" rIns="91429" bIns="45714"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Footer Placeholder 4"/>
          <p:cNvSpPr txBox="1">
            <a:spLocks/>
          </p:cNvSpPr>
          <p:nvPr/>
        </p:nvSpPr>
        <p:spPr>
          <a:xfrm>
            <a:off x="5257512" y="6264088"/>
            <a:ext cx="3810000" cy="365592"/>
          </a:xfrm>
          <a:prstGeom prst="rect">
            <a:avLst/>
          </a:prstGeom>
        </p:spPr>
        <p:txBody>
          <a:bodyPr lIns="91429" tIns="45714" rIns="91429" bIns="45714" anchor="ctr"/>
          <a:lstStyle>
            <a:defPPr>
              <a:defRPr lang="en-US"/>
            </a:defPPr>
            <a:lvl1pPr marL="0" algn="r" defTabSz="914400" rtl="0" eaLnBrk="1" latinLnBrk="0" hangingPunct="1">
              <a:defRPr sz="1400" kern="1200">
                <a:solidFill>
                  <a:schemeClr val="tx1">
                    <a:tint val="75000"/>
                  </a:schemeClr>
                </a:solidFill>
                <a:latin typeface="DellaRobbia BT"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mtClean="0"/>
              <a:t>Information Technology Education Department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12/14/2015</a:t>
            </a:fld>
            <a:endParaRPr lang="en-PH"/>
          </a:p>
        </p:txBody>
      </p:sp>
      <p:sp>
        <p:nvSpPr>
          <p:cNvPr id="4" name="Footer Placeholder 3"/>
          <p:cNvSpPr>
            <a:spLocks noGrp="1"/>
          </p:cNvSpPr>
          <p:nvPr>
            <p:ph type="ftr" sz="quarter" idx="11"/>
          </p:nvPr>
        </p:nvSpPr>
        <p:spPr>
          <a:xfrm>
            <a:off x="3124489" y="6356537"/>
            <a:ext cx="2895023" cy="365592"/>
          </a:xfrm>
        </p:spPr>
        <p:txBody>
          <a:bodyPr/>
          <a:lstStyle>
            <a:lvl1pPr>
              <a:defRPr/>
            </a:lvl1pPr>
          </a:lstStyle>
          <a:p>
            <a:endParaRPr lang="en-PH"/>
          </a:p>
        </p:txBody>
      </p:sp>
      <p:sp>
        <p:nvSpPr>
          <p:cNvPr id="5" name="Slide Number Placeholder 4"/>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12/14/2015</a:t>
            </a:fld>
            <a:endParaRPr lang="en-PH"/>
          </a:p>
        </p:txBody>
      </p:sp>
      <p:sp>
        <p:nvSpPr>
          <p:cNvPr id="3" name="Footer Placeholder 2"/>
          <p:cNvSpPr>
            <a:spLocks noGrp="1"/>
          </p:cNvSpPr>
          <p:nvPr>
            <p:ph type="ftr" sz="quarter" idx="11"/>
          </p:nvPr>
        </p:nvSpPr>
        <p:spPr>
          <a:xfrm>
            <a:off x="3124489" y="6356537"/>
            <a:ext cx="2895023" cy="365592"/>
          </a:xfrm>
        </p:spPr>
        <p:txBody>
          <a:bodyPr/>
          <a:lstStyle>
            <a:lvl1pPr>
              <a:defRPr/>
            </a:lvl1pPr>
          </a:lstStyle>
          <a:p>
            <a:endParaRPr lang="en-PH"/>
          </a:p>
        </p:txBody>
      </p:sp>
      <p:sp>
        <p:nvSpPr>
          <p:cNvPr id="4" name="Slide Number Placeholder 3"/>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lIns="91429" tIns="45714" rIns="91429" bIns="4571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12/14/2015</a:t>
            </a:fld>
            <a:endParaRPr lang="en-PH"/>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PH"/>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lIns="91429" tIns="45714" rIns="91429" bIns="45714"/>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12/14/2015</a:t>
            </a:fld>
            <a:endParaRPr lang="en-PH"/>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PH"/>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023" y="2361640"/>
            <a:ext cx="8611466"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PRESENTATION TITLE</a:t>
            </a:r>
          </a:p>
        </p:txBody>
      </p:sp>
      <p:sp>
        <p:nvSpPr>
          <p:cNvPr id="4" name="Footer Placeholder 4"/>
          <p:cNvSpPr>
            <a:spLocks noGrp="1"/>
          </p:cNvSpPr>
          <p:nvPr>
            <p:ph type="ftr" sz="quarter" idx="3"/>
          </p:nvPr>
        </p:nvSpPr>
        <p:spPr>
          <a:xfrm>
            <a:off x="5257512" y="6454588"/>
            <a:ext cx="3810000" cy="365592"/>
          </a:xfrm>
          <a:prstGeom prst="rect">
            <a:avLst/>
          </a:prstGeom>
        </p:spPr>
        <p:txBody>
          <a:bodyPr lIns="82058" tIns="41029" rIns="82058" bIns="41029"/>
          <a:lstStyle>
            <a:lvl1pPr algn="r" defTabSz="914293" fontAlgn="auto">
              <a:spcBef>
                <a:spcPts val="0"/>
              </a:spcBef>
              <a:spcAft>
                <a:spcPts val="0"/>
              </a:spcAft>
              <a:defRPr sz="1400" b="1" dirty="0" smtClean="0">
                <a:solidFill>
                  <a:schemeClr val="bg1"/>
                </a:solidFill>
                <a:latin typeface="DellaRobbia BT" pitchFamily="18" charset="0"/>
                <a:cs typeface="+mn-cs"/>
              </a:defRPr>
            </a:lvl1pPr>
          </a:lstStyle>
          <a:p>
            <a:endParaRPr lang="en-PH"/>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par>
    </p:tnLst>
  </p:timing>
  <p:txStyles>
    <p:titleStyle>
      <a:lvl1pPr algn="ctr" defTabSz="913183" rtl="0" eaLnBrk="1" fontAlgn="base" hangingPunct="1">
        <a:spcBef>
          <a:spcPct val="0"/>
        </a:spcBef>
        <a:spcAft>
          <a:spcPct val="0"/>
        </a:spcAft>
        <a:defRPr sz="4000" b="1" kern="1200">
          <a:solidFill>
            <a:schemeClr val="tx1"/>
          </a:solidFill>
          <a:latin typeface="Gotham Black" pitchFamily="50" charset="0"/>
          <a:ea typeface="+mj-ea"/>
          <a:cs typeface="Arial" pitchFamily="34" charset="0"/>
        </a:defRPr>
      </a:lvl1pPr>
      <a:lvl2pPr algn="ctr" defTabSz="913183" rtl="0" eaLnBrk="1" fontAlgn="base" hangingPunct="1">
        <a:spcBef>
          <a:spcPct val="0"/>
        </a:spcBef>
        <a:spcAft>
          <a:spcPct val="0"/>
        </a:spcAft>
        <a:defRPr sz="4000" b="1">
          <a:solidFill>
            <a:schemeClr val="tx1"/>
          </a:solidFill>
          <a:latin typeface="Gotham Black"/>
          <a:cs typeface="Arial" pitchFamily="34" charset="0"/>
        </a:defRPr>
      </a:lvl2pPr>
      <a:lvl3pPr algn="ctr" defTabSz="913183" rtl="0" eaLnBrk="1" fontAlgn="base" hangingPunct="1">
        <a:spcBef>
          <a:spcPct val="0"/>
        </a:spcBef>
        <a:spcAft>
          <a:spcPct val="0"/>
        </a:spcAft>
        <a:defRPr sz="4000" b="1">
          <a:solidFill>
            <a:schemeClr val="tx1"/>
          </a:solidFill>
          <a:latin typeface="Gotham Black"/>
          <a:cs typeface="Arial" pitchFamily="34" charset="0"/>
        </a:defRPr>
      </a:lvl3pPr>
      <a:lvl4pPr algn="ctr" defTabSz="913183" rtl="0" eaLnBrk="1" fontAlgn="base" hangingPunct="1">
        <a:spcBef>
          <a:spcPct val="0"/>
        </a:spcBef>
        <a:spcAft>
          <a:spcPct val="0"/>
        </a:spcAft>
        <a:defRPr sz="4000" b="1">
          <a:solidFill>
            <a:schemeClr val="tx1"/>
          </a:solidFill>
          <a:latin typeface="Gotham Black"/>
          <a:cs typeface="Arial" pitchFamily="34" charset="0"/>
        </a:defRPr>
      </a:lvl4pPr>
      <a:lvl5pPr algn="ctr" defTabSz="913183" rtl="0" eaLnBrk="1" fontAlgn="base" hangingPunct="1">
        <a:spcBef>
          <a:spcPct val="0"/>
        </a:spcBef>
        <a:spcAft>
          <a:spcPct val="0"/>
        </a:spcAft>
        <a:defRPr sz="4000" b="1">
          <a:solidFill>
            <a:schemeClr val="tx1"/>
          </a:solidFill>
          <a:latin typeface="Gotham Black"/>
          <a:cs typeface="Arial" pitchFamily="34" charset="0"/>
        </a:defRPr>
      </a:lvl5pPr>
      <a:lvl6pPr marL="410291" algn="ctr" defTabSz="913183" rtl="0" eaLnBrk="1" fontAlgn="base" hangingPunct="1">
        <a:spcBef>
          <a:spcPct val="0"/>
        </a:spcBef>
        <a:spcAft>
          <a:spcPct val="0"/>
        </a:spcAft>
        <a:defRPr sz="4000" b="1">
          <a:solidFill>
            <a:schemeClr val="tx1"/>
          </a:solidFill>
          <a:latin typeface="Gotham Black"/>
          <a:cs typeface="Arial" pitchFamily="34" charset="0"/>
        </a:defRPr>
      </a:lvl6pPr>
      <a:lvl7pPr marL="820583" algn="ctr" defTabSz="913183" rtl="0" eaLnBrk="1" fontAlgn="base" hangingPunct="1">
        <a:spcBef>
          <a:spcPct val="0"/>
        </a:spcBef>
        <a:spcAft>
          <a:spcPct val="0"/>
        </a:spcAft>
        <a:defRPr sz="4000" b="1">
          <a:solidFill>
            <a:schemeClr val="tx1"/>
          </a:solidFill>
          <a:latin typeface="Gotham Black"/>
          <a:cs typeface="Arial" pitchFamily="34" charset="0"/>
        </a:defRPr>
      </a:lvl7pPr>
      <a:lvl8pPr marL="1230874" algn="ctr" defTabSz="913183" rtl="0" eaLnBrk="1" fontAlgn="base" hangingPunct="1">
        <a:spcBef>
          <a:spcPct val="0"/>
        </a:spcBef>
        <a:spcAft>
          <a:spcPct val="0"/>
        </a:spcAft>
        <a:defRPr sz="4000" b="1">
          <a:solidFill>
            <a:schemeClr val="tx1"/>
          </a:solidFill>
          <a:latin typeface="Gotham Black"/>
          <a:cs typeface="Arial" pitchFamily="34" charset="0"/>
        </a:defRPr>
      </a:lvl8pPr>
      <a:lvl9pPr marL="1641165" algn="ctr" defTabSz="913183" rtl="0" eaLnBrk="1" fontAlgn="base" hangingPunct="1">
        <a:spcBef>
          <a:spcPct val="0"/>
        </a:spcBef>
        <a:spcAft>
          <a:spcPct val="0"/>
        </a:spcAft>
        <a:defRPr sz="4000" b="1">
          <a:solidFill>
            <a:schemeClr val="tx1"/>
          </a:solidFill>
          <a:latin typeface="Gotham Black"/>
          <a:cs typeface="Arial" pitchFamily="34" charset="0"/>
        </a:defRPr>
      </a:lvl9pPr>
    </p:titleStyle>
    <p:bodyStyle>
      <a:lvl1pPr marL="341909" indent="-341909" algn="l" defTabSz="913183"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229" indent="-284925" algn="l" defTabSz="913183"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2547" indent="-227940" algn="l" defTabSz="913183"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599852"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155"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schools.com/css/tryit.asp?filename=trycss_background-color" TargetMode="External"/><Relationship Id="rId7" Type="http://schemas.openxmlformats.org/officeDocument/2006/relationships/hyperlink" Target="http://www.w3schools.com/css/tryit.asp?filename=trycss_background-position"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hyperlink" Target="http://www.w3schools.com/css/tryit.asp?filename=trycss_background-attachment" TargetMode="External"/><Relationship Id="rId5" Type="http://schemas.openxmlformats.org/officeDocument/2006/relationships/hyperlink" Target="http://www.w3schools.com/css/tryit.asp?filename=trycss_background-repeat" TargetMode="External"/><Relationship Id="rId4" Type="http://schemas.openxmlformats.org/officeDocument/2006/relationships/hyperlink" Target="http://www.w3schools.com/css/tryit.asp?filename=trycss_background-image"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s.com/css/tryit.asp?filename=trycss_color"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www.w3schools.com/css/tryit.asp?filename=trycss_text-align" TargetMode="External"/><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www.w3schools.com/css/tryit.asp?filename=trycss_text-decoration" TargetMode="Externa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hyperlink" Target="http://www.w3schools.com/css/tryit.asp?filename=trycss_text-indent" TargetMode="Externa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www.w3schools.com/css/tryit.asp?filename=trycss_font-style"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www.w3schools.com/css/tryit.asp?filename=trycss_font-variant"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hyperlink" Target="http://www.w3schools.com/css/tryit.asp?filename=trycss_font-weight"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hyperlink" Target="http://www.w3schools.com/css/tryit.asp?filename=trycss_font-size"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hyperlink" Target="http://www.w3schools.com/css/tryit.asp?filename=trycss_margin-bottom" TargetMode="External"/><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hyperlink" Target="http://www.w3schools.com/css/tryit.asp?filename=trycss_margin-bottom" TargetMode="External"/><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748573"/>
            <a:ext cx="8001000" cy="2923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4400" b="1" dirty="0" smtClean="0">
                <a:solidFill>
                  <a:srgbClr val="006600"/>
                </a:solidFill>
              </a:rPr>
              <a:t>Web Design Fundamentals /</a:t>
            </a:r>
          </a:p>
          <a:p>
            <a:pPr algn="ctr" eaLnBrk="1" hangingPunct="1"/>
            <a:r>
              <a:rPr lang="en-PH" sz="4400" b="1" dirty="0" smtClean="0">
                <a:solidFill>
                  <a:srgbClr val="006600"/>
                </a:solidFill>
              </a:rPr>
              <a:t>Basic Web Design</a:t>
            </a:r>
            <a:endParaRPr lang="en-PH" sz="4400" b="1" dirty="0">
              <a:solidFill>
                <a:srgbClr val="006600"/>
              </a:solidFill>
            </a:endParaRPr>
          </a:p>
          <a:p>
            <a:pPr algn="ctr" eaLnBrk="1" hangingPunct="1"/>
            <a:endParaRPr lang="en-PH" sz="3200" b="1" dirty="0" smtClean="0">
              <a:solidFill>
                <a:srgbClr val="006600"/>
              </a:solidFill>
            </a:endParaRPr>
          </a:p>
          <a:p>
            <a:pPr algn="ctr" eaLnBrk="1" hangingPunct="1"/>
            <a:r>
              <a:rPr lang="en-PH" sz="3200" b="1" dirty="0" smtClean="0">
                <a:solidFill>
                  <a:srgbClr val="006600"/>
                </a:solidFill>
              </a:rPr>
              <a:t>Cascading Style Sheets (CSS), DIV, SPAN – ITEWEBDES / ITWD113 </a:t>
            </a:r>
            <a:endParaRPr lang="en-PH" sz="3200" b="1" dirty="0">
              <a:solidFill>
                <a:srgbClr val="006600"/>
              </a:solidFill>
            </a:endParaRPr>
          </a:p>
        </p:txBody>
      </p:sp>
      <p:sp>
        <p:nvSpPr>
          <p:cNvPr id="15" name="Rectangle 14"/>
          <p:cNvSpPr/>
          <p:nvPr/>
        </p:nvSpPr>
        <p:spPr>
          <a:xfrm>
            <a:off x="643762" y="3195126"/>
            <a:ext cx="80010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52600" y="2620962"/>
            <a:ext cx="1447800" cy="1895475"/>
            <a:chOff x="2640" y="2688"/>
            <a:chExt cx="912" cy="1194"/>
          </a:xfrm>
        </p:grpSpPr>
        <p:grpSp>
          <p:nvGrpSpPr>
            <p:cNvPr id="23569" name="Group 3"/>
            <p:cNvGrpSpPr>
              <a:grpSpLocks/>
            </p:cNvGrpSpPr>
            <p:nvPr/>
          </p:nvGrpSpPr>
          <p:grpSpPr bwMode="auto">
            <a:xfrm>
              <a:off x="2640" y="2688"/>
              <a:ext cx="912" cy="1194"/>
              <a:chOff x="2538" y="1524"/>
              <a:chExt cx="912" cy="1194"/>
            </a:xfrm>
          </p:grpSpPr>
          <p:sp>
            <p:nvSpPr>
              <p:cNvPr id="23571" name="AutoShape 4"/>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572" name="Freeform 5"/>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73" name="Freeform 6"/>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74" name="Freeform 7"/>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575" name="Freeform 8"/>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3570" name="Text Box 9"/>
            <p:cNvSpPr txBox="1">
              <a:spLocks noChangeArrowheads="1"/>
            </p:cNvSpPr>
            <p:nvPr/>
          </p:nvSpPr>
          <p:spPr bwMode="auto">
            <a:xfrm>
              <a:off x="2736" y="3072"/>
              <a:ext cx="74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CONTENT</a:t>
              </a:r>
            </a:p>
          </p:txBody>
        </p:sp>
      </p:grpSp>
      <p:grpSp>
        <p:nvGrpSpPr>
          <p:cNvPr id="4" name="Group 10"/>
          <p:cNvGrpSpPr>
            <a:grpSpLocks/>
          </p:cNvGrpSpPr>
          <p:nvPr/>
        </p:nvGrpSpPr>
        <p:grpSpPr bwMode="auto">
          <a:xfrm>
            <a:off x="1752600" y="2620962"/>
            <a:ext cx="1447800" cy="1895475"/>
            <a:chOff x="2640" y="1200"/>
            <a:chExt cx="912" cy="1194"/>
          </a:xfrm>
        </p:grpSpPr>
        <p:grpSp>
          <p:nvGrpSpPr>
            <p:cNvPr id="23562" name="Group 11"/>
            <p:cNvGrpSpPr>
              <a:grpSpLocks/>
            </p:cNvGrpSpPr>
            <p:nvPr/>
          </p:nvGrpSpPr>
          <p:grpSpPr bwMode="auto">
            <a:xfrm>
              <a:off x="2640" y="1200"/>
              <a:ext cx="912" cy="1194"/>
              <a:chOff x="2538" y="1524"/>
              <a:chExt cx="912" cy="1194"/>
            </a:xfrm>
          </p:grpSpPr>
          <p:sp>
            <p:nvSpPr>
              <p:cNvPr id="23564" name="AutoShape 12"/>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565" name="Freeform 13"/>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6" name="Freeform 14"/>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7" name="Freeform 15"/>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568" name="Freeform 16"/>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3563" name="Text Box 17"/>
            <p:cNvSpPr txBox="1">
              <a:spLocks noChangeArrowheads="1"/>
            </p:cNvSpPr>
            <p:nvPr/>
          </p:nvSpPr>
          <p:spPr bwMode="auto">
            <a:xfrm>
              <a:off x="2832" y="1632"/>
              <a:ext cx="5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STYLE</a:t>
              </a:r>
            </a:p>
          </p:txBody>
        </p:sp>
      </p:grpSp>
      <p:sp>
        <p:nvSpPr>
          <p:cNvPr id="164882" name="Rectangle 18"/>
          <p:cNvSpPr>
            <a:spLocks noGrp="1" noChangeArrowheads="1"/>
          </p:cNvSpPr>
          <p:nvPr>
            <p:ph type="title"/>
          </p:nvPr>
        </p:nvSpPr>
        <p:spPr>
          <a:xfrm>
            <a:off x="1066800" y="609600"/>
            <a:ext cx="8229600" cy="1143000"/>
          </a:xfrm>
        </p:spPr>
        <p:txBody>
          <a:bodyPr/>
          <a:lstStyle/>
          <a:p>
            <a:pPr eaLnBrk="1" fontAlgn="auto" hangingPunct="1">
              <a:spcAft>
                <a:spcPts val="0"/>
              </a:spcAft>
              <a:defRPr/>
            </a:pPr>
            <a:r>
              <a:rPr lang="en-US" smtClean="0">
                <a:ea typeface="+mj-ea"/>
              </a:rPr>
              <a:t>What are they?</a:t>
            </a:r>
          </a:p>
        </p:txBody>
      </p:sp>
      <p:sp>
        <p:nvSpPr>
          <p:cNvPr id="23557" name="Text Box 19"/>
          <p:cNvSpPr txBox="1">
            <a:spLocks noChangeArrowheads="1"/>
          </p:cNvSpPr>
          <p:nvPr/>
        </p:nvSpPr>
        <p:spPr bwMode="auto">
          <a:xfrm>
            <a:off x="1905000" y="4449762"/>
            <a:ext cx="12049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latin typeface="Tahoma" charset="0"/>
              </a:rPr>
              <a:t>Web page</a:t>
            </a:r>
          </a:p>
        </p:txBody>
      </p:sp>
      <p:sp>
        <p:nvSpPr>
          <p:cNvPr id="164884" name="Line 20"/>
          <p:cNvSpPr>
            <a:spLocks noChangeShapeType="1"/>
          </p:cNvSpPr>
          <p:nvPr/>
        </p:nvSpPr>
        <p:spPr bwMode="auto">
          <a:xfrm>
            <a:off x="1828800" y="3382962"/>
            <a:ext cx="3429000" cy="0"/>
          </a:xfrm>
          <a:prstGeom prst="line">
            <a:avLst/>
          </a:prstGeom>
          <a:noFill/>
          <a:ln w="28575">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64885" name="Line 21"/>
          <p:cNvSpPr>
            <a:spLocks noChangeShapeType="1"/>
          </p:cNvSpPr>
          <p:nvPr/>
        </p:nvSpPr>
        <p:spPr bwMode="auto">
          <a:xfrm>
            <a:off x="1828800" y="3154362"/>
            <a:ext cx="3352800" cy="2057400"/>
          </a:xfrm>
          <a:prstGeom prst="line">
            <a:avLst/>
          </a:prstGeom>
          <a:noFill/>
          <a:ln w="28575">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3560" name="Picture 22" descr="BD18257_"/>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52600" y="2620962"/>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Rectangle 22"/>
          <p:cNvSpPr/>
          <p:nvPr/>
        </p:nvSpPr>
        <p:spPr>
          <a:xfrm>
            <a:off x="1219200" y="1590675"/>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9695319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84"/>
                                        </p:tgtEl>
                                        <p:attrNameLst>
                                          <p:attrName>style.visibility</p:attrName>
                                        </p:attrNameLst>
                                      </p:cBhvr>
                                      <p:to>
                                        <p:strVal val="visible"/>
                                      </p:to>
                                    </p:set>
                                    <p:animEffect transition="in" filter="wipe(left)">
                                      <p:cBhvr>
                                        <p:cTn id="7" dur="2000"/>
                                        <p:tgtEl>
                                          <p:spTgt spid="164884"/>
                                        </p:tgtEl>
                                      </p:cBhvr>
                                    </p:animEffect>
                                  </p:childTnLst>
                                </p:cTn>
                              </p:par>
                              <p:par>
                                <p:cTn id="8" presetID="0" presetClass="path" presetSubtype="0" fill="hold" nodeType="withEffect">
                                  <p:stCondLst>
                                    <p:cond delay="0"/>
                                  </p:stCondLst>
                                  <p:childTnLst>
                                    <p:animMotion origin="layout" path="M -3.33333E-6 4.56647E-6 L 0.4 4.56647E-6 " pathEditMode="relative" rAng="0" ptsTypes="AA">
                                      <p:cBhvr>
                                        <p:cTn id="9" dur="2000" fill="hold"/>
                                        <p:tgtEl>
                                          <p:spTgt spid="4"/>
                                        </p:tgtEl>
                                        <p:attrNameLst>
                                          <p:attrName>ppt_x</p:attrName>
                                          <p:attrName>ppt_y</p:attrName>
                                        </p:attrNameLst>
                                      </p:cBhvr>
                                      <p:rCtr x="20000" y="0"/>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64885"/>
                                        </p:tgtEl>
                                        <p:attrNameLst>
                                          <p:attrName>style.visibility</p:attrName>
                                        </p:attrNameLst>
                                      </p:cBhvr>
                                      <p:to>
                                        <p:strVal val="visible"/>
                                      </p:to>
                                    </p:set>
                                    <p:animEffect transition="in" filter="wipe(up)">
                                      <p:cBhvr>
                                        <p:cTn id="14" dur="2000"/>
                                        <p:tgtEl>
                                          <p:spTgt spid="164885"/>
                                        </p:tgtEl>
                                      </p:cBhvr>
                                    </p:animEffect>
                                  </p:childTnLst>
                                </p:cTn>
                              </p:par>
                              <p:par>
                                <p:cTn id="15" presetID="0" presetClass="path" presetSubtype="0" fill="hold" nodeType="withEffect">
                                  <p:stCondLst>
                                    <p:cond delay="0"/>
                                  </p:stCondLst>
                                  <p:childTnLst>
                                    <p:animMotion origin="layout" path="M -3.33333E-6 7.22543E-6 L 0.4 0.32186 " pathEditMode="relative" ptsTypes="AA">
                                      <p:cBhvr>
                                        <p:cTn id="1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4" grpId="0" animBg="1"/>
      <p:bldP spid="16488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19" descr="BD18257_"/>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43800" y="2438400"/>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30" name="Rectangle 18"/>
          <p:cNvSpPr>
            <a:spLocks noGrp="1" noChangeArrowheads="1"/>
          </p:cNvSpPr>
          <p:nvPr>
            <p:ph type="title"/>
          </p:nvPr>
        </p:nvSpPr>
        <p:spPr>
          <a:xfrm>
            <a:off x="914400" y="588963"/>
            <a:ext cx="8229600" cy="1143000"/>
          </a:xfrm>
        </p:spPr>
        <p:txBody>
          <a:bodyPr/>
          <a:lstStyle/>
          <a:p>
            <a:pPr eaLnBrk="1" fontAlgn="auto" hangingPunct="1">
              <a:spcAft>
                <a:spcPts val="0"/>
              </a:spcAft>
              <a:defRPr/>
            </a:pPr>
            <a:r>
              <a:rPr lang="en-US" smtClean="0">
                <a:ea typeface="+mj-ea"/>
              </a:rPr>
              <a:t>What are they?</a:t>
            </a:r>
          </a:p>
        </p:txBody>
      </p:sp>
      <p:grpSp>
        <p:nvGrpSpPr>
          <p:cNvPr id="24580" name="Group 28"/>
          <p:cNvGrpSpPr>
            <a:grpSpLocks/>
          </p:cNvGrpSpPr>
          <p:nvPr/>
        </p:nvGrpSpPr>
        <p:grpSpPr bwMode="auto">
          <a:xfrm>
            <a:off x="4648200" y="1752600"/>
            <a:ext cx="1447800" cy="1895475"/>
            <a:chOff x="2640" y="2688"/>
            <a:chExt cx="912" cy="1194"/>
          </a:xfrm>
        </p:grpSpPr>
        <p:grpSp>
          <p:nvGrpSpPr>
            <p:cNvPr id="24589" name="Group 29"/>
            <p:cNvGrpSpPr>
              <a:grpSpLocks/>
            </p:cNvGrpSpPr>
            <p:nvPr/>
          </p:nvGrpSpPr>
          <p:grpSpPr bwMode="auto">
            <a:xfrm>
              <a:off x="2640" y="2688"/>
              <a:ext cx="912" cy="1194"/>
              <a:chOff x="2538" y="1524"/>
              <a:chExt cx="912" cy="1194"/>
            </a:xfrm>
          </p:grpSpPr>
          <p:sp>
            <p:nvSpPr>
              <p:cNvPr id="24591" name="AutoShape 30"/>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592" name="Freeform 31"/>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3" name="Freeform 32"/>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94" name="Freeform 33"/>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4595" name="Freeform 34"/>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4590" name="Text Box 35"/>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pic>
        <p:nvPicPr>
          <p:cNvPr id="24581" name="Picture 36" descr="BD18257_"/>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581400" y="4343400"/>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2" name="Picture 37" descr="BD18257_"/>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76400" y="2514600"/>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3" name="Picture 38" descr="BD18257_"/>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638800" y="4419600"/>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4" name="Line 39"/>
          <p:cNvSpPr>
            <a:spLocks noChangeShapeType="1"/>
          </p:cNvSpPr>
          <p:nvPr/>
        </p:nvSpPr>
        <p:spPr bwMode="auto">
          <a:xfrm flipH="1">
            <a:off x="2819400" y="2819400"/>
            <a:ext cx="1752600" cy="762000"/>
          </a:xfrm>
          <a:prstGeom prst="line">
            <a:avLst/>
          </a:prstGeom>
          <a:noFill/>
          <a:ln w="381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5" name="Line 40"/>
          <p:cNvSpPr>
            <a:spLocks noChangeShapeType="1"/>
          </p:cNvSpPr>
          <p:nvPr/>
        </p:nvSpPr>
        <p:spPr bwMode="auto">
          <a:xfrm flipH="1">
            <a:off x="4267200" y="3429000"/>
            <a:ext cx="609600" cy="1143000"/>
          </a:xfrm>
          <a:prstGeom prst="line">
            <a:avLst/>
          </a:prstGeom>
          <a:noFill/>
          <a:ln w="381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6" name="Line 41"/>
          <p:cNvSpPr>
            <a:spLocks noChangeShapeType="1"/>
          </p:cNvSpPr>
          <p:nvPr/>
        </p:nvSpPr>
        <p:spPr bwMode="auto">
          <a:xfrm>
            <a:off x="5715000" y="3429000"/>
            <a:ext cx="609600" cy="1143000"/>
          </a:xfrm>
          <a:prstGeom prst="line">
            <a:avLst/>
          </a:prstGeom>
          <a:noFill/>
          <a:ln w="381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7" name="Line 42"/>
          <p:cNvSpPr>
            <a:spLocks noChangeShapeType="1"/>
          </p:cNvSpPr>
          <p:nvPr/>
        </p:nvSpPr>
        <p:spPr bwMode="auto">
          <a:xfrm>
            <a:off x="5943600" y="2819400"/>
            <a:ext cx="1752600" cy="533400"/>
          </a:xfrm>
          <a:prstGeom prst="line">
            <a:avLst/>
          </a:prstGeom>
          <a:noFill/>
          <a:ln w="381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2693783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2" descr="BD18257_"/>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67600" y="2447925"/>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5" name="Rectangle 3"/>
          <p:cNvSpPr>
            <a:spLocks noGrp="1" noChangeArrowheads="1"/>
          </p:cNvSpPr>
          <p:nvPr>
            <p:ph type="title"/>
          </p:nvPr>
        </p:nvSpPr>
        <p:spPr>
          <a:xfrm>
            <a:off x="838200" y="838200"/>
            <a:ext cx="8229600" cy="1143000"/>
          </a:xfrm>
        </p:spPr>
        <p:txBody>
          <a:bodyPr/>
          <a:lstStyle/>
          <a:p>
            <a:pPr eaLnBrk="1" fontAlgn="auto" hangingPunct="1">
              <a:spcAft>
                <a:spcPts val="0"/>
              </a:spcAft>
              <a:defRPr/>
            </a:pPr>
            <a:r>
              <a:rPr lang="en-US" dirty="0" smtClean="0">
                <a:ea typeface="+mj-ea"/>
              </a:rPr>
              <a:t>What are they?</a:t>
            </a:r>
          </a:p>
        </p:txBody>
      </p:sp>
      <p:grpSp>
        <p:nvGrpSpPr>
          <p:cNvPr id="25604" name="Group 4"/>
          <p:cNvGrpSpPr>
            <a:grpSpLocks/>
          </p:cNvGrpSpPr>
          <p:nvPr/>
        </p:nvGrpSpPr>
        <p:grpSpPr bwMode="auto">
          <a:xfrm>
            <a:off x="4572000" y="1762125"/>
            <a:ext cx="1447800" cy="1895475"/>
            <a:chOff x="2640" y="2688"/>
            <a:chExt cx="912" cy="1194"/>
          </a:xfrm>
        </p:grpSpPr>
        <p:grpSp>
          <p:nvGrpSpPr>
            <p:cNvPr id="25650" name="Group 5"/>
            <p:cNvGrpSpPr>
              <a:grpSpLocks/>
            </p:cNvGrpSpPr>
            <p:nvPr/>
          </p:nvGrpSpPr>
          <p:grpSpPr bwMode="auto">
            <a:xfrm>
              <a:off x="2640" y="2688"/>
              <a:ext cx="912" cy="1194"/>
              <a:chOff x="2538" y="1524"/>
              <a:chExt cx="912" cy="1194"/>
            </a:xfrm>
          </p:grpSpPr>
          <p:sp>
            <p:nvSpPr>
              <p:cNvPr id="25652" name="AutoShape 6"/>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653" name="Freeform 7"/>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4" name="Freeform 8"/>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5" name="Freeform 9"/>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656" name="Freeform 10"/>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651" name="Text Box 11"/>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pic>
        <p:nvPicPr>
          <p:cNvPr id="25605" name="Picture 12" descr="BD18257_"/>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505200" y="4352925"/>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6" name="Picture 13" descr="BD18257_"/>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00200" y="2524125"/>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7" name="Picture 14" descr="BD18257_"/>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562600" y="4429125"/>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608" name="Group 19"/>
          <p:cNvGrpSpPr>
            <a:grpSpLocks/>
          </p:cNvGrpSpPr>
          <p:nvPr/>
        </p:nvGrpSpPr>
        <p:grpSpPr bwMode="auto">
          <a:xfrm>
            <a:off x="1600200" y="2524125"/>
            <a:ext cx="1447800" cy="1895475"/>
            <a:chOff x="2640" y="2688"/>
            <a:chExt cx="912" cy="1194"/>
          </a:xfrm>
        </p:grpSpPr>
        <p:grpSp>
          <p:nvGrpSpPr>
            <p:cNvPr id="25643" name="Group 20"/>
            <p:cNvGrpSpPr>
              <a:grpSpLocks/>
            </p:cNvGrpSpPr>
            <p:nvPr/>
          </p:nvGrpSpPr>
          <p:grpSpPr bwMode="auto">
            <a:xfrm>
              <a:off x="2640" y="2688"/>
              <a:ext cx="912" cy="1194"/>
              <a:chOff x="2538" y="1524"/>
              <a:chExt cx="912" cy="1194"/>
            </a:xfrm>
          </p:grpSpPr>
          <p:sp>
            <p:nvSpPr>
              <p:cNvPr id="25645" name="AutoShape 21"/>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646" name="Freeform 22"/>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7" name="Freeform 23"/>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8" name="Freeform 24"/>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649" name="Freeform 25"/>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644" name="Text Box 26"/>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grpSp>
        <p:nvGrpSpPr>
          <p:cNvPr id="25609" name="Group 27"/>
          <p:cNvGrpSpPr>
            <a:grpSpLocks/>
          </p:cNvGrpSpPr>
          <p:nvPr/>
        </p:nvGrpSpPr>
        <p:grpSpPr bwMode="auto">
          <a:xfrm>
            <a:off x="3505200" y="4352925"/>
            <a:ext cx="1447800" cy="1895475"/>
            <a:chOff x="2640" y="2688"/>
            <a:chExt cx="912" cy="1194"/>
          </a:xfrm>
        </p:grpSpPr>
        <p:grpSp>
          <p:nvGrpSpPr>
            <p:cNvPr id="25636" name="Group 28"/>
            <p:cNvGrpSpPr>
              <a:grpSpLocks/>
            </p:cNvGrpSpPr>
            <p:nvPr/>
          </p:nvGrpSpPr>
          <p:grpSpPr bwMode="auto">
            <a:xfrm>
              <a:off x="2640" y="2688"/>
              <a:ext cx="912" cy="1194"/>
              <a:chOff x="2538" y="1524"/>
              <a:chExt cx="912" cy="1194"/>
            </a:xfrm>
          </p:grpSpPr>
          <p:sp>
            <p:nvSpPr>
              <p:cNvPr id="25638" name="AutoShape 29"/>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639" name="Freeform 30"/>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0" name="Freeform 31"/>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1" name="Freeform 32"/>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642" name="Freeform 33"/>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637" name="Text Box 34"/>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grpSp>
        <p:nvGrpSpPr>
          <p:cNvPr id="25610" name="Group 35"/>
          <p:cNvGrpSpPr>
            <a:grpSpLocks/>
          </p:cNvGrpSpPr>
          <p:nvPr/>
        </p:nvGrpSpPr>
        <p:grpSpPr bwMode="auto">
          <a:xfrm>
            <a:off x="5562600" y="4429125"/>
            <a:ext cx="1447800" cy="1895475"/>
            <a:chOff x="2640" y="2688"/>
            <a:chExt cx="912" cy="1194"/>
          </a:xfrm>
        </p:grpSpPr>
        <p:grpSp>
          <p:nvGrpSpPr>
            <p:cNvPr id="25629" name="Group 36"/>
            <p:cNvGrpSpPr>
              <a:grpSpLocks/>
            </p:cNvGrpSpPr>
            <p:nvPr/>
          </p:nvGrpSpPr>
          <p:grpSpPr bwMode="auto">
            <a:xfrm>
              <a:off x="2640" y="2688"/>
              <a:ext cx="912" cy="1194"/>
              <a:chOff x="2538" y="1524"/>
              <a:chExt cx="912" cy="1194"/>
            </a:xfrm>
          </p:grpSpPr>
          <p:sp>
            <p:nvSpPr>
              <p:cNvPr id="25631" name="AutoShape 37"/>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632" name="Freeform 38"/>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33" name="Freeform 39"/>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34" name="Freeform 40"/>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635" name="Freeform 41"/>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630" name="Text Box 42"/>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grpSp>
        <p:nvGrpSpPr>
          <p:cNvPr id="25611" name="Group 43"/>
          <p:cNvGrpSpPr>
            <a:grpSpLocks/>
          </p:cNvGrpSpPr>
          <p:nvPr/>
        </p:nvGrpSpPr>
        <p:grpSpPr bwMode="auto">
          <a:xfrm>
            <a:off x="7467600" y="2447925"/>
            <a:ext cx="1447800" cy="1895475"/>
            <a:chOff x="2640" y="2688"/>
            <a:chExt cx="912" cy="1194"/>
          </a:xfrm>
        </p:grpSpPr>
        <p:grpSp>
          <p:nvGrpSpPr>
            <p:cNvPr id="25622" name="Group 44"/>
            <p:cNvGrpSpPr>
              <a:grpSpLocks/>
            </p:cNvGrpSpPr>
            <p:nvPr/>
          </p:nvGrpSpPr>
          <p:grpSpPr bwMode="auto">
            <a:xfrm>
              <a:off x="2640" y="2688"/>
              <a:ext cx="912" cy="1194"/>
              <a:chOff x="2538" y="1524"/>
              <a:chExt cx="912" cy="1194"/>
            </a:xfrm>
          </p:grpSpPr>
          <p:sp>
            <p:nvSpPr>
              <p:cNvPr id="25624" name="AutoShape 45"/>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625" name="Freeform 46"/>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26" name="Freeform 47"/>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27" name="Freeform 48"/>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628" name="Freeform 49"/>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623" name="Text Box 50"/>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pic>
        <p:nvPicPr>
          <p:cNvPr id="25612" name="Picture 51" descr="BD18257_"/>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572000" y="1762125"/>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3" name="Line 17"/>
          <p:cNvSpPr>
            <a:spLocks noChangeShapeType="1"/>
          </p:cNvSpPr>
          <p:nvPr/>
        </p:nvSpPr>
        <p:spPr bwMode="auto">
          <a:xfrm>
            <a:off x="5638800" y="3438525"/>
            <a:ext cx="609600" cy="1143000"/>
          </a:xfrm>
          <a:prstGeom prst="line">
            <a:avLst/>
          </a:prstGeom>
          <a:noFill/>
          <a:ln w="38100">
            <a:solidFill>
              <a:srgbClr val="FF9900"/>
            </a:solidFill>
            <a:round/>
            <a:headEnd type="stealth" w="med" len="med"/>
            <a:tailEnd/>
          </a:ln>
          <a:extLst>
            <a:ext uri="{909E8E84-426E-40dd-AFC4-6F175D3DCCD1}">
              <a14:hiddenFill xmlns="" xmlns:a14="http://schemas.microsoft.com/office/drawing/2010/main">
                <a:noFill/>
              </a14:hiddenFill>
            </a:ext>
          </a:extLst>
        </p:spPr>
        <p:txBody>
          <a:bodyPr/>
          <a:lstStyle/>
          <a:p>
            <a:endParaRPr lang="en-US"/>
          </a:p>
        </p:txBody>
      </p:sp>
      <p:sp>
        <p:nvSpPr>
          <p:cNvPr id="25614" name="Line 18"/>
          <p:cNvSpPr>
            <a:spLocks noChangeShapeType="1"/>
          </p:cNvSpPr>
          <p:nvPr/>
        </p:nvSpPr>
        <p:spPr bwMode="auto">
          <a:xfrm>
            <a:off x="5867400" y="2828925"/>
            <a:ext cx="1752600" cy="533400"/>
          </a:xfrm>
          <a:prstGeom prst="line">
            <a:avLst/>
          </a:prstGeom>
          <a:noFill/>
          <a:ln w="38100">
            <a:solidFill>
              <a:srgbClr val="FF9900"/>
            </a:solidFill>
            <a:round/>
            <a:headEnd type="stealth" w="med" len="med"/>
            <a:tailEnd/>
          </a:ln>
          <a:extLst>
            <a:ext uri="{909E8E84-426E-40dd-AFC4-6F175D3DCCD1}">
              <a14:hiddenFill xmlns="" xmlns:a14="http://schemas.microsoft.com/office/drawing/2010/main">
                <a:noFill/>
              </a14:hiddenFill>
            </a:ext>
          </a:extLst>
        </p:spPr>
        <p:txBody>
          <a:bodyPr/>
          <a:lstStyle/>
          <a:p>
            <a:endParaRPr lang="en-US"/>
          </a:p>
        </p:txBody>
      </p:sp>
      <p:sp>
        <p:nvSpPr>
          <p:cNvPr id="25615" name="Line 16"/>
          <p:cNvSpPr>
            <a:spLocks noChangeShapeType="1"/>
          </p:cNvSpPr>
          <p:nvPr/>
        </p:nvSpPr>
        <p:spPr bwMode="auto">
          <a:xfrm flipH="1">
            <a:off x="4191000" y="3362325"/>
            <a:ext cx="685800" cy="1219200"/>
          </a:xfrm>
          <a:prstGeom prst="line">
            <a:avLst/>
          </a:prstGeom>
          <a:noFill/>
          <a:ln w="38100">
            <a:solidFill>
              <a:srgbClr val="FF9900"/>
            </a:solidFill>
            <a:round/>
            <a:headEnd type="stealth" w="med" len="med"/>
            <a:tailEnd/>
          </a:ln>
          <a:extLst>
            <a:ext uri="{909E8E84-426E-40dd-AFC4-6F175D3DCCD1}">
              <a14:hiddenFill xmlns="" xmlns:a14="http://schemas.microsoft.com/office/drawing/2010/main">
                <a:noFill/>
              </a14:hiddenFill>
            </a:ext>
          </a:extLst>
        </p:spPr>
        <p:txBody>
          <a:bodyPr/>
          <a:lstStyle/>
          <a:p>
            <a:endParaRPr lang="en-US"/>
          </a:p>
        </p:txBody>
      </p:sp>
      <p:sp>
        <p:nvSpPr>
          <p:cNvPr id="25616" name="Line 15"/>
          <p:cNvSpPr>
            <a:spLocks noChangeShapeType="1"/>
          </p:cNvSpPr>
          <p:nvPr/>
        </p:nvSpPr>
        <p:spPr bwMode="auto">
          <a:xfrm flipH="1">
            <a:off x="2743200" y="2828925"/>
            <a:ext cx="1752600" cy="762000"/>
          </a:xfrm>
          <a:prstGeom prst="line">
            <a:avLst/>
          </a:prstGeom>
          <a:noFill/>
          <a:ln w="38100">
            <a:solidFill>
              <a:srgbClr val="FF9900"/>
            </a:solidFill>
            <a:round/>
            <a:headEnd type="stealth" w="med" len="med"/>
            <a:tailEnd/>
          </a:ln>
          <a:extLst>
            <a:ext uri="{909E8E84-426E-40dd-AFC4-6F175D3DCCD1}">
              <a14:hiddenFill xmlns="" xmlns:a14="http://schemas.microsoft.com/office/drawing/2010/main">
                <a:noFill/>
              </a14:hiddenFill>
            </a:ext>
          </a:extLst>
        </p:spPr>
        <p:txBody>
          <a:bodyPr/>
          <a:lstStyle/>
          <a:p>
            <a:endParaRPr lang="en-US"/>
          </a:p>
        </p:txBody>
      </p:sp>
      <p:sp>
        <p:nvSpPr>
          <p:cNvPr id="25617" name="Text Box 52"/>
          <p:cNvSpPr txBox="1">
            <a:spLocks noChangeArrowheads="1"/>
          </p:cNvSpPr>
          <p:nvPr/>
        </p:nvSpPr>
        <p:spPr bwMode="auto">
          <a:xfrm>
            <a:off x="1905000" y="4048125"/>
            <a:ext cx="11350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1000">
                <a:solidFill>
                  <a:schemeClr val="bg1"/>
                </a:solidFill>
                <a:latin typeface="Verdana" charset="0"/>
              </a:rPr>
              <a:t>Physical layout</a:t>
            </a:r>
          </a:p>
        </p:txBody>
      </p:sp>
      <p:sp>
        <p:nvSpPr>
          <p:cNvPr id="25618" name="Text Box 53"/>
          <p:cNvSpPr txBox="1">
            <a:spLocks noChangeArrowheads="1"/>
          </p:cNvSpPr>
          <p:nvPr/>
        </p:nvSpPr>
        <p:spPr bwMode="auto">
          <a:xfrm>
            <a:off x="3886200" y="5876925"/>
            <a:ext cx="7731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1000">
                <a:solidFill>
                  <a:schemeClr val="bg1"/>
                </a:solidFill>
                <a:latin typeface="Verdana" charset="0"/>
              </a:rPr>
              <a:t>Headings</a:t>
            </a:r>
          </a:p>
        </p:txBody>
      </p:sp>
      <p:sp>
        <p:nvSpPr>
          <p:cNvPr id="25619" name="Text Box 54"/>
          <p:cNvSpPr txBox="1">
            <a:spLocks noChangeArrowheads="1"/>
          </p:cNvSpPr>
          <p:nvPr/>
        </p:nvSpPr>
        <p:spPr bwMode="auto">
          <a:xfrm>
            <a:off x="5943600" y="5953125"/>
            <a:ext cx="5032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1000">
                <a:solidFill>
                  <a:schemeClr val="bg1"/>
                </a:solidFill>
                <a:latin typeface="Verdana" charset="0"/>
              </a:rPr>
              <a:t>Body</a:t>
            </a:r>
          </a:p>
        </p:txBody>
      </p:sp>
      <p:sp>
        <p:nvSpPr>
          <p:cNvPr id="25620" name="Text Box 55"/>
          <p:cNvSpPr txBox="1">
            <a:spLocks noChangeArrowheads="1"/>
          </p:cNvSpPr>
          <p:nvPr/>
        </p:nvSpPr>
        <p:spPr bwMode="auto">
          <a:xfrm>
            <a:off x="7848600" y="3971925"/>
            <a:ext cx="4635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1000">
                <a:solidFill>
                  <a:schemeClr val="bg1"/>
                </a:solidFill>
                <a:latin typeface="Verdana" charset="0"/>
              </a:rPr>
              <a:t>Text</a:t>
            </a:r>
          </a:p>
        </p:txBody>
      </p:sp>
    </p:spTree>
    <p:extLst>
      <p:ext uri="{BB962C8B-B14F-4D97-AF65-F5344CB8AC3E}">
        <p14:creationId xmlns="" xmlns:p14="http://schemas.microsoft.com/office/powerpoint/2010/main" val="10826939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86" name="Line 58"/>
          <p:cNvSpPr>
            <a:spLocks noChangeShapeType="1"/>
          </p:cNvSpPr>
          <p:nvPr/>
        </p:nvSpPr>
        <p:spPr bwMode="auto">
          <a:xfrm>
            <a:off x="1219200" y="3763962"/>
            <a:ext cx="1600200" cy="0"/>
          </a:xfrm>
          <a:prstGeom prst="line">
            <a:avLst/>
          </a:prstGeom>
          <a:noFill/>
          <a:ln w="5715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50530" name="Rectangle 2"/>
          <p:cNvSpPr>
            <a:spLocks noGrp="1" noChangeArrowheads="1"/>
          </p:cNvSpPr>
          <p:nvPr>
            <p:ph type="title"/>
          </p:nvPr>
        </p:nvSpPr>
        <p:spPr>
          <a:xfrm>
            <a:off x="457200" y="381000"/>
            <a:ext cx="8229600" cy="1143000"/>
          </a:xfrm>
        </p:spPr>
        <p:txBody>
          <a:bodyPr/>
          <a:lstStyle/>
          <a:p>
            <a:pPr eaLnBrk="1" fontAlgn="auto" hangingPunct="1">
              <a:spcAft>
                <a:spcPts val="0"/>
              </a:spcAft>
              <a:defRPr/>
            </a:pPr>
            <a:r>
              <a:rPr lang="en-US" dirty="0" smtClean="0">
                <a:ea typeface="+mj-ea"/>
              </a:rPr>
              <a:t>Devices</a:t>
            </a:r>
          </a:p>
        </p:txBody>
      </p:sp>
      <p:graphicFrame>
        <p:nvGraphicFramePr>
          <p:cNvPr id="1026" name="Object 52"/>
          <p:cNvGraphicFramePr>
            <a:graphicFrameLocks noGrp="1" noChangeAspect="1"/>
          </p:cNvGraphicFramePr>
          <p:nvPr>
            <p:ph sz="half" idx="1"/>
          </p:nvPr>
        </p:nvGraphicFramePr>
        <p:xfrm>
          <a:off x="4876800" y="1458913"/>
          <a:ext cx="2260600" cy="1695450"/>
        </p:xfrm>
        <a:graphic>
          <a:graphicData uri="http://schemas.openxmlformats.org/presentationml/2006/ole">
            <p:oleObj spid="_x0000_s2093" name="HiJaak" r:id="rId4" imgW="9752381" imgH="7314286" progId="">
              <p:embed/>
            </p:oleObj>
          </a:graphicData>
        </a:graphic>
      </p:graphicFrame>
      <p:grpSp>
        <p:nvGrpSpPr>
          <p:cNvPr id="2" name="Group 5"/>
          <p:cNvGrpSpPr>
            <a:grpSpLocks/>
          </p:cNvGrpSpPr>
          <p:nvPr/>
        </p:nvGrpSpPr>
        <p:grpSpPr bwMode="auto">
          <a:xfrm>
            <a:off x="2819400" y="2849562"/>
            <a:ext cx="1447800" cy="1895475"/>
            <a:chOff x="2640" y="2688"/>
            <a:chExt cx="912" cy="1194"/>
          </a:xfrm>
        </p:grpSpPr>
        <p:grpSp>
          <p:nvGrpSpPr>
            <p:cNvPr id="1071" name="Group 6"/>
            <p:cNvGrpSpPr>
              <a:grpSpLocks/>
            </p:cNvGrpSpPr>
            <p:nvPr/>
          </p:nvGrpSpPr>
          <p:grpSpPr bwMode="auto">
            <a:xfrm>
              <a:off x="2640" y="2688"/>
              <a:ext cx="912" cy="1194"/>
              <a:chOff x="2538" y="1524"/>
              <a:chExt cx="912" cy="1194"/>
            </a:xfrm>
          </p:grpSpPr>
          <p:sp>
            <p:nvSpPr>
              <p:cNvPr id="1073" name="AutoShape 7"/>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74" name="Freeform 8"/>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75" name="Freeform 9"/>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76" name="Freeform 10"/>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77" name="Freeform 11"/>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072" name="Text Box 12"/>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grpSp>
        <p:nvGrpSpPr>
          <p:cNvPr id="4" name="Group 13"/>
          <p:cNvGrpSpPr>
            <a:grpSpLocks/>
          </p:cNvGrpSpPr>
          <p:nvPr/>
        </p:nvGrpSpPr>
        <p:grpSpPr bwMode="auto">
          <a:xfrm>
            <a:off x="2971800" y="3001962"/>
            <a:ext cx="1447800" cy="1895475"/>
            <a:chOff x="2640" y="2688"/>
            <a:chExt cx="912" cy="1194"/>
          </a:xfrm>
        </p:grpSpPr>
        <p:grpSp>
          <p:nvGrpSpPr>
            <p:cNvPr id="1064" name="Group 14"/>
            <p:cNvGrpSpPr>
              <a:grpSpLocks/>
            </p:cNvGrpSpPr>
            <p:nvPr/>
          </p:nvGrpSpPr>
          <p:grpSpPr bwMode="auto">
            <a:xfrm>
              <a:off x="2640" y="2688"/>
              <a:ext cx="912" cy="1194"/>
              <a:chOff x="2538" y="1524"/>
              <a:chExt cx="912" cy="1194"/>
            </a:xfrm>
          </p:grpSpPr>
          <p:sp>
            <p:nvSpPr>
              <p:cNvPr id="1066" name="AutoShape 15"/>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67" name="Freeform 16"/>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68" name="Freeform 17"/>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69" name="Freeform 18"/>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70" name="Freeform 19"/>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065" name="Text Box 20"/>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grpSp>
        <p:nvGrpSpPr>
          <p:cNvPr id="6" name="Group 21"/>
          <p:cNvGrpSpPr>
            <a:grpSpLocks/>
          </p:cNvGrpSpPr>
          <p:nvPr/>
        </p:nvGrpSpPr>
        <p:grpSpPr bwMode="auto">
          <a:xfrm>
            <a:off x="3124200" y="3154362"/>
            <a:ext cx="1447800" cy="1895475"/>
            <a:chOff x="2640" y="2688"/>
            <a:chExt cx="912" cy="1194"/>
          </a:xfrm>
        </p:grpSpPr>
        <p:grpSp>
          <p:nvGrpSpPr>
            <p:cNvPr id="1057" name="Group 22"/>
            <p:cNvGrpSpPr>
              <a:grpSpLocks/>
            </p:cNvGrpSpPr>
            <p:nvPr/>
          </p:nvGrpSpPr>
          <p:grpSpPr bwMode="auto">
            <a:xfrm>
              <a:off x="2640" y="2688"/>
              <a:ext cx="912" cy="1194"/>
              <a:chOff x="2538" y="1524"/>
              <a:chExt cx="912" cy="1194"/>
            </a:xfrm>
          </p:grpSpPr>
          <p:sp>
            <p:nvSpPr>
              <p:cNvPr id="1059" name="AutoShape 23"/>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60" name="Freeform 24"/>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61" name="Freeform 25"/>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62" name="Freeform 26"/>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63" name="Freeform 27"/>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058" name="Text Box 28"/>
            <p:cNvSpPr txBox="1">
              <a:spLocks noChangeArrowheads="1"/>
            </p:cNvSpPr>
            <p:nvPr/>
          </p:nvSpPr>
          <p:spPr bwMode="auto">
            <a:xfrm>
              <a:off x="2736" y="3072"/>
              <a:ext cx="36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CSS</a:t>
              </a:r>
            </a:p>
          </p:txBody>
        </p:sp>
      </p:grpSp>
      <p:grpSp>
        <p:nvGrpSpPr>
          <p:cNvPr id="8" name="Group 29"/>
          <p:cNvGrpSpPr>
            <a:grpSpLocks/>
          </p:cNvGrpSpPr>
          <p:nvPr/>
        </p:nvGrpSpPr>
        <p:grpSpPr bwMode="auto">
          <a:xfrm>
            <a:off x="228600" y="2849562"/>
            <a:ext cx="1447800" cy="1895475"/>
            <a:chOff x="2640" y="2688"/>
            <a:chExt cx="912" cy="1194"/>
          </a:xfrm>
        </p:grpSpPr>
        <p:grpSp>
          <p:nvGrpSpPr>
            <p:cNvPr id="1050" name="Group 30"/>
            <p:cNvGrpSpPr>
              <a:grpSpLocks/>
            </p:cNvGrpSpPr>
            <p:nvPr/>
          </p:nvGrpSpPr>
          <p:grpSpPr bwMode="auto">
            <a:xfrm>
              <a:off x="2640" y="2688"/>
              <a:ext cx="912" cy="1194"/>
              <a:chOff x="2538" y="1524"/>
              <a:chExt cx="912" cy="1194"/>
            </a:xfrm>
          </p:grpSpPr>
          <p:sp>
            <p:nvSpPr>
              <p:cNvPr id="1052" name="AutoShape 31"/>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53" name="Freeform 32"/>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4" name="Freeform 33"/>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5" name="Freeform 34"/>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56" name="Freeform 35"/>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051" name="Text Box 36"/>
            <p:cNvSpPr txBox="1">
              <a:spLocks noChangeArrowheads="1"/>
            </p:cNvSpPr>
            <p:nvPr/>
          </p:nvSpPr>
          <p:spPr bwMode="auto">
            <a:xfrm>
              <a:off x="2736" y="3072"/>
              <a:ext cx="61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Content</a:t>
              </a:r>
            </a:p>
          </p:txBody>
        </p:sp>
      </p:grpSp>
      <p:grpSp>
        <p:nvGrpSpPr>
          <p:cNvPr id="1035" name="Group 43"/>
          <p:cNvGrpSpPr>
            <a:grpSpLocks/>
          </p:cNvGrpSpPr>
          <p:nvPr/>
        </p:nvGrpSpPr>
        <p:grpSpPr bwMode="auto">
          <a:xfrm>
            <a:off x="7467600" y="2620962"/>
            <a:ext cx="1468438" cy="2168525"/>
            <a:chOff x="3360" y="1920"/>
            <a:chExt cx="674" cy="1100"/>
          </a:xfrm>
        </p:grpSpPr>
        <p:pic>
          <p:nvPicPr>
            <p:cNvPr id="1049" name="Picture 42" descr="pda"/>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360" y="1920"/>
              <a:ext cx="674" cy="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28" name="Object 40"/>
            <p:cNvGraphicFramePr>
              <a:graphicFrameLocks noChangeAspect="1"/>
            </p:cNvGraphicFramePr>
            <p:nvPr/>
          </p:nvGraphicFramePr>
          <p:xfrm>
            <a:off x="3458" y="2136"/>
            <a:ext cx="476" cy="612"/>
          </p:xfrm>
          <a:graphic>
            <a:graphicData uri="http://schemas.openxmlformats.org/presentationml/2006/ole">
              <p:oleObj spid="_x0000_s2094" name="HiJaak" r:id="rId6" imgW="9752381" imgH="7314286" progId="">
                <p:embed/>
              </p:oleObj>
            </a:graphicData>
          </a:graphic>
        </p:graphicFrame>
      </p:grpSp>
      <p:grpSp>
        <p:nvGrpSpPr>
          <p:cNvPr id="1036" name="Group 54"/>
          <p:cNvGrpSpPr>
            <a:grpSpLocks/>
          </p:cNvGrpSpPr>
          <p:nvPr/>
        </p:nvGrpSpPr>
        <p:grpSpPr bwMode="auto">
          <a:xfrm>
            <a:off x="5334000" y="4525962"/>
            <a:ext cx="1447800" cy="1895475"/>
            <a:chOff x="4224" y="2928"/>
            <a:chExt cx="912" cy="1194"/>
          </a:xfrm>
        </p:grpSpPr>
        <p:grpSp>
          <p:nvGrpSpPr>
            <p:cNvPr id="1041" name="Group 44"/>
            <p:cNvGrpSpPr>
              <a:grpSpLocks/>
            </p:cNvGrpSpPr>
            <p:nvPr/>
          </p:nvGrpSpPr>
          <p:grpSpPr bwMode="auto">
            <a:xfrm>
              <a:off x="4224" y="2928"/>
              <a:ext cx="912" cy="1194"/>
              <a:chOff x="2640" y="2688"/>
              <a:chExt cx="912" cy="1194"/>
            </a:xfrm>
          </p:grpSpPr>
          <p:grpSp>
            <p:nvGrpSpPr>
              <p:cNvPr id="1042" name="Group 45"/>
              <p:cNvGrpSpPr>
                <a:grpSpLocks/>
              </p:cNvGrpSpPr>
              <p:nvPr/>
            </p:nvGrpSpPr>
            <p:grpSpPr bwMode="auto">
              <a:xfrm>
                <a:off x="2640" y="2688"/>
                <a:ext cx="912" cy="1194"/>
                <a:chOff x="2538" y="1524"/>
                <a:chExt cx="912" cy="1194"/>
              </a:xfrm>
            </p:grpSpPr>
            <p:sp>
              <p:nvSpPr>
                <p:cNvPr id="1044" name="AutoShape 46"/>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45" name="Freeform 47"/>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6" name="Freeform 48"/>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7" name="Freeform 49"/>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48" name="Freeform 50"/>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043" name="Text Box 51"/>
              <p:cNvSpPr txBox="1">
                <a:spLocks noChangeArrowheads="1"/>
              </p:cNvSpPr>
              <p:nvPr/>
            </p:nvSpPr>
            <p:spPr bwMode="auto">
              <a:xfrm>
                <a:off x="2736" y="3072"/>
                <a:ext cx="61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Content</a:t>
                </a:r>
              </a:p>
            </p:txBody>
          </p:sp>
        </p:grpSp>
        <p:graphicFrame>
          <p:nvGraphicFramePr>
            <p:cNvPr id="1027" name="Object 37"/>
            <p:cNvGraphicFramePr>
              <a:graphicFrameLocks noChangeAspect="1"/>
            </p:cNvGraphicFramePr>
            <p:nvPr/>
          </p:nvGraphicFramePr>
          <p:xfrm>
            <a:off x="4272" y="2976"/>
            <a:ext cx="816" cy="936"/>
          </p:xfrm>
          <a:graphic>
            <a:graphicData uri="http://schemas.openxmlformats.org/presentationml/2006/ole">
              <p:oleObj spid="_x0000_s2095" name="HiJaak" r:id="rId7" imgW="9752381" imgH="7314286" progId="">
                <p:embed/>
              </p:oleObj>
            </a:graphicData>
          </a:graphic>
        </p:graphicFrame>
      </p:grpSp>
      <p:sp>
        <p:nvSpPr>
          <p:cNvPr id="150583" name="Text Box 55"/>
          <p:cNvSpPr txBox="1">
            <a:spLocks noChangeArrowheads="1"/>
          </p:cNvSpPr>
          <p:nvPr/>
        </p:nvSpPr>
        <p:spPr bwMode="auto">
          <a:xfrm>
            <a:off x="5638800" y="5668962"/>
            <a:ext cx="9364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b="1" dirty="0">
                <a:solidFill>
                  <a:schemeClr val="bg1"/>
                </a:solidFill>
                <a:latin typeface="Tahoma" charset="0"/>
              </a:rPr>
              <a:t>PRINT</a:t>
            </a:r>
          </a:p>
        </p:txBody>
      </p:sp>
      <p:sp>
        <p:nvSpPr>
          <p:cNvPr id="150584" name="Text Box 56"/>
          <p:cNvSpPr txBox="1">
            <a:spLocks noChangeArrowheads="1"/>
          </p:cNvSpPr>
          <p:nvPr/>
        </p:nvSpPr>
        <p:spPr bwMode="auto">
          <a:xfrm>
            <a:off x="7680325" y="3871912"/>
            <a:ext cx="111440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b="1" dirty="0">
                <a:solidFill>
                  <a:schemeClr val="bg1"/>
                </a:solidFill>
                <a:latin typeface="Tahoma" charset="0"/>
              </a:rPr>
              <a:t>MOBILE</a:t>
            </a:r>
          </a:p>
        </p:txBody>
      </p:sp>
      <p:sp>
        <p:nvSpPr>
          <p:cNvPr id="150585" name="Text Box 57"/>
          <p:cNvSpPr txBox="1">
            <a:spLocks noChangeArrowheads="1"/>
          </p:cNvSpPr>
          <p:nvPr/>
        </p:nvSpPr>
        <p:spPr bwMode="auto">
          <a:xfrm>
            <a:off x="5622925" y="1814512"/>
            <a:ext cx="138371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b="1" dirty="0">
                <a:solidFill>
                  <a:schemeClr val="bg1"/>
                </a:solidFill>
                <a:latin typeface="Tahoma" charset="0"/>
              </a:rPr>
              <a:t>BROWSER</a:t>
            </a:r>
          </a:p>
        </p:txBody>
      </p:sp>
    </p:spTree>
    <p:extLst>
      <p:ext uri="{BB962C8B-B14F-4D97-AF65-F5344CB8AC3E}">
        <p14:creationId xmlns="" xmlns:p14="http://schemas.microsoft.com/office/powerpoint/2010/main" val="28127369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50586"/>
                                        </p:tgtEl>
                                        <p:attrNameLst>
                                          <p:attrName>style.visibility</p:attrName>
                                        </p:attrNameLst>
                                      </p:cBhvr>
                                      <p:to>
                                        <p:strVal val="visible"/>
                                      </p:to>
                                    </p:set>
                                    <p:anim from="(-#ppt_w/2)" to="(#ppt_x)" calcmode="lin" valueType="num">
                                      <p:cBhvr>
                                        <p:cTn id="7" dur="600" fill="hold">
                                          <p:stCondLst>
                                            <p:cond delay="0"/>
                                          </p:stCondLst>
                                        </p:cTn>
                                        <p:tgtEl>
                                          <p:spTgt spid="150586"/>
                                        </p:tgtEl>
                                        <p:attrNameLst>
                                          <p:attrName>ppt_x</p:attrName>
                                        </p:attrNameLst>
                                      </p:cBhvr>
                                    </p:anim>
                                    <p:anim from="0" to="-1.0" calcmode="lin" valueType="num">
                                      <p:cBhvr>
                                        <p:cTn id="8" dur="200" decel="50000" autoRev="1" fill="hold">
                                          <p:stCondLst>
                                            <p:cond delay="600"/>
                                          </p:stCondLst>
                                        </p:cTn>
                                        <p:tgtEl>
                                          <p:spTgt spid="150586"/>
                                        </p:tgtEl>
                                        <p:attrNameLst>
                                          <p:attrName>xshear</p:attrName>
                                        </p:attrNameLst>
                                      </p:cBhvr>
                                    </p:anim>
                                    <p:animScale>
                                      <p:cBhvr>
                                        <p:cTn id="9" dur="200" decel="100000" autoRev="1" fill="hold">
                                          <p:stCondLst>
                                            <p:cond delay="600"/>
                                          </p:stCondLst>
                                        </p:cTn>
                                        <p:tgtEl>
                                          <p:spTgt spid="150586"/>
                                        </p:tgtEl>
                                      </p:cBhvr>
                                      <p:from x="100000" y="100000"/>
                                      <p:to x="80000" y="100000"/>
                                    </p:animScale>
                                    <p:anim by="(#ppt_h/3+#ppt_w*0.1)" calcmode="lin" valueType="num">
                                      <p:cBhvr additive="sum">
                                        <p:cTn id="10" dur="200" decel="100000" autoRev="1" fill="hold">
                                          <p:stCondLst>
                                            <p:cond delay="600"/>
                                          </p:stCondLst>
                                        </p:cTn>
                                        <p:tgtEl>
                                          <p:spTgt spid="150586"/>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150586"/>
                                        </p:tgtEl>
                                      </p:cBhvr>
                                    </p:animEffect>
                                    <p:set>
                                      <p:cBhvr>
                                        <p:cTn id="15" dur="1" fill="hold">
                                          <p:stCondLst>
                                            <p:cond delay="499"/>
                                          </p:stCondLst>
                                        </p:cTn>
                                        <p:tgtEl>
                                          <p:spTgt spid="150586"/>
                                        </p:tgtEl>
                                        <p:attrNameLst>
                                          <p:attrName>style.visibility</p:attrName>
                                        </p:attrNameLst>
                                      </p:cBhvr>
                                      <p:to>
                                        <p:strVal val="hidden"/>
                                      </p:to>
                                    </p:set>
                                  </p:childTnLst>
                                </p:cTn>
                              </p:par>
                              <p:par>
                                <p:cTn id="16" presetID="0" presetClass="path" presetSubtype="0" accel="50000" decel="50000" fill="hold" nodeType="withEffect">
                                  <p:stCondLst>
                                    <p:cond delay="0"/>
                                  </p:stCondLst>
                                  <p:childTnLst>
                                    <p:animMotion origin="layout" path="M 5.55112E-17 -1.11111E-6 L 0.24167 0.21111 " pathEditMode="relative" rAng="0" ptsTypes="AA">
                                      <p:cBhvr>
                                        <p:cTn id="17" dur="2000" fill="hold"/>
                                        <p:tgtEl>
                                          <p:spTgt spid="6"/>
                                        </p:tgtEl>
                                        <p:attrNameLst>
                                          <p:attrName>ppt_x</p:attrName>
                                          <p:attrName>ppt_y</p:attrName>
                                        </p:attrNameLst>
                                      </p:cBhvr>
                                      <p:rCtr x="12083" y="10556"/>
                                    </p:animMotion>
                                  </p:childTnLst>
                                </p:cTn>
                              </p:par>
                              <p:par>
                                <p:cTn id="18" presetID="6" presetClass="emph" presetSubtype="0" fill="hold" nodeType="withEffect">
                                  <p:stCondLst>
                                    <p:cond delay="900"/>
                                  </p:stCondLst>
                                  <p:childTnLst>
                                    <p:animScale>
                                      <p:cBhvr>
                                        <p:cTn id="19" dur="1100" fill="hold"/>
                                        <p:tgtEl>
                                          <p:spTgt spid="6"/>
                                        </p:tgtEl>
                                      </p:cBhvr>
                                      <p:by x="50000" y="50000"/>
                                    </p:animScale>
                                  </p:childTnLst>
                                </p:cTn>
                              </p:par>
                              <p:par>
                                <p:cTn id="20" presetID="9" presetClass="exit" presetSubtype="0" fill="hold" nodeType="withEffect">
                                  <p:stCondLst>
                                    <p:cond delay="1400"/>
                                  </p:stCondLst>
                                  <p:childTnLst>
                                    <p:animEffect transition="out" filter="dissolve">
                                      <p:cBhvr>
                                        <p:cTn id="21" dur="900"/>
                                        <p:tgtEl>
                                          <p:spTgt spid="6"/>
                                        </p:tgtEl>
                                      </p:cBhvr>
                                    </p:animEffect>
                                    <p:set>
                                      <p:cBhvr>
                                        <p:cTn id="22" dur="1" fill="hold">
                                          <p:stCondLst>
                                            <p:cond delay="899"/>
                                          </p:stCondLst>
                                        </p:cTn>
                                        <p:tgtEl>
                                          <p:spTgt spid="6"/>
                                        </p:tgtEl>
                                        <p:attrNameLst>
                                          <p:attrName>style.visibility</p:attrName>
                                        </p:attrNameLst>
                                      </p:cBhvr>
                                      <p:to>
                                        <p:strVal val="hidden"/>
                                      </p:to>
                                    </p:set>
                                  </p:childTnLst>
                                </p:cTn>
                              </p:par>
                            </p:childTnLst>
                          </p:cTn>
                        </p:par>
                        <p:par>
                          <p:cTn id="23" fill="hold" nodeType="afterGroup">
                            <p:stCondLst>
                              <p:cond delay="2300"/>
                            </p:stCondLst>
                            <p:childTnLst>
                              <p:par>
                                <p:cTn id="24" presetID="9" presetClass="entr" presetSubtype="0" fill="hold" grpId="0" nodeType="afterEffect">
                                  <p:stCondLst>
                                    <p:cond delay="0"/>
                                  </p:stCondLst>
                                  <p:childTnLst>
                                    <p:set>
                                      <p:cBhvr>
                                        <p:cTn id="25" dur="1" fill="hold">
                                          <p:stCondLst>
                                            <p:cond delay="0"/>
                                          </p:stCondLst>
                                        </p:cTn>
                                        <p:tgtEl>
                                          <p:spTgt spid="150583"/>
                                        </p:tgtEl>
                                        <p:attrNameLst>
                                          <p:attrName>style.visibility</p:attrName>
                                        </p:attrNameLst>
                                      </p:cBhvr>
                                      <p:to>
                                        <p:strVal val="visible"/>
                                      </p:to>
                                    </p:set>
                                    <p:animEffect transition="in" filter="dissolve">
                                      <p:cBhvr>
                                        <p:cTn id="26" dur="500"/>
                                        <p:tgtEl>
                                          <p:spTgt spid="1505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3.33333E-6 1.11111E-6 L 0.48334 -0.03333 " pathEditMode="relative" rAng="0" ptsTypes="AA">
                                      <p:cBhvr>
                                        <p:cTn id="30" dur="2000" fill="hold"/>
                                        <p:tgtEl>
                                          <p:spTgt spid="4"/>
                                        </p:tgtEl>
                                        <p:attrNameLst>
                                          <p:attrName>ppt_x</p:attrName>
                                          <p:attrName>ppt_y</p:attrName>
                                        </p:attrNameLst>
                                      </p:cBhvr>
                                      <p:rCtr x="24167" y="-1667"/>
                                    </p:animMotion>
                                  </p:childTnLst>
                                </p:cTn>
                              </p:par>
                              <p:par>
                                <p:cTn id="31" presetID="6" presetClass="emph" presetSubtype="0" fill="hold" nodeType="withEffect">
                                  <p:stCondLst>
                                    <p:cond delay="800"/>
                                  </p:stCondLst>
                                  <p:childTnLst>
                                    <p:animScale>
                                      <p:cBhvr>
                                        <p:cTn id="32" dur="1300" fill="hold"/>
                                        <p:tgtEl>
                                          <p:spTgt spid="4"/>
                                        </p:tgtEl>
                                      </p:cBhvr>
                                      <p:by x="50000" y="50000"/>
                                    </p:animScale>
                                  </p:childTnLst>
                                </p:cTn>
                              </p:par>
                              <p:par>
                                <p:cTn id="33" presetID="9" presetClass="exit" presetSubtype="0" fill="hold" nodeType="withEffect">
                                  <p:stCondLst>
                                    <p:cond delay="1200"/>
                                  </p:stCondLst>
                                  <p:childTnLst>
                                    <p:animEffect transition="out" filter="dissolve">
                                      <p:cBhvr>
                                        <p:cTn id="34" dur="1300"/>
                                        <p:tgtEl>
                                          <p:spTgt spid="4"/>
                                        </p:tgtEl>
                                      </p:cBhvr>
                                    </p:animEffect>
                                    <p:set>
                                      <p:cBhvr>
                                        <p:cTn id="35" dur="1" fill="hold">
                                          <p:stCondLst>
                                            <p:cond delay="1299"/>
                                          </p:stCondLst>
                                        </p:cTn>
                                        <p:tgtEl>
                                          <p:spTgt spid="4"/>
                                        </p:tgtEl>
                                        <p:attrNameLst>
                                          <p:attrName>style.visibility</p:attrName>
                                        </p:attrNameLst>
                                      </p:cBhvr>
                                      <p:to>
                                        <p:strVal val="hidden"/>
                                      </p:to>
                                    </p:set>
                                  </p:childTnLst>
                                </p:cTn>
                              </p:par>
                            </p:childTnLst>
                          </p:cTn>
                        </p:par>
                        <p:par>
                          <p:cTn id="36" fill="hold" nodeType="afterGroup">
                            <p:stCondLst>
                              <p:cond delay="2500"/>
                            </p:stCondLst>
                            <p:childTnLst>
                              <p:par>
                                <p:cTn id="37" presetID="9" presetClass="entr" presetSubtype="0" fill="hold" grpId="0" nodeType="afterEffect">
                                  <p:stCondLst>
                                    <p:cond delay="0"/>
                                  </p:stCondLst>
                                  <p:childTnLst>
                                    <p:set>
                                      <p:cBhvr>
                                        <p:cTn id="38" dur="1" fill="hold">
                                          <p:stCondLst>
                                            <p:cond delay="0"/>
                                          </p:stCondLst>
                                        </p:cTn>
                                        <p:tgtEl>
                                          <p:spTgt spid="150584"/>
                                        </p:tgtEl>
                                        <p:attrNameLst>
                                          <p:attrName>style.visibility</p:attrName>
                                        </p:attrNameLst>
                                      </p:cBhvr>
                                      <p:to>
                                        <p:strVal val="visible"/>
                                      </p:to>
                                    </p:set>
                                    <p:animEffect transition="in" filter="dissolve">
                                      <p:cBhvr>
                                        <p:cTn id="39" dur="500"/>
                                        <p:tgtEl>
                                          <p:spTgt spid="1505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0.03333 2.22222E-6 L 0.2875 -0.30486 " pathEditMode="relative" rAng="0" ptsTypes="AA">
                                      <p:cBhvr>
                                        <p:cTn id="43" dur="2000" fill="hold"/>
                                        <p:tgtEl>
                                          <p:spTgt spid="2"/>
                                        </p:tgtEl>
                                        <p:attrNameLst>
                                          <p:attrName>ppt_x</p:attrName>
                                          <p:attrName>ppt_y</p:attrName>
                                        </p:attrNameLst>
                                      </p:cBhvr>
                                      <p:rCtr x="16042" y="-15255"/>
                                    </p:animMotion>
                                  </p:childTnLst>
                                </p:cTn>
                              </p:par>
                              <p:par>
                                <p:cTn id="44" presetID="6" presetClass="emph" presetSubtype="0" fill="hold" nodeType="withEffect">
                                  <p:stCondLst>
                                    <p:cond delay="700"/>
                                  </p:stCondLst>
                                  <p:childTnLst>
                                    <p:animScale>
                                      <p:cBhvr>
                                        <p:cTn id="45" dur="1300" fill="hold"/>
                                        <p:tgtEl>
                                          <p:spTgt spid="2"/>
                                        </p:tgtEl>
                                      </p:cBhvr>
                                      <p:by x="50000" y="50000"/>
                                    </p:animScale>
                                  </p:childTnLst>
                                </p:cTn>
                              </p:par>
                              <p:par>
                                <p:cTn id="46" presetID="9" presetClass="exit" presetSubtype="0" fill="hold" nodeType="withEffect">
                                  <p:stCondLst>
                                    <p:cond delay="1100"/>
                                  </p:stCondLst>
                                  <p:childTnLst>
                                    <p:animEffect transition="out" filter="dissolve">
                                      <p:cBhvr>
                                        <p:cTn id="47" dur="1200"/>
                                        <p:tgtEl>
                                          <p:spTgt spid="2"/>
                                        </p:tgtEl>
                                      </p:cBhvr>
                                    </p:animEffect>
                                    <p:set>
                                      <p:cBhvr>
                                        <p:cTn id="48" dur="1" fill="hold">
                                          <p:stCondLst>
                                            <p:cond delay="1199"/>
                                          </p:stCondLst>
                                        </p:cTn>
                                        <p:tgtEl>
                                          <p:spTgt spid="2"/>
                                        </p:tgtEl>
                                        <p:attrNameLst>
                                          <p:attrName>style.visibility</p:attrName>
                                        </p:attrNameLst>
                                      </p:cBhvr>
                                      <p:to>
                                        <p:strVal val="hidden"/>
                                      </p:to>
                                    </p:set>
                                  </p:childTnLst>
                                </p:cTn>
                              </p:par>
                            </p:childTnLst>
                          </p:cTn>
                        </p:par>
                        <p:par>
                          <p:cTn id="49" fill="hold" nodeType="afterGroup">
                            <p:stCondLst>
                              <p:cond delay="2300"/>
                            </p:stCondLst>
                            <p:childTnLst>
                              <p:par>
                                <p:cTn id="50" presetID="9" presetClass="entr" presetSubtype="0" fill="hold" grpId="0" nodeType="afterEffect">
                                  <p:stCondLst>
                                    <p:cond delay="0"/>
                                  </p:stCondLst>
                                  <p:childTnLst>
                                    <p:set>
                                      <p:cBhvr>
                                        <p:cTn id="51" dur="1" fill="hold">
                                          <p:stCondLst>
                                            <p:cond delay="0"/>
                                          </p:stCondLst>
                                        </p:cTn>
                                        <p:tgtEl>
                                          <p:spTgt spid="150585"/>
                                        </p:tgtEl>
                                        <p:attrNameLst>
                                          <p:attrName>style.visibility</p:attrName>
                                        </p:attrNameLst>
                                      </p:cBhvr>
                                      <p:to>
                                        <p:strVal val="visible"/>
                                      </p:to>
                                    </p:set>
                                    <p:animEffect transition="in" filter="dissolve">
                                      <p:cBhvr>
                                        <p:cTn id="52" dur="500"/>
                                        <p:tgtEl>
                                          <p:spTgt spid="150585"/>
                                        </p:tgtEl>
                                      </p:cBhvr>
                                    </p:animEffect>
                                  </p:childTnLst>
                                </p:cTn>
                              </p:par>
                            </p:childTnLst>
                          </p:cTn>
                        </p:par>
                        <p:par>
                          <p:cTn id="53" fill="hold" nodeType="afterGroup">
                            <p:stCondLst>
                              <p:cond delay="2800"/>
                            </p:stCondLst>
                            <p:childTnLst>
                              <p:par>
                                <p:cTn id="54" presetID="63" presetClass="path" presetSubtype="0" accel="50000" decel="50000" fill="hold" nodeType="afterEffect">
                                  <p:stCondLst>
                                    <p:cond delay="0"/>
                                  </p:stCondLst>
                                  <p:childTnLst>
                                    <p:animMotion origin="layout" path="M 0 0  L 0.25 0  E" pathEditMode="relative" ptsTypes="">
                                      <p:cBhvr>
                                        <p:cTn id="55"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86" grpId="0" animBg="1"/>
      <p:bldP spid="150586" grpId="1" animBg="1"/>
      <p:bldP spid="150583" grpId="0"/>
      <p:bldP spid="150584" grpId="0"/>
      <p:bldP spid="15058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47800" y="503238"/>
            <a:ext cx="7620000" cy="1143000"/>
          </a:xfrm>
        </p:spPr>
        <p:txBody>
          <a:bodyPr/>
          <a:lstStyle/>
          <a:p>
            <a:pPr eaLnBrk="1" fontAlgn="auto" hangingPunct="1">
              <a:spcAft>
                <a:spcPts val="0"/>
              </a:spcAft>
              <a:defRPr/>
            </a:pPr>
            <a:r>
              <a:rPr lang="en-US" smtClean="0">
                <a:ea typeface="+mj-ea"/>
              </a:rPr>
              <a:t>Types of CSS</a:t>
            </a:r>
          </a:p>
        </p:txBody>
      </p:sp>
      <p:sp>
        <p:nvSpPr>
          <p:cNvPr id="26626" name="Rectangle 3"/>
          <p:cNvSpPr>
            <a:spLocks noGrp="1" noChangeArrowheads="1"/>
          </p:cNvSpPr>
          <p:nvPr>
            <p:ph idx="1"/>
          </p:nvPr>
        </p:nvSpPr>
        <p:spPr>
          <a:xfrm>
            <a:off x="1143000" y="2547938"/>
            <a:ext cx="7620000" cy="3014662"/>
          </a:xfrm>
        </p:spPr>
        <p:txBody>
          <a:bodyPr/>
          <a:lstStyle/>
          <a:p>
            <a:pPr eaLnBrk="1" hangingPunct="1"/>
            <a:r>
              <a:rPr lang="en-US" dirty="0" smtClean="0">
                <a:latin typeface="Lucida Sans Unicode" charset="0"/>
              </a:rPr>
              <a:t>Inline style</a:t>
            </a:r>
            <a:endParaRPr lang="en-US" dirty="0">
              <a:latin typeface="Lucida Sans Unicode" charset="0"/>
            </a:endParaRPr>
          </a:p>
          <a:p>
            <a:pPr eaLnBrk="1" hangingPunct="1"/>
            <a:r>
              <a:rPr lang="en-US" dirty="0" smtClean="0">
                <a:latin typeface="Lucida Sans Unicode" charset="0"/>
              </a:rPr>
              <a:t>Internal style sheet</a:t>
            </a:r>
            <a:endParaRPr lang="en-US" dirty="0">
              <a:latin typeface="Lucida Sans Unicode" charset="0"/>
            </a:endParaRPr>
          </a:p>
          <a:p>
            <a:r>
              <a:rPr lang="en-US" dirty="0" smtClean="0">
                <a:latin typeface="Lucida Sans Unicode" charset="0"/>
              </a:rPr>
              <a:t>External style sheet and Imported</a:t>
            </a:r>
          </a:p>
          <a:p>
            <a:pPr eaLnBrk="1" hangingPunct="1">
              <a:buNone/>
            </a:pPr>
            <a:endParaRPr lang="en-US" dirty="0">
              <a:latin typeface="Lucida Sans Unicode" charset="0"/>
            </a:endParaRPr>
          </a:p>
          <a:p>
            <a:pPr eaLnBrk="1" hangingPunct="1">
              <a:buNone/>
            </a:pPr>
            <a:endParaRPr lang="en-US" dirty="0">
              <a:latin typeface="Lucida Sans Unicode" charset="0"/>
            </a:endParaRPr>
          </a:p>
        </p:txBody>
      </p:sp>
      <p:sp>
        <p:nvSpPr>
          <p:cNvPr id="4" name="Rectangle 3"/>
          <p:cNvSpPr/>
          <p:nvPr/>
        </p:nvSpPr>
        <p:spPr>
          <a:xfrm>
            <a:off x="1577622" y="1484313"/>
            <a:ext cx="7337778"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0848186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447800" y="777875"/>
            <a:ext cx="7391400" cy="1143000"/>
          </a:xfrm>
        </p:spPr>
        <p:txBody>
          <a:bodyPr/>
          <a:lstStyle/>
          <a:p>
            <a:pPr eaLnBrk="1" fontAlgn="auto" hangingPunct="1">
              <a:spcAft>
                <a:spcPts val="0"/>
              </a:spcAft>
              <a:defRPr/>
            </a:pPr>
            <a:r>
              <a:rPr lang="en-US" b="1" dirty="0" smtClean="0">
                <a:ea typeface="+mj-ea"/>
              </a:rPr>
              <a:t>Inline Style</a:t>
            </a:r>
          </a:p>
        </p:txBody>
      </p:sp>
      <p:sp>
        <p:nvSpPr>
          <p:cNvPr id="27650" name="Rectangle 3"/>
          <p:cNvSpPr>
            <a:spLocks noGrp="1" noChangeArrowheads="1"/>
          </p:cNvSpPr>
          <p:nvPr>
            <p:ph idx="1"/>
          </p:nvPr>
        </p:nvSpPr>
        <p:spPr>
          <a:xfrm>
            <a:off x="1447800" y="2103437"/>
            <a:ext cx="7391400" cy="4525963"/>
          </a:xfrm>
        </p:spPr>
        <p:txBody>
          <a:bodyPr/>
          <a:lstStyle/>
          <a:p>
            <a:pPr eaLnBrk="1" hangingPunct="1"/>
            <a:r>
              <a:rPr lang="en-US" dirty="0">
                <a:latin typeface="Lucida Sans Unicode" charset="0"/>
              </a:rPr>
              <a:t>Least flexible</a:t>
            </a:r>
          </a:p>
          <a:p>
            <a:pPr eaLnBrk="1" hangingPunct="1"/>
            <a:r>
              <a:rPr lang="en-US" dirty="0">
                <a:latin typeface="Lucida Sans Unicode" charset="0"/>
              </a:rPr>
              <a:t>Requires each element to be tagged if you want them to appear differently</a:t>
            </a:r>
          </a:p>
          <a:p>
            <a:pPr eaLnBrk="1" hangingPunct="1"/>
            <a:r>
              <a:rPr lang="en-US" dirty="0">
                <a:latin typeface="Lucida Sans Unicode" charset="0"/>
              </a:rPr>
              <a:t>Looses the advantage of using CSS</a:t>
            </a:r>
          </a:p>
        </p:txBody>
      </p:sp>
      <p:sp>
        <p:nvSpPr>
          <p:cNvPr id="4" name="Rectangle 3"/>
          <p:cNvSpPr/>
          <p:nvPr/>
        </p:nvSpPr>
        <p:spPr>
          <a:xfrm>
            <a:off x="1569156" y="1758950"/>
            <a:ext cx="7117644"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Rectangle 1"/>
          <p:cNvSpPr/>
          <p:nvPr/>
        </p:nvSpPr>
        <p:spPr>
          <a:xfrm>
            <a:off x="152399" y="4724400"/>
            <a:ext cx="8669153" cy="1569660"/>
          </a:xfrm>
          <a:prstGeom prst="rect">
            <a:avLst/>
          </a:prstGeom>
        </p:spPr>
        <p:txBody>
          <a:bodyPr wrap="square">
            <a:spAutoFit/>
          </a:bodyPr>
          <a:lstStyle/>
          <a:p>
            <a:r>
              <a:rPr lang="en-US" sz="2400" dirty="0"/>
              <a:t>&lt;</a:t>
            </a:r>
            <a:r>
              <a:rPr lang="en-US" sz="2400" b="1" dirty="0"/>
              <a:t>h1</a:t>
            </a:r>
            <a:r>
              <a:rPr lang="en-US" sz="2400" dirty="0"/>
              <a:t> ALIGN="center" </a:t>
            </a:r>
            <a:r>
              <a:rPr lang="en-US" sz="2400" dirty="0">
                <a:solidFill>
                  <a:srgbClr val="FF0000"/>
                </a:solidFill>
              </a:rPr>
              <a:t>STYLE="</a:t>
            </a:r>
            <a:r>
              <a:rPr lang="en-US" sz="2400" b="1" dirty="0">
                <a:solidFill>
                  <a:srgbClr val="FF0000"/>
                </a:solidFill>
              </a:rPr>
              <a:t>background:</a:t>
            </a:r>
            <a:r>
              <a:rPr lang="en-US" sz="2400" dirty="0">
                <a:solidFill>
                  <a:srgbClr val="FF0000"/>
                </a:solidFill>
              </a:rPr>
              <a:t> #000080; </a:t>
            </a:r>
            <a:r>
              <a:rPr lang="en-US" sz="2400" b="1" dirty="0">
                <a:solidFill>
                  <a:srgbClr val="FF0000"/>
                </a:solidFill>
              </a:rPr>
              <a:t>font:</a:t>
            </a:r>
            <a:r>
              <a:rPr lang="en-US" sz="2400" dirty="0">
                <a:solidFill>
                  <a:srgbClr val="FF0000"/>
                </a:solidFill>
              </a:rPr>
              <a:t> 36pt/40pt courier; </a:t>
            </a:r>
            <a:r>
              <a:rPr lang="en-US" sz="2400" b="1" dirty="0">
                <a:solidFill>
                  <a:srgbClr val="FF0000"/>
                </a:solidFill>
              </a:rPr>
              <a:t>font-variant:</a:t>
            </a:r>
            <a:r>
              <a:rPr lang="en-US" sz="2400" dirty="0">
                <a:solidFill>
                  <a:srgbClr val="FF0000"/>
                </a:solidFill>
              </a:rPr>
              <a:t> small-caps; </a:t>
            </a:r>
            <a:r>
              <a:rPr lang="en-US" sz="2400" b="1" dirty="0">
                <a:solidFill>
                  <a:srgbClr val="FF0000"/>
                </a:solidFill>
              </a:rPr>
              <a:t>border:</a:t>
            </a:r>
            <a:r>
              <a:rPr lang="en-US" sz="2400" dirty="0">
                <a:solidFill>
                  <a:srgbClr val="FF0000"/>
                </a:solidFill>
              </a:rPr>
              <a:t> thick dashed blue</a:t>
            </a:r>
            <a:r>
              <a:rPr lang="en-US" sz="2400" dirty="0" smtClean="0">
                <a:solidFill>
                  <a:srgbClr val="FF0000"/>
                </a:solidFill>
              </a:rPr>
              <a:t>"</a:t>
            </a:r>
            <a:r>
              <a:rPr lang="en-US" sz="2400" dirty="0" smtClean="0"/>
              <a:t>&gt;</a:t>
            </a:r>
          </a:p>
          <a:p>
            <a:r>
              <a:rPr lang="en-US" sz="2400" dirty="0" smtClean="0"/>
              <a:t>Welcome </a:t>
            </a:r>
            <a:r>
              <a:rPr lang="en-US" sz="2400" dirty="0"/>
              <a:t>to my home page</a:t>
            </a:r>
            <a:r>
              <a:rPr lang="en-US" sz="2400" dirty="0" smtClean="0"/>
              <a:t>!</a:t>
            </a:r>
          </a:p>
          <a:p>
            <a:r>
              <a:rPr lang="en-US" sz="2400" dirty="0" smtClean="0"/>
              <a:t>&lt;/</a:t>
            </a:r>
            <a:r>
              <a:rPr lang="en-US" sz="2400" b="1" dirty="0"/>
              <a:t>h1</a:t>
            </a:r>
            <a:r>
              <a:rPr lang="en-US" sz="2400" dirty="0"/>
              <a:t>&gt;</a:t>
            </a:r>
          </a:p>
        </p:txBody>
      </p:sp>
    </p:spTree>
    <p:extLst>
      <p:ext uri="{BB962C8B-B14F-4D97-AF65-F5344CB8AC3E}">
        <p14:creationId xmlns="" xmlns:p14="http://schemas.microsoft.com/office/powerpoint/2010/main" val="29427179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0" y="457200"/>
            <a:ext cx="9144000" cy="1143000"/>
          </a:xfrm>
        </p:spPr>
        <p:txBody>
          <a:bodyPr/>
          <a:lstStyle/>
          <a:p>
            <a:pPr eaLnBrk="1" fontAlgn="auto" hangingPunct="1">
              <a:spcAft>
                <a:spcPts val="0"/>
              </a:spcAft>
              <a:defRPr/>
            </a:pPr>
            <a:r>
              <a:rPr lang="en-US" sz="3600" b="1" dirty="0" smtClean="0">
                <a:ea typeface="+mj-ea"/>
              </a:rPr>
              <a:t>Internal / Embedded style sheet</a:t>
            </a:r>
          </a:p>
        </p:txBody>
      </p:sp>
      <p:sp>
        <p:nvSpPr>
          <p:cNvPr id="28674" name="Rectangle 3"/>
          <p:cNvSpPr>
            <a:spLocks noGrp="1" noChangeArrowheads="1"/>
          </p:cNvSpPr>
          <p:nvPr>
            <p:ph idx="1"/>
          </p:nvPr>
        </p:nvSpPr>
        <p:spPr>
          <a:xfrm>
            <a:off x="1447800" y="1325562"/>
            <a:ext cx="7239000" cy="4525963"/>
          </a:xfrm>
        </p:spPr>
        <p:txBody>
          <a:bodyPr/>
          <a:lstStyle/>
          <a:p>
            <a:pPr eaLnBrk="1" hangingPunct="1"/>
            <a:r>
              <a:rPr lang="en-US" dirty="0">
                <a:latin typeface="Lucida Sans Unicode" charset="0"/>
              </a:rPr>
              <a:t>Style characteristics are embedded in the HEAD section of the webpage</a:t>
            </a:r>
          </a:p>
          <a:p>
            <a:pPr eaLnBrk="1" hangingPunct="1"/>
            <a:r>
              <a:rPr lang="en-US" dirty="0">
                <a:latin typeface="Lucida Sans Unicode" charset="0"/>
              </a:rPr>
              <a:t>Perhaps best used when a single page requires a unique style sheet</a:t>
            </a:r>
          </a:p>
        </p:txBody>
      </p:sp>
      <p:sp>
        <p:nvSpPr>
          <p:cNvPr id="2" name="Rectangle 1"/>
          <p:cNvSpPr/>
          <p:nvPr/>
        </p:nvSpPr>
        <p:spPr>
          <a:xfrm>
            <a:off x="2370666" y="4369475"/>
            <a:ext cx="5630333" cy="2031325"/>
          </a:xfrm>
          <a:prstGeom prst="rect">
            <a:avLst/>
          </a:prstGeom>
        </p:spPr>
        <p:txBody>
          <a:bodyPr wrap="square">
            <a:spAutoFit/>
          </a:bodyPr>
          <a:lstStyle/>
          <a:p>
            <a:r>
              <a:rPr lang="en-US" dirty="0"/>
              <a:t>&lt;head&gt;</a:t>
            </a:r>
          </a:p>
          <a:p>
            <a:pPr marL="439738"/>
            <a:r>
              <a:rPr lang="en-US" dirty="0">
                <a:solidFill>
                  <a:srgbClr val="FF0000"/>
                </a:solidFill>
              </a:rPr>
              <a:t>&lt;style&gt;</a:t>
            </a:r>
          </a:p>
          <a:p>
            <a:pPr marL="439738"/>
            <a:r>
              <a:rPr lang="de-DE" dirty="0" err="1">
                <a:solidFill>
                  <a:srgbClr val="FF0000"/>
                </a:solidFill>
              </a:rPr>
              <a:t>hr</a:t>
            </a:r>
            <a:r>
              <a:rPr lang="de-DE" dirty="0">
                <a:solidFill>
                  <a:srgbClr val="FF0000"/>
                </a:solidFill>
              </a:rPr>
              <a:t> {</a:t>
            </a:r>
            <a:r>
              <a:rPr lang="de-DE" dirty="0" err="1">
                <a:solidFill>
                  <a:srgbClr val="FF0000"/>
                </a:solidFill>
              </a:rPr>
              <a:t>color:sienna</a:t>
            </a:r>
            <a:r>
              <a:rPr lang="de-DE" dirty="0">
                <a:solidFill>
                  <a:srgbClr val="FF0000"/>
                </a:solidFill>
              </a:rPr>
              <a:t>;}</a:t>
            </a:r>
          </a:p>
          <a:p>
            <a:pPr marL="439738"/>
            <a:r>
              <a:rPr lang="is-IS" dirty="0">
                <a:solidFill>
                  <a:srgbClr val="FF0000"/>
                </a:solidFill>
              </a:rPr>
              <a:t>p {margin-left:20px;}</a:t>
            </a:r>
          </a:p>
          <a:p>
            <a:pPr marL="439738"/>
            <a:r>
              <a:rPr lang="en-US" dirty="0">
                <a:solidFill>
                  <a:srgbClr val="FF0000"/>
                </a:solidFill>
              </a:rPr>
              <a:t>body {</a:t>
            </a:r>
            <a:r>
              <a:rPr lang="en-US" dirty="0" err="1">
                <a:solidFill>
                  <a:srgbClr val="FF0000"/>
                </a:solidFill>
              </a:rPr>
              <a:t>background-image:url</a:t>
            </a:r>
            <a:r>
              <a:rPr lang="en-US" dirty="0">
                <a:solidFill>
                  <a:srgbClr val="FF0000"/>
                </a:solidFill>
              </a:rPr>
              <a:t>("images/back40.gif");}</a:t>
            </a:r>
          </a:p>
          <a:p>
            <a:pPr marL="439738"/>
            <a:r>
              <a:rPr lang="en-US" dirty="0">
                <a:solidFill>
                  <a:srgbClr val="FF0000"/>
                </a:solidFill>
              </a:rPr>
              <a:t>&lt;/style&gt;</a:t>
            </a:r>
          </a:p>
          <a:p>
            <a:r>
              <a:rPr lang="en-US" dirty="0"/>
              <a:t>&lt;/head&gt;</a:t>
            </a:r>
          </a:p>
        </p:txBody>
      </p:sp>
    </p:spTree>
    <p:extLst>
      <p:ext uri="{BB962C8B-B14F-4D97-AF65-F5344CB8AC3E}">
        <p14:creationId xmlns="" xmlns:p14="http://schemas.microsoft.com/office/powerpoint/2010/main" val="9426022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762000"/>
            <a:ext cx="7772400" cy="1143000"/>
          </a:xfrm>
        </p:spPr>
        <p:txBody>
          <a:bodyPr/>
          <a:lstStyle/>
          <a:p>
            <a:pPr eaLnBrk="1" fontAlgn="auto" hangingPunct="1">
              <a:spcAft>
                <a:spcPts val="0"/>
              </a:spcAft>
              <a:defRPr/>
            </a:pPr>
            <a:r>
              <a:rPr lang="en-US" b="1" dirty="0" smtClean="0">
                <a:ea typeface="+mj-ea"/>
              </a:rPr>
              <a:t>External style sheet</a:t>
            </a:r>
          </a:p>
        </p:txBody>
      </p:sp>
      <p:sp>
        <p:nvSpPr>
          <p:cNvPr id="30722" name="Rectangle 3"/>
          <p:cNvSpPr>
            <a:spLocks noGrp="1" noChangeArrowheads="1"/>
          </p:cNvSpPr>
          <p:nvPr>
            <p:ph idx="1"/>
          </p:nvPr>
        </p:nvSpPr>
        <p:spPr>
          <a:xfrm>
            <a:off x="1371600" y="1798637"/>
            <a:ext cx="8229600" cy="4525963"/>
          </a:xfrm>
        </p:spPr>
        <p:txBody>
          <a:bodyPr/>
          <a:lstStyle/>
          <a:p>
            <a:pPr eaLnBrk="1" hangingPunct="1"/>
            <a:r>
              <a:rPr lang="en-US" dirty="0">
                <a:latin typeface="Lucida Sans Unicode" charset="0"/>
              </a:rPr>
              <a:t>Connection made via the LINK tag</a:t>
            </a:r>
          </a:p>
          <a:p>
            <a:pPr eaLnBrk="1" hangingPunct="1"/>
            <a:r>
              <a:rPr lang="en-US" dirty="0">
                <a:latin typeface="Lucida Sans Unicode" charset="0"/>
              </a:rPr>
              <a:t>Use the optional TYPE attribute to specify a media type</a:t>
            </a:r>
          </a:p>
          <a:p>
            <a:pPr lvl="1" eaLnBrk="1" hangingPunct="1"/>
            <a:r>
              <a:rPr lang="en-US" dirty="0">
                <a:latin typeface="Lucida Sans Unicode" charset="0"/>
              </a:rPr>
              <a:t>  type/</a:t>
            </a:r>
            <a:r>
              <a:rPr lang="en-US" dirty="0" err="1">
                <a:latin typeface="Lucida Sans Unicode" charset="0"/>
              </a:rPr>
              <a:t>css</a:t>
            </a:r>
            <a:endParaRPr lang="en-US" dirty="0">
              <a:latin typeface="Lucida Sans Unicode" charset="0"/>
            </a:endParaRPr>
          </a:p>
          <a:p>
            <a:pPr eaLnBrk="1" hangingPunct="1"/>
            <a:endParaRPr lang="en-US" dirty="0">
              <a:latin typeface="Lucida Sans Unicode" charset="0"/>
            </a:endParaRPr>
          </a:p>
        </p:txBody>
      </p:sp>
      <p:sp>
        <p:nvSpPr>
          <p:cNvPr id="2" name="Rectangle 1"/>
          <p:cNvSpPr/>
          <p:nvPr/>
        </p:nvSpPr>
        <p:spPr>
          <a:xfrm>
            <a:off x="0" y="4038600"/>
            <a:ext cx="4724400" cy="2308324"/>
          </a:xfrm>
          <a:prstGeom prst="rect">
            <a:avLst/>
          </a:prstGeom>
        </p:spPr>
        <p:txBody>
          <a:bodyPr wrap="square">
            <a:spAutoFit/>
          </a:bodyPr>
          <a:lstStyle/>
          <a:p>
            <a:r>
              <a:rPr lang="en-US" sz="2400" b="1" dirty="0" err="1" smtClean="0">
                <a:solidFill>
                  <a:srgbClr val="FF0000"/>
                </a:solidFill>
              </a:rPr>
              <a:t>Index.htm</a:t>
            </a:r>
            <a:endParaRPr lang="en-US" sz="2400" b="1" dirty="0" smtClean="0">
              <a:solidFill>
                <a:srgbClr val="FF0000"/>
              </a:solidFill>
            </a:endParaRPr>
          </a:p>
          <a:p>
            <a:r>
              <a:rPr lang="en-US" sz="2400" dirty="0" smtClean="0"/>
              <a:t>&lt;</a:t>
            </a:r>
            <a:r>
              <a:rPr lang="en-US" sz="2400" dirty="0"/>
              <a:t>head&gt;</a:t>
            </a:r>
          </a:p>
          <a:p>
            <a:pPr marL="439738"/>
            <a:r>
              <a:rPr lang="en-US" sz="2400" dirty="0"/>
              <a:t>&lt;link </a:t>
            </a:r>
            <a:r>
              <a:rPr lang="en-US" sz="2400" dirty="0" err="1"/>
              <a:t>rel</a:t>
            </a:r>
            <a:r>
              <a:rPr lang="en-US" sz="2400" dirty="0"/>
              <a:t>="</a:t>
            </a:r>
            <a:r>
              <a:rPr lang="en-US" sz="2400" dirty="0" err="1"/>
              <a:t>stylesheet</a:t>
            </a:r>
            <a:r>
              <a:rPr lang="en-US" sz="2400" dirty="0"/>
              <a:t>" type="text/</a:t>
            </a:r>
            <a:r>
              <a:rPr lang="en-US" sz="2400" dirty="0" err="1"/>
              <a:t>css</a:t>
            </a:r>
            <a:r>
              <a:rPr lang="en-US" sz="2400" dirty="0"/>
              <a:t>" </a:t>
            </a:r>
            <a:r>
              <a:rPr lang="en-US" sz="2400" dirty="0" err="1"/>
              <a:t>href</a:t>
            </a:r>
            <a:r>
              <a:rPr lang="en-US" sz="2400" dirty="0"/>
              <a:t>="</a:t>
            </a:r>
            <a:r>
              <a:rPr lang="en-US" sz="2400" dirty="0" err="1"/>
              <a:t>mystyle.css</a:t>
            </a:r>
            <a:r>
              <a:rPr lang="en-US" sz="2400" dirty="0"/>
              <a:t>"&gt;</a:t>
            </a:r>
          </a:p>
          <a:p>
            <a:r>
              <a:rPr lang="en-US" sz="2400" dirty="0"/>
              <a:t>&lt;/head&gt;</a:t>
            </a:r>
          </a:p>
        </p:txBody>
      </p:sp>
      <p:sp>
        <p:nvSpPr>
          <p:cNvPr id="3" name="Rectangle 2"/>
          <p:cNvSpPr/>
          <p:nvPr/>
        </p:nvSpPr>
        <p:spPr>
          <a:xfrm>
            <a:off x="4876800" y="4114800"/>
            <a:ext cx="4572000" cy="2308324"/>
          </a:xfrm>
          <a:prstGeom prst="rect">
            <a:avLst/>
          </a:prstGeom>
        </p:spPr>
        <p:txBody>
          <a:bodyPr>
            <a:spAutoFit/>
          </a:bodyPr>
          <a:lstStyle/>
          <a:p>
            <a:r>
              <a:rPr lang="en-US" sz="2400" b="1" dirty="0" smtClean="0">
                <a:solidFill>
                  <a:srgbClr val="FF0000"/>
                </a:solidFill>
              </a:rPr>
              <a:t>F</a:t>
            </a:r>
            <a:r>
              <a:rPr lang="de-DE" sz="2400" b="1" dirty="0" err="1" smtClean="0">
                <a:solidFill>
                  <a:srgbClr val="FF0000"/>
                </a:solidFill>
              </a:rPr>
              <a:t>ilename.CSS</a:t>
            </a:r>
            <a:endParaRPr lang="de-DE" sz="2400" b="1" dirty="0" smtClean="0">
              <a:solidFill>
                <a:srgbClr val="FF0000"/>
              </a:solidFill>
            </a:endParaRPr>
          </a:p>
          <a:p>
            <a:r>
              <a:rPr lang="de-DE" sz="2400" dirty="0" smtClean="0"/>
              <a:t>hr </a:t>
            </a:r>
            <a:r>
              <a:rPr lang="de-DE" sz="2400" dirty="0"/>
              <a:t>{color:sienna</a:t>
            </a:r>
            <a:r>
              <a:rPr lang="de-DE" sz="2400" dirty="0" smtClean="0"/>
              <a:t>;	}</a:t>
            </a:r>
            <a:endParaRPr lang="de-DE" sz="2400" dirty="0"/>
          </a:p>
          <a:p>
            <a:r>
              <a:rPr lang="is-IS" sz="2400" dirty="0"/>
              <a:t>p {margin-left:20px</a:t>
            </a:r>
            <a:r>
              <a:rPr lang="is-IS" sz="2400" dirty="0" smtClean="0"/>
              <a:t>;	}</a:t>
            </a:r>
            <a:endParaRPr lang="is-IS" sz="2400" dirty="0"/>
          </a:p>
          <a:p>
            <a:r>
              <a:rPr lang="en-US" sz="2400" dirty="0"/>
              <a:t>body {background-</a:t>
            </a:r>
            <a:r>
              <a:rPr lang="en-US" sz="2400" dirty="0" err="1"/>
              <a:t>image:url</a:t>
            </a:r>
            <a:r>
              <a:rPr lang="en-US" sz="2400" dirty="0"/>
              <a:t>("images/back40.gif</a:t>
            </a:r>
            <a:r>
              <a:rPr lang="en-US" sz="2400" dirty="0" smtClean="0"/>
              <a:t>");</a:t>
            </a:r>
          </a:p>
          <a:p>
            <a:r>
              <a:rPr lang="en-US" sz="2400" dirty="0" smtClean="0"/>
              <a:t>}</a:t>
            </a:r>
            <a:endParaRPr lang="en-US" sz="2400" dirty="0"/>
          </a:p>
        </p:txBody>
      </p:sp>
    </p:spTree>
    <p:extLst>
      <p:ext uri="{BB962C8B-B14F-4D97-AF65-F5344CB8AC3E}">
        <p14:creationId xmlns="" xmlns:p14="http://schemas.microsoft.com/office/powerpoint/2010/main" val="30921324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295400" y="473075"/>
            <a:ext cx="7391400" cy="1143000"/>
          </a:xfrm>
        </p:spPr>
        <p:txBody>
          <a:bodyPr/>
          <a:lstStyle/>
          <a:p>
            <a:pPr eaLnBrk="1" fontAlgn="auto" hangingPunct="1">
              <a:spcAft>
                <a:spcPts val="0"/>
              </a:spcAft>
              <a:defRPr/>
            </a:pPr>
            <a:r>
              <a:rPr lang="en-US" b="1" dirty="0" smtClean="0">
                <a:ea typeface="+mj-ea"/>
              </a:rPr>
              <a:t>Imported</a:t>
            </a:r>
          </a:p>
        </p:txBody>
      </p:sp>
      <p:sp>
        <p:nvSpPr>
          <p:cNvPr id="29698" name="Rectangle 3"/>
          <p:cNvSpPr>
            <a:spLocks noGrp="1" noChangeArrowheads="1"/>
          </p:cNvSpPr>
          <p:nvPr>
            <p:ph idx="1"/>
          </p:nvPr>
        </p:nvSpPr>
        <p:spPr>
          <a:xfrm>
            <a:off x="1295400" y="1798637"/>
            <a:ext cx="7391400" cy="4525963"/>
          </a:xfrm>
        </p:spPr>
        <p:txBody>
          <a:bodyPr/>
          <a:lstStyle/>
          <a:p>
            <a:pPr eaLnBrk="1" hangingPunct="1"/>
            <a:r>
              <a:rPr lang="en-US" dirty="0">
                <a:latin typeface="Lucida Sans Unicode" charset="0"/>
              </a:rPr>
              <a:t>Allows for using style sheets from other sources</a:t>
            </a:r>
          </a:p>
          <a:p>
            <a:pPr eaLnBrk="1" hangingPunct="1"/>
            <a:r>
              <a:rPr lang="en-US" dirty="0">
                <a:latin typeface="Lucida Sans Unicode" charset="0"/>
              </a:rPr>
              <a:t>Must be included at the beginning of the style sheet using the </a:t>
            </a:r>
            <a:r>
              <a:rPr lang="en-US" dirty="0">
                <a:solidFill>
                  <a:srgbClr val="FF9900"/>
                </a:solidFill>
                <a:latin typeface="Lucida Sans Unicode" charset="0"/>
              </a:rPr>
              <a:t>@import</a:t>
            </a:r>
            <a:r>
              <a:rPr lang="en-US" dirty="0">
                <a:latin typeface="Lucida Sans Unicode" charset="0"/>
              </a:rPr>
              <a:t> statement</a:t>
            </a:r>
          </a:p>
          <a:p>
            <a:pPr eaLnBrk="1" hangingPunct="1"/>
            <a:r>
              <a:rPr lang="en-US" dirty="0">
                <a:latin typeface="Lucida Sans Unicode" charset="0"/>
              </a:rPr>
              <a:t>Other CSS rules can be included</a:t>
            </a:r>
          </a:p>
        </p:txBody>
      </p:sp>
      <p:sp>
        <p:nvSpPr>
          <p:cNvPr id="4" name="Rectangle 3"/>
          <p:cNvSpPr/>
          <p:nvPr/>
        </p:nvSpPr>
        <p:spPr>
          <a:xfrm>
            <a:off x="1416756" y="1454150"/>
            <a:ext cx="7117644"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Rectangle 1"/>
          <p:cNvSpPr/>
          <p:nvPr/>
        </p:nvSpPr>
        <p:spPr>
          <a:xfrm>
            <a:off x="1295400" y="5218707"/>
            <a:ext cx="4944533" cy="923330"/>
          </a:xfrm>
          <a:prstGeom prst="rect">
            <a:avLst/>
          </a:prstGeom>
        </p:spPr>
        <p:txBody>
          <a:bodyPr wrap="square">
            <a:spAutoFit/>
          </a:bodyPr>
          <a:lstStyle/>
          <a:p>
            <a:r>
              <a:rPr lang="en-US" dirty="0"/>
              <a:t>&lt;style type="text/</a:t>
            </a:r>
            <a:r>
              <a:rPr lang="en-US" dirty="0" err="1"/>
              <a:t>css</a:t>
            </a:r>
            <a:r>
              <a:rPr lang="en-US" dirty="0"/>
              <a:t>"&gt;  </a:t>
            </a:r>
            <a:r>
              <a:rPr lang="en-US" dirty="0">
                <a:solidFill>
                  <a:srgbClr val="FF0000"/>
                </a:solidFill>
              </a:rPr>
              <a:t> </a:t>
            </a:r>
            <a:endParaRPr lang="en-US" dirty="0" smtClean="0">
              <a:solidFill>
                <a:srgbClr val="FF0000"/>
              </a:solidFill>
            </a:endParaRPr>
          </a:p>
          <a:p>
            <a:r>
              <a:rPr lang="en-US" dirty="0" smtClean="0">
                <a:solidFill>
                  <a:srgbClr val="FF0000"/>
                </a:solidFill>
              </a:rPr>
              <a:t>@</a:t>
            </a:r>
            <a:r>
              <a:rPr lang="en-US" dirty="0">
                <a:solidFill>
                  <a:srgbClr val="FF0000"/>
                </a:solidFill>
              </a:rPr>
              <a:t>import </a:t>
            </a:r>
            <a:r>
              <a:rPr lang="en-US" dirty="0" err="1"/>
              <a:t>url</a:t>
            </a:r>
            <a:r>
              <a:rPr lang="en-US" dirty="0"/>
              <a:t>("import3.css");   p { color : #f00; } </a:t>
            </a:r>
            <a:endParaRPr lang="en-US" dirty="0" smtClean="0"/>
          </a:p>
          <a:p>
            <a:r>
              <a:rPr lang="en-US" dirty="0" smtClean="0"/>
              <a:t>&lt;/</a:t>
            </a:r>
            <a:r>
              <a:rPr lang="en-US" dirty="0"/>
              <a:t>style&gt;</a:t>
            </a:r>
          </a:p>
        </p:txBody>
      </p:sp>
    </p:spTree>
    <p:extLst>
      <p:ext uri="{BB962C8B-B14F-4D97-AF65-F5344CB8AC3E}">
        <p14:creationId xmlns="" xmlns:p14="http://schemas.microsoft.com/office/powerpoint/2010/main" val="6078319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10439400" cy="1143000"/>
          </a:xfrm>
        </p:spPr>
        <p:txBody>
          <a:bodyPr>
            <a:normAutofit/>
          </a:bodyPr>
          <a:lstStyle/>
          <a:p>
            <a:r>
              <a:rPr lang="en-US" sz="3200" b="1" dirty="0" smtClean="0"/>
              <a:t>Methods of Combining CSS with HTML</a:t>
            </a:r>
            <a:endParaRPr lang="en-US" sz="3200" b="1" dirty="0"/>
          </a:p>
        </p:txBody>
      </p:sp>
      <p:pic>
        <p:nvPicPr>
          <p:cNvPr id="41986" name="Picture 2" descr="C:\Users\U460\Desktop\photo.jpg"/>
          <p:cNvPicPr>
            <a:picLocks noChangeAspect="1" noChangeArrowheads="1"/>
          </p:cNvPicPr>
          <p:nvPr/>
        </p:nvPicPr>
        <p:blipFill>
          <a:blip r:embed="rId2" cstate="print"/>
          <a:srcRect/>
          <a:stretch>
            <a:fillRect/>
          </a:stretch>
        </p:blipFill>
        <p:spPr bwMode="auto">
          <a:xfrm>
            <a:off x="457200" y="1524000"/>
            <a:ext cx="8382000" cy="525408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533400" y="1493837"/>
            <a:ext cx="8229600" cy="1470025"/>
          </a:xfrm>
          <a:prstGeom prst="rect">
            <a:avLst/>
          </a:prstGeom>
        </p:spPr>
        <p:txBody>
          <a:bodyPr/>
          <a:lstStyle/>
          <a:p>
            <a:pPr lvl="0" algn="ctr">
              <a:spcBef>
                <a:spcPct val="0"/>
              </a:spcBef>
              <a:defRPr/>
            </a:pPr>
            <a:r>
              <a:rPr lang="en-PH" sz="5400" b="1" noProof="0" dirty="0" smtClean="0">
                <a:ln w="1905"/>
                <a:solidFill>
                  <a:srgbClr val="009900"/>
                </a:solidFill>
                <a:effectLst>
                  <a:innerShdw blurRad="69850" dist="43180" dir="5400000">
                    <a:srgbClr val="000000">
                      <a:alpha val="65000"/>
                    </a:srgbClr>
                  </a:innerShdw>
                </a:effectLst>
                <a:latin typeface="American Typewriter"/>
                <a:cs typeface="American Typewriter"/>
              </a:rPr>
              <a:t>CASCADING STYLE SHEETS (CSS)</a:t>
            </a:r>
            <a:endParaRPr kumimoji="0" lang="en-PH" sz="54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1219200" y="4008437"/>
            <a:ext cx="7239000" cy="1630363"/>
          </a:xfrm>
        </p:spPr>
        <p:txBody>
          <a:bodyPr>
            <a:normAutofit/>
          </a:bodyPr>
          <a:lstStyle/>
          <a:p>
            <a:pPr marL="50800" indent="58738" algn="just" eaLnBrk="1" fontAlgn="auto" hangingPunct="1">
              <a:spcAft>
                <a:spcPts val="0"/>
              </a:spcAft>
              <a:buClrTx/>
              <a:buNone/>
              <a:defRPr/>
            </a:pPr>
            <a:r>
              <a:rPr lang="en-US" dirty="0" smtClean="0"/>
              <a:t>A style language that lets you control the display characteristics of your Web site.</a:t>
            </a:r>
            <a:endParaRPr lang="en-US" dirty="0" smtClean="0">
              <a:ea typeface="+mn-ea"/>
            </a:endParaRPr>
          </a:p>
        </p:txBody>
      </p:sp>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838200" y="854075"/>
            <a:ext cx="8229600" cy="1143000"/>
          </a:xfrm>
        </p:spPr>
        <p:txBody>
          <a:bodyPr/>
          <a:lstStyle/>
          <a:p>
            <a:pPr eaLnBrk="1" fontAlgn="auto" hangingPunct="1">
              <a:spcAft>
                <a:spcPts val="0"/>
              </a:spcAft>
              <a:defRPr/>
            </a:pPr>
            <a:r>
              <a:rPr lang="en-US" dirty="0" smtClean="0">
                <a:ea typeface="+mj-ea"/>
              </a:rPr>
              <a:t>Inserting a CSS</a:t>
            </a:r>
          </a:p>
        </p:txBody>
      </p:sp>
      <p:sp>
        <p:nvSpPr>
          <p:cNvPr id="31746" name="Rectangle 3"/>
          <p:cNvSpPr>
            <a:spLocks noGrp="1" noChangeArrowheads="1"/>
          </p:cNvSpPr>
          <p:nvPr>
            <p:ph idx="1"/>
          </p:nvPr>
        </p:nvSpPr>
        <p:spPr>
          <a:xfrm>
            <a:off x="1219200" y="2179637"/>
            <a:ext cx="8229600" cy="4525963"/>
          </a:xfrm>
        </p:spPr>
        <p:txBody>
          <a:bodyPr/>
          <a:lstStyle/>
          <a:p>
            <a:pPr eaLnBrk="1" hangingPunct="1">
              <a:buNone/>
            </a:pPr>
            <a:r>
              <a:rPr lang="en-US" b="1" dirty="0">
                <a:solidFill>
                  <a:srgbClr val="FF0000"/>
                </a:solidFill>
                <a:latin typeface="Lucida Sans Unicode" charset="0"/>
              </a:rPr>
              <a:t>Inline</a:t>
            </a: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&lt;p style=</a:t>
            </a:r>
            <a:r>
              <a:rPr lang="ja-JP" altLang="en-US">
                <a:latin typeface="Lucida Sans Unicode" charset="0"/>
              </a:rPr>
              <a:t>“</a:t>
            </a:r>
            <a:r>
              <a:rPr lang="en-US" dirty="0">
                <a:latin typeface="Lucida Sans Unicode" charset="0"/>
              </a:rPr>
              <a:t>color: yellow; font-family: </a:t>
            </a:r>
            <a:r>
              <a:rPr lang="en-US" dirty="0" err="1">
                <a:latin typeface="Lucida Sans Unicode" charset="0"/>
              </a:rPr>
              <a:t>verdana</a:t>
            </a:r>
            <a:r>
              <a:rPr lang="ja-JP" altLang="en-US">
                <a:latin typeface="Lucida Sans Unicode" charset="0"/>
              </a:rPr>
              <a:t>”</a:t>
            </a:r>
            <a:r>
              <a:rPr lang="en-US" dirty="0">
                <a:latin typeface="Lucida Sans Unicode" charset="0"/>
              </a:rPr>
              <a:t>&gt;</a:t>
            </a:r>
          </a:p>
          <a:p>
            <a:pPr lvl="1" eaLnBrk="1" hangingPunct="1">
              <a:buFontTx/>
              <a:buNone/>
            </a:pPr>
            <a:r>
              <a:rPr lang="en-US" dirty="0">
                <a:solidFill>
                  <a:srgbClr val="FFFF00"/>
                </a:solidFill>
                <a:latin typeface="Lucida Sans Unicode" charset="0"/>
              </a:rPr>
              <a:t>This is a paragraph</a:t>
            </a:r>
          </a:p>
          <a:p>
            <a:pPr lvl="1" eaLnBrk="1" hangingPunct="1">
              <a:buFontTx/>
              <a:buNone/>
            </a:pPr>
            <a:r>
              <a:rPr lang="en-US" dirty="0">
                <a:latin typeface="Lucida Sans Unicode" charset="0"/>
              </a:rPr>
              <a:t>&lt;/p&gt;</a:t>
            </a:r>
          </a:p>
        </p:txBody>
      </p:sp>
      <p:sp>
        <p:nvSpPr>
          <p:cNvPr id="4" name="Rectangle 3"/>
          <p:cNvSpPr/>
          <p:nvPr/>
        </p:nvSpPr>
        <p:spPr>
          <a:xfrm>
            <a:off x="9144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8447359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838200" y="549275"/>
            <a:ext cx="8229600" cy="1143000"/>
          </a:xfrm>
        </p:spPr>
        <p:txBody>
          <a:bodyPr/>
          <a:lstStyle/>
          <a:p>
            <a:pPr eaLnBrk="1" fontAlgn="auto" hangingPunct="1">
              <a:spcAft>
                <a:spcPts val="0"/>
              </a:spcAft>
              <a:defRPr/>
            </a:pPr>
            <a:r>
              <a:rPr lang="en-US" dirty="0" smtClean="0">
                <a:ea typeface="+mj-ea"/>
              </a:rPr>
              <a:t>Inserting a CSS</a:t>
            </a:r>
          </a:p>
        </p:txBody>
      </p:sp>
      <p:sp>
        <p:nvSpPr>
          <p:cNvPr id="33794" name="Rectangle 3"/>
          <p:cNvSpPr>
            <a:spLocks noGrp="1" noChangeArrowheads="1"/>
          </p:cNvSpPr>
          <p:nvPr>
            <p:ph idx="1"/>
          </p:nvPr>
        </p:nvSpPr>
        <p:spPr>
          <a:xfrm>
            <a:off x="914400" y="1798637"/>
            <a:ext cx="8229600" cy="4525963"/>
          </a:xfrm>
        </p:spPr>
        <p:txBody>
          <a:bodyPr>
            <a:normAutofit fontScale="92500" lnSpcReduction="10000"/>
          </a:bodyPr>
          <a:lstStyle/>
          <a:p>
            <a:pPr eaLnBrk="1" hangingPunct="1">
              <a:lnSpc>
                <a:spcPct val="90000"/>
              </a:lnSpc>
              <a:buNone/>
            </a:pPr>
            <a:r>
              <a:rPr lang="en-US" b="1" dirty="0">
                <a:solidFill>
                  <a:srgbClr val="FF0000"/>
                </a:solidFill>
                <a:latin typeface="Lucida Sans Unicode" charset="0"/>
              </a:rPr>
              <a:t>Internal/embedded sheet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dirty="0">
                <a:latin typeface="Lucida Sans Unicode" charset="0"/>
              </a:rPr>
              <a:t>&lt;head</a:t>
            </a:r>
            <a:r>
              <a:rPr lang="en-US" dirty="0" smtClean="0">
                <a:latin typeface="Lucida Sans Unicode" charset="0"/>
              </a:rPr>
              <a:t>&gt;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dirty="0">
                <a:latin typeface="Lucida Sans Unicode" charset="0"/>
              </a:rPr>
              <a:t>&lt;style type=</a:t>
            </a:r>
            <a:r>
              <a:rPr lang="ja-JP" altLang="en-US" dirty="0">
                <a:latin typeface="Lucida Sans Unicode" charset="0"/>
              </a:rPr>
              <a:t>“</a:t>
            </a:r>
            <a:r>
              <a:rPr lang="en-US" dirty="0">
                <a:latin typeface="Lucida Sans Unicode" charset="0"/>
              </a:rPr>
              <a:t>text/</a:t>
            </a:r>
            <a:r>
              <a:rPr lang="en-US" dirty="0" err="1">
                <a:latin typeface="Lucida Sans Unicode" charset="0"/>
              </a:rPr>
              <a:t>css</a:t>
            </a:r>
            <a:r>
              <a:rPr lang="ja-JP" altLang="en-US" dirty="0">
                <a:latin typeface="Lucida Sans Unicode" charset="0"/>
              </a:rPr>
              <a:t>”</a:t>
            </a:r>
            <a:r>
              <a:rPr lang="en-US" dirty="0" smtClean="0">
                <a:latin typeface="Lucida Sans Unicode" charset="0"/>
              </a:rPr>
              <a:t>&gt;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dirty="0">
                <a:latin typeface="Lucida Sans Unicode" charset="0"/>
              </a:rPr>
              <a:t>hr { color: </a:t>
            </a:r>
            <a:r>
              <a:rPr lang="en-US" dirty="0" smtClean="0">
                <a:latin typeface="Lucida Sans Unicode" charset="0"/>
              </a:rPr>
              <a:t>navy;}</a:t>
            </a:r>
            <a:endParaRPr lang="en-US" dirty="0">
              <a:latin typeface="Lucida Sans Unicode" charset="0"/>
            </a:endParaRPr>
          </a:p>
          <a:p>
            <a:pPr lvl="1" eaLnBrk="1" hangingPunct="1">
              <a:lnSpc>
                <a:spcPct val="90000"/>
              </a:lnSpc>
              <a:buFontTx/>
              <a:buNone/>
            </a:pPr>
            <a:r>
              <a:rPr lang="en-US" dirty="0">
                <a:latin typeface="Lucida Sans Unicode" charset="0"/>
              </a:rPr>
              <a:t>body {margin-left: </a:t>
            </a:r>
            <a:r>
              <a:rPr lang="en-US" dirty="0" smtClean="0">
                <a:latin typeface="Lucida Sans Unicode" charset="0"/>
              </a:rPr>
              <a:t>20px;}</a:t>
            </a:r>
            <a:endParaRPr lang="en-US" dirty="0">
              <a:latin typeface="Lucida Sans Unicode" charset="0"/>
            </a:endParaRPr>
          </a:p>
          <a:p>
            <a:pPr lvl="1" eaLnBrk="1" hangingPunct="1">
              <a:lnSpc>
                <a:spcPct val="90000"/>
              </a:lnSpc>
              <a:buFontTx/>
              <a:buNone/>
            </a:pPr>
            <a:r>
              <a:rPr lang="en-US" dirty="0">
                <a:latin typeface="Lucida Sans Unicode" charset="0"/>
              </a:rPr>
              <a:t>&lt;/style</a:t>
            </a:r>
            <a:r>
              <a:rPr lang="en-US" dirty="0" smtClean="0">
                <a:latin typeface="Lucida Sans Unicode" charset="0"/>
              </a:rPr>
              <a:t>&gt;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dirty="0">
                <a:latin typeface="Lucida Sans Unicode" charset="0"/>
              </a:rPr>
              <a:t>&lt;/head&gt;</a:t>
            </a:r>
          </a:p>
        </p:txBody>
      </p:sp>
      <p:sp>
        <p:nvSpPr>
          <p:cNvPr id="4" name="Rectangle 3"/>
          <p:cNvSpPr/>
          <p:nvPr/>
        </p:nvSpPr>
        <p:spPr>
          <a:xfrm>
            <a:off x="990600" y="1530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7330099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219200" y="930275"/>
            <a:ext cx="8229600" cy="1143000"/>
          </a:xfrm>
        </p:spPr>
        <p:txBody>
          <a:bodyPr/>
          <a:lstStyle/>
          <a:p>
            <a:pPr eaLnBrk="1" fontAlgn="auto" hangingPunct="1">
              <a:spcAft>
                <a:spcPts val="0"/>
              </a:spcAft>
              <a:defRPr/>
            </a:pPr>
            <a:r>
              <a:rPr lang="en-US" smtClean="0">
                <a:ea typeface="+mj-ea"/>
              </a:rPr>
              <a:t>Inserting a CSS</a:t>
            </a:r>
          </a:p>
        </p:txBody>
      </p:sp>
      <p:sp>
        <p:nvSpPr>
          <p:cNvPr id="34818" name="Rectangle 3"/>
          <p:cNvSpPr>
            <a:spLocks noGrp="1" noChangeArrowheads="1"/>
          </p:cNvSpPr>
          <p:nvPr>
            <p:ph idx="1"/>
          </p:nvPr>
        </p:nvSpPr>
        <p:spPr>
          <a:xfrm>
            <a:off x="1219200" y="2255837"/>
            <a:ext cx="8229600" cy="4525963"/>
          </a:xfrm>
        </p:spPr>
        <p:txBody>
          <a:bodyPr/>
          <a:lstStyle/>
          <a:p>
            <a:pPr eaLnBrk="1" hangingPunct="1">
              <a:buNone/>
            </a:pPr>
            <a:r>
              <a:rPr lang="en-US" b="1" dirty="0">
                <a:solidFill>
                  <a:srgbClr val="FF0000"/>
                </a:solidFill>
                <a:latin typeface="Lucida Sans Unicode" charset="0"/>
              </a:rPr>
              <a:t>External sheet</a:t>
            </a: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&lt;head&gt;</a:t>
            </a:r>
          </a:p>
          <a:p>
            <a:pPr lvl="1" eaLnBrk="1" hangingPunct="1">
              <a:buFontTx/>
              <a:buNone/>
            </a:pPr>
            <a:r>
              <a:rPr lang="en-US" dirty="0">
                <a:latin typeface="Lucida Sans Unicode" charset="0"/>
              </a:rPr>
              <a:t>&lt;link </a:t>
            </a:r>
            <a:r>
              <a:rPr lang="en-US" dirty="0" err="1">
                <a:latin typeface="Lucida Sans Unicode" charset="0"/>
              </a:rPr>
              <a:t>rel</a:t>
            </a:r>
            <a:r>
              <a:rPr lang="en-US" dirty="0">
                <a:latin typeface="Lucida Sans Unicode" charset="0"/>
              </a:rPr>
              <a:t>=</a:t>
            </a:r>
            <a:r>
              <a:rPr lang="ja-JP" altLang="en-US">
                <a:latin typeface="Lucida Sans Unicode" charset="0"/>
              </a:rPr>
              <a:t>“</a:t>
            </a:r>
            <a:r>
              <a:rPr lang="en-US" dirty="0" err="1">
                <a:latin typeface="Lucida Sans Unicode" charset="0"/>
              </a:rPr>
              <a:t>stylesheet</a:t>
            </a:r>
            <a:r>
              <a:rPr lang="ja-JP" altLang="en-US">
                <a:latin typeface="Lucida Sans Unicode" charset="0"/>
              </a:rPr>
              <a:t>”</a:t>
            </a:r>
            <a:r>
              <a:rPr lang="en-US" dirty="0">
                <a:latin typeface="Lucida Sans Unicode" charset="0"/>
              </a:rPr>
              <a:t> type=</a:t>
            </a:r>
            <a:r>
              <a:rPr lang="ja-JP" altLang="en-US">
                <a:latin typeface="Lucida Sans Unicode" charset="0"/>
              </a:rPr>
              <a:t>“</a:t>
            </a:r>
            <a:r>
              <a:rPr lang="en-US" dirty="0">
                <a:latin typeface="Lucida Sans Unicode" charset="0"/>
              </a:rPr>
              <a:t>text/</a:t>
            </a:r>
            <a:r>
              <a:rPr lang="en-US" dirty="0" err="1">
                <a:latin typeface="Lucida Sans Unicode" charset="0"/>
              </a:rPr>
              <a:t>css</a:t>
            </a:r>
            <a:r>
              <a:rPr lang="ja-JP" altLang="en-US">
                <a:latin typeface="Lucida Sans Unicode" charset="0"/>
              </a:rPr>
              <a:t>”</a:t>
            </a:r>
            <a:r>
              <a:rPr lang="en-US" dirty="0">
                <a:latin typeface="Lucida Sans Unicode" charset="0"/>
              </a:rPr>
              <a:t> </a:t>
            </a:r>
            <a:r>
              <a:rPr lang="en-US" dirty="0" err="1">
                <a:latin typeface="Lucida Sans Unicode" charset="0"/>
              </a:rPr>
              <a:t>href</a:t>
            </a:r>
            <a:r>
              <a:rPr lang="en-US" dirty="0">
                <a:latin typeface="Lucida Sans Unicode" charset="0"/>
              </a:rPr>
              <a:t>=</a:t>
            </a:r>
            <a:r>
              <a:rPr lang="ja-JP" altLang="en-US">
                <a:latin typeface="Lucida Sans Unicode" charset="0"/>
              </a:rPr>
              <a:t>“</a:t>
            </a:r>
            <a:r>
              <a:rPr lang="en-US" dirty="0">
                <a:latin typeface="Lucida Sans Unicode" charset="0"/>
              </a:rPr>
              <a:t>mystyle.css</a:t>
            </a:r>
            <a:r>
              <a:rPr lang="ja-JP" altLang="en-US">
                <a:latin typeface="Lucida Sans Unicode" charset="0"/>
              </a:rPr>
              <a:t>”</a:t>
            </a:r>
            <a:r>
              <a:rPr lang="en-US" dirty="0">
                <a:latin typeface="Lucida Sans Unicode" charset="0"/>
              </a:rPr>
              <a:t> /&gt;</a:t>
            </a:r>
          </a:p>
          <a:p>
            <a:pPr lvl="1" eaLnBrk="1" hangingPunct="1">
              <a:buFontTx/>
              <a:buNone/>
            </a:pPr>
            <a:r>
              <a:rPr lang="en-US" dirty="0">
                <a:latin typeface="Lucida Sans Unicode" charset="0"/>
              </a:rPr>
              <a:t>&lt;/head&gt;</a:t>
            </a:r>
          </a:p>
        </p:txBody>
      </p:sp>
      <p:sp>
        <p:nvSpPr>
          <p:cNvPr id="4" name="Rectangle 3"/>
          <p:cNvSpPr/>
          <p:nvPr/>
        </p:nvSpPr>
        <p:spPr>
          <a:xfrm>
            <a:off x="1371600" y="1911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6763648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158875"/>
            <a:ext cx="7391400" cy="1143000"/>
          </a:xfrm>
        </p:spPr>
        <p:txBody>
          <a:bodyPr/>
          <a:lstStyle/>
          <a:p>
            <a:pPr eaLnBrk="1" fontAlgn="auto" hangingPunct="1">
              <a:spcAft>
                <a:spcPts val="0"/>
              </a:spcAft>
              <a:defRPr/>
            </a:pPr>
            <a:r>
              <a:rPr lang="en-US" smtClean="0">
                <a:ea typeface="+mj-ea"/>
              </a:rPr>
              <a:t>Cascading multiple sheets</a:t>
            </a:r>
          </a:p>
        </p:txBody>
      </p:sp>
      <p:sp>
        <p:nvSpPr>
          <p:cNvPr id="35842" name="Rectangle 3"/>
          <p:cNvSpPr>
            <a:spLocks noGrp="1" noChangeArrowheads="1"/>
          </p:cNvSpPr>
          <p:nvPr>
            <p:ph idx="1"/>
          </p:nvPr>
        </p:nvSpPr>
        <p:spPr>
          <a:xfrm>
            <a:off x="1143000" y="2484437"/>
            <a:ext cx="7391400" cy="4525963"/>
          </a:xfrm>
        </p:spPr>
        <p:txBody>
          <a:bodyPr/>
          <a:lstStyle/>
          <a:p>
            <a:pPr eaLnBrk="1" hangingPunct="1"/>
            <a:r>
              <a:rPr lang="en-US">
                <a:latin typeface="Lucida Sans Unicode" charset="0"/>
              </a:rPr>
              <a:t>You can use multiple sheets to define the style of your document</a:t>
            </a:r>
          </a:p>
          <a:p>
            <a:pPr eaLnBrk="1" hangingPunct="1"/>
            <a:r>
              <a:rPr lang="en-US">
                <a:latin typeface="Lucida Sans Unicode" charset="0"/>
              </a:rPr>
              <a:t>Internal styles will override external styles, if they are duplicated</a:t>
            </a:r>
          </a:p>
        </p:txBody>
      </p:sp>
      <p:sp>
        <p:nvSpPr>
          <p:cNvPr id="4" name="Rectangle 3"/>
          <p:cNvSpPr/>
          <p:nvPr/>
        </p:nvSpPr>
        <p:spPr>
          <a:xfrm>
            <a:off x="1264356" y="2286000"/>
            <a:ext cx="7117644"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7485235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19200" y="914400"/>
            <a:ext cx="7467600" cy="1143000"/>
          </a:xfrm>
        </p:spPr>
        <p:txBody>
          <a:bodyPr/>
          <a:lstStyle/>
          <a:p>
            <a:pPr eaLnBrk="1" fontAlgn="auto" hangingPunct="1">
              <a:spcAft>
                <a:spcPts val="0"/>
              </a:spcAft>
              <a:defRPr/>
            </a:pPr>
            <a:r>
              <a:rPr lang="en-US" smtClean="0">
                <a:ea typeface="+mj-ea"/>
              </a:rPr>
              <a:t>Cascading multiple sheets</a:t>
            </a:r>
          </a:p>
        </p:txBody>
      </p:sp>
      <p:sp>
        <p:nvSpPr>
          <p:cNvPr id="36866" name="Rectangle 3"/>
          <p:cNvSpPr>
            <a:spLocks noGrp="1" noChangeArrowheads="1"/>
          </p:cNvSpPr>
          <p:nvPr>
            <p:ph idx="1"/>
          </p:nvPr>
        </p:nvSpPr>
        <p:spPr>
          <a:xfrm>
            <a:off x="1219200" y="2239962"/>
            <a:ext cx="7467600" cy="4525963"/>
          </a:xfrm>
        </p:spPr>
        <p:txBody>
          <a:bodyPr/>
          <a:lstStyle/>
          <a:p>
            <a:pPr eaLnBrk="1" hangingPunct="1">
              <a:buFontTx/>
              <a:buNone/>
            </a:pPr>
            <a:r>
              <a:rPr lang="en-US" dirty="0">
                <a:latin typeface="Lucida Sans Unicode" charset="0"/>
              </a:rPr>
              <a:t>h3 {color: red; text-align: right; font-size: 8pt} </a:t>
            </a:r>
            <a:r>
              <a:rPr lang="en-US" sz="2000" i="1" dirty="0">
                <a:solidFill>
                  <a:schemeClr val="accent6">
                    <a:lumMod val="75000"/>
                  </a:schemeClr>
                </a:solidFill>
                <a:latin typeface="Lucida Sans Unicode" charset="0"/>
              </a:rPr>
              <a:t>(external </a:t>
            </a:r>
            <a:r>
              <a:rPr lang="en-US" sz="2000" i="1">
                <a:solidFill>
                  <a:schemeClr val="accent6">
                    <a:lumMod val="75000"/>
                  </a:schemeClr>
                </a:solidFill>
                <a:latin typeface="Lucida Sans Unicode" charset="0"/>
              </a:rPr>
              <a:t>CSS</a:t>
            </a:r>
            <a:r>
              <a:rPr lang="en-US" sz="2000" i="1" smtClean="0">
                <a:solidFill>
                  <a:schemeClr val="accent6">
                    <a:lumMod val="75000"/>
                  </a:schemeClr>
                </a:solidFill>
                <a:latin typeface="Lucida Sans Unicode" charset="0"/>
              </a:rPr>
              <a:t>)</a:t>
            </a:r>
          </a:p>
          <a:p>
            <a:pPr eaLnBrk="1" hangingPunct="1">
              <a:buFontTx/>
              <a:buNone/>
            </a:pPr>
            <a:endParaRPr lang="en-US" sz="2000" i="1" dirty="0">
              <a:solidFill>
                <a:schemeClr val="accent6">
                  <a:lumMod val="75000"/>
                </a:schemeClr>
              </a:solidFill>
              <a:latin typeface="Lucida Sans Unicode" charset="0"/>
            </a:endParaRPr>
          </a:p>
          <a:p>
            <a:pPr eaLnBrk="1" hangingPunct="1">
              <a:buFontTx/>
              <a:buNone/>
            </a:pPr>
            <a:r>
              <a:rPr lang="en-US" dirty="0">
                <a:latin typeface="Lucida Sans Unicode" charset="0"/>
              </a:rPr>
              <a:t>h3 {text-align: center; font-size: 20pt} </a:t>
            </a:r>
            <a:r>
              <a:rPr lang="en-US" sz="2000" i="1" dirty="0">
                <a:solidFill>
                  <a:schemeClr val="accent6">
                    <a:lumMod val="75000"/>
                  </a:schemeClr>
                </a:solidFill>
                <a:latin typeface="Lucida Sans Unicode" charset="0"/>
              </a:rPr>
              <a:t>(internal CSS</a:t>
            </a:r>
            <a:r>
              <a:rPr lang="en-US" sz="2000" i="1" dirty="0" smtClean="0">
                <a:solidFill>
                  <a:schemeClr val="accent6">
                    <a:lumMod val="75000"/>
                  </a:schemeClr>
                </a:solidFill>
                <a:latin typeface="Lucida Sans Unicode" charset="0"/>
              </a:rPr>
              <a:t>)</a:t>
            </a:r>
          </a:p>
          <a:p>
            <a:pPr eaLnBrk="1" hangingPunct="1">
              <a:buFontTx/>
              <a:buNone/>
            </a:pPr>
            <a:endParaRPr lang="en-US" sz="2000" i="1" dirty="0">
              <a:latin typeface="Lucida Sans Unicode" charset="0"/>
            </a:endParaRPr>
          </a:p>
          <a:p>
            <a:pPr algn="ctr" eaLnBrk="1" hangingPunct="1">
              <a:buFontTx/>
              <a:buNone/>
            </a:pPr>
            <a:r>
              <a:rPr lang="en-US" i="1" dirty="0">
                <a:solidFill>
                  <a:srgbClr val="FF0000"/>
                </a:solidFill>
                <a:latin typeface="Lucida Sans Unicode" charset="0"/>
              </a:rPr>
              <a:t>will yield</a:t>
            </a:r>
          </a:p>
        </p:txBody>
      </p:sp>
      <p:sp>
        <p:nvSpPr>
          <p:cNvPr id="35844" name="Rectangle 4"/>
          <p:cNvSpPr>
            <a:spLocks noChangeArrowheads="1"/>
          </p:cNvSpPr>
          <p:nvPr/>
        </p:nvSpPr>
        <p:spPr bwMode="auto">
          <a:xfrm>
            <a:off x="1371600" y="5440362"/>
            <a:ext cx="7467600" cy="762000"/>
          </a:xfrm>
          <a:prstGeom prst="rect">
            <a:avLst/>
          </a:prstGeom>
          <a:noFill/>
          <a:ln w="9525">
            <a:noFill/>
            <a:miter lim="800000"/>
            <a:headEnd/>
            <a:tailEnd/>
          </a:ln>
          <a:effectLst/>
        </p:spPr>
        <p:txBody>
          <a:bodyPr/>
          <a:lstStyle/>
          <a:p>
            <a:pPr marL="342900" indent="-342900" eaLnBrk="1" hangingPunct="1">
              <a:spcBef>
                <a:spcPct val="20000"/>
              </a:spcBef>
              <a:buClr>
                <a:schemeClr val="hlink"/>
              </a:buClr>
            </a:pPr>
            <a:r>
              <a:rPr lang="en-US" sz="3200" dirty="0">
                <a:solidFill>
                  <a:srgbClr val="7F7F7F"/>
                </a:solidFill>
                <a:effectLst>
                  <a:outerShdw blurRad="38100" dist="38100" dir="2700000" algn="tl">
                    <a:srgbClr val="DDDDDD"/>
                  </a:outerShdw>
                </a:effectLst>
                <a:latin typeface="Arial" charset="0"/>
              </a:rPr>
              <a:t>h3 {color: red; text-align: center; font-size: 20pt }</a:t>
            </a:r>
          </a:p>
        </p:txBody>
      </p:sp>
      <p:sp>
        <p:nvSpPr>
          <p:cNvPr id="5" name="Rectangle 4"/>
          <p:cNvSpPr/>
          <p:nvPr/>
        </p:nvSpPr>
        <p:spPr>
          <a:xfrm>
            <a:off x="1343378" y="2057400"/>
            <a:ext cx="7191022"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1185242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838200" y="822325"/>
            <a:ext cx="8229600" cy="1143000"/>
          </a:xfrm>
        </p:spPr>
        <p:txBody>
          <a:bodyPr/>
          <a:lstStyle/>
          <a:p>
            <a:pPr eaLnBrk="1" fontAlgn="auto" hangingPunct="1">
              <a:spcAft>
                <a:spcPts val="0"/>
              </a:spcAft>
              <a:defRPr/>
            </a:pPr>
            <a:r>
              <a:rPr lang="en-US" smtClean="0">
                <a:ea typeface="+mj-ea"/>
              </a:rPr>
              <a:t>Sheet weight or Precedence</a:t>
            </a:r>
          </a:p>
        </p:txBody>
      </p:sp>
      <p:grpSp>
        <p:nvGrpSpPr>
          <p:cNvPr id="2" name="Group 13"/>
          <p:cNvGrpSpPr>
            <a:grpSpLocks/>
          </p:cNvGrpSpPr>
          <p:nvPr/>
        </p:nvGrpSpPr>
        <p:grpSpPr bwMode="auto">
          <a:xfrm>
            <a:off x="2971800" y="3138487"/>
            <a:ext cx="1219200" cy="1447800"/>
            <a:chOff x="768" y="1632"/>
            <a:chExt cx="720" cy="912"/>
          </a:xfrm>
        </p:grpSpPr>
        <p:sp>
          <p:nvSpPr>
            <p:cNvPr id="37906" name="AutoShape 4"/>
            <p:cNvSpPr>
              <a:spLocks noChangeArrowheads="1"/>
            </p:cNvSpPr>
            <p:nvPr/>
          </p:nvSpPr>
          <p:spPr bwMode="auto">
            <a:xfrm>
              <a:off x="768" y="1632"/>
              <a:ext cx="720" cy="912"/>
            </a:xfrm>
            <a:prstGeom prst="foldedCorner">
              <a:avLst>
                <a:gd name="adj" fmla="val 12500"/>
              </a:avLst>
            </a:prstGeom>
            <a:solidFill>
              <a:schemeClr val="tx1"/>
            </a:solidFill>
            <a:ln w="9525">
              <a:solidFill>
                <a:schemeClr val="tx1"/>
              </a:solidFill>
              <a:round/>
              <a:headEnd/>
              <a:tailEnd/>
            </a:ln>
          </p:spPr>
          <p:txBody>
            <a:bodyPr wrap="none" anchor="ctr"/>
            <a:lstStyle/>
            <a:p>
              <a:endParaRPr lang="en-US"/>
            </a:p>
          </p:txBody>
        </p:sp>
        <p:sp>
          <p:nvSpPr>
            <p:cNvPr id="37907" name="Text Box 7"/>
            <p:cNvSpPr txBox="1">
              <a:spLocks noChangeArrowheads="1"/>
            </p:cNvSpPr>
            <p:nvPr/>
          </p:nvSpPr>
          <p:spPr bwMode="auto">
            <a:xfrm>
              <a:off x="816" y="1776"/>
              <a:ext cx="67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spcBef>
                  <a:spcPct val="50000"/>
                </a:spcBef>
              </a:pPr>
              <a:r>
                <a:rPr lang="en-US">
                  <a:solidFill>
                    <a:schemeClr val="bg2"/>
                  </a:solidFill>
                  <a:latin typeface="Tahoma" charset="0"/>
                </a:rPr>
                <a:t>Internal Style</a:t>
              </a:r>
            </a:p>
          </p:txBody>
        </p:sp>
      </p:grpSp>
      <p:grpSp>
        <p:nvGrpSpPr>
          <p:cNvPr id="3" name="Group 14"/>
          <p:cNvGrpSpPr>
            <a:grpSpLocks/>
          </p:cNvGrpSpPr>
          <p:nvPr/>
        </p:nvGrpSpPr>
        <p:grpSpPr bwMode="auto">
          <a:xfrm>
            <a:off x="4953000" y="3138487"/>
            <a:ext cx="1219200" cy="1447800"/>
            <a:chOff x="2496" y="1632"/>
            <a:chExt cx="720" cy="912"/>
          </a:xfrm>
        </p:grpSpPr>
        <p:sp>
          <p:nvSpPr>
            <p:cNvPr id="37904" name="AutoShape 5"/>
            <p:cNvSpPr>
              <a:spLocks noChangeArrowheads="1"/>
            </p:cNvSpPr>
            <p:nvPr/>
          </p:nvSpPr>
          <p:spPr bwMode="auto">
            <a:xfrm>
              <a:off x="2496" y="1632"/>
              <a:ext cx="720" cy="912"/>
            </a:xfrm>
            <a:prstGeom prst="foldedCorner">
              <a:avLst>
                <a:gd name="adj" fmla="val 12500"/>
              </a:avLst>
            </a:prstGeom>
            <a:solidFill>
              <a:schemeClr val="tx1"/>
            </a:solidFill>
            <a:ln w="9525">
              <a:solidFill>
                <a:schemeClr val="tx1"/>
              </a:solidFill>
              <a:round/>
              <a:headEnd/>
              <a:tailEnd/>
            </a:ln>
          </p:spPr>
          <p:txBody>
            <a:bodyPr wrap="none" anchor="ctr"/>
            <a:lstStyle/>
            <a:p>
              <a:endParaRPr lang="en-US"/>
            </a:p>
          </p:txBody>
        </p:sp>
        <p:sp>
          <p:nvSpPr>
            <p:cNvPr id="37905" name="Text Box 8"/>
            <p:cNvSpPr txBox="1">
              <a:spLocks noChangeArrowheads="1"/>
            </p:cNvSpPr>
            <p:nvPr/>
          </p:nvSpPr>
          <p:spPr bwMode="auto">
            <a:xfrm>
              <a:off x="2544" y="1776"/>
              <a:ext cx="62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spcBef>
                  <a:spcPct val="50000"/>
                </a:spcBef>
              </a:pPr>
              <a:r>
                <a:rPr lang="en-US">
                  <a:solidFill>
                    <a:schemeClr val="bg2"/>
                  </a:solidFill>
                  <a:latin typeface="Tahoma" charset="0"/>
                </a:rPr>
                <a:t>External style</a:t>
              </a:r>
            </a:p>
          </p:txBody>
        </p:sp>
      </p:grpSp>
      <p:grpSp>
        <p:nvGrpSpPr>
          <p:cNvPr id="4" name="Group 15"/>
          <p:cNvGrpSpPr>
            <a:grpSpLocks/>
          </p:cNvGrpSpPr>
          <p:nvPr/>
        </p:nvGrpSpPr>
        <p:grpSpPr bwMode="auto">
          <a:xfrm>
            <a:off x="7010400" y="3138487"/>
            <a:ext cx="1295400" cy="1447800"/>
            <a:chOff x="4176" y="1632"/>
            <a:chExt cx="768" cy="912"/>
          </a:xfrm>
        </p:grpSpPr>
        <p:sp>
          <p:nvSpPr>
            <p:cNvPr id="37902" name="AutoShape 6"/>
            <p:cNvSpPr>
              <a:spLocks noChangeArrowheads="1"/>
            </p:cNvSpPr>
            <p:nvPr/>
          </p:nvSpPr>
          <p:spPr bwMode="auto">
            <a:xfrm>
              <a:off x="4176" y="1632"/>
              <a:ext cx="720" cy="912"/>
            </a:xfrm>
            <a:prstGeom prst="foldedCorner">
              <a:avLst>
                <a:gd name="adj" fmla="val 12500"/>
              </a:avLst>
            </a:prstGeom>
            <a:solidFill>
              <a:schemeClr val="tx1"/>
            </a:solidFill>
            <a:ln w="9525">
              <a:solidFill>
                <a:schemeClr val="tx1"/>
              </a:solidFill>
              <a:round/>
              <a:headEnd/>
              <a:tailEnd/>
            </a:ln>
          </p:spPr>
          <p:txBody>
            <a:bodyPr wrap="none" anchor="ctr"/>
            <a:lstStyle/>
            <a:p>
              <a:endParaRPr lang="en-US"/>
            </a:p>
          </p:txBody>
        </p:sp>
        <p:sp>
          <p:nvSpPr>
            <p:cNvPr id="37903" name="Text Box 9"/>
            <p:cNvSpPr txBox="1">
              <a:spLocks noChangeArrowheads="1"/>
            </p:cNvSpPr>
            <p:nvPr/>
          </p:nvSpPr>
          <p:spPr bwMode="auto">
            <a:xfrm>
              <a:off x="4176" y="1776"/>
              <a:ext cx="76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spcBef>
                  <a:spcPct val="50000"/>
                </a:spcBef>
              </a:pPr>
              <a:r>
                <a:rPr lang="en-US">
                  <a:solidFill>
                    <a:schemeClr val="bg2"/>
                  </a:solidFill>
                  <a:latin typeface="Tahoma" charset="0"/>
                </a:rPr>
                <a:t>Browser</a:t>
              </a:r>
              <a:r>
                <a:rPr lang="ja-JP" altLang="en-US">
                  <a:solidFill>
                    <a:schemeClr val="bg2"/>
                  </a:solidFill>
                  <a:latin typeface="Tahoma" charset="0"/>
                </a:rPr>
                <a:t>’</a:t>
              </a:r>
              <a:r>
                <a:rPr lang="en-US">
                  <a:solidFill>
                    <a:schemeClr val="bg2"/>
                  </a:solidFill>
                  <a:latin typeface="Tahoma" charset="0"/>
                </a:rPr>
                <a:t>s style sheet</a:t>
              </a:r>
            </a:p>
          </p:txBody>
        </p:sp>
      </p:grpSp>
      <p:grpSp>
        <p:nvGrpSpPr>
          <p:cNvPr id="5" name="Group 16"/>
          <p:cNvGrpSpPr>
            <a:grpSpLocks/>
          </p:cNvGrpSpPr>
          <p:nvPr/>
        </p:nvGrpSpPr>
        <p:grpSpPr bwMode="auto">
          <a:xfrm>
            <a:off x="1371600" y="5119687"/>
            <a:ext cx="7024688" cy="442913"/>
            <a:chOff x="624" y="2880"/>
            <a:chExt cx="4425" cy="279"/>
          </a:xfrm>
        </p:grpSpPr>
        <p:sp>
          <p:nvSpPr>
            <p:cNvPr id="37899" name="Line 10"/>
            <p:cNvSpPr>
              <a:spLocks noChangeShapeType="1"/>
            </p:cNvSpPr>
            <p:nvPr/>
          </p:nvSpPr>
          <p:spPr bwMode="auto">
            <a:xfrm>
              <a:off x="624" y="2880"/>
              <a:ext cx="4416" cy="0"/>
            </a:xfrm>
            <a:prstGeom prst="line">
              <a:avLst/>
            </a:prstGeom>
            <a:noFill/>
            <a:ln w="38100">
              <a:solidFill>
                <a:schemeClr val="tx1"/>
              </a:solidFill>
              <a:round/>
              <a:headEnd/>
              <a:tailEnd type="stealth" w="lg" len="lg"/>
            </a:ln>
            <a:extLst>
              <a:ext uri="{909E8E84-426E-40dd-AFC4-6F175D3DCCD1}">
                <a14:hiddenFill xmlns="" xmlns:a14="http://schemas.microsoft.com/office/drawing/2010/main">
                  <a:noFill/>
                </a14:hiddenFill>
              </a:ext>
            </a:extLst>
          </p:spPr>
          <p:txBody>
            <a:bodyPr/>
            <a:lstStyle/>
            <a:p>
              <a:endParaRPr lang="en-US"/>
            </a:p>
          </p:txBody>
        </p:sp>
        <p:sp>
          <p:nvSpPr>
            <p:cNvPr id="37900" name="Text Box 11"/>
            <p:cNvSpPr txBox="1">
              <a:spLocks noChangeArrowheads="1"/>
            </p:cNvSpPr>
            <p:nvPr/>
          </p:nvSpPr>
          <p:spPr bwMode="auto">
            <a:xfrm>
              <a:off x="624" y="2928"/>
              <a:ext cx="112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latin typeface="Tahoma" charset="0"/>
                </a:rPr>
                <a:t>Greatest weight</a:t>
              </a:r>
            </a:p>
          </p:txBody>
        </p:sp>
        <p:sp>
          <p:nvSpPr>
            <p:cNvPr id="37901" name="Text Box 12"/>
            <p:cNvSpPr txBox="1">
              <a:spLocks noChangeArrowheads="1"/>
            </p:cNvSpPr>
            <p:nvPr/>
          </p:nvSpPr>
          <p:spPr bwMode="auto">
            <a:xfrm>
              <a:off x="4128" y="2928"/>
              <a:ext cx="92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latin typeface="Tahoma" charset="0"/>
                </a:rPr>
                <a:t>Least weight</a:t>
              </a:r>
            </a:p>
          </p:txBody>
        </p:sp>
      </p:grpSp>
      <p:grpSp>
        <p:nvGrpSpPr>
          <p:cNvPr id="6" name="Group 17"/>
          <p:cNvGrpSpPr>
            <a:grpSpLocks/>
          </p:cNvGrpSpPr>
          <p:nvPr/>
        </p:nvGrpSpPr>
        <p:grpSpPr bwMode="auto">
          <a:xfrm>
            <a:off x="990600" y="3138487"/>
            <a:ext cx="1219200" cy="1447800"/>
            <a:chOff x="768" y="1632"/>
            <a:chExt cx="720" cy="912"/>
          </a:xfrm>
        </p:grpSpPr>
        <p:sp>
          <p:nvSpPr>
            <p:cNvPr id="37897" name="AutoShape 18"/>
            <p:cNvSpPr>
              <a:spLocks noChangeArrowheads="1"/>
            </p:cNvSpPr>
            <p:nvPr/>
          </p:nvSpPr>
          <p:spPr bwMode="auto">
            <a:xfrm>
              <a:off x="768" y="1632"/>
              <a:ext cx="720" cy="912"/>
            </a:xfrm>
            <a:prstGeom prst="foldedCorner">
              <a:avLst>
                <a:gd name="adj" fmla="val 12500"/>
              </a:avLst>
            </a:prstGeom>
            <a:solidFill>
              <a:schemeClr val="tx1"/>
            </a:solidFill>
            <a:ln w="9525">
              <a:solidFill>
                <a:schemeClr val="tx1"/>
              </a:solidFill>
              <a:round/>
              <a:headEnd/>
              <a:tailEnd/>
            </a:ln>
          </p:spPr>
          <p:txBody>
            <a:bodyPr wrap="none" anchor="ctr"/>
            <a:lstStyle/>
            <a:p>
              <a:endParaRPr lang="en-US"/>
            </a:p>
          </p:txBody>
        </p:sp>
        <p:sp>
          <p:nvSpPr>
            <p:cNvPr id="37898" name="Text Box 19"/>
            <p:cNvSpPr txBox="1">
              <a:spLocks noChangeArrowheads="1"/>
            </p:cNvSpPr>
            <p:nvPr/>
          </p:nvSpPr>
          <p:spPr bwMode="auto">
            <a:xfrm>
              <a:off x="816" y="1776"/>
              <a:ext cx="67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spcBef>
                  <a:spcPct val="50000"/>
                </a:spcBef>
              </a:pPr>
              <a:r>
                <a:rPr lang="en-US">
                  <a:solidFill>
                    <a:schemeClr val="bg2"/>
                  </a:solidFill>
                  <a:latin typeface="Tahoma" charset="0"/>
                </a:rPr>
                <a:t>Inline style</a:t>
              </a:r>
            </a:p>
          </p:txBody>
        </p:sp>
      </p:grpSp>
      <p:sp>
        <p:nvSpPr>
          <p:cNvPr id="19" name="Rectangle 18"/>
          <p:cNvSpPr/>
          <p:nvPr/>
        </p:nvSpPr>
        <p:spPr>
          <a:xfrm>
            <a:off x="990600" y="18034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7473374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5800" y="549275"/>
            <a:ext cx="8229600" cy="1143000"/>
          </a:xfrm>
        </p:spPr>
        <p:txBody>
          <a:bodyPr/>
          <a:lstStyle/>
          <a:p>
            <a:pPr eaLnBrk="1" fontAlgn="auto" hangingPunct="1">
              <a:spcAft>
                <a:spcPts val="0"/>
              </a:spcAft>
              <a:defRPr/>
            </a:pPr>
            <a:r>
              <a:rPr lang="en-US" smtClean="0">
                <a:ea typeface="+mj-ea"/>
              </a:rPr>
              <a:t>Understanding the Cascade</a:t>
            </a:r>
          </a:p>
        </p:txBody>
      </p:sp>
      <p:sp>
        <p:nvSpPr>
          <p:cNvPr id="38914" name="Rectangle 3"/>
          <p:cNvSpPr>
            <a:spLocks noGrp="1" noChangeArrowheads="1"/>
          </p:cNvSpPr>
          <p:nvPr>
            <p:ph idx="1"/>
          </p:nvPr>
        </p:nvSpPr>
        <p:spPr>
          <a:xfrm>
            <a:off x="457200" y="1798637"/>
            <a:ext cx="8229600" cy="4525963"/>
          </a:xfrm>
        </p:spPr>
        <p:txBody>
          <a:bodyPr/>
          <a:lstStyle/>
          <a:p>
            <a:pPr algn="just" eaLnBrk="1" hangingPunct="1"/>
            <a:r>
              <a:rPr lang="en-US" dirty="0" smtClean="0">
                <a:latin typeface="Lucida Sans Unicode" charset="0"/>
              </a:rPr>
              <a:t>Cascading</a:t>
            </a:r>
            <a:endParaRPr lang="en-US" dirty="0">
              <a:latin typeface="Lucida Sans Unicode" charset="0"/>
            </a:endParaRPr>
          </a:p>
          <a:p>
            <a:pPr lvl="1" algn="just" eaLnBrk="1" hangingPunct="1"/>
            <a:r>
              <a:rPr lang="en-US" b="1" dirty="0">
                <a:latin typeface="Lucida Sans Unicode" charset="0"/>
              </a:rPr>
              <a:t>Determining rule weight by specificity</a:t>
            </a:r>
          </a:p>
          <a:p>
            <a:pPr lvl="2" algn="just" eaLnBrk="1" hangingPunct="1"/>
            <a:r>
              <a:rPr lang="en-US" dirty="0">
                <a:latin typeface="Lucida Sans Unicode" charset="0"/>
              </a:rPr>
              <a:t>Rules with more specific selectors take precedence over rules with less specific </a:t>
            </a:r>
            <a:r>
              <a:rPr lang="en-US" dirty="0" smtClean="0">
                <a:latin typeface="Lucida Sans Unicode" charset="0"/>
              </a:rPr>
              <a:t>selectors</a:t>
            </a:r>
          </a:p>
          <a:p>
            <a:pPr lvl="2" algn="just" eaLnBrk="1" hangingPunct="1"/>
            <a:endParaRPr lang="en-US" dirty="0">
              <a:latin typeface="Lucida Sans Unicode" charset="0"/>
            </a:endParaRPr>
          </a:p>
          <a:p>
            <a:pPr lvl="1" algn="just" eaLnBrk="1" hangingPunct="1"/>
            <a:r>
              <a:rPr lang="en-US" b="1" dirty="0">
                <a:latin typeface="Lucida Sans Unicode" charset="0"/>
              </a:rPr>
              <a:t>Determining rule weight by order</a:t>
            </a:r>
          </a:p>
          <a:p>
            <a:pPr lvl="2" algn="just" eaLnBrk="1" hangingPunct="1"/>
            <a:r>
              <a:rPr lang="en-US" dirty="0">
                <a:latin typeface="Lucida Sans Unicode" charset="0"/>
              </a:rPr>
              <a:t>Based on order of rule within style sheet</a:t>
            </a:r>
          </a:p>
          <a:p>
            <a:pPr lvl="3" algn="just" eaLnBrk="1" hangingPunct="1"/>
            <a:r>
              <a:rPr lang="en-US" dirty="0">
                <a:latin typeface="Lucida Sans Unicode" charset="0"/>
              </a:rPr>
              <a:t>Those listed later take precedence over those listed earlier in the style sheet</a:t>
            </a:r>
          </a:p>
          <a:p>
            <a:pPr algn="just" eaLnBrk="1" hangingPunct="1"/>
            <a:endParaRPr lang="en-US" dirty="0">
              <a:latin typeface="Lucida Sans Unicode" charset="0"/>
            </a:endParaRPr>
          </a:p>
        </p:txBody>
      </p:sp>
      <p:sp>
        <p:nvSpPr>
          <p:cNvPr id="4" name="Rectangle 3"/>
          <p:cNvSpPr/>
          <p:nvPr/>
        </p:nvSpPr>
        <p:spPr>
          <a:xfrm>
            <a:off x="838200" y="1530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4104375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371600" y="701675"/>
            <a:ext cx="7315200" cy="1143000"/>
          </a:xfrm>
        </p:spPr>
        <p:txBody>
          <a:bodyPr/>
          <a:lstStyle/>
          <a:p>
            <a:pPr eaLnBrk="1" fontAlgn="auto" hangingPunct="1">
              <a:spcAft>
                <a:spcPts val="0"/>
              </a:spcAft>
              <a:defRPr/>
            </a:pPr>
            <a:r>
              <a:rPr lang="en-US" smtClean="0">
                <a:ea typeface="+mj-ea"/>
              </a:rPr>
              <a:t>Understanding the Cascade</a:t>
            </a:r>
          </a:p>
        </p:txBody>
      </p:sp>
      <p:sp>
        <p:nvSpPr>
          <p:cNvPr id="39938" name="Rectangle 3"/>
          <p:cNvSpPr>
            <a:spLocks noGrp="1" noChangeArrowheads="1"/>
          </p:cNvSpPr>
          <p:nvPr>
            <p:ph idx="1"/>
          </p:nvPr>
        </p:nvSpPr>
        <p:spPr>
          <a:xfrm>
            <a:off x="1371600" y="2027237"/>
            <a:ext cx="7315200" cy="4525963"/>
          </a:xfrm>
        </p:spPr>
        <p:txBody>
          <a:bodyPr/>
          <a:lstStyle/>
          <a:p>
            <a:pPr eaLnBrk="1" hangingPunct="1"/>
            <a:r>
              <a:rPr lang="en-US" dirty="0">
                <a:latin typeface="Lucida Sans Unicode" charset="0"/>
              </a:rPr>
              <a:t>Inheritance</a:t>
            </a:r>
          </a:p>
          <a:p>
            <a:pPr lvl="1" eaLnBrk="1" hangingPunct="1"/>
            <a:r>
              <a:rPr lang="en-US" dirty="0">
                <a:latin typeface="Lucida Sans Unicode" charset="0"/>
              </a:rPr>
              <a:t>Based on hierarchical structure of documents</a:t>
            </a:r>
          </a:p>
          <a:p>
            <a:pPr lvl="2" eaLnBrk="1" hangingPunct="1"/>
            <a:r>
              <a:rPr lang="en-US" dirty="0">
                <a:latin typeface="Lucida Sans Unicode" charset="0"/>
              </a:rPr>
              <a:t>CSS rules inherit from parent elements to child elements</a:t>
            </a:r>
            <a:r>
              <a:rPr lang="en-US" dirty="0" smtClean="0">
                <a:latin typeface="Lucida Sans Unicode" charset="0"/>
              </a:rPr>
              <a:t>:</a:t>
            </a:r>
          </a:p>
          <a:p>
            <a:pPr lvl="2" eaLnBrk="1" hangingPunct="1"/>
            <a:endParaRPr lang="en-US" dirty="0">
              <a:latin typeface="Lucida Sans Unicode" charset="0"/>
            </a:endParaRPr>
          </a:p>
          <a:p>
            <a:pPr marL="630238" lvl="2" indent="0" eaLnBrk="1" hangingPunct="1">
              <a:buNone/>
            </a:pPr>
            <a:endParaRPr lang="en-US" dirty="0">
              <a:latin typeface="Lucida Sans Unicode" charset="0"/>
            </a:endParaRPr>
          </a:p>
          <a:p>
            <a:pPr lvl="3" eaLnBrk="1" hangingPunct="1"/>
            <a:r>
              <a:rPr lang="en-US" b="1" dirty="0">
                <a:solidFill>
                  <a:srgbClr val="008000"/>
                </a:solidFill>
                <a:latin typeface="Lucida Sans Unicode" charset="0"/>
              </a:rPr>
              <a:t>T</a:t>
            </a:r>
            <a:r>
              <a:rPr lang="en-US" b="1" dirty="0" smtClean="0">
                <a:solidFill>
                  <a:srgbClr val="008000"/>
                </a:solidFill>
                <a:latin typeface="Lucida Sans Unicode" charset="0"/>
              </a:rPr>
              <a:t>hus </a:t>
            </a:r>
            <a:r>
              <a:rPr lang="en-US" b="1" dirty="0">
                <a:solidFill>
                  <a:srgbClr val="008000"/>
                </a:solidFill>
                <a:latin typeface="Lucida Sans Unicode" charset="0"/>
              </a:rPr>
              <a:t>&lt;LI&gt; elements will inherit style rules from &lt;UL&gt; elements unless a style rule is specifically set for the &lt;LI&gt; element</a:t>
            </a:r>
          </a:p>
          <a:p>
            <a:pPr eaLnBrk="1" hangingPunct="1"/>
            <a:endParaRPr lang="en-US" dirty="0">
              <a:latin typeface="Lucida Sans Unicode" charset="0"/>
            </a:endParaRPr>
          </a:p>
        </p:txBody>
      </p:sp>
      <p:sp>
        <p:nvSpPr>
          <p:cNvPr id="4" name="Rectangle 3"/>
          <p:cNvSpPr/>
          <p:nvPr/>
        </p:nvSpPr>
        <p:spPr>
          <a:xfrm>
            <a:off x="1490132" y="1828800"/>
            <a:ext cx="7044267"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4934387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143000" y="2057400"/>
            <a:ext cx="7543800" cy="1431925"/>
          </a:xfrm>
          <a:prstGeom prst="rect">
            <a:avLst/>
          </a:prstGeom>
          <a:noFill/>
          <a:ln w="9525">
            <a:noFill/>
            <a:miter lim="800000"/>
            <a:headEnd/>
            <a:tailEnd/>
          </a:ln>
          <a:effectLst/>
        </p:spPr>
        <p:txBody>
          <a:bodyPr anchor="ctr"/>
          <a:lstStyle/>
          <a:p>
            <a:pPr algn="ctr" eaLnBrk="1" hangingPunct="1"/>
            <a:r>
              <a:rPr lang="en-US" sz="4400" b="1">
                <a:solidFill>
                  <a:schemeClr val="tx2"/>
                </a:solidFill>
                <a:effectLst>
                  <a:outerShdw blurRad="38100" dist="38100" dir="2700000" algn="tl">
                    <a:srgbClr val="DDDDDD"/>
                  </a:outerShdw>
                </a:effectLst>
                <a:latin typeface="Arial" charset="0"/>
              </a:rPr>
              <a:t>Basic CSS Syntax</a:t>
            </a:r>
          </a:p>
        </p:txBody>
      </p:sp>
    </p:spTree>
    <p:extLst>
      <p:ext uri="{BB962C8B-B14F-4D97-AF65-F5344CB8AC3E}">
        <p14:creationId xmlns="" xmlns:p14="http://schemas.microsoft.com/office/powerpoint/2010/main" val="3490162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625475"/>
            <a:ext cx="8229600" cy="1143000"/>
          </a:xfrm>
        </p:spPr>
        <p:txBody>
          <a:bodyPr/>
          <a:lstStyle/>
          <a:p>
            <a:pPr eaLnBrk="1" fontAlgn="auto" hangingPunct="1">
              <a:spcAft>
                <a:spcPts val="0"/>
              </a:spcAft>
              <a:defRPr/>
            </a:pPr>
            <a:r>
              <a:rPr lang="en-US" smtClean="0">
                <a:ea typeface="+mj-ea"/>
              </a:rPr>
              <a:t>Basic CSS Syntax</a:t>
            </a:r>
          </a:p>
        </p:txBody>
      </p:sp>
      <p:sp>
        <p:nvSpPr>
          <p:cNvPr id="41986" name="Rectangle 3"/>
          <p:cNvSpPr>
            <a:spLocks noGrp="1" noChangeArrowheads="1"/>
          </p:cNvSpPr>
          <p:nvPr>
            <p:ph idx="1"/>
          </p:nvPr>
        </p:nvSpPr>
        <p:spPr>
          <a:xfrm>
            <a:off x="533400" y="1951037"/>
            <a:ext cx="8229600" cy="4525963"/>
          </a:xfrm>
        </p:spPr>
        <p:txBody>
          <a:bodyPr/>
          <a:lstStyle/>
          <a:p>
            <a:pPr eaLnBrk="1" hangingPunct="1"/>
            <a:r>
              <a:rPr lang="en-US">
                <a:latin typeface="Lucida Sans Unicode" charset="0"/>
              </a:rPr>
              <a:t>Three parts:</a:t>
            </a:r>
          </a:p>
          <a:p>
            <a:pPr lvl="1" eaLnBrk="1" hangingPunct="1"/>
            <a:r>
              <a:rPr lang="en-US">
                <a:latin typeface="Lucida Sans Unicode" charset="0"/>
              </a:rPr>
              <a:t> selector</a:t>
            </a:r>
          </a:p>
          <a:p>
            <a:pPr lvl="1" eaLnBrk="1" hangingPunct="1"/>
            <a:r>
              <a:rPr lang="en-US">
                <a:latin typeface="Lucida Sans Unicode" charset="0"/>
              </a:rPr>
              <a:t> property</a:t>
            </a:r>
          </a:p>
          <a:p>
            <a:pPr lvl="1" eaLnBrk="1" hangingPunct="1"/>
            <a:r>
              <a:rPr lang="en-US">
                <a:latin typeface="Lucida Sans Unicode" charset="0"/>
              </a:rPr>
              <a:t> value</a:t>
            </a:r>
          </a:p>
          <a:p>
            <a:pPr lvl="1" eaLnBrk="1" hangingPunct="1">
              <a:buFontTx/>
              <a:buNone/>
            </a:pPr>
            <a:endParaRPr lang="en-US">
              <a:latin typeface="Lucida Sans Unicode" charset="0"/>
            </a:endParaRPr>
          </a:p>
          <a:p>
            <a:pPr lvl="1" eaLnBrk="1" hangingPunct="1">
              <a:buFontTx/>
              <a:buNone/>
            </a:pPr>
            <a:r>
              <a:rPr lang="en-US">
                <a:latin typeface="Lucida Sans Unicode" charset="0"/>
              </a:rPr>
              <a:t>selector {property: value}</a:t>
            </a:r>
          </a:p>
        </p:txBody>
      </p:sp>
      <p:grpSp>
        <p:nvGrpSpPr>
          <p:cNvPr id="41988" name="Group 6"/>
          <p:cNvGrpSpPr>
            <a:grpSpLocks/>
          </p:cNvGrpSpPr>
          <p:nvPr/>
        </p:nvGrpSpPr>
        <p:grpSpPr bwMode="auto">
          <a:xfrm>
            <a:off x="2971800" y="2713037"/>
            <a:ext cx="4343400" cy="1219200"/>
            <a:chOff x="1824" y="1488"/>
            <a:chExt cx="2736" cy="768"/>
          </a:xfrm>
        </p:grpSpPr>
        <p:sp>
          <p:nvSpPr>
            <p:cNvPr id="41990" name="Text Box 4"/>
            <p:cNvSpPr txBox="1">
              <a:spLocks noChangeArrowheads="1"/>
            </p:cNvSpPr>
            <p:nvPr/>
          </p:nvSpPr>
          <p:spPr bwMode="auto">
            <a:xfrm>
              <a:off x="1968" y="1689"/>
              <a:ext cx="259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spcBef>
                  <a:spcPct val="50000"/>
                </a:spcBef>
              </a:pPr>
              <a:r>
                <a:rPr lang="en-US" sz="2800" i="1">
                  <a:latin typeface="Tahoma" charset="0"/>
                </a:rPr>
                <a:t>declaration</a:t>
              </a:r>
            </a:p>
          </p:txBody>
        </p:sp>
        <p:sp>
          <p:nvSpPr>
            <p:cNvPr id="41991" name="AutoShape 5"/>
            <p:cNvSpPr>
              <a:spLocks/>
            </p:cNvSpPr>
            <p:nvPr/>
          </p:nvSpPr>
          <p:spPr bwMode="auto">
            <a:xfrm>
              <a:off x="1824" y="1488"/>
              <a:ext cx="144" cy="768"/>
            </a:xfrm>
            <a:prstGeom prst="rightBrace">
              <a:avLst>
                <a:gd name="adj1" fmla="val 44444"/>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7" name="Rectangle 6"/>
          <p:cNvSpPr/>
          <p:nvPr/>
        </p:nvSpPr>
        <p:spPr>
          <a:xfrm>
            <a:off x="685800" y="16065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867212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914400"/>
            <a:ext cx="7239000" cy="1143000"/>
          </a:xfrm>
        </p:spPr>
        <p:txBody>
          <a:bodyPr/>
          <a:lstStyle/>
          <a:p>
            <a:pPr eaLnBrk="1" fontAlgn="auto" hangingPunct="1">
              <a:spcAft>
                <a:spcPts val="0"/>
              </a:spcAft>
              <a:defRPr/>
            </a:pPr>
            <a:r>
              <a:rPr lang="en-US" dirty="0" smtClean="0">
                <a:effectLst/>
                <a:ea typeface="+mj-ea"/>
              </a:rPr>
              <a:t>&lt;font&gt; VS CSS</a:t>
            </a:r>
          </a:p>
        </p:txBody>
      </p:sp>
      <p:sp>
        <p:nvSpPr>
          <p:cNvPr id="6147" name="Rectangle 3"/>
          <p:cNvSpPr>
            <a:spLocks noGrp="1" noChangeArrowheads="1"/>
          </p:cNvSpPr>
          <p:nvPr>
            <p:ph idx="1"/>
          </p:nvPr>
        </p:nvSpPr>
        <p:spPr>
          <a:xfrm>
            <a:off x="533400" y="2332037"/>
            <a:ext cx="8229600" cy="4525963"/>
          </a:xfrm>
        </p:spPr>
        <p:txBody>
          <a:bodyPr>
            <a:normAutofit/>
          </a:bodyPr>
          <a:lstStyle/>
          <a:p>
            <a:pPr marL="122238" indent="-12700" algn="just" eaLnBrk="1" fontAlgn="auto" hangingPunct="1">
              <a:spcAft>
                <a:spcPts val="0"/>
              </a:spcAft>
              <a:buClrTx/>
              <a:buNone/>
              <a:defRPr/>
            </a:pPr>
            <a:r>
              <a:rPr lang="en-US" b="1" dirty="0" smtClean="0">
                <a:solidFill>
                  <a:srgbClr val="008000"/>
                </a:solidFill>
                <a:ea typeface="+mn-ea"/>
              </a:rPr>
              <a:t>		&lt;font&gt;</a:t>
            </a:r>
            <a:r>
              <a:rPr lang="en-US" dirty="0" smtClean="0">
                <a:ea typeface="+mn-ea"/>
              </a:rPr>
              <a:t> style element was introduced by browser developers to help Web designers bypass the design limitations of HTML but tailored only towards one type of display medium, the computer screen.</a:t>
            </a:r>
          </a:p>
          <a:p>
            <a:pPr marL="122238" indent="-12700" algn="just" eaLnBrk="1" fontAlgn="auto" hangingPunct="1">
              <a:spcAft>
                <a:spcPts val="0"/>
              </a:spcAft>
              <a:buClrTx/>
              <a:buNone/>
              <a:defRPr/>
            </a:pPr>
            <a:r>
              <a:rPr lang="en-US" dirty="0" smtClean="0"/>
              <a:t>		A </a:t>
            </a:r>
            <a:r>
              <a:rPr lang="en-US" b="1" dirty="0" smtClean="0">
                <a:solidFill>
                  <a:srgbClr val="008000"/>
                </a:solidFill>
              </a:rPr>
              <a:t>style sheet </a:t>
            </a:r>
            <a:r>
              <a:rPr lang="en-US" dirty="0" smtClean="0"/>
              <a:t>can display information for different devices.</a:t>
            </a:r>
            <a:endParaRPr lang="en-US" b="1" dirty="0" smtClean="0">
              <a:solidFill>
                <a:srgbClr val="008000"/>
              </a:solidFill>
              <a:ea typeface="+mn-ea"/>
            </a:endParaRPr>
          </a:p>
        </p:txBody>
      </p:sp>
      <p:sp>
        <p:nvSpPr>
          <p:cNvPr id="4" name="Rectangle 3"/>
          <p:cNvSpPr/>
          <p:nvPr/>
        </p:nvSpPr>
        <p:spPr>
          <a:xfrm>
            <a:off x="1182510" y="1743075"/>
            <a:ext cx="6970889"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chemeClr val="tx1"/>
              </a:solidFill>
            </a:endParaRPr>
          </a:p>
        </p:txBody>
      </p:sp>
    </p:spTree>
    <p:extLst>
      <p:ext uri="{BB962C8B-B14F-4D97-AF65-F5344CB8AC3E}">
        <p14:creationId xmlns="" xmlns:p14="http://schemas.microsoft.com/office/powerpoint/2010/main" val="141190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473075"/>
            <a:ext cx="8229600" cy="1143000"/>
          </a:xfrm>
        </p:spPr>
        <p:txBody>
          <a:bodyPr/>
          <a:lstStyle/>
          <a:p>
            <a:pPr eaLnBrk="1" fontAlgn="auto" hangingPunct="1">
              <a:spcAft>
                <a:spcPts val="0"/>
              </a:spcAft>
              <a:defRPr/>
            </a:pPr>
            <a:r>
              <a:rPr lang="en-US" smtClean="0">
                <a:ea typeface="+mj-ea"/>
              </a:rPr>
              <a:t>Basic CSS Syntax</a:t>
            </a:r>
          </a:p>
        </p:txBody>
      </p:sp>
      <p:sp>
        <p:nvSpPr>
          <p:cNvPr id="43010" name="Rectangle 3"/>
          <p:cNvSpPr>
            <a:spLocks noGrp="1" noChangeArrowheads="1"/>
          </p:cNvSpPr>
          <p:nvPr>
            <p:ph idx="1"/>
          </p:nvPr>
        </p:nvSpPr>
        <p:spPr>
          <a:xfrm>
            <a:off x="685800" y="1798637"/>
            <a:ext cx="8229600" cy="4525963"/>
          </a:xfrm>
        </p:spPr>
        <p:txBody>
          <a:bodyPr>
            <a:normAutofit fontScale="92500" lnSpcReduction="20000"/>
          </a:bodyPr>
          <a:lstStyle/>
          <a:p>
            <a:pPr lvl="1" eaLnBrk="1" hangingPunct="1">
              <a:lnSpc>
                <a:spcPct val="90000"/>
              </a:lnSpc>
              <a:buFontTx/>
              <a:buNone/>
            </a:pPr>
            <a:r>
              <a:rPr lang="en-US" dirty="0">
                <a:latin typeface="Lucida Sans Unicode" charset="0"/>
              </a:rPr>
              <a:t>selector {property: value</a:t>
            </a:r>
            <a:r>
              <a:rPr lang="en-US" dirty="0" smtClean="0">
                <a:latin typeface="Lucida Sans Unicode" charset="0"/>
              </a:rPr>
              <a: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dirty="0">
                <a:solidFill>
                  <a:srgbClr val="008000"/>
                </a:solidFill>
                <a:latin typeface="Lucida Sans Unicode" charset="0"/>
              </a:rPr>
              <a:t>selector</a:t>
            </a:r>
            <a:r>
              <a:rPr lang="en-US" dirty="0">
                <a:latin typeface="Lucida Sans Unicode" charset="0"/>
              </a:rPr>
              <a:t>: the basic HTML element tag you wish to define </a:t>
            </a:r>
          </a:p>
          <a:p>
            <a:pPr lvl="1" eaLnBrk="1" hangingPunct="1">
              <a:lnSpc>
                <a:spcPct val="90000"/>
              </a:lnSpc>
              <a:buFontTx/>
              <a:buNone/>
            </a:pPr>
            <a:r>
              <a:rPr lang="en-US" dirty="0">
                <a:solidFill>
                  <a:srgbClr val="FF9900"/>
                </a:solidFill>
                <a:latin typeface="Lucida Sans Unicode" charset="0"/>
              </a:rPr>
              <a:t>		</a:t>
            </a:r>
            <a:r>
              <a:rPr lang="en-US" dirty="0" smtClean="0">
                <a:solidFill>
                  <a:srgbClr val="FF9900"/>
                </a:solidFill>
                <a:latin typeface="Lucida Sans Unicode" charset="0"/>
              </a:rPr>
              <a:t>body</a:t>
            </a:r>
          </a:p>
          <a:p>
            <a:pPr lvl="1" eaLnBrk="1" hangingPunct="1">
              <a:lnSpc>
                <a:spcPct val="90000"/>
              </a:lnSpc>
              <a:buFontTx/>
              <a:buNone/>
            </a:pPr>
            <a:endParaRPr lang="en-US" dirty="0">
              <a:solidFill>
                <a:srgbClr val="FF9900"/>
              </a:solidFill>
              <a:latin typeface="Lucida Sans Unicode" charset="0"/>
            </a:endParaRPr>
          </a:p>
          <a:p>
            <a:pPr lvl="1" eaLnBrk="1" hangingPunct="1">
              <a:lnSpc>
                <a:spcPct val="90000"/>
              </a:lnSpc>
              <a:buFontTx/>
              <a:buNone/>
            </a:pPr>
            <a:r>
              <a:rPr lang="en-US" dirty="0">
                <a:solidFill>
                  <a:srgbClr val="008000"/>
                </a:solidFill>
                <a:latin typeface="Lucida Sans Unicode" charset="0"/>
              </a:rPr>
              <a:t>property</a:t>
            </a:r>
            <a:r>
              <a:rPr lang="en-US" dirty="0">
                <a:latin typeface="Lucida Sans Unicode" charset="0"/>
              </a:rPr>
              <a:t>: the attribute of the selector that you wish to change</a:t>
            </a:r>
          </a:p>
          <a:p>
            <a:pPr lvl="1" eaLnBrk="1" hangingPunct="1">
              <a:lnSpc>
                <a:spcPct val="90000"/>
              </a:lnSpc>
              <a:buFontTx/>
              <a:buNone/>
            </a:pPr>
            <a:r>
              <a:rPr lang="en-US" dirty="0">
                <a:latin typeface="Lucida Sans Unicode" charset="0"/>
              </a:rPr>
              <a:t>		body</a:t>
            </a:r>
            <a:r>
              <a:rPr lang="en-US" dirty="0">
                <a:solidFill>
                  <a:srgbClr val="FF9900"/>
                </a:solidFill>
                <a:latin typeface="Lucida Sans Unicode" charset="0"/>
              </a:rPr>
              <a:t> {</a:t>
            </a:r>
            <a:r>
              <a:rPr lang="en-US" dirty="0" smtClean="0">
                <a:solidFill>
                  <a:srgbClr val="FF9900"/>
                </a:solidFill>
                <a:latin typeface="Lucida Sans Unicode" charset="0"/>
              </a:rPr>
              <a:t>color</a:t>
            </a:r>
          </a:p>
          <a:p>
            <a:pPr lvl="1" eaLnBrk="1" hangingPunct="1">
              <a:lnSpc>
                <a:spcPct val="90000"/>
              </a:lnSpc>
              <a:buFontTx/>
              <a:buNone/>
            </a:pPr>
            <a:endParaRPr lang="en-US" dirty="0">
              <a:solidFill>
                <a:srgbClr val="FF9900"/>
              </a:solidFill>
              <a:latin typeface="Lucida Sans Unicode" charset="0"/>
            </a:endParaRPr>
          </a:p>
          <a:p>
            <a:pPr lvl="1" eaLnBrk="1" hangingPunct="1">
              <a:lnSpc>
                <a:spcPct val="90000"/>
              </a:lnSpc>
              <a:buFontTx/>
              <a:buNone/>
            </a:pPr>
            <a:r>
              <a:rPr lang="en-US" dirty="0">
                <a:solidFill>
                  <a:srgbClr val="008000"/>
                </a:solidFill>
                <a:latin typeface="Lucida Sans Unicode" charset="0"/>
              </a:rPr>
              <a:t>value</a:t>
            </a:r>
            <a:r>
              <a:rPr lang="en-US" dirty="0">
                <a:latin typeface="Lucida Sans Unicode" charset="0"/>
              </a:rPr>
              <a:t>: the particular markup value for that attribute</a:t>
            </a:r>
          </a:p>
          <a:p>
            <a:pPr lvl="1" eaLnBrk="1" hangingPunct="1">
              <a:lnSpc>
                <a:spcPct val="90000"/>
              </a:lnSpc>
              <a:buFontTx/>
              <a:buNone/>
            </a:pPr>
            <a:r>
              <a:rPr lang="en-US" dirty="0">
                <a:latin typeface="Lucida Sans Unicode" charset="0"/>
              </a:rPr>
              <a:t>		body</a:t>
            </a:r>
            <a:r>
              <a:rPr lang="en-US" dirty="0">
                <a:solidFill>
                  <a:srgbClr val="FF9900"/>
                </a:solidFill>
                <a:latin typeface="Lucida Sans Unicode" charset="0"/>
              </a:rPr>
              <a:t> </a:t>
            </a:r>
            <a:r>
              <a:rPr lang="en-US" dirty="0">
                <a:latin typeface="Lucida Sans Unicode" charset="0"/>
              </a:rPr>
              <a:t>{color</a:t>
            </a:r>
            <a:r>
              <a:rPr lang="en-US" dirty="0">
                <a:solidFill>
                  <a:srgbClr val="FF9900"/>
                </a:solidFill>
                <a:latin typeface="Lucida Sans Unicode" charset="0"/>
              </a:rPr>
              <a:t> : black}</a:t>
            </a:r>
          </a:p>
        </p:txBody>
      </p:sp>
      <p:sp>
        <p:nvSpPr>
          <p:cNvPr id="4" name="Rectangle 3"/>
          <p:cNvSpPr/>
          <p:nvPr/>
        </p:nvSpPr>
        <p:spPr>
          <a:xfrm>
            <a:off x="838200" y="1454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0901854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1235075"/>
            <a:ext cx="8229600" cy="1143000"/>
          </a:xfrm>
        </p:spPr>
        <p:txBody>
          <a:bodyPr/>
          <a:lstStyle/>
          <a:p>
            <a:pPr eaLnBrk="1" fontAlgn="auto" hangingPunct="1">
              <a:spcAft>
                <a:spcPts val="0"/>
              </a:spcAft>
              <a:defRPr/>
            </a:pPr>
            <a:r>
              <a:rPr lang="en-US" sz="4000" dirty="0" smtClean="0">
                <a:ea typeface="+mj-ea"/>
              </a:rPr>
              <a:t>Properties with multiple words</a:t>
            </a:r>
          </a:p>
        </p:txBody>
      </p:sp>
      <p:sp>
        <p:nvSpPr>
          <p:cNvPr id="44034" name="Rectangle 3"/>
          <p:cNvSpPr>
            <a:spLocks noGrp="1" noChangeArrowheads="1"/>
          </p:cNvSpPr>
          <p:nvPr>
            <p:ph idx="1"/>
          </p:nvPr>
        </p:nvSpPr>
        <p:spPr>
          <a:xfrm>
            <a:off x="990600" y="2560637"/>
            <a:ext cx="8229600" cy="4525963"/>
          </a:xfrm>
        </p:spPr>
        <p:txBody>
          <a:bodyPr/>
          <a:lstStyle/>
          <a:p>
            <a:pPr lvl="1" eaLnBrk="1" hangingPunct="1">
              <a:buFontTx/>
              <a:buNone/>
            </a:pPr>
            <a:r>
              <a:rPr lang="en-US" sz="3600" dirty="0">
                <a:latin typeface="Lucida Sans Unicode" charset="0"/>
              </a:rPr>
              <a:t>If the </a:t>
            </a:r>
            <a:r>
              <a:rPr lang="en-US" sz="3600" dirty="0">
                <a:solidFill>
                  <a:srgbClr val="008000"/>
                </a:solidFill>
                <a:latin typeface="Lucida Sans Unicode" charset="0"/>
              </a:rPr>
              <a:t>value</a:t>
            </a:r>
            <a:r>
              <a:rPr lang="en-US" sz="3600" dirty="0">
                <a:latin typeface="Lucida Sans Unicode" charset="0"/>
              </a:rPr>
              <a:t> has multiple words, put the value in quotes</a:t>
            </a:r>
          </a:p>
          <a:p>
            <a:pPr lvl="1" eaLnBrk="1" hangingPunct="1">
              <a:buFontTx/>
              <a:buNone/>
            </a:pPr>
            <a:endParaRPr lang="en-US" sz="3600" dirty="0">
              <a:latin typeface="Lucida Sans Unicode" charset="0"/>
            </a:endParaRPr>
          </a:p>
          <a:p>
            <a:pPr lvl="1" eaLnBrk="1" hangingPunct="1">
              <a:buFontTx/>
              <a:buNone/>
            </a:pPr>
            <a:r>
              <a:rPr lang="en-US" sz="3600" dirty="0">
                <a:latin typeface="Lucida Sans Unicode" charset="0"/>
              </a:rPr>
              <a:t>p {font-family: </a:t>
            </a:r>
            <a:r>
              <a:rPr lang="ja-JP" altLang="en-US" sz="3600">
                <a:solidFill>
                  <a:srgbClr val="FF9900"/>
                </a:solidFill>
                <a:latin typeface="Lucida Sans Unicode" charset="0"/>
              </a:rPr>
              <a:t>“</a:t>
            </a:r>
            <a:r>
              <a:rPr lang="en-US" sz="3600" dirty="0">
                <a:solidFill>
                  <a:srgbClr val="FF9900"/>
                </a:solidFill>
                <a:latin typeface="Lucida Sans Unicode" charset="0"/>
              </a:rPr>
              <a:t>sans serif</a:t>
            </a:r>
            <a:r>
              <a:rPr lang="ja-JP" altLang="en-US" sz="3600">
                <a:solidFill>
                  <a:srgbClr val="FF9900"/>
                </a:solidFill>
                <a:latin typeface="Lucida Sans Unicode" charset="0"/>
              </a:rPr>
              <a:t>”</a:t>
            </a:r>
            <a:r>
              <a:rPr lang="en-US" sz="3600" dirty="0">
                <a:latin typeface="Lucida Sans Unicode" charset="0"/>
              </a:rPr>
              <a:t> }</a:t>
            </a:r>
            <a:endParaRPr lang="en-US" sz="3600" dirty="0">
              <a:solidFill>
                <a:srgbClr val="FF9900"/>
              </a:solidFill>
              <a:latin typeface="Lucida Sans Unicode" charset="0"/>
            </a:endParaRPr>
          </a:p>
        </p:txBody>
      </p:sp>
      <p:sp>
        <p:nvSpPr>
          <p:cNvPr id="4" name="Rectangle 3"/>
          <p:cNvSpPr/>
          <p:nvPr/>
        </p:nvSpPr>
        <p:spPr>
          <a:xfrm>
            <a:off x="1143000" y="23622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40644717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200" y="854075"/>
            <a:ext cx="8229600" cy="1143000"/>
          </a:xfrm>
        </p:spPr>
        <p:txBody>
          <a:bodyPr/>
          <a:lstStyle/>
          <a:p>
            <a:pPr eaLnBrk="1" fontAlgn="auto" hangingPunct="1">
              <a:spcAft>
                <a:spcPts val="0"/>
              </a:spcAft>
              <a:defRPr/>
            </a:pPr>
            <a:r>
              <a:rPr lang="en-US" dirty="0" smtClean="0">
                <a:ea typeface="+mj-ea"/>
              </a:rPr>
              <a:t>Multiple properties</a:t>
            </a:r>
          </a:p>
        </p:txBody>
      </p:sp>
      <p:sp>
        <p:nvSpPr>
          <p:cNvPr id="45058" name="Rectangle 3"/>
          <p:cNvSpPr>
            <a:spLocks noGrp="1" noChangeArrowheads="1"/>
          </p:cNvSpPr>
          <p:nvPr>
            <p:ph idx="1"/>
          </p:nvPr>
        </p:nvSpPr>
        <p:spPr>
          <a:xfrm>
            <a:off x="685800" y="2179637"/>
            <a:ext cx="8229600" cy="4525963"/>
          </a:xfrm>
        </p:spPr>
        <p:txBody>
          <a:bodyPr/>
          <a:lstStyle/>
          <a:p>
            <a:pPr lvl="1" eaLnBrk="1" hangingPunct="1">
              <a:buFontTx/>
              <a:buNone/>
            </a:pPr>
            <a:r>
              <a:rPr lang="en-US" sz="3200" dirty="0">
                <a:latin typeface="Lucida Sans Unicode" charset="0"/>
              </a:rPr>
              <a:t>You can specify multiple </a:t>
            </a:r>
            <a:r>
              <a:rPr lang="en-US" sz="3200" dirty="0">
                <a:solidFill>
                  <a:srgbClr val="008000"/>
                </a:solidFill>
                <a:latin typeface="Lucida Sans Unicode" charset="0"/>
              </a:rPr>
              <a:t>properties</a:t>
            </a:r>
            <a:r>
              <a:rPr lang="en-US" sz="3200" dirty="0">
                <a:latin typeface="Lucida Sans Unicode" charset="0"/>
              </a:rPr>
              <a:t> to a single selector. Properties must be separated by a semicolon.</a:t>
            </a:r>
          </a:p>
          <a:p>
            <a:pPr lvl="1" eaLnBrk="1" hangingPunct="1">
              <a:buFontTx/>
              <a:buNone/>
            </a:pPr>
            <a:endParaRPr lang="en-US" sz="3200" dirty="0">
              <a:latin typeface="Lucida Sans Unicode" charset="0"/>
            </a:endParaRPr>
          </a:p>
          <a:p>
            <a:pPr lvl="1" eaLnBrk="1" hangingPunct="1">
              <a:buFontTx/>
              <a:buNone/>
            </a:pPr>
            <a:r>
              <a:rPr lang="en-US" sz="3200" dirty="0">
                <a:latin typeface="Lucida Sans Unicode" charset="0"/>
              </a:rPr>
              <a:t>P { text-align: left</a:t>
            </a:r>
            <a:r>
              <a:rPr lang="en-US" sz="3200" dirty="0">
                <a:solidFill>
                  <a:srgbClr val="FF9900"/>
                </a:solidFill>
                <a:latin typeface="Lucida Sans Unicode" charset="0"/>
              </a:rPr>
              <a:t>;</a:t>
            </a:r>
            <a:r>
              <a:rPr lang="en-US" sz="3200" dirty="0">
                <a:latin typeface="Lucida Sans Unicode" charset="0"/>
              </a:rPr>
              <a:t> color: red }</a:t>
            </a:r>
            <a:endParaRPr lang="en-US" sz="3200" dirty="0">
              <a:solidFill>
                <a:srgbClr val="FF9900"/>
              </a:solidFill>
              <a:latin typeface="Lucida Sans Unicode" charset="0"/>
            </a:endParaRPr>
          </a:p>
        </p:txBody>
      </p:sp>
      <p:sp>
        <p:nvSpPr>
          <p:cNvPr id="4" name="Rectangle 3"/>
          <p:cNvSpPr/>
          <p:nvPr/>
        </p:nvSpPr>
        <p:spPr>
          <a:xfrm>
            <a:off x="13716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42277456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90600" y="930275"/>
            <a:ext cx="8229600" cy="1143000"/>
          </a:xfrm>
        </p:spPr>
        <p:txBody>
          <a:bodyPr/>
          <a:lstStyle/>
          <a:p>
            <a:pPr eaLnBrk="1" fontAlgn="auto" hangingPunct="1">
              <a:spcAft>
                <a:spcPts val="0"/>
              </a:spcAft>
              <a:defRPr/>
            </a:pPr>
            <a:r>
              <a:rPr lang="en-US" smtClean="0">
                <a:ea typeface="+mj-ea"/>
              </a:rPr>
              <a:t>Basic CSS Syntax</a:t>
            </a:r>
          </a:p>
        </p:txBody>
      </p:sp>
      <p:sp>
        <p:nvSpPr>
          <p:cNvPr id="46082" name="Rectangle 3"/>
          <p:cNvSpPr>
            <a:spLocks noGrp="1" noChangeArrowheads="1"/>
          </p:cNvSpPr>
          <p:nvPr>
            <p:ph idx="1"/>
          </p:nvPr>
        </p:nvSpPr>
        <p:spPr>
          <a:xfrm>
            <a:off x="990600" y="2255837"/>
            <a:ext cx="8229600" cy="4525963"/>
          </a:xfrm>
        </p:spPr>
        <p:txBody>
          <a:bodyPr/>
          <a:lstStyle/>
          <a:p>
            <a:pPr lvl="1" eaLnBrk="1" hangingPunct="1">
              <a:buFontTx/>
              <a:buNone/>
            </a:pPr>
            <a:r>
              <a:rPr lang="en-US">
                <a:latin typeface="Lucida Sans Unicode" charset="0"/>
              </a:rPr>
              <a:t>To make properties more readable, put each on a separate line.</a:t>
            </a:r>
          </a:p>
          <a:p>
            <a:pPr lvl="1" eaLnBrk="1" hangingPunct="1">
              <a:buFontTx/>
              <a:buNone/>
            </a:pPr>
            <a:endParaRPr lang="en-US">
              <a:latin typeface="Lucida Sans Unicode" charset="0"/>
            </a:endParaRPr>
          </a:p>
          <a:p>
            <a:pPr lvl="1" eaLnBrk="1" hangingPunct="1">
              <a:buFontTx/>
              <a:buNone/>
            </a:pPr>
            <a:r>
              <a:rPr lang="en-US">
                <a:latin typeface="Lucida Sans Unicode" charset="0"/>
              </a:rPr>
              <a:t>p { text-align: center;</a:t>
            </a:r>
          </a:p>
          <a:p>
            <a:pPr lvl="1" eaLnBrk="1" hangingPunct="1">
              <a:buFontTx/>
              <a:buNone/>
            </a:pPr>
            <a:r>
              <a:rPr lang="en-US">
                <a:latin typeface="Lucida Sans Unicode" charset="0"/>
              </a:rPr>
              <a:t>      color: navy;</a:t>
            </a:r>
          </a:p>
          <a:p>
            <a:pPr lvl="1" eaLnBrk="1" hangingPunct="1">
              <a:buFontTx/>
              <a:buNone/>
            </a:pPr>
            <a:r>
              <a:rPr lang="en-US">
                <a:latin typeface="Lucida Sans Unicode" charset="0"/>
              </a:rPr>
              <a:t>      font-family: arial</a:t>
            </a:r>
          </a:p>
          <a:p>
            <a:pPr lvl="1" eaLnBrk="1" hangingPunct="1">
              <a:buFontTx/>
              <a:buNone/>
            </a:pPr>
            <a:r>
              <a:rPr lang="en-US">
                <a:latin typeface="Lucida Sans Unicode" charset="0"/>
              </a:rPr>
              <a:t>      }</a:t>
            </a:r>
          </a:p>
          <a:p>
            <a:pPr lvl="1" eaLnBrk="1" hangingPunct="1">
              <a:buFontTx/>
              <a:buNone/>
            </a:pPr>
            <a:endParaRPr lang="en-US">
              <a:solidFill>
                <a:srgbClr val="FF9900"/>
              </a:solidFill>
              <a:latin typeface="Lucida Sans Unicode" charset="0"/>
            </a:endParaRPr>
          </a:p>
        </p:txBody>
      </p:sp>
      <p:sp>
        <p:nvSpPr>
          <p:cNvPr id="4" name="Rectangle 3"/>
          <p:cNvSpPr/>
          <p:nvPr/>
        </p:nvSpPr>
        <p:spPr>
          <a:xfrm>
            <a:off x="1143000" y="1911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41698408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96875"/>
            <a:ext cx="8229600" cy="1143000"/>
          </a:xfrm>
        </p:spPr>
        <p:txBody>
          <a:bodyPr/>
          <a:lstStyle/>
          <a:p>
            <a:pPr eaLnBrk="1" fontAlgn="auto" hangingPunct="1">
              <a:spcAft>
                <a:spcPts val="0"/>
              </a:spcAft>
              <a:defRPr/>
            </a:pPr>
            <a:r>
              <a:rPr lang="en-US" smtClean="0">
                <a:ea typeface="+mj-ea"/>
              </a:rPr>
              <a:t>Grouping</a:t>
            </a:r>
          </a:p>
        </p:txBody>
      </p:sp>
      <p:sp>
        <p:nvSpPr>
          <p:cNvPr id="47106" name="Rectangle 3"/>
          <p:cNvSpPr>
            <a:spLocks noGrp="1" noChangeArrowheads="1"/>
          </p:cNvSpPr>
          <p:nvPr>
            <p:ph idx="1"/>
          </p:nvPr>
        </p:nvSpPr>
        <p:spPr>
          <a:xfrm>
            <a:off x="838200" y="1722437"/>
            <a:ext cx="8229600" cy="4525963"/>
          </a:xfrm>
        </p:spPr>
        <p:txBody>
          <a:bodyPr/>
          <a:lstStyle/>
          <a:p>
            <a:pPr lvl="1" eaLnBrk="1" hangingPunct="1">
              <a:buFontTx/>
              <a:buNone/>
            </a:pPr>
            <a:r>
              <a:rPr lang="en-US" dirty="0">
                <a:solidFill>
                  <a:srgbClr val="008000"/>
                </a:solidFill>
                <a:latin typeface="Lucida Sans Unicode" charset="0"/>
              </a:rPr>
              <a:t>Selectors</a:t>
            </a:r>
            <a:r>
              <a:rPr lang="en-US" dirty="0">
                <a:latin typeface="Lucida Sans Unicode" charset="0"/>
              </a:rPr>
              <a:t> can be grouped so that a common property can be specified</a:t>
            </a:r>
          </a:p>
          <a:p>
            <a:pPr lvl="1" eaLnBrk="1" hangingPunct="1">
              <a:buFontTx/>
              <a:buNone/>
            </a:pPr>
            <a:endParaRPr lang="en-US" dirty="0">
              <a:latin typeface="Lucida Sans Unicode" charset="0"/>
            </a:endParaRPr>
          </a:p>
          <a:p>
            <a:pPr lvl="1" eaLnBrk="1" hangingPunct="1">
              <a:buFontTx/>
              <a:buNone/>
            </a:pPr>
            <a:r>
              <a:rPr lang="en-US" dirty="0">
                <a:solidFill>
                  <a:srgbClr val="FF9900"/>
                </a:solidFill>
                <a:latin typeface="Lucida Sans Unicode" charset="0"/>
              </a:rPr>
              <a:t>h1,h2,h3,h4,h5,h6</a:t>
            </a:r>
          </a:p>
          <a:p>
            <a:pPr lvl="1" eaLnBrk="1" hangingPunct="1">
              <a:buFontTx/>
              <a:buNone/>
            </a:pPr>
            <a:r>
              <a:rPr lang="en-US" dirty="0">
                <a:latin typeface="Lucida Sans Unicode" charset="0"/>
              </a:rPr>
              <a:t>{ color: </a:t>
            </a:r>
            <a:r>
              <a:rPr lang="en-US" dirty="0" smtClean="0">
                <a:latin typeface="Lucida Sans Unicode" charset="0"/>
              </a:rPr>
              <a:t>red}</a:t>
            </a:r>
            <a:endParaRPr lang="en-US" dirty="0">
              <a:latin typeface="Lucida Sans Unicode" charset="0"/>
            </a:endParaRP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&lt;h1&gt; </a:t>
            </a:r>
            <a:r>
              <a:rPr lang="en-US" dirty="0">
                <a:solidFill>
                  <a:srgbClr val="FF0000"/>
                </a:solidFill>
                <a:latin typeface="Lucida Sans Unicode" charset="0"/>
              </a:rPr>
              <a:t>This is a level 1 heading </a:t>
            </a:r>
            <a:r>
              <a:rPr lang="en-US" dirty="0">
                <a:latin typeface="Lucida Sans Unicode" charset="0"/>
              </a:rPr>
              <a:t>&lt;/h1&gt;</a:t>
            </a:r>
          </a:p>
          <a:p>
            <a:pPr lvl="1" eaLnBrk="1" hangingPunct="1">
              <a:buFontTx/>
              <a:buNone/>
            </a:pPr>
            <a:r>
              <a:rPr lang="en-US" dirty="0">
                <a:latin typeface="Lucida Sans Unicode" charset="0"/>
              </a:rPr>
              <a:t>&lt;h2&gt; </a:t>
            </a:r>
            <a:r>
              <a:rPr lang="en-US" sz="2400" dirty="0">
                <a:solidFill>
                  <a:srgbClr val="FF0000"/>
                </a:solidFill>
                <a:latin typeface="Lucida Sans Unicode" charset="0"/>
              </a:rPr>
              <a:t>This is a level 2 heading</a:t>
            </a:r>
            <a:r>
              <a:rPr lang="en-US" dirty="0">
                <a:solidFill>
                  <a:srgbClr val="FF0000"/>
                </a:solidFill>
                <a:latin typeface="Lucida Sans Unicode" charset="0"/>
              </a:rPr>
              <a:t> </a:t>
            </a:r>
            <a:r>
              <a:rPr lang="en-US" dirty="0">
                <a:latin typeface="Lucida Sans Unicode" charset="0"/>
              </a:rPr>
              <a:t>&lt;/h2&gt;</a:t>
            </a:r>
            <a:endParaRPr lang="en-US" dirty="0">
              <a:solidFill>
                <a:srgbClr val="FF9900"/>
              </a:solidFill>
              <a:latin typeface="Lucida Sans Unicode" charset="0"/>
            </a:endParaRPr>
          </a:p>
        </p:txBody>
      </p:sp>
      <p:sp>
        <p:nvSpPr>
          <p:cNvPr id="4" name="Rectangle 3"/>
          <p:cNvSpPr/>
          <p:nvPr/>
        </p:nvSpPr>
        <p:spPr>
          <a:xfrm>
            <a:off x="990600" y="1377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046456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90600" y="625475"/>
            <a:ext cx="8229600" cy="1143000"/>
          </a:xfrm>
        </p:spPr>
        <p:txBody>
          <a:bodyPr/>
          <a:lstStyle/>
          <a:p>
            <a:pPr eaLnBrk="1" fontAlgn="auto" hangingPunct="1">
              <a:spcAft>
                <a:spcPts val="0"/>
              </a:spcAft>
              <a:defRPr/>
            </a:pPr>
            <a:r>
              <a:rPr lang="en-US" smtClean="0">
                <a:ea typeface="+mj-ea"/>
              </a:rPr>
              <a:t>Descendants</a:t>
            </a:r>
          </a:p>
        </p:txBody>
      </p:sp>
      <p:sp>
        <p:nvSpPr>
          <p:cNvPr id="48130" name="Rectangle 3"/>
          <p:cNvSpPr>
            <a:spLocks noGrp="1" noChangeArrowheads="1"/>
          </p:cNvSpPr>
          <p:nvPr>
            <p:ph idx="1"/>
          </p:nvPr>
        </p:nvSpPr>
        <p:spPr>
          <a:xfrm>
            <a:off x="533400" y="1828800"/>
            <a:ext cx="8229600" cy="4525963"/>
          </a:xfrm>
        </p:spPr>
        <p:txBody>
          <a:bodyPr/>
          <a:lstStyle/>
          <a:p>
            <a:pPr lvl="1" eaLnBrk="1" hangingPunct="1">
              <a:buFontTx/>
              <a:buNone/>
            </a:pPr>
            <a:r>
              <a:rPr lang="en-US" dirty="0">
                <a:solidFill>
                  <a:srgbClr val="008000"/>
                </a:solidFill>
                <a:latin typeface="Lucida Sans Unicode" charset="0"/>
              </a:rPr>
              <a:t>Selectors</a:t>
            </a:r>
            <a:r>
              <a:rPr lang="en-US" dirty="0">
                <a:latin typeface="Lucida Sans Unicode" charset="0"/>
              </a:rPr>
              <a:t> can be descendants</a:t>
            </a:r>
          </a:p>
          <a:p>
            <a:pPr lvl="1" eaLnBrk="1" hangingPunct="1">
              <a:buFontTx/>
              <a:buNone/>
            </a:pPr>
            <a:endParaRPr lang="en-US" dirty="0">
              <a:latin typeface="Lucida Sans Unicode" charset="0"/>
            </a:endParaRPr>
          </a:p>
          <a:p>
            <a:pPr lvl="1" eaLnBrk="1" hangingPunct="1">
              <a:buFontTx/>
              <a:buNone/>
            </a:pPr>
            <a:r>
              <a:rPr lang="en-US" dirty="0">
                <a:solidFill>
                  <a:srgbClr val="FF9900"/>
                </a:solidFill>
                <a:latin typeface="Lucida Sans Unicode" charset="0"/>
              </a:rPr>
              <a:t>P B </a:t>
            </a:r>
            <a:r>
              <a:rPr lang="en-US" dirty="0">
                <a:latin typeface="Lucida Sans Unicode" charset="0"/>
              </a:rPr>
              <a:t>{ color: yellow }</a:t>
            </a: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In this example, only those </a:t>
            </a:r>
            <a:r>
              <a:rPr lang="en-US" dirty="0">
                <a:solidFill>
                  <a:srgbClr val="FF9900"/>
                </a:solidFill>
                <a:latin typeface="Lucida Sans Unicode" charset="0"/>
              </a:rPr>
              <a:t>&lt;B&gt;</a:t>
            </a:r>
            <a:r>
              <a:rPr lang="en-US" dirty="0">
                <a:latin typeface="Lucida Sans Unicode" charset="0"/>
              </a:rPr>
              <a:t> elements within a </a:t>
            </a:r>
            <a:r>
              <a:rPr lang="en-US" dirty="0">
                <a:solidFill>
                  <a:srgbClr val="FF9900"/>
                </a:solidFill>
                <a:latin typeface="Lucida Sans Unicode" charset="0"/>
              </a:rPr>
              <a:t>&lt;P&gt;</a:t>
            </a:r>
            <a:r>
              <a:rPr lang="en-US" dirty="0">
                <a:latin typeface="Lucida Sans Unicode" charset="0"/>
              </a:rPr>
              <a:t> element would be yellow</a:t>
            </a: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&lt;p&gt;&lt;b&gt; </a:t>
            </a:r>
            <a:r>
              <a:rPr lang="en-US" dirty="0">
                <a:solidFill>
                  <a:srgbClr val="FFFF00"/>
                </a:solidFill>
                <a:latin typeface="Lucida Sans Unicode" charset="0"/>
              </a:rPr>
              <a:t>This would be yellow </a:t>
            </a:r>
            <a:r>
              <a:rPr lang="en-US" dirty="0">
                <a:latin typeface="Lucida Sans Unicode" charset="0"/>
              </a:rPr>
              <a:t>&lt;/b&gt;&lt;/p&gt;</a:t>
            </a:r>
          </a:p>
          <a:p>
            <a:pPr lvl="1" eaLnBrk="1" hangingPunct="1">
              <a:buFontTx/>
              <a:buNone/>
            </a:pPr>
            <a:r>
              <a:rPr lang="en-US" dirty="0">
                <a:latin typeface="Lucida Sans Unicode" charset="0"/>
              </a:rPr>
              <a:t>&lt;p&gt; This would not be yellow</a:t>
            </a:r>
            <a:r>
              <a:rPr lang="en-US" dirty="0">
                <a:solidFill>
                  <a:srgbClr val="FFFF00"/>
                </a:solidFill>
                <a:latin typeface="Lucida Sans Unicode" charset="0"/>
              </a:rPr>
              <a:t> </a:t>
            </a:r>
            <a:r>
              <a:rPr lang="en-US" dirty="0">
                <a:latin typeface="Lucida Sans Unicode" charset="0"/>
              </a:rPr>
              <a:t>&lt;/p&gt;</a:t>
            </a:r>
          </a:p>
        </p:txBody>
      </p:sp>
      <p:sp>
        <p:nvSpPr>
          <p:cNvPr id="4" name="Rectangle 3"/>
          <p:cNvSpPr/>
          <p:nvPr/>
        </p:nvSpPr>
        <p:spPr>
          <a:xfrm>
            <a:off x="1143000" y="16065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3748828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930275"/>
            <a:ext cx="8229600" cy="1143000"/>
          </a:xfrm>
        </p:spPr>
        <p:txBody>
          <a:bodyPr/>
          <a:lstStyle/>
          <a:p>
            <a:pPr eaLnBrk="1" fontAlgn="auto" hangingPunct="1">
              <a:spcAft>
                <a:spcPts val="0"/>
              </a:spcAft>
              <a:defRPr/>
            </a:pPr>
            <a:r>
              <a:rPr lang="en-US" dirty="0" smtClean="0">
                <a:ea typeface="+mj-ea"/>
              </a:rPr>
              <a:t>CSS Syntax -</a:t>
            </a:r>
            <a:r>
              <a:rPr lang="en-US" b="1" dirty="0" smtClean="0">
                <a:solidFill>
                  <a:srgbClr val="FF0000"/>
                </a:solidFill>
                <a:ea typeface="+mj-ea"/>
              </a:rPr>
              <a:t> class</a:t>
            </a:r>
          </a:p>
        </p:txBody>
      </p:sp>
      <p:sp>
        <p:nvSpPr>
          <p:cNvPr id="49154" name="Rectangle 3"/>
          <p:cNvSpPr>
            <a:spLocks noGrp="1" noChangeArrowheads="1"/>
          </p:cNvSpPr>
          <p:nvPr>
            <p:ph idx="1"/>
          </p:nvPr>
        </p:nvSpPr>
        <p:spPr>
          <a:xfrm>
            <a:off x="533400" y="2255837"/>
            <a:ext cx="8229600" cy="4525963"/>
          </a:xfrm>
        </p:spPr>
        <p:txBody>
          <a:bodyPr/>
          <a:lstStyle/>
          <a:p>
            <a:pPr lvl="1" eaLnBrk="1" hangingPunct="1">
              <a:buFontTx/>
              <a:buNone/>
            </a:pPr>
            <a:r>
              <a:rPr lang="en-US" sz="3200" dirty="0">
                <a:latin typeface="Lucida Sans Unicode" charset="0"/>
              </a:rPr>
              <a:t>The</a:t>
            </a:r>
            <a:r>
              <a:rPr lang="en-US" sz="3200" dirty="0">
                <a:solidFill>
                  <a:srgbClr val="008000"/>
                </a:solidFill>
                <a:latin typeface="Lucida Sans Unicode" charset="0"/>
              </a:rPr>
              <a:t> </a:t>
            </a:r>
            <a:r>
              <a:rPr lang="en-US" sz="3200" b="1" dirty="0">
                <a:solidFill>
                  <a:srgbClr val="FF0000"/>
                </a:solidFill>
                <a:latin typeface="Lucida Sans Unicode" charset="0"/>
              </a:rPr>
              <a:t>class</a:t>
            </a:r>
            <a:r>
              <a:rPr lang="en-US" sz="3200" b="1" dirty="0">
                <a:solidFill>
                  <a:srgbClr val="008000"/>
                </a:solidFill>
                <a:latin typeface="Lucida Sans Unicode" charset="0"/>
              </a:rPr>
              <a:t> </a:t>
            </a:r>
            <a:r>
              <a:rPr lang="en-US" sz="3200" dirty="0">
                <a:latin typeface="Lucida Sans Unicode" charset="0"/>
              </a:rPr>
              <a:t>selector allows you to create different styles for the same HTML element.</a:t>
            </a:r>
          </a:p>
          <a:p>
            <a:pPr lvl="1" eaLnBrk="1" hangingPunct="1">
              <a:buFontTx/>
              <a:buNone/>
            </a:pPr>
            <a:endParaRPr lang="en-US" sz="3200" dirty="0">
              <a:latin typeface="Lucida Sans Unicode" charset="0"/>
            </a:endParaRPr>
          </a:p>
          <a:p>
            <a:pPr lvl="1" eaLnBrk="1" hangingPunct="1">
              <a:buFontTx/>
              <a:buNone/>
            </a:pPr>
            <a:r>
              <a:rPr lang="en-US" sz="3200" dirty="0" err="1">
                <a:latin typeface="Lucida Sans Unicode" charset="0"/>
              </a:rPr>
              <a:t>p.right</a:t>
            </a:r>
            <a:r>
              <a:rPr lang="en-US" sz="3200" dirty="0">
                <a:latin typeface="Lucida Sans Unicode" charset="0"/>
              </a:rPr>
              <a:t> { text-align: </a:t>
            </a:r>
            <a:r>
              <a:rPr lang="en-US" sz="3200" dirty="0" smtClean="0">
                <a:latin typeface="Lucida Sans Unicode" charset="0"/>
              </a:rPr>
              <a:t>right; </a:t>
            </a:r>
            <a:r>
              <a:rPr lang="en-US" sz="3200" dirty="0">
                <a:latin typeface="Lucida Sans Unicode" charset="0"/>
              </a:rPr>
              <a:t>}</a:t>
            </a:r>
          </a:p>
          <a:p>
            <a:pPr lvl="1" eaLnBrk="1" hangingPunct="1">
              <a:buFontTx/>
              <a:buNone/>
            </a:pPr>
            <a:r>
              <a:rPr lang="en-US" sz="3200" dirty="0" err="1">
                <a:latin typeface="Lucida Sans Unicode" charset="0"/>
              </a:rPr>
              <a:t>p.center</a:t>
            </a:r>
            <a:r>
              <a:rPr lang="en-US" sz="3200" dirty="0">
                <a:latin typeface="Lucida Sans Unicode" charset="0"/>
              </a:rPr>
              <a:t> { text-align: </a:t>
            </a:r>
            <a:r>
              <a:rPr lang="en-US" sz="3200" dirty="0" smtClean="0">
                <a:latin typeface="Lucida Sans Unicode" charset="0"/>
              </a:rPr>
              <a:t>center; </a:t>
            </a:r>
            <a:r>
              <a:rPr lang="en-US" sz="3200" dirty="0">
                <a:latin typeface="Lucida Sans Unicode" charset="0"/>
              </a:rPr>
              <a:t>}</a:t>
            </a:r>
          </a:p>
        </p:txBody>
      </p:sp>
      <p:sp>
        <p:nvSpPr>
          <p:cNvPr id="4" name="Rectangle 3"/>
          <p:cNvSpPr/>
          <p:nvPr/>
        </p:nvSpPr>
        <p:spPr>
          <a:xfrm>
            <a:off x="1295400" y="1911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6203000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777875"/>
            <a:ext cx="8229600" cy="1143000"/>
          </a:xfrm>
        </p:spPr>
        <p:txBody>
          <a:bodyPr/>
          <a:lstStyle/>
          <a:p>
            <a:pPr eaLnBrk="1" fontAlgn="auto" hangingPunct="1">
              <a:spcAft>
                <a:spcPts val="0"/>
              </a:spcAft>
              <a:defRPr/>
            </a:pPr>
            <a:r>
              <a:rPr lang="en-US" smtClean="0">
                <a:ea typeface="+mj-ea"/>
              </a:rPr>
              <a:t>CSS Syntax - class</a:t>
            </a:r>
          </a:p>
        </p:txBody>
      </p:sp>
      <p:sp>
        <p:nvSpPr>
          <p:cNvPr id="50178" name="Rectangle 3"/>
          <p:cNvSpPr>
            <a:spLocks noGrp="1" noChangeArrowheads="1"/>
          </p:cNvSpPr>
          <p:nvPr>
            <p:ph idx="1"/>
          </p:nvPr>
        </p:nvSpPr>
        <p:spPr>
          <a:xfrm>
            <a:off x="762000" y="2103437"/>
            <a:ext cx="8229600" cy="4525963"/>
          </a:xfrm>
        </p:spPr>
        <p:txBody>
          <a:bodyPr/>
          <a:lstStyle/>
          <a:p>
            <a:pPr lvl="1" eaLnBrk="1" hangingPunct="1">
              <a:buFontTx/>
              <a:buNone/>
            </a:pPr>
            <a:r>
              <a:rPr lang="en-US" dirty="0" err="1">
                <a:latin typeface="Lucida Sans Unicode" charset="0"/>
              </a:rPr>
              <a:t>p.right</a:t>
            </a:r>
            <a:r>
              <a:rPr lang="en-US" dirty="0">
                <a:latin typeface="Lucida Sans Unicode" charset="0"/>
              </a:rPr>
              <a:t> { text-align: right }</a:t>
            </a: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&lt;p </a:t>
            </a:r>
            <a:r>
              <a:rPr lang="en-US" dirty="0">
                <a:solidFill>
                  <a:srgbClr val="008000"/>
                </a:solidFill>
                <a:latin typeface="Lucida Sans Unicode" charset="0"/>
              </a:rPr>
              <a:t>class</a:t>
            </a:r>
            <a:r>
              <a:rPr lang="en-US" dirty="0">
                <a:latin typeface="Lucida Sans Unicode" charset="0"/>
              </a:rPr>
              <a:t>=</a:t>
            </a:r>
            <a:r>
              <a:rPr lang="ja-JP" altLang="en-US">
                <a:latin typeface="Lucida Sans Unicode" charset="0"/>
              </a:rPr>
              <a:t>“</a:t>
            </a:r>
            <a:r>
              <a:rPr lang="en-US" dirty="0">
                <a:latin typeface="Lucida Sans Unicode" charset="0"/>
              </a:rPr>
              <a:t>right</a:t>
            </a:r>
            <a:r>
              <a:rPr lang="ja-JP" altLang="en-US">
                <a:latin typeface="Lucida Sans Unicode" charset="0"/>
              </a:rPr>
              <a:t>”</a:t>
            </a:r>
            <a:r>
              <a:rPr lang="en-US" dirty="0">
                <a:latin typeface="Lucida Sans Unicode" charset="0"/>
              </a:rPr>
              <a:t>&gt;</a:t>
            </a:r>
          </a:p>
          <a:p>
            <a:pPr lvl="1" algn="r" eaLnBrk="1" hangingPunct="1">
              <a:buFontTx/>
              <a:buNone/>
            </a:pPr>
            <a:r>
              <a:rPr lang="en-US" dirty="0">
                <a:latin typeface="Lucida Sans Unicode" charset="0"/>
              </a:rPr>
              <a:t>This paragraph will be right aligned.</a:t>
            </a:r>
          </a:p>
          <a:p>
            <a:pPr lvl="1" eaLnBrk="1" hangingPunct="1">
              <a:buFontTx/>
              <a:buNone/>
            </a:pPr>
            <a:r>
              <a:rPr lang="en-US" dirty="0">
                <a:latin typeface="Lucida Sans Unicode" charset="0"/>
              </a:rPr>
              <a:t>&lt;/p&gt;</a:t>
            </a:r>
          </a:p>
          <a:p>
            <a:pPr lvl="1" eaLnBrk="1" hangingPunct="1">
              <a:buFontTx/>
              <a:buNone/>
            </a:pPr>
            <a:endParaRPr lang="en-US" dirty="0">
              <a:latin typeface="Lucida Sans Unicode" charset="0"/>
            </a:endParaRPr>
          </a:p>
          <a:p>
            <a:pPr lvl="1" eaLnBrk="1" hangingPunct="1">
              <a:buFontTx/>
              <a:buNone/>
            </a:pPr>
            <a:r>
              <a:rPr lang="en-US" i="1" dirty="0">
                <a:latin typeface="Lucida Sans Unicode" charset="0"/>
              </a:rPr>
              <a:t>Note: the class name must be in quotes inside the opening tag</a:t>
            </a:r>
          </a:p>
        </p:txBody>
      </p:sp>
      <p:sp>
        <p:nvSpPr>
          <p:cNvPr id="4" name="Rectangle 3"/>
          <p:cNvSpPr/>
          <p:nvPr/>
        </p:nvSpPr>
        <p:spPr>
          <a:xfrm>
            <a:off x="914400" y="1758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490429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1539875"/>
            <a:ext cx="8229600" cy="1143000"/>
          </a:xfrm>
        </p:spPr>
        <p:txBody>
          <a:bodyPr/>
          <a:lstStyle/>
          <a:p>
            <a:pPr eaLnBrk="1" fontAlgn="auto" hangingPunct="1">
              <a:spcAft>
                <a:spcPts val="0"/>
              </a:spcAft>
              <a:defRPr/>
            </a:pPr>
            <a:r>
              <a:rPr lang="en-US" dirty="0" smtClean="0">
                <a:ea typeface="+mj-ea"/>
              </a:rPr>
              <a:t>CSS Syntax - class</a:t>
            </a:r>
          </a:p>
        </p:txBody>
      </p:sp>
      <p:sp>
        <p:nvSpPr>
          <p:cNvPr id="51202" name="Rectangle 3"/>
          <p:cNvSpPr>
            <a:spLocks noGrp="1" noChangeArrowheads="1"/>
          </p:cNvSpPr>
          <p:nvPr>
            <p:ph idx="1"/>
          </p:nvPr>
        </p:nvSpPr>
        <p:spPr>
          <a:xfrm>
            <a:off x="838200" y="2865437"/>
            <a:ext cx="8229600" cy="3459163"/>
          </a:xfrm>
        </p:spPr>
        <p:txBody>
          <a:bodyPr/>
          <a:lstStyle/>
          <a:p>
            <a:pPr lvl="1" eaLnBrk="1" hangingPunct="1">
              <a:lnSpc>
                <a:spcPct val="90000"/>
              </a:lnSpc>
              <a:buFontTx/>
              <a:buNone/>
            </a:pPr>
            <a:r>
              <a:rPr lang="en-US" dirty="0">
                <a:latin typeface="Lucida Sans Unicode" charset="0"/>
              </a:rPr>
              <a:t>This </a:t>
            </a:r>
            <a:r>
              <a:rPr lang="en-US" dirty="0" smtClean="0">
                <a:latin typeface="Lucida Sans Unicode" charset="0"/>
              </a:rPr>
              <a:t>is an </a:t>
            </a:r>
            <a:r>
              <a:rPr lang="en-US" dirty="0">
                <a:solidFill>
                  <a:srgbClr val="FF0000"/>
                </a:solidFill>
                <a:latin typeface="Lucida Sans Unicode" charset="0"/>
              </a:rPr>
              <a:t>improper </a:t>
            </a:r>
            <a:r>
              <a:rPr lang="en-US" dirty="0">
                <a:latin typeface="Lucida Sans Unicode" charset="0"/>
              </a:rPr>
              <a:t>use of the class </a:t>
            </a:r>
            <a:r>
              <a:rPr lang="en-US" dirty="0">
                <a:solidFill>
                  <a:srgbClr val="008000"/>
                </a:solidFill>
                <a:latin typeface="Lucida Sans Unicode" charset="0"/>
              </a:rPr>
              <a:t>selector</a:t>
            </a:r>
            <a:r>
              <a:rPr lang="en-US" dirty="0">
                <a:latin typeface="Lucida Sans Unicode" charset="0"/>
              </a:rPr>
              <a: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dirty="0">
                <a:latin typeface="Lucida Sans Unicode" charset="0"/>
              </a:rPr>
              <a:t>&lt;p </a:t>
            </a:r>
            <a:r>
              <a:rPr lang="en-US" dirty="0">
                <a:solidFill>
                  <a:srgbClr val="FF9900"/>
                </a:solidFill>
                <a:latin typeface="Lucida Sans Unicode" charset="0"/>
              </a:rPr>
              <a:t>class</a:t>
            </a:r>
            <a:r>
              <a:rPr lang="en-US" dirty="0">
                <a:latin typeface="Lucida Sans Unicode" charset="0"/>
              </a:rPr>
              <a:t>=</a:t>
            </a:r>
            <a:r>
              <a:rPr lang="ja-JP" altLang="en-US">
                <a:latin typeface="Lucida Sans Unicode" charset="0"/>
              </a:rPr>
              <a:t>“</a:t>
            </a:r>
            <a:r>
              <a:rPr lang="en-US" dirty="0">
                <a:latin typeface="Lucida Sans Unicode" charset="0"/>
              </a:rPr>
              <a:t>right</a:t>
            </a:r>
            <a:r>
              <a:rPr lang="ja-JP" altLang="en-US">
                <a:latin typeface="Lucida Sans Unicode" charset="0"/>
              </a:rPr>
              <a:t>”</a:t>
            </a:r>
            <a:r>
              <a:rPr lang="en-US" dirty="0">
                <a:latin typeface="Lucida Sans Unicode" charset="0"/>
              </a:rPr>
              <a:t> </a:t>
            </a:r>
            <a:r>
              <a:rPr lang="en-US" dirty="0">
                <a:solidFill>
                  <a:srgbClr val="FF9900"/>
                </a:solidFill>
                <a:latin typeface="Lucida Sans Unicode" charset="0"/>
              </a:rPr>
              <a:t>class</a:t>
            </a:r>
            <a:r>
              <a:rPr lang="en-US" dirty="0">
                <a:latin typeface="Lucida Sans Unicode" charset="0"/>
              </a:rPr>
              <a:t>=</a:t>
            </a:r>
            <a:r>
              <a:rPr lang="ja-JP" altLang="en-US">
                <a:latin typeface="Lucida Sans Unicode" charset="0"/>
              </a:rPr>
              <a:t>“</a:t>
            </a:r>
            <a:r>
              <a:rPr lang="en-US" dirty="0">
                <a:latin typeface="Lucida Sans Unicode" charset="0"/>
              </a:rPr>
              <a:t>center</a:t>
            </a:r>
            <a:r>
              <a:rPr lang="ja-JP" altLang="en-US">
                <a:latin typeface="Lucida Sans Unicode" charset="0"/>
              </a:rPr>
              <a:t>”</a:t>
            </a:r>
            <a:r>
              <a:rPr lang="en-US" dirty="0">
                <a:latin typeface="Lucida Sans Unicode" charset="0"/>
              </a:rPr>
              <a:t>&gt;</a:t>
            </a:r>
          </a:p>
          <a:p>
            <a:pPr lvl="1" algn="r" eaLnBrk="1" hangingPunct="1">
              <a:lnSpc>
                <a:spcPct val="90000"/>
              </a:lnSpc>
              <a:buFontTx/>
              <a:buNone/>
            </a:pPr>
            <a:r>
              <a:rPr lang="en-US" dirty="0">
                <a:latin typeface="Lucida Sans Unicode" charset="0"/>
              </a:rPr>
              <a:t>This paragraph will be right aligned.</a:t>
            </a:r>
          </a:p>
          <a:p>
            <a:pPr lvl="1" eaLnBrk="1" hangingPunct="1">
              <a:lnSpc>
                <a:spcPct val="90000"/>
              </a:lnSpc>
              <a:buFontTx/>
              <a:buNone/>
            </a:pPr>
            <a:r>
              <a:rPr lang="en-US" dirty="0">
                <a:latin typeface="Lucida Sans Unicode" charset="0"/>
              </a:rPr>
              <a:t>&lt;/p&gt;</a:t>
            </a:r>
          </a:p>
          <a:p>
            <a:pPr lvl="1" eaLnBrk="1" hangingPunct="1">
              <a:lnSpc>
                <a:spcPct val="90000"/>
              </a:lnSpc>
              <a:buFontTx/>
              <a:buNone/>
            </a:pPr>
            <a:endParaRPr lang="en-US" dirty="0">
              <a:latin typeface="Lucida Sans Unicode" charset="0"/>
            </a:endParaRPr>
          </a:p>
          <a:p>
            <a:pPr lvl="1" eaLnBrk="1" hangingPunct="1">
              <a:lnSpc>
                <a:spcPct val="90000"/>
              </a:lnSpc>
              <a:buFontTx/>
              <a:buNone/>
            </a:pPr>
            <a:r>
              <a:rPr lang="en-US" sz="2000" b="1" i="1" dirty="0">
                <a:solidFill>
                  <a:srgbClr val="008000"/>
                </a:solidFill>
                <a:latin typeface="Lucida Sans Unicode" charset="0"/>
              </a:rPr>
              <a:t>Only one class selector can be included inside the tag</a:t>
            </a:r>
          </a:p>
        </p:txBody>
      </p:sp>
      <p:sp>
        <p:nvSpPr>
          <p:cNvPr id="4" name="Rectangle 3"/>
          <p:cNvSpPr/>
          <p:nvPr/>
        </p:nvSpPr>
        <p:spPr>
          <a:xfrm>
            <a:off x="990600" y="2520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3967835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38200" y="930275"/>
            <a:ext cx="8229600" cy="1143000"/>
          </a:xfrm>
        </p:spPr>
        <p:txBody>
          <a:bodyPr/>
          <a:lstStyle/>
          <a:p>
            <a:pPr eaLnBrk="1" fontAlgn="auto" hangingPunct="1">
              <a:spcAft>
                <a:spcPts val="0"/>
              </a:spcAft>
              <a:defRPr/>
            </a:pPr>
            <a:r>
              <a:rPr lang="en-US" smtClean="0">
                <a:ea typeface="+mj-ea"/>
              </a:rPr>
              <a:t>CSS Syntax - class</a:t>
            </a:r>
          </a:p>
        </p:txBody>
      </p:sp>
      <p:sp>
        <p:nvSpPr>
          <p:cNvPr id="52226" name="Rectangle 3"/>
          <p:cNvSpPr>
            <a:spLocks noGrp="1" noChangeArrowheads="1"/>
          </p:cNvSpPr>
          <p:nvPr>
            <p:ph idx="1"/>
          </p:nvPr>
        </p:nvSpPr>
        <p:spPr>
          <a:xfrm>
            <a:off x="838200" y="2255837"/>
            <a:ext cx="8229600" cy="4525963"/>
          </a:xfrm>
        </p:spPr>
        <p:txBody>
          <a:bodyPr/>
          <a:lstStyle/>
          <a:p>
            <a:pPr lvl="1" eaLnBrk="1" hangingPunct="1">
              <a:buFontTx/>
              <a:buNone/>
            </a:pPr>
            <a:r>
              <a:rPr lang="en-US" dirty="0">
                <a:latin typeface="Lucida Sans Unicode" charset="0"/>
              </a:rPr>
              <a:t>&lt;p</a:t>
            </a:r>
            <a:r>
              <a:rPr lang="en-US" dirty="0">
                <a:solidFill>
                  <a:srgbClr val="008000"/>
                </a:solidFill>
                <a:latin typeface="Lucida Sans Unicode" charset="0"/>
              </a:rPr>
              <a:t> class</a:t>
            </a:r>
            <a:r>
              <a:rPr lang="en-US" dirty="0">
                <a:latin typeface="Lucida Sans Unicode" charset="0"/>
              </a:rPr>
              <a:t>=</a:t>
            </a:r>
            <a:r>
              <a:rPr lang="ja-JP" altLang="en-US">
                <a:latin typeface="Lucida Sans Unicode" charset="0"/>
              </a:rPr>
              <a:t>“</a:t>
            </a:r>
            <a:r>
              <a:rPr lang="en-US" dirty="0">
                <a:latin typeface="Lucida Sans Unicode" charset="0"/>
              </a:rPr>
              <a:t>center bold</a:t>
            </a:r>
            <a:r>
              <a:rPr lang="ja-JP" altLang="en-US">
                <a:latin typeface="Lucida Sans Unicode" charset="0"/>
              </a:rPr>
              <a:t>”</a:t>
            </a:r>
            <a:r>
              <a:rPr lang="en-US" dirty="0">
                <a:latin typeface="Lucida Sans Unicode" charset="0"/>
              </a:rPr>
              <a:t>&gt;</a:t>
            </a:r>
          </a:p>
          <a:p>
            <a:pPr lvl="1" algn="ctr" eaLnBrk="1" hangingPunct="1">
              <a:buFontTx/>
              <a:buNone/>
            </a:pPr>
            <a:r>
              <a:rPr lang="en-US" dirty="0">
                <a:latin typeface="Lucida Sans Unicode" charset="0"/>
              </a:rPr>
              <a:t>This is a paragraph.</a:t>
            </a:r>
          </a:p>
          <a:p>
            <a:pPr lvl="1" eaLnBrk="1" hangingPunct="1">
              <a:buFontTx/>
              <a:buNone/>
            </a:pPr>
            <a:r>
              <a:rPr lang="en-US" dirty="0">
                <a:latin typeface="Lucida Sans Unicode" charset="0"/>
              </a:rPr>
              <a:t>&lt;/p&gt;</a:t>
            </a:r>
          </a:p>
          <a:p>
            <a:pPr lvl="1" eaLnBrk="1" hangingPunct="1">
              <a:buFontTx/>
              <a:buNone/>
            </a:pPr>
            <a:endParaRPr lang="en-US" dirty="0">
              <a:latin typeface="Lucida Sans Unicode" charset="0"/>
            </a:endParaRPr>
          </a:p>
          <a:p>
            <a:pPr lvl="1" eaLnBrk="1" hangingPunct="1">
              <a:buFontTx/>
              <a:buNone/>
            </a:pPr>
            <a:r>
              <a:rPr lang="en-US" i="1" dirty="0">
                <a:latin typeface="Lucida Sans Unicode" charset="0"/>
              </a:rPr>
              <a:t>Note: the paragraph will be styled by the class </a:t>
            </a:r>
            <a:r>
              <a:rPr lang="ja-JP" altLang="en-US" i="1">
                <a:latin typeface="Lucida Sans Unicode" charset="0"/>
              </a:rPr>
              <a:t>“</a:t>
            </a:r>
            <a:r>
              <a:rPr lang="en-US" i="1" dirty="0">
                <a:latin typeface="Lucida Sans Unicode" charset="0"/>
              </a:rPr>
              <a:t>center</a:t>
            </a:r>
            <a:r>
              <a:rPr lang="ja-JP" altLang="en-US" i="1">
                <a:latin typeface="Lucida Sans Unicode" charset="0"/>
              </a:rPr>
              <a:t>”</a:t>
            </a:r>
            <a:r>
              <a:rPr lang="en-US" i="1" dirty="0">
                <a:latin typeface="Lucida Sans Unicode" charset="0"/>
              </a:rPr>
              <a:t> AND the class </a:t>
            </a:r>
            <a:r>
              <a:rPr lang="ja-JP" altLang="en-US" i="1">
                <a:latin typeface="Lucida Sans Unicode" charset="0"/>
              </a:rPr>
              <a:t>“</a:t>
            </a:r>
            <a:r>
              <a:rPr lang="en-US" i="1" dirty="0">
                <a:latin typeface="Lucida Sans Unicode" charset="0"/>
              </a:rPr>
              <a:t>bold</a:t>
            </a:r>
            <a:r>
              <a:rPr lang="ja-JP" altLang="en-US" i="1">
                <a:latin typeface="Lucida Sans Unicode" charset="0"/>
              </a:rPr>
              <a:t>”</a:t>
            </a:r>
            <a:endParaRPr lang="en-US" i="1" dirty="0">
              <a:latin typeface="Lucida Sans Unicode" charset="0"/>
            </a:endParaRPr>
          </a:p>
        </p:txBody>
      </p:sp>
      <p:sp>
        <p:nvSpPr>
          <p:cNvPr id="4" name="Rectangle 3"/>
          <p:cNvSpPr/>
          <p:nvPr/>
        </p:nvSpPr>
        <p:spPr>
          <a:xfrm>
            <a:off x="990600" y="1911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6659346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71600" y="473075"/>
            <a:ext cx="7239000" cy="1143000"/>
          </a:xfrm>
        </p:spPr>
        <p:txBody>
          <a:bodyPr/>
          <a:lstStyle/>
          <a:p>
            <a:pPr eaLnBrk="1" fontAlgn="auto" hangingPunct="1">
              <a:spcAft>
                <a:spcPts val="0"/>
              </a:spcAft>
              <a:defRPr/>
            </a:pPr>
            <a:r>
              <a:rPr lang="en-US" dirty="0" smtClean="0">
                <a:effectLst/>
                <a:ea typeface="+mj-ea"/>
              </a:rPr>
              <a:t>What are they?</a:t>
            </a:r>
          </a:p>
        </p:txBody>
      </p:sp>
      <p:sp>
        <p:nvSpPr>
          <p:cNvPr id="6147" name="Rectangle 3"/>
          <p:cNvSpPr>
            <a:spLocks noGrp="1" noChangeArrowheads="1"/>
          </p:cNvSpPr>
          <p:nvPr>
            <p:ph idx="1"/>
          </p:nvPr>
        </p:nvSpPr>
        <p:spPr>
          <a:xfrm>
            <a:off x="1447800" y="1798637"/>
            <a:ext cx="7239000" cy="4525963"/>
          </a:xfrm>
        </p:spPr>
        <p:txBody>
          <a:bodyPr>
            <a:normAutofit lnSpcReduction="10000"/>
          </a:bodyPr>
          <a:lstStyle/>
          <a:p>
            <a:pPr marL="365760" indent="-256032" algn="just" eaLnBrk="1" fontAlgn="auto" hangingPunct="1">
              <a:spcAft>
                <a:spcPts val="0"/>
              </a:spcAft>
              <a:buClrTx/>
              <a:buFont typeface="Wingdings 3"/>
              <a:buChar char=""/>
              <a:defRPr/>
            </a:pPr>
            <a:r>
              <a:rPr lang="en-US" dirty="0" smtClean="0">
                <a:ea typeface="+mn-ea"/>
              </a:rPr>
              <a:t>A set of style rules that tell the web browser how to present a web page or document.</a:t>
            </a:r>
          </a:p>
          <a:p>
            <a:pPr marL="365760" indent="-256032" algn="just" eaLnBrk="1" fontAlgn="auto" hangingPunct="1">
              <a:spcAft>
                <a:spcPts val="0"/>
              </a:spcAft>
              <a:buClrTx/>
              <a:buFont typeface="Wingdings 3"/>
              <a:buChar char=""/>
              <a:defRPr/>
            </a:pPr>
            <a:r>
              <a:rPr lang="en-US" dirty="0" smtClean="0">
                <a:ea typeface="+mn-ea"/>
              </a:rPr>
              <a:t>Styles are normally stored in style-sheets</a:t>
            </a:r>
          </a:p>
          <a:p>
            <a:pPr marL="365760" indent="-256032" algn="just" eaLnBrk="1" fontAlgn="auto" hangingPunct="1">
              <a:spcAft>
                <a:spcPts val="0"/>
              </a:spcAft>
              <a:buClrTx/>
              <a:buFont typeface="Wingdings 3"/>
              <a:buChar char=""/>
              <a:defRPr/>
            </a:pPr>
            <a:r>
              <a:rPr lang="en-US" dirty="0" smtClean="0">
                <a:ea typeface="+mn-ea"/>
              </a:rPr>
              <a:t>External style sheets are stored in .css files</a:t>
            </a:r>
          </a:p>
          <a:p>
            <a:pPr marL="365760" indent="-256032" algn="just" eaLnBrk="1" fontAlgn="auto" hangingPunct="1">
              <a:spcAft>
                <a:spcPts val="0"/>
              </a:spcAft>
              <a:buClrTx/>
              <a:buFont typeface="Wingdings 3"/>
              <a:buChar char=""/>
              <a:defRPr/>
            </a:pPr>
            <a:r>
              <a:rPr lang="en-US" dirty="0" smtClean="0">
                <a:ea typeface="+mn-ea"/>
              </a:rPr>
              <a:t>Multiple style sheets will cascade into one</a:t>
            </a:r>
          </a:p>
        </p:txBody>
      </p:sp>
      <p:sp>
        <p:nvSpPr>
          <p:cNvPr id="4" name="Rectangle 3"/>
          <p:cNvSpPr/>
          <p:nvPr/>
        </p:nvSpPr>
        <p:spPr>
          <a:xfrm>
            <a:off x="1563510" y="1454150"/>
            <a:ext cx="6970889"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chemeClr val="tx1"/>
              </a:solidFill>
            </a:endParaRPr>
          </a:p>
        </p:txBody>
      </p:sp>
    </p:spTree>
    <p:extLst>
      <p:ext uri="{BB962C8B-B14F-4D97-AF65-F5344CB8AC3E}">
        <p14:creationId xmlns="" xmlns:p14="http://schemas.microsoft.com/office/powerpoint/2010/main" val="141190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777875"/>
            <a:ext cx="8229600" cy="1143000"/>
          </a:xfrm>
        </p:spPr>
        <p:txBody>
          <a:bodyPr/>
          <a:lstStyle/>
          <a:p>
            <a:pPr eaLnBrk="1" fontAlgn="auto" hangingPunct="1">
              <a:spcAft>
                <a:spcPts val="0"/>
              </a:spcAft>
              <a:defRPr/>
            </a:pPr>
            <a:r>
              <a:rPr lang="en-US" smtClean="0">
                <a:ea typeface="+mj-ea"/>
              </a:rPr>
              <a:t>CSS Syntax - class</a:t>
            </a:r>
          </a:p>
        </p:txBody>
      </p:sp>
      <p:sp>
        <p:nvSpPr>
          <p:cNvPr id="53250" name="Rectangle 3"/>
          <p:cNvSpPr>
            <a:spLocks noGrp="1" noChangeArrowheads="1"/>
          </p:cNvSpPr>
          <p:nvPr>
            <p:ph idx="1"/>
          </p:nvPr>
        </p:nvSpPr>
        <p:spPr>
          <a:xfrm>
            <a:off x="838200" y="2103437"/>
            <a:ext cx="8229600" cy="4525963"/>
          </a:xfrm>
        </p:spPr>
        <p:txBody>
          <a:bodyPr/>
          <a:lstStyle/>
          <a:p>
            <a:pPr lvl="1" eaLnBrk="1" hangingPunct="1">
              <a:lnSpc>
                <a:spcPct val="90000"/>
              </a:lnSpc>
              <a:buFontTx/>
              <a:buNone/>
            </a:pPr>
            <a:r>
              <a:rPr lang="en-US">
                <a:latin typeface="Lucida Sans Unicode" charset="0"/>
              </a:rPr>
              <a:t>You can also create a class selector free of a tag name if you want all tags that have that class to be formatted the same.</a:t>
            </a:r>
          </a:p>
          <a:p>
            <a:pPr lvl="1" eaLnBrk="1" hangingPunct="1">
              <a:lnSpc>
                <a:spcPct val="90000"/>
              </a:lnSpc>
              <a:buFontTx/>
              <a:buNone/>
            </a:pPr>
            <a:endParaRPr lang="en-US">
              <a:latin typeface="Lucida Sans Unicode" charset="0"/>
            </a:endParaRPr>
          </a:p>
          <a:p>
            <a:pPr lvl="1" eaLnBrk="1" hangingPunct="1">
              <a:lnSpc>
                <a:spcPct val="90000"/>
              </a:lnSpc>
              <a:buFontTx/>
              <a:buNone/>
            </a:pPr>
            <a:r>
              <a:rPr lang="en-US">
                <a:solidFill>
                  <a:srgbClr val="FF9900"/>
                </a:solidFill>
                <a:latin typeface="Lucida Sans Unicode" charset="0"/>
              </a:rPr>
              <a:t>.center { text-align: center }</a:t>
            </a:r>
          </a:p>
          <a:p>
            <a:pPr lvl="1" eaLnBrk="1" hangingPunct="1">
              <a:lnSpc>
                <a:spcPct val="90000"/>
              </a:lnSpc>
              <a:buFontTx/>
              <a:buNone/>
            </a:pPr>
            <a:endParaRPr lang="en-US">
              <a:latin typeface="Lucida Sans Unicode" charset="0"/>
            </a:endParaRPr>
          </a:p>
          <a:p>
            <a:pPr lvl="1" eaLnBrk="1" hangingPunct="1">
              <a:lnSpc>
                <a:spcPct val="90000"/>
              </a:lnSpc>
              <a:buFontTx/>
              <a:buNone/>
            </a:pPr>
            <a:r>
              <a:rPr lang="en-US">
                <a:latin typeface="Lucida Sans Unicode" charset="0"/>
              </a:rPr>
              <a:t>Any tag with a </a:t>
            </a:r>
            <a:r>
              <a:rPr lang="ja-JP" altLang="en-US">
                <a:latin typeface="Lucida Sans Unicode" charset="0"/>
              </a:rPr>
              <a:t>“</a:t>
            </a:r>
            <a:r>
              <a:rPr lang="en-US">
                <a:latin typeface="Lucida Sans Unicode" charset="0"/>
              </a:rPr>
              <a:t>center</a:t>
            </a:r>
            <a:r>
              <a:rPr lang="ja-JP" altLang="en-US">
                <a:latin typeface="Lucida Sans Unicode" charset="0"/>
              </a:rPr>
              <a:t>”</a:t>
            </a:r>
            <a:r>
              <a:rPr lang="en-US">
                <a:latin typeface="Lucida Sans Unicode" charset="0"/>
              </a:rPr>
              <a:t> class will be aligned center</a:t>
            </a:r>
            <a:endParaRPr lang="en-US" i="1">
              <a:latin typeface="Lucida Sans Unicode" charset="0"/>
            </a:endParaRPr>
          </a:p>
        </p:txBody>
      </p:sp>
      <p:sp>
        <p:nvSpPr>
          <p:cNvPr id="4" name="Rectangle 3"/>
          <p:cNvSpPr/>
          <p:nvPr/>
        </p:nvSpPr>
        <p:spPr>
          <a:xfrm>
            <a:off x="990600" y="1758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914733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854075"/>
            <a:ext cx="8229600" cy="1143000"/>
          </a:xfrm>
        </p:spPr>
        <p:txBody>
          <a:bodyPr/>
          <a:lstStyle/>
          <a:p>
            <a:pPr eaLnBrk="1" fontAlgn="auto" hangingPunct="1">
              <a:spcAft>
                <a:spcPts val="0"/>
              </a:spcAft>
              <a:defRPr/>
            </a:pPr>
            <a:r>
              <a:rPr lang="en-US" smtClean="0">
                <a:ea typeface="+mj-ea"/>
              </a:rPr>
              <a:t>CSS Syntax - class</a:t>
            </a:r>
          </a:p>
        </p:txBody>
      </p:sp>
      <p:sp>
        <p:nvSpPr>
          <p:cNvPr id="54274" name="Rectangle 3"/>
          <p:cNvSpPr>
            <a:spLocks noGrp="1" noChangeArrowheads="1"/>
          </p:cNvSpPr>
          <p:nvPr>
            <p:ph idx="1"/>
          </p:nvPr>
        </p:nvSpPr>
        <p:spPr>
          <a:xfrm>
            <a:off x="990600" y="2179637"/>
            <a:ext cx="8229600" cy="4525963"/>
          </a:xfrm>
        </p:spPr>
        <p:txBody>
          <a:bodyPr/>
          <a:lstStyle/>
          <a:p>
            <a:pPr lvl="1" eaLnBrk="1" hangingPunct="1">
              <a:buFontTx/>
              <a:buNone/>
            </a:pPr>
            <a:r>
              <a:rPr lang="en-US" sz="2400" dirty="0">
                <a:solidFill>
                  <a:srgbClr val="008000"/>
                </a:solidFill>
                <a:latin typeface="Lucida Sans Unicode" charset="0"/>
              </a:rPr>
              <a:t>.center </a:t>
            </a:r>
            <a:r>
              <a:rPr lang="en-US" sz="2400" dirty="0">
                <a:latin typeface="Lucida Sans Unicode" charset="0"/>
              </a:rPr>
              <a:t>{ text-align: center }</a:t>
            </a:r>
          </a:p>
          <a:p>
            <a:pPr lvl="1" eaLnBrk="1" hangingPunct="1">
              <a:buFontTx/>
              <a:buNone/>
            </a:pPr>
            <a:endParaRPr lang="en-US" sz="2400" dirty="0">
              <a:latin typeface="Lucida Sans Unicode" charset="0"/>
            </a:endParaRPr>
          </a:p>
          <a:p>
            <a:pPr lvl="1" eaLnBrk="1" hangingPunct="1">
              <a:buFontTx/>
              <a:buNone/>
            </a:pPr>
            <a:r>
              <a:rPr lang="en-US" sz="2400" dirty="0">
                <a:latin typeface="Lucida Sans Unicode" charset="0"/>
              </a:rPr>
              <a:t>&lt;h1 </a:t>
            </a:r>
            <a:r>
              <a:rPr lang="en-US" sz="2400" dirty="0">
                <a:solidFill>
                  <a:srgbClr val="FF9900"/>
                </a:solidFill>
                <a:latin typeface="Lucida Sans Unicode" charset="0"/>
              </a:rPr>
              <a:t>class</a:t>
            </a:r>
            <a:r>
              <a:rPr lang="en-US" sz="2400" dirty="0">
                <a:latin typeface="Lucida Sans Unicode" charset="0"/>
              </a:rPr>
              <a:t>=</a:t>
            </a:r>
            <a:r>
              <a:rPr lang="ja-JP" altLang="en-US" sz="2400">
                <a:latin typeface="Lucida Sans Unicode" charset="0"/>
              </a:rPr>
              <a:t>“</a:t>
            </a:r>
            <a:r>
              <a:rPr lang="en-US" sz="2400" dirty="0">
                <a:latin typeface="Lucida Sans Unicode" charset="0"/>
              </a:rPr>
              <a:t>center</a:t>
            </a:r>
            <a:r>
              <a:rPr lang="ja-JP" altLang="en-US" sz="2400">
                <a:latin typeface="Lucida Sans Unicode" charset="0"/>
              </a:rPr>
              <a:t>”</a:t>
            </a:r>
            <a:r>
              <a:rPr lang="en-US" sz="2400" dirty="0">
                <a:latin typeface="Lucida Sans Unicode" charset="0"/>
              </a:rPr>
              <a:t>&gt;</a:t>
            </a:r>
          </a:p>
          <a:p>
            <a:pPr lvl="1" algn="ctr" eaLnBrk="1" hangingPunct="1">
              <a:buFontTx/>
              <a:buNone/>
            </a:pPr>
            <a:r>
              <a:rPr lang="en-US" sz="2400" dirty="0">
                <a:latin typeface="Lucida Sans Unicode" charset="0"/>
              </a:rPr>
              <a:t>This heading will be centered</a:t>
            </a:r>
          </a:p>
          <a:p>
            <a:pPr lvl="1" eaLnBrk="1" hangingPunct="1">
              <a:buFontTx/>
              <a:buNone/>
            </a:pPr>
            <a:r>
              <a:rPr lang="en-US" sz="2400" dirty="0">
                <a:latin typeface="Lucida Sans Unicode" charset="0"/>
              </a:rPr>
              <a:t>&lt;/h1&gt;</a:t>
            </a:r>
          </a:p>
          <a:p>
            <a:pPr lvl="1" eaLnBrk="1" hangingPunct="1">
              <a:buFontTx/>
              <a:buNone/>
            </a:pPr>
            <a:endParaRPr lang="en-US" sz="2400" dirty="0">
              <a:latin typeface="Lucida Sans Unicode" charset="0"/>
            </a:endParaRPr>
          </a:p>
          <a:p>
            <a:pPr lvl="1" eaLnBrk="1" hangingPunct="1">
              <a:buFontTx/>
              <a:buNone/>
            </a:pPr>
            <a:r>
              <a:rPr lang="en-US" sz="2400" dirty="0">
                <a:latin typeface="Lucida Sans Unicode" charset="0"/>
              </a:rPr>
              <a:t>&lt;p </a:t>
            </a:r>
            <a:r>
              <a:rPr lang="en-US" sz="2400" dirty="0">
                <a:solidFill>
                  <a:srgbClr val="FF9900"/>
                </a:solidFill>
                <a:latin typeface="Lucida Sans Unicode" charset="0"/>
              </a:rPr>
              <a:t>class</a:t>
            </a:r>
            <a:r>
              <a:rPr lang="en-US" sz="2400" dirty="0">
                <a:latin typeface="Lucida Sans Unicode" charset="0"/>
              </a:rPr>
              <a:t>=</a:t>
            </a:r>
            <a:r>
              <a:rPr lang="ja-JP" altLang="en-US" sz="2400">
                <a:latin typeface="Lucida Sans Unicode" charset="0"/>
              </a:rPr>
              <a:t>“</a:t>
            </a:r>
            <a:r>
              <a:rPr lang="en-US" sz="2400" dirty="0">
                <a:latin typeface="Lucida Sans Unicode" charset="0"/>
              </a:rPr>
              <a:t>center</a:t>
            </a:r>
            <a:r>
              <a:rPr lang="ja-JP" altLang="en-US" sz="2400">
                <a:latin typeface="Lucida Sans Unicode" charset="0"/>
              </a:rPr>
              <a:t>”</a:t>
            </a:r>
            <a:r>
              <a:rPr lang="en-US" sz="2400" dirty="0">
                <a:latin typeface="Lucida Sans Unicode" charset="0"/>
              </a:rPr>
              <a:t>&gt;</a:t>
            </a:r>
          </a:p>
          <a:p>
            <a:pPr lvl="1" algn="ctr" eaLnBrk="1" hangingPunct="1">
              <a:buFontTx/>
              <a:buNone/>
            </a:pPr>
            <a:r>
              <a:rPr lang="en-US" sz="2400" dirty="0">
                <a:latin typeface="Lucida Sans Unicode" charset="0"/>
              </a:rPr>
              <a:t>So will this text</a:t>
            </a:r>
          </a:p>
          <a:p>
            <a:pPr lvl="1" eaLnBrk="1" hangingPunct="1">
              <a:buFontTx/>
              <a:buNone/>
            </a:pPr>
            <a:r>
              <a:rPr lang="en-US" sz="2400" dirty="0">
                <a:latin typeface="Lucida Sans Unicode" charset="0"/>
              </a:rPr>
              <a:t>&lt;/p&gt;</a:t>
            </a:r>
            <a:endParaRPr lang="en-US" sz="2400" i="1" dirty="0">
              <a:latin typeface="Lucida Sans Unicode" charset="0"/>
            </a:endParaRPr>
          </a:p>
        </p:txBody>
      </p:sp>
      <p:sp>
        <p:nvSpPr>
          <p:cNvPr id="4" name="Rectangle 3"/>
          <p:cNvSpPr/>
          <p:nvPr/>
        </p:nvSpPr>
        <p:spPr>
          <a:xfrm>
            <a:off x="11430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2803211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549275"/>
            <a:ext cx="8229600" cy="1143000"/>
          </a:xfrm>
        </p:spPr>
        <p:txBody>
          <a:bodyPr/>
          <a:lstStyle/>
          <a:p>
            <a:pPr eaLnBrk="1" fontAlgn="auto" hangingPunct="1">
              <a:spcAft>
                <a:spcPts val="0"/>
              </a:spcAft>
              <a:defRPr/>
            </a:pPr>
            <a:r>
              <a:rPr lang="en-US" dirty="0" smtClean="0">
                <a:ea typeface="+mj-ea"/>
              </a:rPr>
              <a:t>CSS Syntax - </a:t>
            </a:r>
            <a:r>
              <a:rPr lang="en-US" b="1" dirty="0" smtClean="0">
                <a:solidFill>
                  <a:schemeClr val="accent6">
                    <a:lumMod val="75000"/>
                  </a:schemeClr>
                </a:solidFill>
                <a:ea typeface="+mj-ea"/>
              </a:rPr>
              <a:t>id</a:t>
            </a:r>
          </a:p>
        </p:txBody>
      </p:sp>
      <p:sp>
        <p:nvSpPr>
          <p:cNvPr id="56322" name="Rectangle 3"/>
          <p:cNvSpPr>
            <a:spLocks noGrp="1" noChangeArrowheads="1"/>
          </p:cNvSpPr>
          <p:nvPr>
            <p:ph idx="1"/>
          </p:nvPr>
        </p:nvSpPr>
        <p:spPr>
          <a:xfrm>
            <a:off x="914400" y="1874837"/>
            <a:ext cx="8229600" cy="4525963"/>
          </a:xfrm>
        </p:spPr>
        <p:txBody>
          <a:bodyPr>
            <a:normAutofit/>
          </a:bodyPr>
          <a:lstStyle/>
          <a:p>
            <a:pPr lvl="1" eaLnBrk="1" hangingPunct="1">
              <a:buFontTx/>
              <a:buNone/>
            </a:pPr>
            <a:r>
              <a:rPr lang="en-US" dirty="0">
                <a:latin typeface="Lucida Sans Unicode" charset="0"/>
              </a:rPr>
              <a:t>While the </a:t>
            </a:r>
            <a:r>
              <a:rPr lang="en-US" dirty="0">
                <a:solidFill>
                  <a:srgbClr val="FF0000"/>
                </a:solidFill>
                <a:latin typeface="Lucida Sans Unicode" charset="0"/>
              </a:rPr>
              <a:t>class</a:t>
            </a:r>
            <a:r>
              <a:rPr lang="en-US" dirty="0">
                <a:latin typeface="Lucida Sans Unicode" charset="0"/>
              </a:rPr>
              <a:t> selector can apply to several different elements, the </a:t>
            </a:r>
            <a:r>
              <a:rPr lang="en-US" b="1" dirty="0">
                <a:solidFill>
                  <a:schemeClr val="accent6">
                    <a:lumMod val="75000"/>
                  </a:schemeClr>
                </a:solidFill>
                <a:latin typeface="Lucida Sans Unicode" charset="0"/>
              </a:rPr>
              <a:t>id</a:t>
            </a:r>
            <a:r>
              <a:rPr lang="en-US" dirty="0">
                <a:latin typeface="Lucida Sans Unicode" charset="0"/>
              </a:rPr>
              <a:t> selector can only apply to one, unique element.</a:t>
            </a:r>
          </a:p>
          <a:p>
            <a:pPr lvl="1" eaLnBrk="1" hangingPunct="1">
              <a:buFontTx/>
              <a:buNone/>
            </a:pPr>
            <a:endParaRPr lang="en-US" dirty="0">
              <a:latin typeface="Lucida Sans Unicode" charset="0"/>
            </a:endParaRPr>
          </a:p>
          <a:p>
            <a:pPr lvl="1" eaLnBrk="1" hangingPunct="1">
              <a:buFontTx/>
              <a:buNone/>
            </a:pPr>
            <a:r>
              <a:rPr lang="en-US" dirty="0" smtClean="0">
                <a:latin typeface="Lucida Sans Unicode" charset="0"/>
              </a:rPr>
              <a:t>p</a:t>
            </a:r>
            <a:r>
              <a:rPr lang="en-US" dirty="0" smtClean="0">
                <a:solidFill>
                  <a:srgbClr val="FF9900"/>
                </a:solidFill>
                <a:latin typeface="Lucida Sans Unicode" charset="0"/>
              </a:rPr>
              <a:t>#</a:t>
            </a:r>
            <a:r>
              <a:rPr lang="en-US" dirty="0" smtClean="0">
                <a:latin typeface="Lucida Sans Unicode" charset="0"/>
              </a:rPr>
              <a:t>para1 </a:t>
            </a:r>
            <a:r>
              <a:rPr lang="en-US" dirty="0">
                <a:latin typeface="Lucida Sans Unicode" charset="0"/>
              </a:rPr>
              <a:t>{ text-align: center;</a:t>
            </a:r>
          </a:p>
          <a:p>
            <a:pPr lvl="1" eaLnBrk="1" hangingPunct="1">
              <a:buFontTx/>
              <a:buNone/>
            </a:pPr>
            <a:r>
              <a:rPr lang="en-US" dirty="0">
                <a:latin typeface="Lucida Sans Unicode" charset="0"/>
              </a:rPr>
              <a:t>				color: green </a:t>
            </a:r>
            <a:r>
              <a:rPr lang="en-US" dirty="0" smtClean="0">
                <a:latin typeface="Lucida Sans Unicode" charset="0"/>
              </a:rPr>
              <a:t>}</a:t>
            </a:r>
          </a:p>
          <a:p>
            <a:pPr lvl="1" eaLnBrk="1" hangingPunct="1">
              <a:buFontTx/>
              <a:buNone/>
            </a:pPr>
            <a:endParaRPr lang="en-US" dirty="0">
              <a:latin typeface="Lucida Sans Unicode" charset="0"/>
            </a:endParaRPr>
          </a:p>
          <a:p>
            <a:pPr lvl="1" eaLnBrk="1" hangingPunct="1">
              <a:buFontTx/>
              <a:buNone/>
            </a:pPr>
            <a:r>
              <a:rPr lang="en-US" dirty="0">
                <a:latin typeface="Lucida Sans Unicode" charset="0"/>
              </a:rPr>
              <a:t>Apply style to p element with id=</a:t>
            </a:r>
            <a:r>
              <a:rPr lang="ja-JP" altLang="en-US" smtClean="0">
                <a:latin typeface="Lucida Sans Unicode" charset="0"/>
              </a:rPr>
              <a:t>“</a:t>
            </a:r>
            <a:r>
              <a:rPr lang="en-US" altLang="ja-JP" dirty="0" smtClean="0">
                <a:latin typeface="Lucida Sans Unicode" charset="0"/>
              </a:rPr>
              <a:t>para1</a:t>
            </a:r>
            <a:r>
              <a:rPr lang="ja-JP" altLang="en-US" smtClean="0">
                <a:latin typeface="Lucida Sans Unicode" charset="0"/>
              </a:rPr>
              <a:t>”</a:t>
            </a:r>
            <a:endParaRPr lang="en-US" dirty="0">
              <a:latin typeface="Lucida Sans Unicode" charset="0"/>
            </a:endParaRPr>
          </a:p>
        </p:txBody>
      </p:sp>
      <p:sp>
        <p:nvSpPr>
          <p:cNvPr id="4" name="Rectangle 3"/>
          <p:cNvSpPr/>
          <p:nvPr/>
        </p:nvSpPr>
        <p:spPr>
          <a:xfrm>
            <a:off x="1066800" y="1530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5886995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0600" y="854075"/>
            <a:ext cx="8229600" cy="1143000"/>
          </a:xfrm>
        </p:spPr>
        <p:txBody>
          <a:bodyPr/>
          <a:lstStyle/>
          <a:p>
            <a:pPr eaLnBrk="1" fontAlgn="auto" hangingPunct="1">
              <a:spcAft>
                <a:spcPts val="0"/>
              </a:spcAft>
              <a:defRPr/>
            </a:pPr>
            <a:r>
              <a:rPr lang="en-US" smtClean="0">
                <a:ea typeface="+mj-ea"/>
              </a:rPr>
              <a:t>CSS Syntax - id</a:t>
            </a:r>
          </a:p>
        </p:txBody>
      </p:sp>
      <p:sp>
        <p:nvSpPr>
          <p:cNvPr id="57346" name="Rectangle 3"/>
          <p:cNvSpPr>
            <a:spLocks noGrp="1" noChangeArrowheads="1"/>
          </p:cNvSpPr>
          <p:nvPr>
            <p:ph idx="1"/>
          </p:nvPr>
        </p:nvSpPr>
        <p:spPr>
          <a:xfrm>
            <a:off x="990600" y="2179637"/>
            <a:ext cx="8229600" cy="4525963"/>
          </a:xfrm>
        </p:spPr>
        <p:txBody>
          <a:bodyPr/>
          <a:lstStyle/>
          <a:p>
            <a:pPr lvl="1" eaLnBrk="1" hangingPunct="1">
              <a:buFontTx/>
              <a:buNone/>
            </a:pPr>
            <a:r>
              <a:rPr lang="en-US">
                <a:latin typeface="Lucida Sans Unicode" charset="0"/>
              </a:rPr>
              <a:t>p</a:t>
            </a:r>
            <a:r>
              <a:rPr lang="en-US">
                <a:solidFill>
                  <a:srgbClr val="FF9900"/>
                </a:solidFill>
                <a:latin typeface="Lucida Sans Unicode" charset="0"/>
              </a:rPr>
              <a:t>#</a:t>
            </a:r>
            <a:r>
              <a:rPr lang="en-US">
                <a:latin typeface="Lucida Sans Unicode" charset="0"/>
              </a:rPr>
              <a:t>para1 { text-align: center;</a:t>
            </a:r>
          </a:p>
          <a:p>
            <a:pPr lvl="1" eaLnBrk="1" hangingPunct="1">
              <a:buFontTx/>
              <a:buNone/>
            </a:pPr>
            <a:r>
              <a:rPr lang="en-US">
                <a:latin typeface="Lucida Sans Unicode" charset="0"/>
              </a:rPr>
              <a:t>				color: green }</a:t>
            </a:r>
          </a:p>
          <a:p>
            <a:pPr lvl="1" eaLnBrk="1" hangingPunct="1">
              <a:buFontTx/>
              <a:buNone/>
            </a:pPr>
            <a:endParaRPr lang="en-US">
              <a:latin typeface="Lucida Sans Unicode" charset="0"/>
            </a:endParaRPr>
          </a:p>
          <a:p>
            <a:pPr lvl="1" eaLnBrk="1" hangingPunct="1">
              <a:buFontTx/>
              <a:buNone/>
            </a:pPr>
            <a:r>
              <a:rPr lang="en-US">
                <a:latin typeface="Lucida Sans Unicode" charset="0"/>
              </a:rPr>
              <a:t>&lt;p id=</a:t>
            </a:r>
            <a:r>
              <a:rPr lang="ja-JP" altLang="en-US">
                <a:latin typeface="Lucida Sans Unicode" charset="0"/>
              </a:rPr>
              <a:t>“</a:t>
            </a:r>
            <a:r>
              <a:rPr lang="en-US">
                <a:latin typeface="Lucida Sans Unicode" charset="0"/>
              </a:rPr>
              <a:t>para1</a:t>
            </a:r>
            <a:r>
              <a:rPr lang="ja-JP" altLang="en-US">
                <a:latin typeface="Lucida Sans Unicode" charset="0"/>
              </a:rPr>
              <a:t>”</a:t>
            </a:r>
            <a:r>
              <a:rPr lang="en-US">
                <a:latin typeface="Lucida Sans Unicode" charset="0"/>
              </a:rPr>
              <a:t>&gt;</a:t>
            </a:r>
          </a:p>
          <a:p>
            <a:pPr lvl="1" algn="ctr" eaLnBrk="1" hangingPunct="1">
              <a:buFontTx/>
              <a:buNone/>
            </a:pPr>
            <a:r>
              <a:rPr lang="en-US">
                <a:solidFill>
                  <a:srgbClr val="009900"/>
                </a:solidFill>
                <a:latin typeface="Lucida Sans Unicode" charset="0"/>
              </a:rPr>
              <a:t>This text would be centered and green</a:t>
            </a:r>
          </a:p>
          <a:p>
            <a:pPr lvl="1" eaLnBrk="1" hangingPunct="1">
              <a:buFontTx/>
              <a:buNone/>
            </a:pPr>
            <a:r>
              <a:rPr lang="en-US">
                <a:latin typeface="Lucida Sans Unicode" charset="0"/>
              </a:rPr>
              <a:t>&lt;/p&gt;</a:t>
            </a:r>
            <a:endParaRPr lang="en-US" i="1">
              <a:latin typeface="Lucida Sans Unicode" charset="0"/>
            </a:endParaRPr>
          </a:p>
        </p:txBody>
      </p:sp>
      <p:sp>
        <p:nvSpPr>
          <p:cNvPr id="4" name="Rectangle 3"/>
          <p:cNvSpPr/>
          <p:nvPr/>
        </p:nvSpPr>
        <p:spPr>
          <a:xfrm>
            <a:off x="11430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66101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701675"/>
            <a:ext cx="8229600" cy="1143000"/>
          </a:xfrm>
        </p:spPr>
        <p:txBody>
          <a:bodyPr/>
          <a:lstStyle/>
          <a:p>
            <a:pPr eaLnBrk="1" fontAlgn="auto" hangingPunct="1">
              <a:spcAft>
                <a:spcPts val="0"/>
              </a:spcAft>
              <a:defRPr/>
            </a:pPr>
            <a:r>
              <a:rPr lang="en-US" smtClean="0">
                <a:ea typeface="+mj-ea"/>
              </a:rPr>
              <a:t>CSS Syntax - comment</a:t>
            </a:r>
          </a:p>
        </p:txBody>
      </p:sp>
      <p:sp>
        <p:nvSpPr>
          <p:cNvPr id="58370" name="Rectangle 3"/>
          <p:cNvSpPr>
            <a:spLocks noGrp="1" noChangeArrowheads="1"/>
          </p:cNvSpPr>
          <p:nvPr>
            <p:ph idx="1"/>
          </p:nvPr>
        </p:nvSpPr>
        <p:spPr>
          <a:xfrm>
            <a:off x="914400" y="2027237"/>
            <a:ext cx="8229600" cy="4525963"/>
          </a:xfrm>
        </p:spPr>
        <p:txBody>
          <a:bodyPr/>
          <a:lstStyle/>
          <a:p>
            <a:pPr lvl="1" eaLnBrk="1" hangingPunct="1">
              <a:lnSpc>
                <a:spcPct val="90000"/>
              </a:lnSpc>
              <a:buFontTx/>
              <a:buNone/>
            </a:pPr>
            <a:r>
              <a:rPr lang="en-US" sz="2400" dirty="0">
                <a:latin typeface="Lucida Sans Unicode" charset="0"/>
              </a:rPr>
              <a:t>You can insert </a:t>
            </a:r>
            <a:r>
              <a:rPr lang="en-US" sz="2400" dirty="0">
                <a:solidFill>
                  <a:srgbClr val="008000"/>
                </a:solidFill>
                <a:latin typeface="Lucida Sans Unicode" charset="0"/>
              </a:rPr>
              <a:t>comments</a:t>
            </a:r>
            <a:r>
              <a:rPr lang="en-US" sz="2400" dirty="0">
                <a:latin typeface="Lucida Sans Unicode" charset="0"/>
              </a:rPr>
              <a:t> to help you describe the particular style</a:t>
            </a:r>
          </a:p>
          <a:p>
            <a:pPr lvl="1" eaLnBrk="1" hangingPunct="1">
              <a:lnSpc>
                <a:spcPct val="90000"/>
              </a:lnSpc>
              <a:buFontTx/>
              <a:buNone/>
            </a:pPr>
            <a:endParaRPr lang="en-US" sz="2400" dirty="0">
              <a:latin typeface="Lucida Sans Unicode" charset="0"/>
            </a:endParaRPr>
          </a:p>
          <a:p>
            <a:pPr lvl="1" eaLnBrk="1" hangingPunct="1">
              <a:lnSpc>
                <a:spcPct val="90000"/>
              </a:lnSpc>
              <a:buFontTx/>
              <a:buNone/>
            </a:pPr>
            <a:r>
              <a:rPr lang="en-US" sz="2400" dirty="0">
                <a:latin typeface="Lucida Sans Unicode" charset="0"/>
              </a:rPr>
              <a:t>Comments open with </a:t>
            </a:r>
            <a:r>
              <a:rPr lang="en-US" sz="2400" dirty="0">
                <a:solidFill>
                  <a:srgbClr val="FF9900"/>
                </a:solidFill>
                <a:latin typeface="Lucida Sans Unicode" charset="0"/>
              </a:rPr>
              <a:t>/*</a:t>
            </a:r>
            <a:r>
              <a:rPr lang="en-US" sz="2400" dirty="0">
                <a:latin typeface="Lucida Sans Unicode" charset="0"/>
              </a:rPr>
              <a:t> and are closed with </a:t>
            </a:r>
            <a:r>
              <a:rPr lang="en-US" sz="2400" dirty="0">
                <a:solidFill>
                  <a:srgbClr val="FF9900"/>
                </a:solidFill>
                <a:latin typeface="Lucida Sans Unicode" charset="0"/>
              </a:rPr>
              <a:t>*/</a:t>
            </a:r>
          </a:p>
          <a:p>
            <a:pPr lvl="1" eaLnBrk="1" hangingPunct="1">
              <a:lnSpc>
                <a:spcPct val="90000"/>
              </a:lnSpc>
              <a:buFontTx/>
              <a:buNone/>
            </a:pPr>
            <a:endParaRPr lang="en-US" sz="2400" dirty="0">
              <a:solidFill>
                <a:srgbClr val="FF9900"/>
              </a:solidFill>
              <a:latin typeface="Lucida Sans Unicode" charset="0"/>
            </a:endParaRPr>
          </a:p>
          <a:p>
            <a:pPr lvl="1" eaLnBrk="1" hangingPunct="1">
              <a:lnSpc>
                <a:spcPct val="90000"/>
              </a:lnSpc>
              <a:buFontTx/>
              <a:buNone/>
            </a:pPr>
            <a:r>
              <a:rPr lang="en-US" sz="2400" dirty="0">
                <a:solidFill>
                  <a:srgbClr val="FF9900"/>
                </a:solidFill>
                <a:latin typeface="Lucida Sans Unicode" charset="0"/>
              </a:rPr>
              <a:t>/* This is a comment */</a:t>
            </a:r>
          </a:p>
          <a:p>
            <a:pPr lvl="1" eaLnBrk="1" hangingPunct="1">
              <a:lnSpc>
                <a:spcPct val="90000"/>
              </a:lnSpc>
              <a:buFontTx/>
              <a:buNone/>
            </a:pPr>
            <a:r>
              <a:rPr lang="en-US" sz="2400" dirty="0">
                <a:latin typeface="Lucida Sans Unicode" charset="0"/>
              </a:rPr>
              <a:t>P { color: red;</a:t>
            </a:r>
          </a:p>
          <a:p>
            <a:pPr lvl="1" eaLnBrk="1" hangingPunct="1">
              <a:lnSpc>
                <a:spcPct val="90000"/>
              </a:lnSpc>
              <a:buFontTx/>
              <a:buNone/>
            </a:pPr>
            <a:r>
              <a:rPr lang="en-US" sz="2400" dirty="0">
                <a:solidFill>
                  <a:srgbClr val="FF9900"/>
                </a:solidFill>
                <a:latin typeface="Lucida Sans Unicode" charset="0"/>
              </a:rPr>
              <a:t>/* This is another comment */</a:t>
            </a:r>
          </a:p>
          <a:p>
            <a:pPr lvl="1" eaLnBrk="1" hangingPunct="1">
              <a:lnSpc>
                <a:spcPct val="90000"/>
              </a:lnSpc>
              <a:buFontTx/>
              <a:buNone/>
            </a:pPr>
            <a:r>
              <a:rPr lang="en-US" sz="2400" dirty="0">
                <a:latin typeface="Lucida Sans Unicode" charset="0"/>
              </a:rPr>
              <a:t>Font-family: </a:t>
            </a:r>
            <a:r>
              <a:rPr lang="en-US" sz="2400" dirty="0" err="1">
                <a:latin typeface="Lucida Sans Unicode" charset="0"/>
              </a:rPr>
              <a:t>verdana</a:t>
            </a:r>
            <a:r>
              <a:rPr lang="en-US" sz="2400" dirty="0">
                <a:latin typeface="Lucida Sans Unicode" charset="0"/>
              </a:rPr>
              <a:t> }</a:t>
            </a:r>
          </a:p>
        </p:txBody>
      </p:sp>
      <p:sp>
        <p:nvSpPr>
          <p:cNvPr id="4" name="Rectangle 3"/>
          <p:cNvSpPr/>
          <p:nvPr/>
        </p:nvSpPr>
        <p:spPr>
          <a:xfrm>
            <a:off x="1066800" y="16827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5136679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1371600" y="2362200"/>
            <a:ext cx="7543800" cy="1431925"/>
          </a:xfrm>
          <a:prstGeom prst="rect">
            <a:avLst/>
          </a:prstGeom>
          <a:noFill/>
          <a:ln w="9525">
            <a:noFill/>
            <a:miter lim="800000"/>
            <a:headEnd/>
            <a:tailEnd/>
          </a:ln>
          <a:effectLst/>
        </p:spPr>
        <p:txBody>
          <a:bodyPr anchor="ctr"/>
          <a:lstStyle/>
          <a:p>
            <a:pPr algn="ctr" eaLnBrk="1" hangingPunct="1"/>
            <a:r>
              <a:rPr lang="en-US" sz="4400" b="1">
                <a:solidFill>
                  <a:schemeClr val="tx2"/>
                </a:solidFill>
                <a:effectLst>
                  <a:outerShdw blurRad="38100" dist="38100" dir="2700000" algn="tl">
                    <a:srgbClr val="DDDDDD"/>
                  </a:outerShdw>
                </a:effectLst>
                <a:latin typeface="Arial" charset="0"/>
              </a:rPr>
              <a:t>Background Properties</a:t>
            </a:r>
          </a:p>
        </p:txBody>
      </p:sp>
    </p:spTree>
    <p:extLst>
      <p:ext uri="{BB962C8B-B14F-4D97-AF65-F5344CB8AC3E}">
        <p14:creationId xmlns="" xmlns:p14="http://schemas.microsoft.com/office/powerpoint/2010/main" val="24725892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701675"/>
            <a:ext cx="8229600" cy="1143000"/>
          </a:xfrm>
        </p:spPr>
        <p:txBody>
          <a:bodyPr/>
          <a:lstStyle/>
          <a:p>
            <a:pPr eaLnBrk="1" fontAlgn="auto" hangingPunct="1">
              <a:spcAft>
                <a:spcPts val="0"/>
              </a:spcAft>
              <a:defRPr/>
            </a:pPr>
            <a:r>
              <a:rPr lang="en-US" smtClean="0">
                <a:ea typeface="+mj-ea"/>
              </a:rPr>
              <a:t>Background properties</a:t>
            </a:r>
          </a:p>
        </p:txBody>
      </p:sp>
      <p:sp>
        <p:nvSpPr>
          <p:cNvPr id="62466" name="Rectangle 3"/>
          <p:cNvSpPr>
            <a:spLocks noGrp="1" noChangeArrowheads="1"/>
          </p:cNvSpPr>
          <p:nvPr>
            <p:ph idx="1"/>
          </p:nvPr>
        </p:nvSpPr>
        <p:spPr>
          <a:xfrm>
            <a:off x="838200" y="2027237"/>
            <a:ext cx="8229600" cy="4525963"/>
          </a:xfrm>
        </p:spPr>
        <p:txBody>
          <a:bodyPr/>
          <a:lstStyle/>
          <a:p>
            <a:pPr eaLnBrk="1" hangingPunct="1"/>
            <a:r>
              <a:rPr lang="en-US">
                <a:latin typeface="Lucida Sans Unicode" charset="0"/>
              </a:rPr>
              <a:t>Define the background effects of an element</a:t>
            </a:r>
          </a:p>
          <a:p>
            <a:pPr eaLnBrk="1" hangingPunct="1"/>
            <a:r>
              <a:rPr lang="en-US">
                <a:latin typeface="Lucida Sans Unicode" charset="0"/>
              </a:rPr>
              <a:t>Effects include color, using an image for a background, repeating an image and positioning an image</a:t>
            </a:r>
          </a:p>
        </p:txBody>
      </p:sp>
      <p:sp>
        <p:nvSpPr>
          <p:cNvPr id="4" name="Rectangle 3"/>
          <p:cNvSpPr/>
          <p:nvPr/>
        </p:nvSpPr>
        <p:spPr>
          <a:xfrm>
            <a:off x="990600" y="16827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0508675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701675"/>
            <a:ext cx="8229600" cy="1143000"/>
          </a:xfrm>
        </p:spPr>
        <p:txBody>
          <a:bodyPr/>
          <a:lstStyle/>
          <a:p>
            <a:pPr eaLnBrk="1" fontAlgn="auto" hangingPunct="1">
              <a:spcAft>
                <a:spcPts val="0"/>
              </a:spcAft>
              <a:defRPr/>
            </a:pPr>
            <a:r>
              <a:rPr lang="en-US" smtClean="0">
                <a:ea typeface="+mj-ea"/>
              </a:rPr>
              <a:t>Background properties</a:t>
            </a:r>
          </a:p>
        </p:txBody>
      </p:sp>
      <p:sp>
        <p:nvSpPr>
          <p:cNvPr id="63490" name="Rectangle 3"/>
          <p:cNvSpPr>
            <a:spLocks noGrp="1" noChangeArrowheads="1"/>
          </p:cNvSpPr>
          <p:nvPr>
            <p:ph idx="1"/>
          </p:nvPr>
        </p:nvSpPr>
        <p:spPr>
          <a:xfrm>
            <a:off x="1143000" y="2027237"/>
            <a:ext cx="8229600" cy="4525963"/>
          </a:xfrm>
        </p:spPr>
        <p:txBody>
          <a:bodyPr/>
          <a:lstStyle/>
          <a:p>
            <a:pPr eaLnBrk="1" hangingPunct="1"/>
            <a:r>
              <a:rPr lang="en-US">
                <a:latin typeface="Lucida Sans Unicode" charset="0"/>
              </a:rPr>
              <a:t>Basic syntax</a:t>
            </a:r>
          </a:p>
          <a:p>
            <a:pPr lvl="1" eaLnBrk="1" hangingPunct="1"/>
            <a:r>
              <a:rPr lang="en-US">
                <a:latin typeface="Lucida Sans Unicode" charset="0"/>
              </a:rPr>
              <a:t> background</a:t>
            </a:r>
          </a:p>
          <a:p>
            <a:pPr lvl="1" eaLnBrk="1" hangingPunct="1"/>
            <a:r>
              <a:rPr lang="en-US">
                <a:latin typeface="Lucida Sans Unicode" charset="0"/>
              </a:rPr>
              <a:t> </a:t>
            </a:r>
            <a:r>
              <a:rPr lang="en-US">
                <a:latin typeface="Lucida Sans Unicode" charset="0"/>
                <a:hlinkClick r:id="rId3"/>
              </a:rPr>
              <a:t>background-color</a:t>
            </a:r>
            <a:endParaRPr lang="en-US">
              <a:latin typeface="Lucida Sans Unicode" charset="0"/>
            </a:endParaRPr>
          </a:p>
          <a:p>
            <a:pPr lvl="1" eaLnBrk="1" hangingPunct="1"/>
            <a:r>
              <a:rPr lang="en-US">
                <a:latin typeface="Lucida Sans Unicode" charset="0"/>
              </a:rPr>
              <a:t> </a:t>
            </a:r>
            <a:r>
              <a:rPr lang="en-US">
                <a:latin typeface="Lucida Sans Unicode" charset="0"/>
                <a:hlinkClick r:id="rId4"/>
              </a:rPr>
              <a:t>background-image</a:t>
            </a:r>
            <a:endParaRPr lang="en-US">
              <a:latin typeface="Lucida Sans Unicode" charset="0"/>
            </a:endParaRPr>
          </a:p>
          <a:p>
            <a:pPr lvl="1" eaLnBrk="1" hangingPunct="1"/>
            <a:r>
              <a:rPr lang="en-US">
                <a:latin typeface="Lucida Sans Unicode" charset="0"/>
              </a:rPr>
              <a:t> </a:t>
            </a:r>
            <a:r>
              <a:rPr lang="en-US">
                <a:latin typeface="Lucida Sans Unicode" charset="0"/>
                <a:hlinkClick r:id="rId5"/>
              </a:rPr>
              <a:t>background-repeat</a:t>
            </a:r>
            <a:endParaRPr lang="en-US">
              <a:latin typeface="Lucida Sans Unicode" charset="0"/>
            </a:endParaRPr>
          </a:p>
          <a:p>
            <a:pPr lvl="1" eaLnBrk="1" hangingPunct="1"/>
            <a:r>
              <a:rPr lang="en-US">
                <a:latin typeface="Lucida Sans Unicode" charset="0"/>
              </a:rPr>
              <a:t> </a:t>
            </a:r>
            <a:r>
              <a:rPr lang="en-US">
                <a:latin typeface="Lucida Sans Unicode" charset="0"/>
                <a:hlinkClick r:id="rId6"/>
              </a:rPr>
              <a:t>background-attachment</a:t>
            </a:r>
            <a:endParaRPr lang="en-US">
              <a:latin typeface="Lucida Sans Unicode" charset="0"/>
            </a:endParaRPr>
          </a:p>
          <a:p>
            <a:pPr lvl="1" eaLnBrk="1" hangingPunct="1"/>
            <a:r>
              <a:rPr lang="en-US">
                <a:latin typeface="Lucida Sans Unicode" charset="0"/>
              </a:rPr>
              <a:t> </a:t>
            </a:r>
            <a:r>
              <a:rPr lang="en-US">
                <a:latin typeface="Lucida Sans Unicode" charset="0"/>
                <a:hlinkClick r:id="rId7"/>
              </a:rPr>
              <a:t>background-position</a:t>
            </a:r>
            <a:endParaRPr lang="en-US">
              <a:latin typeface="Lucida Sans Unicode" charset="0"/>
            </a:endParaRPr>
          </a:p>
        </p:txBody>
      </p:sp>
      <p:sp>
        <p:nvSpPr>
          <p:cNvPr id="4" name="Rectangle 3"/>
          <p:cNvSpPr/>
          <p:nvPr/>
        </p:nvSpPr>
        <p:spPr>
          <a:xfrm>
            <a:off x="1295400" y="16827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271484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777875"/>
            <a:ext cx="7772400" cy="1143000"/>
          </a:xfrm>
        </p:spPr>
        <p:txBody>
          <a:bodyPr/>
          <a:lstStyle/>
          <a:p>
            <a:pPr eaLnBrk="1" fontAlgn="auto" hangingPunct="1">
              <a:spcAft>
                <a:spcPts val="0"/>
              </a:spcAft>
              <a:defRPr/>
            </a:pPr>
            <a:r>
              <a:rPr lang="en-US" smtClean="0">
                <a:ea typeface="+mj-ea"/>
              </a:rPr>
              <a:t>Background properties</a:t>
            </a:r>
          </a:p>
        </p:txBody>
      </p:sp>
      <p:sp>
        <p:nvSpPr>
          <p:cNvPr id="64514" name="Rectangle 3"/>
          <p:cNvSpPr>
            <a:spLocks noGrp="1" noChangeArrowheads="1"/>
          </p:cNvSpPr>
          <p:nvPr>
            <p:ph idx="1"/>
          </p:nvPr>
        </p:nvSpPr>
        <p:spPr>
          <a:xfrm>
            <a:off x="1371600" y="2103437"/>
            <a:ext cx="7772400" cy="4525963"/>
          </a:xfrm>
        </p:spPr>
        <p:txBody>
          <a:bodyPr/>
          <a:lstStyle/>
          <a:p>
            <a:pPr eaLnBrk="1" hangingPunct="1"/>
            <a:r>
              <a:rPr lang="en-US" dirty="0">
                <a:latin typeface="Lucida Sans Unicode" charset="0"/>
              </a:rPr>
              <a:t>All attributes can be set in a single declaration:</a:t>
            </a:r>
          </a:p>
          <a:p>
            <a:pPr eaLnBrk="1" hangingPunct="1">
              <a:buFontTx/>
              <a:buNone/>
            </a:pPr>
            <a:endParaRPr lang="en-US" dirty="0">
              <a:latin typeface="Lucida Sans Unicode" charset="0"/>
            </a:endParaRPr>
          </a:p>
          <a:p>
            <a:pPr eaLnBrk="1" hangingPunct="1">
              <a:buFontTx/>
              <a:buNone/>
            </a:pPr>
            <a:r>
              <a:rPr lang="en-US" dirty="0">
                <a:latin typeface="Lucida Sans Unicode" charset="0"/>
              </a:rPr>
              <a:t>background: #000000 </a:t>
            </a:r>
            <a:r>
              <a:rPr lang="en-US" dirty="0" err="1" smtClean="0">
                <a:latin typeface="Lucida Sans Unicode" charset="0"/>
              </a:rPr>
              <a:t>url</a:t>
            </a:r>
            <a:r>
              <a:rPr lang="en-US" dirty="0" smtClean="0">
                <a:latin typeface="Lucida Sans Unicode" charset="0"/>
              </a:rPr>
              <a:t>(asd.gif) </a:t>
            </a:r>
            <a:r>
              <a:rPr lang="en-US" dirty="0">
                <a:latin typeface="Lucida Sans Unicode" charset="0"/>
              </a:rPr>
              <a:t>no-repeat fixed center</a:t>
            </a:r>
          </a:p>
        </p:txBody>
      </p:sp>
      <p:sp>
        <p:nvSpPr>
          <p:cNvPr id="4" name="Rectangle 3"/>
          <p:cNvSpPr/>
          <p:nvPr/>
        </p:nvSpPr>
        <p:spPr>
          <a:xfrm>
            <a:off x="1524000" y="1758950"/>
            <a:ext cx="7484533"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9018597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777875"/>
            <a:ext cx="7543800" cy="1143000"/>
          </a:xfrm>
        </p:spPr>
        <p:txBody>
          <a:bodyPr/>
          <a:lstStyle/>
          <a:p>
            <a:pPr eaLnBrk="1" fontAlgn="auto" hangingPunct="1">
              <a:spcAft>
                <a:spcPts val="0"/>
              </a:spcAft>
              <a:defRPr/>
            </a:pPr>
            <a:r>
              <a:rPr lang="en-US" smtClean="0">
                <a:ea typeface="+mj-ea"/>
              </a:rPr>
              <a:t>Background properties</a:t>
            </a:r>
          </a:p>
        </p:txBody>
      </p:sp>
      <p:sp>
        <p:nvSpPr>
          <p:cNvPr id="65538" name="Rectangle 3"/>
          <p:cNvSpPr>
            <a:spLocks noGrp="1" noChangeArrowheads="1"/>
          </p:cNvSpPr>
          <p:nvPr>
            <p:ph idx="1"/>
          </p:nvPr>
        </p:nvSpPr>
        <p:spPr>
          <a:xfrm>
            <a:off x="1371600" y="2103437"/>
            <a:ext cx="7543800" cy="4525963"/>
          </a:xfrm>
        </p:spPr>
        <p:txBody>
          <a:bodyPr/>
          <a:lstStyle/>
          <a:p>
            <a:pPr eaLnBrk="1" hangingPunct="1"/>
            <a:r>
              <a:rPr lang="en-US" dirty="0">
                <a:latin typeface="Lucida Sans Unicode" charset="0"/>
              </a:rPr>
              <a:t>Setting the body background (internal CSS)</a:t>
            </a:r>
          </a:p>
          <a:p>
            <a:pPr eaLnBrk="1" hangingPunct="1">
              <a:buFontTx/>
              <a:buNone/>
            </a:pPr>
            <a:endParaRPr lang="en-US" dirty="0">
              <a:latin typeface="Lucida Sans Unicode" charset="0"/>
            </a:endParaRPr>
          </a:p>
          <a:p>
            <a:pPr eaLnBrk="1" hangingPunct="1">
              <a:buFontTx/>
              <a:buNone/>
            </a:pPr>
            <a:r>
              <a:rPr lang="en-US" dirty="0">
                <a:latin typeface="Lucida Sans Unicode" charset="0"/>
              </a:rPr>
              <a:t>body { background: #000000 </a:t>
            </a:r>
            <a:r>
              <a:rPr lang="en-US" dirty="0" err="1" smtClean="0">
                <a:latin typeface="Lucida Sans Unicode" charset="0"/>
              </a:rPr>
              <a:t>url</a:t>
            </a:r>
            <a:r>
              <a:rPr lang="en-US" dirty="0" smtClean="0">
                <a:latin typeface="Lucida Sans Unicode" charset="0"/>
              </a:rPr>
              <a:t>(asd.gif) </a:t>
            </a:r>
            <a:r>
              <a:rPr lang="en-US" dirty="0">
                <a:latin typeface="Lucida Sans Unicode" charset="0"/>
              </a:rPr>
              <a:t>no-repeat fixed center }</a:t>
            </a:r>
          </a:p>
        </p:txBody>
      </p:sp>
      <p:sp>
        <p:nvSpPr>
          <p:cNvPr id="4" name="Rectangle 3"/>
          <p:cNvSpPr/>
          <p:nvPr/>
        </p:nvSpPr>
        <p:spPr>
          <a:xfrm>
            <a:off x="1524000" y="1758950"/>
            <a:ext cx="72644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8238013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447800" y="1158875"/>
            <a:ext cx="7239000" cy="1143000"/>
          </a:xfrm>
        </p:spPr>
        <p:txBody>
          <a:bodyPr/>
          <a:lstStyle/>
          <a:p>
            <a:pPr eaLnBrk="1" fontAlgn="auto" hangingPunct="1">
              <a:spcAft>
                <a:spcPts val="0"/>
              </a:spcAft>
              <a:defRPr/>
            </a:pPr>
            <a:r>
              <a:rPr lang="en-US" dirty="0" smtClean="0">
                <a:solidFill>
                  <a:srgbClr val="000000"/>
                </a:solidFill>
                <a:effectLst/>
                <a:ea typeface="+mj-ea"/>
              </a:rPr>
              <a:t>Reasons for Using CSS</a:t>
            </a:r>
          </a:p>
        </p:txBody>
      </p:sp>
      <p:sp>
        <p:nvSpPr>
          <p:cNvPr id="143363" name="Rectangle 3"/>
          <p:cNvSpPr>
            <a:spLocks noGrp="1" noChangeArrowheads="1"/>
          </p:cNvSpPr>
          <p:nvPr>
            <p:ph idx="1"/>
          </p:nvPr>
        </p:nvSpPr>
        <p:spPr>
          <a:xfrm>
            <a:off x="1447800" y="2484437"/>
            <a:ext cx="7239000" cy="4525963"/>
          </a:xfrm>
        </p:spPr>
        <p:txBody>
          <a:bodyPr>
            <a:normAutofit/>
          </a:bodyPr>
          <a:lstStyle/>
          <a:p>
            <a:pPr marL="609600" indent="-609600" eaLnBrk="1" fontAlgn="auto" hangingPunct="1">
              <a:spcAft>
                <a:spcPts val="0"/>
              </a:spcAft>
              <a:buFont typeface="Wingdings" pitchFamily="2" charset="2"/>
              <a:buAutoNum type="arabicPeriod"/>
              <a:defRPr/>
            </a:pPr>
            <a:r>
              <a:rPr lang="en-US" b="1" dirty="0" smtClean="0">
                <a:solidFill>
                  <a:srgbClr val="000000"/>
                </a:solidFill>
                <a:ea typeface="+mn-ea"/>
              </a:rPr>
              <a:t>Build from the ground up to replace traditional Web design methods</a:t>
            </a:r>
            <a:r>
              <a:rPr lang="en-US" dirty="0" smtClean="0">
                <a:solidFill>
                  <a:srgbClr val="000000"/>
                </a:solidFill>
                <a:ea typeface="+mn-ea"/>
              </a:rPr>
              <a:t> </a:t>
            </a:r>
          </a:p>
          <a:p>
            <a:pPr marL="609600" indent="-609600" eaLnBrk="1" fontAlgn="auto" hangingPunct="1">
              <a:spcAft>
                <a:spcPts val="0"/>
              </a:spcAft>
              <a:buFont typeface="Wingdings" pitchFamily="2" charset="2"/>
              <a:buAutoNum type="arabicPeriod"/>
              <a:defRPr/>
            </a:pPr>
            <a:r>
              <a:rPr lang="en-US" b="1" dirty="0" smtClean="0">
                <a:solidFill>
                  <a:srgbClr val="000000"/>
                </a:solidFill>
                <a:ea typeface="+mn-ea"/>
              </a:rPr>
              <a:t>Faster download times</a:t>
            </a:r>
            <a:r>
              <a:rPr lang="en-US" dirty="0" smtClean="0">
                <a:solidFill>
                  <a:srgbClr val="000000"/>
                </a:solidFill>
                <a:ea typeface="+mn-ea"/>
              </a:rPr>
              <a:t> </a:t>
            </a:r>
          </a:p>
          <a:p>
            <a:pPr marL="609600" indent="-609600" eaLnBrk="1" fontAlgn="auto" hangingPunct="1">
              <a:spcAft>
                <a:spcPts val="0"/>
              </a:spcAft>
              <a:buFont typeface="Wingdings" pitchFamily="2" charset="2"/>
              <a:buAutoNum type="arabicPeriod"/>
              <a:defRPr/>
            </a:pPr>
            <a:r>
              <a:rPr lang="en-US" b="1" dirty="0" smtClean="0">
                <a:solidFill>
                  <a:srgbClr val="000000"/>
                </a:solidFill>
                <a:ea typeface="+mn-ea"/>
              </a:rPr>
              <a:t>Shorter development time</a:t>
            </a:r>
            <a:r>
              <a:rPr lang="en-US" dirty="0" smtClean="0">
                <a:solidFill>
                  <a:srgbClr val="000000"/>
                </a:solidFill>
                <a:ea typeface="+mn-ea"/>
              </a:rPr>
              <a:t> </a:t>
            </a:r>
          </a:p>
          <a:p>
            <a:pPr marL="609600" indent="-609600" eaLnBrk="1" fontAlgn="auto" hangingPunct="1">
              <a:spcAft>
                <a:spcPts val="0"/>
              </a:spcAft>
              <a:buFont typeface="Wingdings" pitchFamily="2" charset="2"/>
              <a:buAutoNum type="arabicPeriod"/>
              <a:defRPr/>
            </a:pPr>
            <a:r>
              <a:rPr lang="en-US" b="1" dirty="0" smtClean="0">
                <a:solidFill>
                  <a:srgbClr val="000000"/>
                </a:solidFill>
                <a:ea typeface="+mn-ea"/>
              </a:rPr>
              <a:t>Greater control over the typography in a Web page</a:t>
            </a:r>
            <a:r>
              <a:rPr lang="en-US" dirty="0" smtClean="0">
                <a:solidFill>
                  <a:srgbClr val="000000"/>
                </a:solidFill>
                <a:ea typeface="+mn-ea"/>
              </a:rPr>
              <a:t> </a:t>
            </a:r>
          </a:p>
        </p:txBody>
      </p:sp>
      <p:sp>
        <p:nvSpPr>
          <p:cNvPr id="4" name="Rectangle 3"/>
          <p:cNvSpPr/>
          <p:nvPr/>
        </p:nvSpPr>
        <p:spPr>
          <a:xfrm>
            <a:off x="1563510" y="2103437"/>
            <a:ext cx="6970889"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406200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dissolve">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dissolve">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dissolve">
                                      <p:cBhvr>
                                        <p:cTn id="17" dur="500"/>
                                        <p:tgtEl>
                                          <p:spTgt spid="143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dissolve">
                                      <p:cBhvr>
                                        <p:cTn id="22" dur="500"/>
                                        <p:tgtEl>
                                          <p:spTgt spid="143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71600" y="777875"/>
            <a:ext cx="7772400" cy="1143000"/>
          </a:xfrm>
        </p:spPr>
        <p:txBody>
          <a:bodyPr/>
          <a:lstStyle/>
          <a:p>
            <a:pPr eaLnBrk="1" fontAlgn="auto" hangingPunct="1">
              <a:spcAft>
                <a:spcPts val="0"/>
              </a:spcAft>
              <a:defRPr/>
            </a:pPr>
            <a:r>
              <a:rPr lang="en-US" smtClean="0">
                <a:ea typeface="+mj-ea"/>
              </a:rPr>
              <a:t>Background properties</a:t>
            </a:r>
          </a:p>
        </p:txBody>
      </p:sp>
      <p:sp>
        <p:nvSpPr>
          <p:cNvPr id="66562" name="Rectangle 3"/>
          <p:cNvSpPr>
            <a:spLocks noGrp="1" noChangeArrowheads="1"/>
          </p:cNvSpPr>
          <p:nvPr>
            <p:ph idx="1"/>
          </p:nvPr>
        </p:nvSpPr>
        <p:spPr>
          <a:xfrm>
            <a:off x="1371600" y="2103437"/>
            <a:ext cx="7772400" cy="4525963"/>
          </a:xfrm>
        </p:spPr>
        <p:txBody>
          <a:bodyPr/>
          <a:lstStyle/>
          <a:p>
            <a:pPr eaLnBrk="1" hangingPunct="1"/>
            <a:r>
              <a:rPr lang="en-US" dirty="0">
                <a:latin typeface="Lucida Sans Unicode" charset="0"/>
              </a:rPr>
              <a:t>Setting the body background (external CSS)</a:t>
            </a:r>
          </a:p>
          <a:p>
            <a:pPr eaLnBrk="1" hangingPunct="1">
              <a:buFontTx/>
              <a:buNone/>
            </a:pPr>
            <a:endParaRPr lang="en-US" dirty="0">
              <a:latin typeface="Lucida Sans Unicode" charset="0"/>
            </a:endParaRPr>
          </a:p>
          <a:p>
            <a:pPr eaLnBrk="1" hangingPunct="1">
              <a:buFontTx/>
              <a:buNone/>
            </a:pPr>
            <a:r>
              <a:rPr lang="en-US" dirty="0">
                <a:latin typeface="Lucida Sans Unicode" charset="0"/>
              </a:rPr>
              <a:t>body: { background: #000000 </a:t>
            </a:r>
            <a:r>
              <a:rPr lang="en-US" dirty="0" err="1" smtClean="0">
                <a:latin typeface="Lucida Sans Unicode" charset="0"/>
              </a:rPr>
              <a:t>url</a:t>
            </a:r>
            <a:r>
              <a:rPr lang="en-US" dirty="0" smtClean="0">
                <a:latin typeface="Lucida Sans Unicode" charset="0"/>
              </a:rPr>
              <a:t>(asd.gif) </a:t>
            </a:r>
            <a:r>
              <a:rPr lang="en-US" dirty="0">
                <a:latin typeface="Lucida Sans Unicode" charset="0"/>
              </a:rPr>
              <a:t>no-repeat fixed center }</a:t>
            </a:r>
          </a:p>
        </p:txBody>
      </p:sp>
      <p:sp>
        <p:nvSpPr>
          <p:cNvPr id="4" name="Rectangle 3"/>
          <p:cNvSpPr/>
          <p:nvPr/>
        </p:nvSpPr>
        <p:spPr>
          <a:xfrm>
            <a:off x="1524000" y="1758950"/>
            <a:ext cx="7484533"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7504932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960438"/>
            <a:ext cx="8229600" cy="1143000"/>
          </a:xfrm>
        </p:spPr>
        <p:txBody>
          <a:bodyPr/>
          <a:lstStyle/>
          <a:p>
            <a:pPr eaLnBrk="1" fontAlgn="auto" hangingPunct="1">
              <a:spcAft>
                <a:spcPts val="0"/>
              </a:spcAft>
              <a:defRPr/>
            </a:pPr>
            <a:r>
              <a:rPr lang="en-US" smtClean="0">
                <a:ea typeface="+mj-ea"/>
              </a:rPr>
              <a:t>Background properties</a:t>
            </a:r>
          </a:p>
        </p:txBody>
      </p:sp>
      <p:sp>
        <p:nvSpPr>
          <p:cNvPr id="67586" name="Rectangle 3"/>
          <p:cNvSpPr>
            <a:spLocks noGrp="1" noChangeArrowheads="1"/>
          </p:cNvSpPr>
          <p:nvPr>
            <p:ph idx="1"/>
          </p:nvPr>
        </p:nvSpPr>
        <p:spPr>
          <a:xfrm>
            <a:off x="914400" y="2667000"/>
            <a:ext cx="7924800" cy="4114800"/>
          </a:xfrm>
        </p:spPr>
        <p:txBody>
          <a:bodyPr/>
          <a:lstStyle/>
          <a:p>
            <a:pPr eaLnBrk="1" hangingPunct="1"/>
            <a:r>
              <a:rPr lang="en-US" dirty="0">
                <a:latin typeface="Lucida Sans Unicode" charset="0"/>
              </a:rPr>
              <a:t>Elements can also be set separately</a:t>
            </a:r>
          </a:p>
          <a:p>
            <a:pPr eaLnBrk="1" hangingPunct="1">
              <a:buFontTx/>
              <a:buNone/>
            </a:pPr>
            <a:endParaRPr lang="en-US" dirty="0">
              <a:latin typeface="Lucida Sans Unicode" charset="0"/>
            </a:endParaRPr>
          </a:p>
          <a:p>
            <a:pPr eaLnBrk="1" hangingPunct="1">
              <a:buFontTx/>
              <a:buNone/>
            </a:pPr>
            <a:r>
              <a:rPr lang="en-US" dirty="0">
                <a:latin typeface="Lucida Sans Unicode" charset="0"/>
              </a:rPr>
              <a:t>body</a:t>
            </a:r>
          </a:p>
          <a:p>
            <a:pPr eaLnBrk="1" hangingPunct="1">
              <a:buFontTx/>
              <a:buNone/>
            </a:pPr>
            <a:r>
              <a:rPr lang="en-US" dirty="0">
                <a:latin typeface="Lucida Sans Unicode" charset="0"/>
              </a:rPr>
              <a:t>{ </a:t>
            </a:r>
            <a:r>
              <a:rPr lang="en-US" dirty="0">
                <a:solidFill>
                  <a:srgbClr val="FF9900"/>
                </a:solidFill>
                <a:latin typeface="Lucida Sans Unicode" charset="0"/>
              </a:rPr>
              <a:t>background-image</a:t>
            </a:r>
            <a:r>
              <a:rPr lang="en-US" dirty="0">
                <a:latin typeface="Lucida Sans Unicode" charset="0"/>
              </a:rPr>
              <a:t>: </a:t>
            </a:r>
            <a:r>
              <a:rPr lang="en-US" dirty="0" err="1" smtClean="0">
                <a:latin typeface="Lucida Sans Unicode" charset="0"/>
              </a:rPr>
              <a:t>url</a:t>
            </a:r>
            <a:r>
              <a:rPr lang="en-US" dirty="0" smtClean="0">
                <a:latin typeface="Lucida Sans Unicode" charset="0"/>
              </a:rPr>
              <a:t>(asd.gif</a:t>
            </a:r>
            <a:r>
              <a:rPr lang="en-US" dirty="0">
                <a:latin typeface="Lucida Sans Unicode" charset="0"/>
              </a:rPr>
              <a:t>);</a:t>
            </a:r>
          </a:p>
          <a:p>
            <a:pPr eaLnBrk="1" hangingPunct="1">
              <a:buFontTx/>
              <a:buNone/>
            </a:pPr>
            <a:r>
              <a:rPr lang="en-US" dirty="0">
                <a:solidFill>
                  <a:srgbClr val="FF9900"/>
                </a:solidFill>
                <a:latin typeface="Lucida Sans Unicode" charset="0"/>
              </a:rPr>
              <a:t>background-color</a:t>
            </a:r>
            <a:r>
              <a:rPr lang="en-US" dirty="0">
                <a:latin typeface="Lucida Sans Unicode" charset="0"/>
              </a:rPr>
              <a:t>: navy }</a:t>
            </a:r>
          </a:p>
        </p:txBody>
      </p:sp>
      <p:sp>
        <p:nvSpPr>
          <p:cNvPr id="4" name="Rectangle 3"/>
          <p:cNvSpPr/>
          <p:nvPr/>
        </p:nvSpPr>
        <p:spPr>
          <a:xfrm>
            <a:off x="457200" y="19415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5716530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143000" y="2590800"/>
            <a:ext cx="7543800" cy="1431925"/>
          </a:xfrm>
          <a:prstGeom prst="rect">
            <a:avLst/>
          </a:prstGeom>
          <a:noFill/>
          <a:ln w="9525">
            <a:noFill/>
            <a:miter lim="800000"/>
            <a:headEnd/>
            <a:tailEnd/>
          </a:ln>
          <a:effectLst/>
        </p:spPr>
        <p:txBody>
          <a:bodyPr anchor="ctr"/>
          <a:lstStyle/>
          <a:p>
            <a:pPr algn="ctr" eaLnBrk="1" hangingPunct="1"/>
            <a:r>
              <a:rPr lang="en-US" sz="4400" b="1">
                <a:solidFill>
                  <a:schemeClr val="tx2"/>
                </a:solidFill>
                <a:effectLst>
                  <a:outerShdw blurRad="38100" dist="38100" dir="2700000" algn="tl">
                    <a:srgbClr val="DDDDDD"/>
                  </a:outerShdw>
                </a:effectLst>
                <a:latin typeface="Arial" charset="0"/>
              </a:rPr>
              <a:t>Text Properties</a:t>
            </a:r>
          </a:p>
        </p:txBody>
      </p:sp>
    </p:spTree>
    <p:extLst>
      <p:ext uri="{BB962C8B-B14F-4D97-AF65-F5344CB8AC3E}">
        <p14:creationId xmlns="" xmlns:p14="http://schemas.microsoft.com/office/powerpoint/2010/main" val="5990817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3000" y="1006475"/>
            <a:ext cx="8229600" cy="1143000"/>
          </a:xfrm>
        </p:spPr>
        <p:txBody>
          <a:bodyPr/>
          <a:lstStyle/>
          <a:p>
            <a:pPr eaLnBrk="1" fontAlgn="auto" hangingPunct="1">
              <a:spcAft>
                <a:spcPts val="0"/>
              </a:spcAft>
              <a:defRPr/>
            </a:pPr>
            <a:r>
              <a:rPr lang="en-US" smtClean="0">
                <a:ea typeface="+mj-ea"/>
              </a:rPr>
              <a:t>Text properties</a:t>
            </a:r>
          </a:p>
        </p:txBody>
      </p:sp>
      <p:sp>
        <p:nvSpPr>
          <p:cNvPr id="69634" name="Rectangle 3"/>
          <p:cNvSpPr>
            <a:spLocks noGrp="1" noChangeArrowheads="1"/>
          </p:cNvSpPr>
          <p:nvPr>
            <p:ph idx="1"/>
          </p:nvPr>
        </p:nvSpPr>
        <p:spPr>
          <a:xfrm>
            <a:off x="1143000" y="2332037"/>
            <a:ext cx="8229600" cy="4525963"/>
          </a:xfrm>
        </p:spPr>
        <p:txBody>
          <a:bodyPr/>
          <a:lstStyle/>
          <a:p>
            <a:pPr eaLnBrk="1" hangingPunct="1"/>
            <a:r>
              <a:rPr lang="en-US">
                <a:latin typeface="Lucida Sans Unicode" charset="0"/>
              </a:rPr>
              <a:t>Controls the appearance of text in the web page</a:t>
            </a:r>
          </a:p>
        </p:txBody>
      </p:sp>
      <p:sp>
        <p:nvSpPr>
          <p:cNvPr id="4" name="Rectangle 3"/>
          <p:cNvSpPr/>
          <p:nvPr/>
        </p:nvSpPr>
        <p:spPr>
          <a:xfrm>
            <a:off x="1295400" y="19875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1003672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9200" y="930275"/>
            <a:ext cx="8229600" cy="1143000"/>
          </a:xfrm>
        </p:spPr>
        <p:txBody>
          <a:bodyPr/>
          <a:lstStyle/>
          <a:p>
            <a:pPr eaLnBrk="1" fontAlgn="auto" hangingPunct="1">
              <a:spcAft>
                <a:spcPts val="0"/>
              </a:spcAft>
              <a:defRPr/>
            </a:pPr>
            <a:r>
              <a:rPr lang="en-US" smtClean="0">
                <a:ea typeface="+mj-ea"/>
              </a:rPr>
              <a:t>Text properties</a:t>
            </a:r>
          </a:p>
        </p:txBody>
      </p:sp>
      <p:sp>
        <p:nvSpPr>
          <p:cNvPr id="70658" name="Rectangle 3"/>
          <p:cNvSpPr>
            <a:spLocks noGrp="1" noChangeArrowheads="1"/>
          </p:cNvSpPr>
          <p:nvPr>
            <p:ph idx="1"/>
          </p:nvPr>
        </p:nvSpPr>
        <p:spPr>
          <a:xfrm>
            <a:off x="1219200" y="2255837"/>
            <a:ext cx="8229600" cy="4525963"/>
          </a:xfrm>
        </p:spPr>
        <p:txBody>
          <a:bodyPr/>
          <a:lstStyle/>
          <a:p>
            <a:pPr eaLnBrk="1" hangingPunct="1"/>
            <a:r>
              <a:rPr lang="en-US">
                <a:latin typeface="Lucida Sans Unicode" charset="0"/>
              </a:rPr>
              <a:t>Commonly used attributes</a:t>
            </a:r>
          </a:p>
          <a:p>
            <a:pPr lvl="1" eaLnBrk="1" hangingPunct="1"/>
            <a:r>
              <a:rPr lang="en-US">
                <a:latin typeface="Lucida Sans Unicode" charset="0"/>
              </a:rPr>
              <a:t> color</a:t>
            </a:r>
          </a:p>
          <a:p>
            <a:pPr lvl="1" eaLnBrk="1" hangingPunct="1"/>
            <a:r>
              <a:rPr lang="en-US">
                <a:latin typeface="Lucida Sans Unicode" charset="0"/>
              </a:rPr>
              <a:t> direction</a:t>
            </a:r>
          </a:p>
          <a:p>
            <a:pPr lvl="1" eaLnBrk="1" hangingPunct="1"/>
            <a:r>
              <a:rPr lang="en-US">
                <a:latin typeface="Lucida Sans Unicode" charset="0"/>
              </a:rPr>
              <a:t> text-align</a:t>
            </a:r>
          </a:p>
          <a:p>
            <a:pPr lvl="1" eaLnBrk="1" hangingPunct="1"/>
            <a:r>
              <a:rPr lang="en-US">
                <a:latin typeface="Lucida Sans Unicode" charset="0"/>
              </a:rPr>
              <a:t> text-decoration</a:t>
            </a:r>
          </a:p>
          <a:p>
            <a:pPr lvl="1" eaLnBrk="1" hangingPunct="1"/>
            <a:r>
              <a:rPr lang="en-US">
                <a:latin typeface="Lucida Sans Unicode" charset="0"/>
              </a:rPr>
              <a:t> text-indent</a:t>
            </a:r>
          </a:p>
        </p:txBody>
      </p:sp>
      <p:sp>
        <p:nvSpPr>
          <p:cNvPr id="4" name="Rectangle 3"/>
          <p:cNvSpPr/>
          <p:nvPr/>
        </p:nvSpPr>
        <p:spPr>
          <a:xfrm>
            <a:off x="1371600" y="1911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908531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95400" y="777875"/>
            <a:ext cx="8229600" cy="1143000"/>
          </a:xfrm>
        </p:spPr>
        <p:txBody>
          <a:bodyPr/>
          <a:lstStyle/>
          <a:p>
            <a:pPr eaLnBrk="1" fontAlgn="auto" hangingPunct="1">
              <a:spcAft>
                <a:spcPts val="0"/>
              </a:spcAft>
              <a:defRPr/>
            </a:pPr>
            <a:r>
              <a:rPr lang="en-US" smtClean="0">
                <a:ea typeface="+mj-ea"/>
              </a:rPr>
              <a:t>Text properties</a:t>
            </a:r>
          </a:p>
        </p:txBody>
      </p:sp>
      <p:sp>
        <p:nvSpPr>
          <p:cNvPr id="71682" name="Rectangle 3"/>
          <p:cNvSpPr>
            <a:spLocks noGrp="1" noChangeArrowheads="1"/>
          </p:cNvSpPr>
          <p:nvPr>
            <p:ph idx="1"/>
          </p:nvPr>
        </p:nvSpPr>
        <p:spPr>
          <a:xfrm>
            <a:off x="1295400" y="2103437"/>
            <a:ext cx="8229600" cy="4525963"/>
          </a:xfrm>
        </p:spPr>
        <p:txBody>
          <a:bodyPr/>
          <a:lstStyle/>
          <a:p>
            <a:pPr eaLnBrk="1" hangingPunct="1"/>
            <a:r>
              <a:rPr lang="en-US">
                <a:solidFill>
                  <a:srgbClr val="FFFF99"/>
                </a:solidFill>
                <a:latin typeface="Lucida Sans Unicode" charset="0"/>
                <a:hlinkClick r:id="rId3"/>
              </a:rPr>
              <a:t>color</a:t>
            </a:r>
            <a:endParaRPr lang="en-US">
              <a:solidFill>
                <a:srgbClr val="FFFF99"/>
              </a:solidFill>
              <a:latin typeface="Lucida Sans Unicode" charset="0"/>
            </a:endParaRPr>
          </a:p>
          <a:p>
            <a:pPr lvl="1" eaLnBrk="1" hangingPunct="1"/>
            <a:r>
              <a:rPr lang="en-US">
                <a:latin typeface="Lucida Sans Unicode" charset="0"/>
              </a:rPr>
              <a:t> sets the color of the text</a:t>
            </a:r>
          </a:p>
          <a:p>
            <a:pPr lvl="1" eaLnBrk="1" hangingPunct="1"/>
            <a:r>
              <a:rPr lang="en-US">
                <a:latin typeface="Lucida Sans Unicode" charset="0"/>
              </a:rPr>
              <a:t> color can be represented by the color </a:t>
            </a:r>
            <a:r>
              <a:rPr lang="en-US">
                <a:solidFill>
                  <a:srgbClr val="FFFF99"/>
                </a:solidFill>
                <a:latin typeface="Lucida Sans Unicode" charset="0"/>
              </a:rPr>
              <a:t>name</a:t>
            </a:r>
            <a:r>
              <a:rPr lang="en-US">
                <a:latin typeface="Lucida Sans Unicode" charset="0"/>
              </a:rPr>
              <a:t> (red), an </a:t>
            </a:r>
            <a:r>
              <a:rPr lang="en-US">
                <a:solidFill>
                  <a:srgbClr val="FFFF99"/>
                </a:solidFill>
                <a:latin typeface="Lucida Sans Unicode" charset="0"/>
              </a:rPr>
              <a:t>rgb</a:t>
            </a:r>
            <a:r>
              <a:rPr lang="en-US">
                <a:latin typeface="Lucida Sans Unicode" charset="0"/>
              </a:rPr>
              <a:t> value (rgb(255,0,0)), or by a </a:t>
            </a:r>
            <a:r>
              <a:rPr lang="en-US">
                <a:solidFill>
                  <a:srgbClr val="FFFF99"/>
                </a:solidFill>
                <a:latin typeface="Lucida Sans Unicode" charset="0"/>
              </a:rPr>
              <a:t>hexadecimal</a:t>
            </a:r>
            <a:r>
              <a:rPr lang="en-US">
                <a:latin typeface="Lucida Sans Unicode" charset="0"/>
              </a:rPr>
              <a:t> number (#ff0000)</a:t>
            </a:r>
          </a:p>
          <a:p>
            <a:pPr eaLnBrk="1" hangingPunct="1"/>
            <a:r>
              <a:rPr lang="en-US">
                <a:latin typeface="Lucida Sans Unicode" charset="0"/>
              </a:rPr>
              <a:t>Syntax</a:t>
            </a:r>
          </a:p>
          <a:p>
            <a:pPr lvl="1" eaLnBrk="1" hangingPunct="1"/>
            <a:r>
              <a:rPr lang="en-US">
                <a:latin typeface="Lucida Sans Unicode" charset="0"/>
              </a:rPr>
              <a:t> body {</a:t>
            </a:r>
            <a:r>
              <a:rPr lang="en-US">
                <a:solidFill>
                  <a:srgbClr val="FF9900"/>
                </a:solidFill>
                <a:latin typeface="Lucida Sans Unicode" charset="0"/>
              </a:rPr>
              <a:t>color</a:t>
            </a:r>
            <a:r>
              <a:rPr lang="en-US">
                <a:latin typeface="Lucida Sans Unicode" charset="0"/>
              </a:rPr>
              <a:t>: #ff0000}</a:t>
            </a:r>
          </a:p>
        </p:txBody>
      </p:sp>
      <p:sp>
        <p:nvSpPr>
          <p:cNvPr id="4" name="Rectangle 3"/>
          <p:cNvSpPr/>
          <p:nvPr/>
        </p:nvSpPr>
        <p:spPr>
          <a:xfrm>
            <a:off x="1447800" y="1758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7723952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0" y="777875"/>
            <a:ext cx="7848600" cy="1143000"/>
          </a:xfrm>
        </p:spPr>
        <p:txBody>
          <a:bodyPr/>
          <a:lstStyle/>
          <a:p>
            <a:pPr eaLnBrk="1" fontAlgn="auto" hangingPunct="1">
              <a:spcAft>
                <a:spcPts val="0"/>
              </a:spcAft>
              <a:defRPr/>
            </a:pPr>
            <a:r>
              <a:rPr lang="en-US" smtClean="0">
                <a:ea typeface="+mj-ea"/>
              </a:rPr>
              <a:t>Text properties</a:t>
            </a:r>
          </a:p>
        </p:txBody>
      </p:sp>
      <p:sp>
        <p:nvSpPr>
          <p:cNvPr id="72706" name="Rectangle 3"/>
          <p:cNvSpPr>
            <a:spLocks noGrp="1" noChangeArrowheads="1"/>
          </p:cNvSpPr>
          <p:nvPr>
            <p:ph idx="1"/>
          </p:nvPr>
        </p:nvSpPr>
        <p:spPr>
          <a:xfrm>
            <a:off x="1524000" y="2103437"/>
            <a:ext cx="7848600" cy="4525963"/>
          </a:xfrm>
        </p:spPr>
        <p:txBody>
          <a:bodyPr/>
          <a:lstStyle/>
          <a:p>
            <a:pPr eaLnBrk="1" hangingPunct="1"/>
            <a:r>
              <a:rPr lang="en-US" dirty="0">
                <a:solidFill>
                  <a:srgbClr val="002060"/>
                </a:solidFill>
                <a:latin typeface="Lucida Sans Unicode" charset="0"/>
              </a:rPr>
              <a:t>direction</a:t>
            </a:r>
          </a:p>
          <a:p>
            <a:pPr lvl="1" eaLnBrk="1" hangingPunct="1"/>
            <a:r>
              <a:rPr lang="en-US" dirty="0">
                <a:latin typeface="Lucida Sans Unicode" charset="0"/>
              </a:rPr>
              <a:t> sets the direction of the text</a:t>
            </a:r>
          </a:p>
          <a:p>
            <a:pPr lvl="1" eaLnBrk="1" hangingPunct="1"/>
            <a:r>
              <a:rPr lang="en-US" dirty="0">
                <a:latin typeface="Lucida Sans Unicode" charset="0"/>
              </a:rPr>
              <a:t> can be set as left to right (</a:t>
            </a:r>
            <a:r>
              <a:rPr lang="en-US" dirty="0" err="1">
                <a:solidFill>
                  <a:srgbClr val="FFFF99"/>
                </a:solidFill>
                <a:latin typeface="Lucida Sans Unicode" charset="0"/>
              </a:rPr>
              <a:t>ltr</a:t>
            </a:r>
            <a:r>
              <a:rPr lang="en-US" dirty="0">
                <a:latin typeface="Lucida Sans Unicode" charset="0"/>
              </a:rPr>
              <a:t>) or right to left (</a:t>
            </a:r>
            <a:r>
              <a:rPr lang="en-US" dirty="0" err="1">
                <a:solidFill>
                  <a:srgbClr val="FFFF99"/>
                </a:solidFill>
                <a:latin typeface="Lucida Sans Unicode" charset="0"/>
              </a:rPr>
              <a:t>rtl</a:t>
            </a:r>
            <a:r>
              <a:rPr lang="en-US" dirty="0">
                <a:latin typeface="Lucida Sans Unicode" charset="0"/>
              </a:rPr>
              <a:t>)</a:t>
            </a:r>
          </a:p>
          <a:p>
            <a:pPr eaLnBrk="1" hangingPunct="1"/>
            <a:r>
              <a:rPr lang="en-US" dirty="0">
                <a:latin typeface="Lucida Sans Unicode" charset="0"/>
              </a:rPr>
              <a:t>Syntax</a:t>
            </a:r>
          </a:p>
          <a:p>
            <a:pPr lvl="1" eaLnBrk="1" hangingPunct="1"/>
            <a:r>
              <a:rPr lang="en-US" dirty="0">
                <a:latin typeface="Lucida Sans Unicode" charset="0"/>
              </a:rPr>
              <a:t> body {</a:t>
            </a:r>
            <a:r>
              <a:rPr lang="en-US" dirty="0">
                <a:solidFill>
                  <a:srgbClr val="FF9900"/>
                </a:solidFill>
                <a:latin typeface="Lucida Sans Unicode" charset="0"/>
              </a:rPr>
              <a:t>direction</a:t>
            </a:r>
            <a:r>
              <a:rPr lang="en-US" dirty="0">
                <a:latin typeface="Lucida Sans Unicode" charset="0"/>
              </a:rPr>
              <a:t>: </a:t>
            </a:r>
            <a:r>
              <a:rPr lang="en-US" dirty="0" err="1">
                <a:latin typeface="Lucida Sans Unicode" charset="0"/>
              </a:rPr>
              <a:t>rtl</a:t>
            </a:r>
            <a:r>
              <a:rPr lang="en-US" dirty="0">
                <a:latin typeface="Lucida Sans Unicode" charset="0"/>
              </a:rPr>
              <a:t>}</a:t>
            </a:r>
          </a:p>
        </p:txBody>
      </p:sp>
      <p:sp>
        <p:nvSpPr>
          <p:cNvPr id="4" name="Rectangle 3"/>
          <p:cNvSpPr/>
          <p:nvPr/>
        </p:nvSpPr>
        <p:spPr>
          <a:xfrm>
            <a:off x="1676400" y="1758950"/>
            <a:ext cx="7557911"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9222139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47800" y="701675"/>
            <a:ext cx="7391400" cy="1143000"/>
          </a:xfrm>
        </p:spPr>
        <p:txBody>
          <a:bodyPr/>
          <a:lstStyle/>
          <a:p>
            <a:pPr eaLnBrk="1" fontAlgn="auto" hangingPunct="1">
              <a:spcAft>
                <a:spcPts val="0"/>
              </a:spcAft>
              <a:defRPr/>
            </a:pPr>
            <a:r>
              <a:rPr lang="en-US" smtClean="0">
                <a:ea typeface="+mj-ea"/>
              </a:rPr>
              <a:t>Text properties</a:t>
            </a:r>
          </a:p>
        </p:txBody>
      </p:sp>
      <p:sp>
        <p:nvSpPr>
          <p:cNvPr id="73730" name="Rectangle 3"/>
          <p:cNvSpPr>
            <a:spLocks noGrp="1" noChangeArrowheads="1"/>
          </p:cNvSpPr>
          <p:nvPr>
            <p:ph idx="1"/>
          </p:nvPr>
        </p:nvSpPr>
        <p:spPr>
          <a:xfrm>
            <a:off x="1447800" y="2027237"/>
            <a:ext cx="7391400" cy="4525963"/>
          </a:xfrm>
        </p:spPr>
        <p:txBody>
          <a:bodyPr/>
          <a:lstStyle/>
          <a:p>
            <a:pPr eaLnBrk="1" hangingPunct="1"/>
            <a:r>
              <a:rPr lang="en-US">
                <a:solidFill>
                  <a:srgbClr val="FFFF99"/>
                </a:solidFill>
                <a:latin typeface="Lucida Sans Unicode" charset="0"/>
                <a:hlinkClick r:id="rId3"/>
              </a:rPr>
              <a:t>text-align</a:t>
            </a:r>
            <a:endParaRPr lang="en-US">
              <a:solidFill>
                <a:srgbClr val="FFFF99"/>
              </a:solidFill>
              <a:latin typeface="Lucida Sans Unicode" charset="0"/>
            </a:endParaRPr>
          </a:p>
          <a:p>
            <a:pPr lvl="1" eaLnBrk="1" hangingPunct="1"/>
            <a:r>
              <a:rPr lang="en-US">
                <a:latin typeface="Lucida Sans Unicode" charset="0"/>
              </a:rPr>
              <a:t> aligns the text in an element</a:t>
            </a:r>
          </a:p>
          <a:p>
            <a:pPr lvl="1" eaLnBrk="1" hangingPunct="1"/>
            <a:r>
              <a:rPr lang="en-US">
                <a:latin typeface="Lucida Sans Unicode" charset="0"/>
              </a:rPr>
              <a:t> possible values are </a:t>
            </a:r>
            <a:r>
              <a:rPr lang="en-US">
                <a:solidFill>
                  <a:srgbClr val="FFFF99"/>
                </a:solidFill>
                <a:latin typeface="Lucida Sans Unicode" charset="0"/>
              </a:rPr>
              <a:t>left</a:t>
            </a:r>
            <a:r>
              <a:rPr lang="en-US">
                <a:latin typeface="Lucida Sans Unicode" charset="0"/>
              </a:rPr>
              <a:t>, </a:t>
            </a:r>
            <a:r>
              <a:rPr lang="en-US">
                <a:solidFill>
                  <a:srgbClr val="FFFF99"/>
                </a:solidFill>
                <a:latin typeface="Lucida Sans Unicode" charset="0"/>
              </a:rPr>
              <a:t>right</a:t>
            </a:r>
            <a:r>
              <a:rPr lang="en-US">
                <a:latin typeface="Lucida Sans Unicode" charset="0"/>
              </a:rPr>
              <a:t>, </a:t>
            </a:r>
            <a:r>
              <a:rPr lang="en-US">
                <a:solidFill>
                  <a:srgbClr val="FFFF99"/>
                </a:solidFill>
                <a:latin typeface="Lucida Sans Unicode" charset="0"/>
              </a:rPr>
              <a:t>center</a:t>
            </a:r>
            <a:r>
              <a:rPr lang="en-US">
                <a:latin typeface="Lucida Sans Unicode" charset="0"/>
              </a:rPr>
              <a:t> and </a:t>
            </a:r>
            <a:r>
              <a:rPr lang="en-US">
                <a:solidFill>
                  <a:srgbClr val="FFFF99"/>
                </a:solidFill>
                <a:latin typeface="Lucida Sans Unicode" charset="0"/>
              </a:rPr>
              <a:t>justify</a:t>
            </a:r>
          </a:p>
          <a:p>
            <a:pPr eaLnBrk="1" hangingPunct="1"/>
            <a:r>
              <a:rPr lang="en-US">
                <a:latin typeface="Lucida Sans Unicode" charset="0"/>
              </a:rPr>
              <a:t>Syntax</a:t>
            </a:r>
          </a:p>
          <a:p>
            <a:pPr lvl="1" eaLnBrk="1" hangingPunct="1"/>
            <a:r>
              <a:rPr lang="en-US">
                <a:latin typeface="Lucida Sans Unicode" charset="0"/>
              </a:rPr>
              <a:t> p {</a:t>
            </a:r>
            <a:r>
              <a:rPr lang="en-US">
                <a:solidFill>
                  <a:srgbClr val="FF9900"/>
                </a:solidFill>
                <a:latin typeface="Lucida Sans Unicode" charset="0"/>
              </a:rPr>
              <a:t>text-align</a:t>
            </a:r>
            <a:r>
              <a:rPr lang="en-US">
                <a:latin typeface="Lucida Sans Unicode" charset="0"/>
              </a:rPr>
              <a:t>: center}</a:t>
            </a:r>
          </a:p>
        </p:txBody>
      </p:sp>
      <p:sp>
        <p:nvSpPr>
          <p:cNvPr id="4" name="Rectangle 3"/>
          <p:cNvSpPr/>
          <p:nvPr/>
        </p:nvSpPr>
        <p:spPr>
          <a:xfrm>
            <a:off x="1600200" y="1682750"/>
            <a:ext cx="7117644"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6323405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95400" y="625475"/>
            <a:ext cx="8229600" cy="1143000"/>
          </a:xfrm>
        </p:spPr>
        <p:txBody>
          <a:bodyPr/>
          <a:lstStyle/>
          <a:p>
            <a:pPr eaLnBrk="1" fontAlgn="auto" hangingPunct="1">
              <a:spcAft>
                <a:spcPts val="0"/>
              </a:spcAft>
              <a:defRPr/>
            </a:pPr>
            <a:r>
              <a:rPr lang="en-US" smtClean="0">
                <a:ea typeface="+mj-ea"/>
              </a:rPr>
              <a:t>Text properties</a:t>
            </a:r>
          </a:p>
        </p:txBody>
      </p:sp>
      <p:sp>
        <p:nvSpPr>
          <p:cNvPr id="74754" name="Rectangle 3"/>
          <p:cNvSpPr>
            <a:spLocks noGrp="1" noChangeArrowheads="1"/>
          </p:cNvSpPr>
          <p:nvPr>
            <p:ph idx="1"/>
          </p:nvPr>
        </p:nvSpPr>
        <p:spPr>
          <a:xfrm>
            <a:off x="1295400" y="1951037"/>
            <a:ext cx="8229600" cy="4525963"/>
          </a:xfrm>
        </p:spPr>
        <p:txBody>
          <a:bodyPr/>
          <a:lstStyle/>
          <a:p>
            <a:pPr eaLnBrk="1" hangingPunct="1"/>
            <a:r>
              <a:rPr lang="en-US">
                <a:latin typeface="Lucida Sans Unicode" charset="0"/>
                <a:hlinkClick r:id="rId3"/>
              </a:rPr>
              <a:t>text-decoration</a:t>
            </a:r>
            <a:endParaRPr lang="en-US">
              <a:latin typeface="Lucida Sans Unicode" charset="0"/>
            </a:endParaRPr>
          </a:p>
          <a:p>
            <a:pPr lvl="1" eaLnBrk="1" hangingPunct="1"/>
            <a:r>
              <a:rPr lang="en-US">
                <a:latin typeface="Lucida Sans Unicode" charset="0"/>
              </a:rPr>
              <a:t> adds certain decoration elements to the text</a:t>
            </a:r>
          </a:p>
          <a:p>
            <a:pPr lvl="1" eaLnBrk="1" hangingPunct="1"/>
            <a:r>
              <a:rPr lang="en-US">
                <a:latin typeface="Lucida Sans Unicode" charset="0"/>
              </a:rPr>
              <a:t> possible values are none, underline, overline, line-through and blink</a:t>
            </a:r>
          </a:p>
          <a:p>
            <a:pPr eaLnBrk="1" hangingPunct="1"/>
            <a:r>
              <a:rPr lang="en-US">
                <a:latin typeface="Lucida Sans Unicode" charset="0"/>
              </a:rPr>
              <a:t>Syntax</a:t>
            </a:r>
          </a:p>
          <a:p>
            <a:pPr lvl="1" eaLnBrk="1" hangingPunct="1"/>
            <a:r>
              <a:rPr lang="en-US">
                <a:latin typeface="Lucida Sans Unicode" charset="0"/>
              </a:rPr>
              <a:t> p {text-decoration: underline}</a:t>
            </a:r>
          </a:p>
        </p:txBody>
      </p:sp>
      <p:sp>
        <p:nvSpPr>
          <p:cNvPr id="4" name="Rectangle 3"/>
          <p:cNvSpPr/>
          <p:nvPr/>
        </p:nvSpPr>
        <p:spPr>
          <a:xfrm>
            <a:off x="1447800" y="16065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2249401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19200" y="549275"/>
            <a:ext cx="8229600" cy="1143000"/>
          </a:xfrm>
        </p:spPr>
        <p:txBody>
          <a:bodyPr/>
          <a:lstStyle/>
          <a:p>
            <a:pPr eaLnBrk="1" fontAlgn="auto" hangingPunct="1">
              <a:spcAft>
                <a:spcPts val="0"/>
              </a:spcAft>
              <a:defRPr/>
            </a:pPr>
            <a:r>
              <a:rPr lang="en-US" smtClean="0">
                <a:ea typeface="+mj-ea"/>
              </a:rPr>
              <a:t>Text properties</a:t>
            </a:r>
          </a:p>
        </p:txBody>
      </p:sp>
      <p:sp>
        <p:nvSpPr>
          <p:cNvPr id="75778" name="Rectangle 3"/>
          <p:cNvSpPr>
            <a:spLocks noGrp="1" noChangeArrowheads="1"/>
          </p:cNvSpPr>
          <p:nvPr>
            <p:ph idx="1"/>
          </p:nvPr>
        </p:nvSpPr>
        <p:spPr>
          <a:xfrm>
            <a:off x="1219200" y="1874837"/>
            <a:ext cx="8229600" cy="4525963"/>
          </a:xfrm>
        </p:spPr>
        <p:txBody>
          <a:bodyPr/>
          <a:lstStyle/>
          <a:p>
            <a:pPr eaLnBrk="1" hangingPunct="1"/>
            <a:r>
              <a:rPr lang="en-US">
                <a:solidFill>
                  <a:srgbClr val="FFFF99"/>
                </a:solidFill>
                <a:latin typeface="Lucida Sans Unicode" charset="0"/>
                <a:hlinkClick r:id="rId3"/>
              </a:rPr>
              <a:t>text-indent</a:t>
            </a:r>
            <a:endParaRPr lang="en-US">
              <a:solidFill>
                <a:srgbClr val="FFFF99"/>
              </a:solidFill>
              <a:latin typeface="Lucida Sans Unicode" charset="0"/>
            </a:endParaRPr>
          </a:p>
          <a:p>
            <a:pPr lvl="1" eaLnBrk="1" hangingPunct="1"/>
            <a:r>
              <a:rPr lang="en-US">
                <a:latin typeface="Lucida Sans Unicode" charset="0"/>
              </a:rPr>
              <a:t> indents the first line of text inside an element</a:t>
            </a:r>
          </a:p>
          <a:p>
            <a:pPr lvl="1" eaLnBrk="1" hangingPunct="1"/>
            <a:r>
              <a:rPr lang="en-US">
                <a:latin typeface="Lucida Sans Unicode" charset="0"/>
              </a:rPr>
              <a:t> possible values are </a:t>
            </a:r>
            <a:r>
              <a:rPr lang="en-US">
                <a:solidFill>
                  <a:srgbClr val="FFFF99"/>
                </a:solidFill>
                <a:latin typeface="Lucida Sans Unicode" charset="0"/>
              </a:rPr>
              <a:t>length</a:t>
            </a:r>
            <a:r>
              <a:rPr lang="en-US">
                <a:latin typeface="Lucida Sans Unicode" charset="0"/>
              </a:rPr>
              <a:t> (defines a fixed value) and </a:t>
            </a:r>
            <a:r>
              <a:rPr lang="en-US">
                <a:solidFill>
                  <a:srgbClr val="FFFF99"/>
                </a:solidFill>
                <a:latin typeface="Lucida Sans Unicode" charset="0"/>
              </a:rPr>
              <a:t>%</a:t>
            </a:r>
            <a:r>
              <a:rPr lang="en-US">
                <a:latin typeface="Lucida Sans Unicode" charset="0"/>
              </a:rPr>
              <a:t> (defines a % of the parent element)</a:t>
            </a:r>
          </a:p>
          <a:p>
            <a:pPr eaLnBrk="1" hangingPunct="1"/>
            <a:r>
              <a:rPr lang="en-US">
                <a:latin typeface="Lucida Sans Unicode" charset="0"/>
              </a:rPr>
              <a:t>Syntax</a:t>
            </a:r>
          </a:p>
          <a:p>
            <a:pPr lvl="1" eaLnBrk="1" hangingPunct="1"/>
            <a:r>
              <a:rPr lang="en-US">
                <a:latin typeface="Lucida Sans Unicode" charset="0"/>
              </a:rPr>
              <a:t> p {</a:t>
            </a:r>
            <a:r>
              <a:rPr lang="en-US">
                <a:solidFill>
                  <a:srgbClr val="FF9900"/>
                </a:solidFill>
                <a:latin typeface="Lucida Sans Unicode" charset="0"/>
              </a:rPr>
              <a:t>text-indent</a:t>
            </a:r>
            <a:r>
              <a:rPr lang="en-US">
                <a:latin typeface="Lucida Sans Unicode" charset="0"/>
              </a:rPr>
              <a:t>: 20px}</a:t>
            </a:r>
          </a:p>
        </p:txBody>
      </p:sp>
      <p:sp>
        <p:nvSpPr>
          <p:cNvPr id="4" name="Rectangle 3"/>
          <p:cNvSpPr/>
          <p:nvPr/>
        </p:nvSpPr>
        <p:spPr>
          <a:xfrm>
            <a:off x="1371600" y="1530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7090272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371600" y="1082675"/>
            <a:ext cx="7543800" cy="1143000"/>
          </a:xfrm>
        </p:spPr>
        <p:txBody>
          <a:bodyPr/>
          <a:lstStyle/>
          <a:p>
            <a:pPr eaLnBrk="1" fontAlgn="auto" hangingPunct="1">
              <a:spcAft>
                <a:spcPts val="0"/>
              </a:spcAft>
              <a:defRPr/>
            </a:pPr>
            <a:r>
              <a:rPr lang="en-US" smtClean="0">
                <a:ea typeface="+mj-ea"/>
              </a:rPr>
              <a:t>Reasons for Using CSS</a:t>
            </a:r>
          </a:p>
        </p:txBody>
      </p:sp>
      <p:sp>
        <p:nvSpPr>
          <p:cNvPr id="144387" name="Rectangle 3"/>
          <p:cNvSpPr>
            <a:spLocks noGrp="1" noChangeArrowheads="1"/>
          </p:cNvSpPr>
          <p:nvPr>
            <p:ph idx="1"/>
          </p:nvPr>
        </p:nvSpPr>
        <p:spPr>
          <a:xfrm>
            <a:off x="1371600" y="2408237"/>
            <a:ext cx="7543800" cy="4525963"/>
          </a:xfrm>
        </p:spPr>
        <p:txBody>
          <a:bodyPr/>
          <a:lstStyle/>
          <a:p>
            <a:pPr marL="609600" indent="-609600" eaLnBrk="1" hangingPunct="1">
              <a:lnSpc>
                <a:spcPct val="90000"/>
              </a:lnSpc>
              <a:buFont typeface="Wingdings" charset="0"/>
              <a:buAutoNum type="arabicPeriod" startAt="5"/>
            </a:pPr>
            <a:r>
              <a:rPr lang="en-US" b="1" dirty="0">
                <a:latin typeface="+mj-lt"/>
              </a:rPr>
              <a:t>It's easy to write</a:t>
            </a:r>
            <a:r>
              <a:rPr lang="en-US" dirty="0">
                <a:latin typeface="+mj-lt"/>
              </a:rPr>
              <a:t> </a:t>
            </a:r>
          </a:p>
          <a:p>
            <a:pPr marL="609600" indent="-609600" eaLnBrk="1" hangingPunct="1">
              <a:lnSpc>
                <a:spcPct val="90000"/>
              </a:lnSpc>
              <a:buFont typeface="Wingdings" charset="0"/>
              <a:buAutoNum type="arabicPeriod" startAt="5"/>
            </a:pPr>
            <a:r>
              <a:rPr lang="en-US" b="1" dirty="0">
                <a:latin typeface="+mj-lt"/>
              </a:rPr>
              <a:t>Improvements in accessibility</a:t>
            </a:r>
            <a:r>
              <a:rPr lang="en-US" dirty="0">
                <a:latin typeface="+mj-lt"/>
              </a:rPr>
              <a:t> </a:t>
            </a:r>
          </a:p>
          <a:p>
            <a:pPr marL="609600" indent="-609600" eaLnBrk="1" hangingPunct="1">
              <a:lnSpc>
                <a:spcPct val="90000"/>
              </a:lnSpc>
              <a:buFont typeface="Wingdings" charset="0"/>
              <a:buAutoNum type="arabicPeriod" startAt="5"/>
            </a:pPr>
            <a:r>
              <a:rPr lang="en-US" b="1" dirty="0">
                <a:latin typeface="+mj-lt"/>
              </a:rPr>
              <a:t>Print designs as well as Web page designs</a:t>
            </a:r>
            <a:r>
              <a:rPr lang="en-US" dirty="0">
                <a:latin typeface="+mj-lt"/>
              </a:rPr>
              <a:t> </a:t>
            </a:r>
          </a:p>
          <a:p>
            <a:pPr marL="609600" indent="-609600" eaLnBrk="1" hangingPunct="1">
              <a:lnSpc>
                <a:spcPct val="90000"/>
              </a:lnSpc>
              <a:buFont typeface="Wingdings" charset="0"/>
              <a:buAutoNum type="arabicPeriod" startAt="5"/>
            </a:pPr>
            <a:r>
              <a:rPr lang="en-US" b="1" dirty="0">
                <a:latin typeface="+mj-lt"/>
              </a:rPr>
              <a:t>Better control over the placement of elements in Web page</a:t>
            </a:r>
            <a:r>
              <a:rPr lang="en-US" dirty="0">
                <a:latin typeface="+mj-lt"/>
              </a:rPr>
              <a:t> </a:t>
            </a:r>
          </a:p>
        </p:txBody>
      </p:sp>
      <p:sp>
        <p:nvSpPr>
          <p:cNvPr id="4" name="Rectangle 3"/>
          <p:cNvSpPr/>
          <p:nvPr/>
        </p:nvSpPr>
        <p:spPr>
          <a:xfrm>
            <a:off x="1498600" y="2063750"/>
            <a:ext cx="72644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7068863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dissolve">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dissolve">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dissolve">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dissolve">
                                      <p:cBhvr>
                                        <p:cTn id="22" dur="500"/>
                                        <p:tgtEl>
                                          <p:spTgt spid="144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143000" y="1828800"/>
            <a:ext cx="7543800" cy="1431925"/>
          </a:xfrm>
          <a:prstGeom prst="rect">
            <a:avLst/>
          </a:prstGeom>
          <a:noFill/>
          <a:ln w="9525">
            <a:noFill/>
            <a:miter lim="800000"/>
            <a:headEnd/>
            <a:tailEnd/>
          </a:ln>
          <a:effectLst/>
        </p:spPr>
        <p:txBody>
          <a:bodyPr anchor="ctr"/>
          <a:lstStyle/>
          <a:p>
            <a:pPr algn="ctr" eaLnBrk="1" hangingPunct="1"/>
            <a:r>
              <a:rPr lang="en-US" sz="4400" b="1" dirty="0">
                <a:solidFill>
                  <a:schemeClr val="tx2"/>
                </a:solidFill>
                <a:effectLst>
                  <a:outerShdw blurRad="38100" dist="38100" dir="2700000" algn="tl">
                    <a:srgbClr val="DDDDDD"/>
                  </a:outerShdw>
                </a:effectLst>
                <a:latin typeface="Arial" charset="0"/>
              </a:rPr>
              <a:t>Font Properties</a:t>
            </a:r>
          </a:p>
        </p:txBody>
      </p:sp>
    </p:spTree>
    <p:extLst>
      <p:ext uri="{BB962C8B-B14F-4D97-AF65-F5344CB8AC3E}">
        <p14:creationId xmlns="" xmlns:p14="http://schemas.microsoft.com/office/powerpoint/2010/main" val="42011487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47800" y="777875"/>
            <a:ext cx="7696200" cy="1143000"/>
          </a:xfrm>
        </p:spPr>
        <p:txBody>
          <a:bodyPr/>
          <a:lstStyle/>
          <a:p>
            <a:pPr eaLnBrk="1" fontAlgn="auto" hangingPunct="1">
              <a:spcAft>
                <a:spcPts val="0"/>
              </a:spcAft>
              <a:defRPr/>
            </a:pPr>
            <a:r>
              <a:rPr lang="en-US" smtClean="0">
                <a:ea typeface="+mj-ea"/>
              </a:rPr>
              <a:t>Font properties</a:t>
            </a:r>
          </a:p>
        </p:txBody>
      </p:sp>
      <p:sp>
        <p:nvSpPr>
          <p:cNvPr id="77826" name="Rectangle 3"/>
          <p:cNvSpPr>
            <a:spLocks noGrp="1" noChangeArrowheads="1"/>
          </p:cNvSpPr>
          <p:nvPr>
            <p:ph idx="1"/>
          </p:nvPr>
        </p:nvSpPr>
        <p:spPr>
          <a:xfrm>
            <a:off x="1447800" y="2103437"/>
            <a:ext cx="7696200" cy="4525963"/>
          </a:xfrm>
        </p:spPr>
        <p:txBody>
          <a:bodyPr/>
          <a:lstStyle/>
          <a:p>
            <a:pPr eaLnBrk="1" hangingPunct="1"/>
            <a:r>
              <a:rPr lang="en-US">
                <a:latin typeface="Lucida Sans Unicode" charset="0"/>
              </a:rPr>
              <a:t>Define the look of the font in text areas</a:t>
            </a:r>
          </a:p>
          <a:p>
            <a:pPr eaLnBrk="1" hangingPunct="1"/>
            <a:r>
              <a:rPr lang="en-US">
                <a:latin typeface="Lucida Sans Unicode" charset="0"/>
              </a:rPr>
              <a:t>One of the broader sets of properties in CSS</a:t>
            </a:r>
          </a:p>
        </p:txBody>
      </p:sp>
      <p:sp>
        <p:nvSpPr>
          <p:cNvPr id="4" name="Rectangle 3"/>
          <p:cNvSpPr/>
          <p:nvPr/>
        </p:nvSpPr>
        <p:spPr>
          <a:xfrm>
            <a:off x="1600200" y="1758950"/>
            <a:ext cx="7411156"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8885583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xfrm>
            <a:off x="685800" y="655638"/>
            <a:ext cx="8229600" cy="1143000"/>
          </a:xfrm>
        </p:spPr>
        <p:txBody>
          <a:bodyPr/>
          <a:lstStyle/>
          <a:p>
            <a:pPr eaLnBrk="1" fontAlgn="auto" hangingPunct="1">
              <a:spcAft>
                <a:spcPts val="0"/>
              </a:spcAft>
              <a:defRPr/>
            </a:pPr>
            <a:r>
              <a:rPr lang="en-US" smtClean="0">
                <a:solidFill>
                  <a:srgbClr val="000000"/>
                </a:solidFill>
                <a:ea typeface="+mj-ea"/>
              </a:rPr>
              <a:t>Font properties</a:t>
            </a:r>
          </a:p>
        </p:txBody>
      </p:sp>
      <p:sp>
        <p:nvSpPr>
          <p:cNvPr id="57349" name="Rectangle 5"/>
          <p:cNvSpPr>
            <a:spLocks noGrp="1" noChangeArrowheads="1"/>
          </p:cNvSpPr>
          <p:nvPr>
            <p:ph sz="half" idx="1"/>
          </p:nvPr>
        </p:nvSpPr>
        <p:spPr>
          <a:xfrm>
            <a:off x="1295400" y="2286000"/>
            <a:ext cx="3695700" cy="4114800"/>
          </a:xfrm>
        </p:spPr>
        <p:txBody>
          <a:bodyPr>
            <a:normAutofit/>
          </a:bodyPr>
          <a:lstStyle/>
          <a:p>
            <a:pPr marL="365760" indent="-256032" eaLnBrk="1" fontAlgn="auto" hangingPunct="1">
              <a:spcAft>
                <a:spcPts val="0"/>
              </a:spcAft>
              <a:buFont typeface="Wingdings 3"/>
              <a:buChar char=""/>
              <a:defRPr/>
            </a:pPr>
            <a:r>
              <a:rPr lang="en-US" dirty="0" smtClean="0">
                <a:solidFill>
                  <a:srgbClr val="000000"/>
                </a:solidFill>
                <a:ea typeface="+mn-ea"/>
              </a:rPr>
              <a:t> font</a:t>
            </a:r>
          </a:p>
        </p:txBody>
      </p:sp>
      <p:sp>
        <p:nvSpPr>
          <p:cNvPr id="57350" name="Rectangle 6"/>
          <p:cNvSpPr>
            <a:spLocks noGrp="1" noChangeArrowheads="1"/>
          </p:cNvSpPr>
          <p:nvPr>
            <p:ph sz="half" idx="2"/>
          </p:nvPr>
        </p:nvSpPr>
        <p:spPr>
          <a:xfrm>
            <a:off x="4267200" y="2286000"/>
            <a:ext cx="4572000" cy="4114800"/>
          </a:xfrm>
        </p:spPr>
        <p:txBody>
          <a:bodyPr>
            <a:normAutofit/>
          </a:bodyPr>
          <a:lstStyle/>
          <a:p>
            <a:pPr marL="365760" indent="-256032" eaLnBrk="1" fontAlgn="auto" hangingPunct="1">
              <a:spcAft>
                <a:spcPts val="0"/>
              </a:spcAft>
              <a:buFont typeface="Wingdings 3"/>
              <a:buChar char=""/>
              <a:defRPr/>
            </a:pPr>
            <a:r>
              <a:rPr lang="en-US" dirty="0" smtClean="0">
                <a:solidFill>
                  <a:srgbClr val="000000"/>
                </a:solidFill>
                <a:ea typeface="+mn-ea"/>
              </a:rPr>
              <a:t> font-style</a:t>
            </a:r>
          </a:p>
          <a:p>
            <a:pPr marL="365760" indent="-256032" eaLnBrk="1" fontAlgn="auto" hangingPunct="1">
              <a:spcAft>
                <a:spcPts val="0"/>
              </a:spcAft>
              <a:buFont typeface="Wingdings 3"/>
              <a:buChar char=""/>
              <a:defRPr/>
            </a:pPr>
            <a:r>
              <a:rPr lang="en-US" dirty="0" smtClean="0">
                <a:solidFill>
                  <a:srgbClr val="000000"/>
                </a:solidFill>
                <a:ea typeface="+mn-ea"/>
              </a:rPr>
              <a:t> font-variant</a:t>
            </a:r>
          </a:p>
          <a:p>
            <a:pPr marL="365760" indent="-256032" eaLnBrk="1" fontAlgn="auto" hangingPunct="1">
              <a:spcAft>
                <a:spcPts val="0"/>
              </a:spcAft>
              <a:buFont typeface="Wingdings 3"/>
              <a:buChar char=""/>
              <a:defRPr/>
            </a:pPr>
            <a:r>
              <a:rPr lang="en-US" dirty="0" smtClean="0">
                <a:solidFill>
                  <a:srgbClr val="000000"/>
                </a:solidFill>
                <a:ea typeface="+mn-ea"/>
              </a:rPr>
              <a:t> font-weight</a:t>
            </a:r>
          </a:p>
          <a:p>
            <a:pPr marL="365760" indent="-256032" eaLnBrk="1" fontAlgn="auto" hangingPunct="1">
              <a:spcAft>
                <a:spcPts val="0"/>
              </a:spcAft>
              <a:buFont typeface="Wingdings 3"/>
              <a:buChar char=""/>
              <a:defRPr/>
            </a:pPr>
            <a:r>
              <a:rPr lang="en-US" dirty="0" smtClean="0">
                <a:solidFill>
                  <a:srgbClr val="000000"/>
                </a:solidFill>
                <a:ea typeface="+mn-ea"/>
              </a:rPr>
              <a:t> font-size/line-height</a:t>
            </a:r>
          </a:p>
          <a:p>
            <a:pPr marL="365760" indent="-256032" eaLnBrk="1" fontAlgn="auto" hangingPunct="1">
              <a:spcAft>
                <a:spcPts val="0"/>
              </a:spcAft>
              <a:buFont typeface="Wingdings 3"/>
              <a:buChar char=""/>
              <a:defRPr/>
            </a:pPr>
            <a:r>
              <a:rPr lang="en-US" dirty="0" smtClean="0">
                <a:solidFill>
                  <a:srgbClr val="000000"/>
                </a:solidFill>
                <a:ea typeface="+mn-ea"/>
              </a:rPr>
              <a:t> font-family</a:t>
            </a:r>
          </a:p>
          <a:p>
            <a:pPr marL="365760" indent="-256032" eaLnBrk="1" fontAlgn="auto" hangingPunct="1">
              <a:spcAft>
                <a:spcPts val="0"/>
              </a:spcAft>
              <a:buFontTx/>
              <a:buNone/>
              <a:defRPr/>
            </a:pPr>
            <a:endParaRPr lang="en-US" dirty="0" smtClean="0">
              <a:solidFill>
                <a:srgbClr val="000000"/>
              </a:solidFill>
              <a:ea typeface="+mn-ea"/>
            </a:endParaRPr>
          </a:p>
        </p:txBody>
      </p:sp>
      <p:sp>
        <p:nvSpPr>
          <p:cNvPr id="5" name="Rectangle 4"/>
          <p:cNvSpPr/>
          <p:nvPr/>
        </p:nvSpPr>
        <p:spPr>
          <a:xfrm>
            <a:off x="838200" y="16367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49505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4400" y="655638"/>
            <a:ext cx="8229600" cy="1143000"/>
          </a:xfrm>
        </p:spPr>
        <p:txBody>
          <a:bodyPr/>
          <a:lstStyle/>
          <a:p>
            <a:pPr eaLnBrk="1" fontAlgn="auto" hangingPunct="1">
              <a:spcAft>
                <a:spcPts val="0"/>
              </a:spcAft>
              <a:defRPr/>
            </a:pPr>
            <a:r>
              <a:rPr lang="en-US" dirty="0" smtClean="0">
                <a:ea typeface="+mj-ea"/>
              </a:rPr>
              <a:t>Font properties</a:t>
            </a:r>
          </a:p>
        </p:txBody>
      </p:sp>
      <p:sp>
        <p:nvSpPr>
          <p:cNvPr id="79874" name="Rectangle 3"/>
          <p:cNvSpPr>
            <a:spLocks noGrp="1" noChangeArrowheads="1"/>
          </p:cNvSpPr>
          <p:nvPr>
            <p:ph sz="half" idx="1"/>
          </p:nvPr>
        </p:nvSpPr>
        <p:spPr>
          <a:xfrm>
            <a:off x="1524000" y="2286000"/>
            <a:ext cx="3695700" cy="4114800"/>
          </a:xfrm>
        </p:spPr>
        <p:txBody>
          <a:bodyPr/>
          <a:lstStyle/>
          <a:p>
            <a:pPr eaLnBrk="1" hangingPunct="1"/>
            <a:r>
              <a:rPr lang="en-US">
                <a:latin typeface="Lucida Sans Unicode" charset="0"/>
              </a:rPr>
              <a:t> </a:t>
            </a:r>
            <a:r>
              <a:rPr lang="en-US">
                <a:latin typeface="Lucida Sans Unicode" charset="0"/>
                <a:hlinkClick r:id="rId3"/>
              </a:rPr>
              <a:t>font-style</a:t>
            </a:r>
            <a:endParaRPr lang="en-US">
              <a:latin typeface="Lucida Sans Unicode" charset="0"/>
            </a:endParaRPr>
          </a:p>
        </p:txBody>
      </p:sp>
      <p:sp>
        <p:nvSpPr>
          <p:cNvPr id="79875" name="Rectangle 4"/>
          <p:cNvSpPr>
            <a:spLocks noGrp="1" noChangeArrowheads="1"/>
          </p:cNvSpPr>
          <p:nvPr>
            <p:ph sz="half" idx="2"/>
          </p:nvPr>
        </p:nvSpPr>
        <p:spPr>
          <a:xfrm>
            <a:off x="4495800" y="2286000"/>
            <a:ext cx="4572000" cy="2819400"/>
          </a:xfrm>
        </p:spPr>
        <p:txBody>
          <a:bodyPr/>
          <a:lstStyle/>
          <a:p>
            <a:pPr eaLnBrk="1" hangingPunct="1"/>
            <a:r>
              <a:rPr lang="en-US">
                <a:latin typeface="Lucida Sans Unicode" charset="0"/>
              </a:rPr>
              <a:t> normal</a:t>
            </a:r>
          </a:p>
          <a:p>
            <a:pPr eaLnBrk="1" hangingPunct="1"/>
            <a:r>
              <a:rPr lang="en-US">
                <a:latin typeface="Lucida Sans Unicode" charset="0"/>
              </a:rPr>
              <a:t> italic</a:t>
            </a:r>
          </a:p>
          <a:p>
            <a:pPr eaLnBrk="1" hangingPunct="1"/>
            <a:r>
              <a:rPr lang="en-US">
                <a:latin typeface="Lucida Sans Unicode" charset="0"/>
              </a:rPr>
              <a:t> oblique</a:t>
            </a:r>
          </a:p>
        </p:txBody>
      </p:sp>
      <p:sp>
        <p:nvSpPr>
          <p:cNvPr id="79877" name="Text Box 5"/>
          <p:cNvSpPr txBox="1">
            <a:spLocks noChangeArrowheads="1"/>
          </p:cNvSpPr>
          <p:nvPr/>
        </p:nvSpPr>
        <p:spPr bwMode="auto">
          <a:xfrm>
            <a:off x="1371600" y="5484813"/>
            <a:ext cx="51720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latin typeface="Verdana" charset="0"/>
              </a:rPr>
              <a:t>Syntax: body {font-style: italic}</a:t>
            </a:r>
          </a:p>
        </p:txBody>
      </p:sp>
      <p:sp>
        <p:nvSpPr>
          <p:cNvPr id="6" name="Rectangle 5"/>
          <p:cNvSpPr/>
          <p:nvPr/>
        </p:nvSpPr>
        <p:spPr>
          <a:xfrm>
            <a:off x="1066800" y="16367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chemeClr val="tx1"/>
              </a:solidFill>
            </a:endParaRPr>
          </a:p>
        </p:txBody>
      </p:sp>
    </p:spTree>
    <p:extLst>
      <p:ext uri="{BB962C8B-B14F-4D97-AF65-F5344CB8AC3E}">
        <p14:creationId xmlns="" xmlns:p14="http://schemas.microsoft.com/office/powerpoint/2010/main" val="16713622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2000" y="627063"/>
            <a:ext cx="8229600" cy="1143000"/>
          </a:xfrm>
        </p:spPr>
        <p:txBody>
          <a:bodyPr/>
          <a:lstStyle/>
          <a:p>
            <a:pPr eaLnBrk="1" fontAlgn="auto" hangingPunct="1">
              <a:spcAft>
                <a:spcPts val="0"/>
              </a:spcAft>
              <a:defRPr/>
            </a:pPr>
            <a:r>
              <a:rPr lang="en-US" dirty="0" smtClean="0">
                <a:solidFill>
                  <a:srgbClr val="000000"/>
                </a:solidFill>
                <a:ea typeface="+mj-ea"/>
              </a:rPr>
              <a:t>Font properties</a:t>
            </a:r>
          </a:p>
        </p:txBody>
      </p:sp>
      <p:sp>
        <p:nvSpPr>
          <p:cNvPr id="80898" name="Rectangle 3"/>
          <p:cNvSpPr>
            <a:spLocks noGrp="1" noChangeArrowheads="1"/>
          </p:cNvSpPr>
          <p:nvPr>
            <p:ph sz="half" idx="1"/>
          </p:nvPr>
        </p:nvSpPr>
        <p:spPr>
          <a:xfrm>
            <a:off x="1371600" y="2286000"/>
            <a:ext cx="3695700" cy="4114800"/>
          </a:xfrm>
        </p:spPr>
        <p:txBody>
          <a:bodyPr/>
          <a:lstStyle/>
          <a:p>
            <a:pPr eaLnBrk="1" hangingPunct="1">
              <a:lnSpc>
                <a:spcPct val="90000"/>
              </a:lnSpc>
            </a:pPr>
            <a:r>
              <a:rPr lang="en-US">
                <a:solidFill>
                  <a:srgbClr val="000000"/>
                </a:solidFill>
                <a:latin typeface="Lucida Sans Unicode" charset="0"/>
              </a:rPr>
              <a:t> </a:t>
            </a:r>
            <a:r>
              <a:rPr lang="en-US">
                <a:solidFill>
                  <a:srgbClr val="000000"/>
                </a:solidFill>
                <a:latin typeface="Lucida Sans Unicode" charset="0"/>
                <a:hlinkClick r:id="rId3"/>
              </a:rPr>
              <a:t>font-variant</a:t>
            </a:r>
            <a:endParaRPr lang="en-US">
              <a:solidFill>
                <a:srgbClr val="000000"/>
              </a:solidFill>
              <a:latin typeface="Lucida Sans Unicode" charset="0"/>
            </a:endParaRPr>
          </a:p>
        </p:txBody>
      </p:sp>
      <p:sp>
        <p:nvSpPr>
          <p:cNvPr id="80899" name="Rectangle 4"/>
          <p:cNvSpPr>
            <a:spLocks noGrp="1" noChangeArrowheads="1"/>
          </p:cNvSpPr>
          <p:nvPr>
            <p:ph sz="half" idx="2"/>
          </p:nvPr>
        </p:nvSpPr>
        <p:spPr>
          <a:xfrm>
            <a:off x="4343400" y="2286000"/>
            <a:ext cx="4572000" cy="2819400"/>
          </a:xfrm>
        </p:spPr>
        <p:txBody>
          <a:bodyPr/>
          <a:lstStyle/>
          <a:p>
            <a:pPr eaLnBrk="1" hangingPunct="1"/>
            <a:r>
              <a:rPr lang="en-US">
                <a:solidFill>
                  <a:srgbClr val="000000"/>
                </a:solidFill>
                <a:latin typeface="Lucida Sans Unicode" charset="0"/>
              </a:rPr>
              <a:t> normal</a:t>
            </a:r>
          </a:p>
          <a:p>
            <a:pPr lvl="1" eaLnBrk="1" hangingPunct="1"/>
            <a:r>
              <a:rPr lang="en-US">
                <a:solidFill>
                  <a:srgbClr val="000000"/>
                </a:solidFill>
                <a:latin typeface="Lucida Sans Unicode" charset="0"/>
              </a:rPr>
              <a:t> font displays as is</a:t>
            </a:r>
          </a:p>
          <a:p>
            <a:pPr eaLnBrk="1" hangingPunct="1"/>
            <a:r>
              <a:rPr lang="en-US">
                <a:solidFill>
                  <a:srgbClr val="000000"/>
                </a:solidFill>
                <a:latin typeface="Lucida Sans Unicode" charset="0"/>
              </a:rPr>
              <a:t> small-caps</a:t>
            </a:r>
          </a:p>
          <a:p>
            <a:pPr lvl="1" eaLnBrk="1" hangingPunct="1"/>
            <a:r>
              <a:rPr lang="en-US">
                <a:solidFill>
                  <a:srgbClr val="000000"/>
                </a:solidFill>
                <a:latin typeface="Lucida Sans Unicode" charset="0"/>
              </a:rPr>
              <a:t> font displays in all capitals, with lower case letters in smaller size</a:t>
            </a:r>
          </a:p>
          <a:p>
            <a:pPr lvl="1" eaLnBrk="1" hangingPunct="1"/>
            <a:endParaRPr lang="en-US">
              <a:solidFill>
                <a:srgbClr val="000000"/>
              </a:solidFill>
              <a:latin typeface="Lucida Sans Unicode" charset="0"/>
            </a:endParaRPr>
          </a:p>
          <a:p>
            <a:pPr eaLnBrk="1" hangingPunct="1">
              <a:buFontTx/>
              <a:buNone/>
            </a:pPr>
            <a:endParaRPr lang="en-US">
              <a:solidFill>
                <a:srgbClr val="000000"/>
              </a:solidFill>
              <a:latin typeface="Lucida Sans Unicode" charset="0"/>
            </a:endParaRPr>
          </a:p>
        </p:txBody>
      </p:sp>
      <p:sp>
        <p:nvSpPr>
          <p:cNvPr id="80901" name="Text Box 5"/>
          <p:cNvSpPr txBox="1">
            <a:spLocks noChangeArrowheads="1"/>
          </p:cNvSpPr>
          <p:nvPr/>
        </p:nvSpPr>
        <p:spPr bwMode="auto">
          <a:xfrm>
            <a:off x="1219200" y="5456238"/>
            <a:ext cx="64420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solidFill>
                  <a:srgbClr val="000000"/>
                </a:solidFill>
                <a:latin typeface="Verdana" charset="0"/>
              </a:rPr>
              <a:t>Syntax: body {font-variant: small-caps}</a:t>
            </a:r>
          </a:p>
        </p:txBody>
      </p:sp>
      <p:sp>
        <p:nvSpPr>
          <p:cNvPr id="6" name="Rectangle 5"/>
          <p:cNvSpPr/>
          <p:nvPr/>
        </p:nvSpPr>
        <p:spPr>
          <a:xfrm>
            <a:off x="914400" y="1608138"/>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7934010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655638"/>
            <a:ext cx="8229600" cy="1143000"/>
          </a:xfrm>
        </p:spPr>
        <p:txBody>
          <a:bodyPr/>
          <a:lstStyle/>
          <a:p>
            <a:pPr eaLnBrk="1" fontAlgn="auto" hangingPunct="1">
              <a:spcAft>
                <a:spcPts val="0"/>
              </a:spcAft>
              <a:defRPr/>
            </a:pPr>
            <a:r>
              <a:rPr lang="en-US" dirty="0" smtClean="0">
                <a:solidFill>
                  <a:srgbClr val="000000"/>
                </a:solidFill>
                <a:ea typeface="+mj-ea"/>
              </a:rPr>
              <a:t>Font properties</a:t>
            </a:r>
          </a:p>
        </p:txBody>
      </p:sp>
      <p:sp>
        <p:nvSpPr>
          <p:cNvPr id="81922" name="Rectangle 3"/>
          <p:cNvSpPr>
            <a:spLocks noGrp="1" noChangeArrowheads="1"/>
          </p:cNvSpPr>
          <p:nvPr>
            <p:ph sz="half" idx="1"/>
          </p:nvPr>
        </p:nvSpPr>
        <p:spPr>
          <a:xfrm>
            <a:off x="1447800" y="2286000"/>
            <a:ext cx="3695700" cy="4114800"/>
          </a:xfrm>
        </p:spPr>
        <p:txBody>
          <a:bodyPr/>
          <a:lstStyle/>
          <a:p>
            <a:pPr eaLnBrk="1" hangingPunct="1"/>
            <a:r>
              <a:rPr lang="en-US">
                <a:solidFill>
                  <a:srgbClr val="000000"/>
                </a:solidFill>
                <a:latin typeface="Lucida Sans Unicode" charset="0"/>
              </a:rPr>
              <a:t> </a:t>
            </a:r>
            <a:r>
              <a:rPr lang="en-US">
                <a:solidFill>
                  <a:srgbClr val="000000"/>
                </a:solidFill>
                <a:latin typeface="Lucida Sans Unicode" charset="0"/>
                <a:hlinkClick r:id="rId3"/>
              </a:rPr>
              <a:t>font-weight</a:t>
            </a:r>
            <a:endParaRPr lang="en-US">
              <a:solidFill>
                <a:srgbClr val="000000"/>
              </a:solidFill>
              <a:latin typeface="Lucida Sans Unicode" charset="0"/>
            </a:endParaRPr>
          </a:p>
        </p:txBody>
      </p:sp>
      <p:sp>
        <p:nvSpPr>
          <p:cNvPr id="81923" name="Rectangle 4"/>
          <p:cNvSpPr>
            <a:spLocks noGrp="1" noChangeArrowheads="1"/>
          </p:cNvSpPr>
          <p:nvPr>
            <p:ph sz="half" idx="2"/>
          </p:nvPr>
        </p:nvSpPr>
        <p:spPr>
          <a:xfrm>
            <a:off x="4419600" y="2286000"/>
            <a:ext cx="4572000" cy="2819400"/>
          </a:xfrm>
        </p:spPr>
        <p:txBody>
          <a:bodyPr/>
          <a:lstStyle/>
          <a:p>
            <a:pPr eaLnBrk="1" hangingPunct="1"/>
            <a:r>
              <a:rPr lang="en-US">
                <a:solidFill>
                  <a:srgbClr val="000000"/>
                </a:solidFill>
                <a:latin typeface="Lucida Sans Unicode" charset="0"/>
              </a:rPr>
              <a:t> normal</a:t>
            </a:r>
          </a:p>
          <a:p>
            <a:pPr eaLnBrk="1" hangingPunct="1"/>
            <a:r>
              <a:rPr lang="en-US">
                <a:solidFill>
                  <a:srgbClr val="000000"/>
                </a:solidFill>
                <a:latin typeface="Lucida Sans Unicode" charset="0"/>
              </a:rPr>
              <a:t> bold</a:t>
            </a:r>
          </a:p>
          <a:p>
            <a:pPr eaLnBrk="1" hangingPunct="1"/>
            <a:r>
              <a:rPr lang="en-US">
                <a:solidFill>
                  <a:srgbClr val="000000"/>
                </a:solidFill>
                <a:latin typeface="Lucida Sans Unicode" charset="0"/>
              </a:rPr>
              <a:t> bolder</a:t>
            </a:r>
          </a:p>
          <a:p>
            <a:pPr eaLnBrk="1" hangingPunct="1"/>
            <a:r>
              <a:rPr lang="en-US">
                <a:solidFill>
                  <a:srgbClr val="000000"/>
                </a:solidFill>
                <a:latin typeface="Lucida Sans Unicode" charset="0"/>
              </a:rPr>
              <a:t> lighter</a:t>
            </a:r>
          </a:p>
          <a:p>
            <a:pPr eaLnBrk="1" hangingPunct="1"/>
            <a:r>
              <a:rPr lang="en-US">
                <a:solidFill>
                  <a:srgbClr val="000000"/>
                </a:solidFill>
                <a:latin typeface="Lucida Sans Unicode" charset="0"/>
              </a:rPr>
              <a:t> weighted values</a:t>
            </a:r>
          </a:p>
          <a:p>
            <a:pPr eaLnBrk="1" hangingPunct="1">
              <a:buFontTx/>
              <a:buNone/>
            </a:pPr>
            <a:endParaRPr lang="en-US">
              <a:solidFill>
                <a:srgbClr val="000000"/>
              </a:solidFill>
              <a:latin typeface="Lucida Sans Unicode" charset="0"/>
            </a:endParaRPr>
          </a:p>
        </p:txBody>
      </p:sp>
      <p:sp>
        <p:nvSpPr>
          <p:cNvPr id="81925" name="Text Box 5"/>
          <p:cNvSpPr txBox="1">
            <a:spLocks noChangeArrowheads="1"/>
          </p:cNvSpPr>
          <p:nvPr/>
        </p:nvSpPr>
        <p:spPr bwMode="auto">
          <a:xfrm>
            <a:off x="1295400" y="5484813"/>
            <a:ext cx="54022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solidFill>
                  <a:srgbClr val="000000"/>
                </a:solidFill>
                <a:latin typeface="Verdana" charset="0"/>
              </a:rPr>
              <a:t>Syntax: body {font-weight: bold}</a:t>
            </a:r>
          </a:p>
        </p:txBody>
      </p:sp>
      <p:sp>
        <p:nvSpPr>
          <p:cNvPr id="6" name="Rectangle 5"/>
          <p:cNvSpPr/>
          <p:nvPr/>
        </p:nvSpPr>
        <p:spPr>
          <a:xfrm>
            <a:off x="990600" y="16367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17387442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1158875"/>
            <a:ext cx="8229600" cy="1143000"/>
          </a:xfrm>
        </p:spPr>
        <p:txBody>
          <a:bodyPr/>
          <a:lstStyle/>
          <a:p>
            <a:pPr eaLnBrk="1" fontAlgn="auto" hangingPunct="1">
              <a:spcAft>
                <a:spcPts val="0"/>
              </a:spcAft>
              <a:defRPr/>
            </a:pPr>
            <a:r>
              <a:rPr lang="en-US" smtClean="0">
                <a:ea typeface="+mj-ea"/>
              </a:rPr>
              <a:t>Weighted values</a:t>
            </a:r>
          </a:p>
        </p:txBody>
      </p:sp>
      <p:sp>
        <p:nvSpPr>
          <p:cNvPr id="82946" name="Rectangle 3"/>
          <p:cNvSpPr>
            <a:spLocks noGrp="1" noChangeArrowheads="1"/>
          </p:cNvSpPr>
          <p:nvPr>
            <p:ph idx="1"/>
          </p:nvPr>
        </p:nvSpPr>
        <p:spPr>
          <a:xfrm>
            <a:off x="685800" y="2484437"/>
            <a:ext cx="8229600" cy="4525963"/>
          </a:xfrm>
        </p:spPr>
        <p:txBody>
          <a:bodyPr/>
          <a:lstStyle/>
          <a:p>
            <a:pPr eaLnBrk="1" hangingPunct="1"/>
            <a:r>
              <a:rPr lang="en-US">
                <a:latin typeface="Lucida Sans Unicode" charset="0"/>
              </a:rPr>
              <a:t> range from 100 – 900</a:t>
            </a:r>
          </a:p>
          <a:p>
            <a:pPr eaLnBrk="1" hangingPunct="1"/>
            <a:r>
              <a:rPr lang="en-US">
                <a:latin typeface="Lucida Sans Unicode" charset="0"/>
              </a:rPr>
              <a:t> 400 is the same as normal weight</a:t>
            </a:r>
          </a:p>
          <a:p>
            <a:pPr eaLnBrk="1" hangingPunct="1"/>
            <a:r>
              <a:rPr lang="en-US">
                <a:latin typeface="Lucida Sans Unicode" charset="0"/>
              </a:rPr>
              <a:t> 700 is the same as bold weight</a:t>
            </a:r>
          </a:p>
        </p:txBody>
      </p:sp>
      <p:sp>
        <p:nvSpPr>
          <p:cNvPr id="4" name="Rectangle 3"/>
          <p:cNvSpPr/>
          <p:nvPr/>
        </p:nvSpPr>
        <p:spPr>
          <a:xfrm>
            <a:off x="838200" y="2139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2334878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490538"/>
            <a:ext cx="8229600" cy="1143000"/>
          </a:xfrm>
        </p:spPr>
        <p:txBody>
          <a:bodyPr/>
          <a:lstStyle/>
          <a:p>
            <a:pPr eaLnBrk="1" fontAlgn="auto" hangingPunct="1">
              <a:spcAft>
                <a:spcPts val="0"/>
              </a:spcAft>
              <a:defRPr/>
            </a:pPr>
            <a:r>
              <a:rPr lang="en-US" dirty="0" smtClean="0">
                <a:solidFill>
                  <a:srgbClr val="000000"/>
                </a:solidFill>
                <a:ea typeface="+mj-ea"/>
              </a:rPr>
              <a:t>Font properties</a:t>
            </a:r>
          </a:p>
        </p:txBody>
      </p:sp>
      <p:sp>
        <p:nvSpPr>
          <p:cNvPr id="83970" name="Rectangle 3"/>
          <p:cNvSpPr>
            <a:spLocks noGrp="1" noChangeArrowheads="1"/>
          </p:cNvSpPr>
          <p:nvPr>
            <p:ph sz="half" idx="1"/>
          </p:nvPr>
        </p:nvSpPr>
        <p:spPr>
          <a:xfrm>
            <a:off x="1447800" y="2120900"/>
            <a:ext cx="3695700" cy="4114800"/>
          </a:xfrm>
        </p:spPr>
        <p:txBody>
          <a:bodyPr/>
          <a:lstStyle/>
          <a:p>
            <a:pPr eaLnBrk="1" hangingPunct="1"/>
            <a:r>
              <a:rPr lang="en-US">
                <a:solidFill>
                  <a:srgbClr val="000000"/>
                </a:solidFill>
                <a:latin typeface="Lucida Sans Unicode" charset="0"/>
              </a:rPr>
              <a:t> </a:t>
            </a:r>
            <a:r>
              <a:rPr lang="en-US">
                <a:solidFill>
                  <a:srgbClr val="000000"/>
                </a:solidFill>
                <a:latin typeface="Lucida Sans Unicode" charset="0"/>
                <a:hlinkClick r:id="rId3"/>
              </a:rPr>
              <a:t>font-size</a:t>
            </a:r>
            <a:endParaRPr lang="en-US">
              <a:solidFill>
                <a:srgbClr val="000000"/>
              </a:solidFill>
              <a:latin typeface="Lucida Sans Unicode" charset="0"/>
            </a:endParaRPr>
          </a:p>
        </p:txBody>
      </p:sp>
      <p:sp>
        <p:nvSpPr>
          <p:cNvPr id="83971" name="Rectangle 4"/>
          <p:cNvSpPr>
            <a:spLocks noGrp="1" noChangeArrowheads="1"/>
          </p:cNvSpPr>
          <p:nvPr>
            <p:ph sz="half" idx="2"/>
          </p:nvPr>
        </p:nvSpPr>
        <p:spPr>
          <a:xfrm>
            <a:off x="4419600" y="2120900"/>
            <a:ext cx="4572000" cy="3581400"/>
          </a:xfrm>
        </p:spPr>
        <p:txBody>
          <a:bodyPr/>
          <a:lstStyle/>
          <a:p>
            <a:pPr eaLnBrk="1" hangingPunct="1"/>
            <a:r>
              <a:rPr lang="en-US">
                <a:solidFill>
                  <a:srgbClr val="000000"/>
                </a:solidFill>
                <a:latin typeface="Lucida Sans Unicode" charset="0"/>
              </a:rPr>
              <a:t> xx-small to xx-large</a:t>
            </a:r>
          </a:p>
          <a:p>
            <a:pPr eaLnBrk="1" hangingPunct="1"/>
            <a:r>
              <a:rPr lang="en-US">
                <a:solidFill>
                  <a:srgbClr val="000000"/>
                </a:solidFill>
                <a:latin typeface="Lucida Sans Unicode" charset="0"/>
              </a:rPr>
              <a:t> smaller</a:t>
            </a:r>
          </a:p>
          <a:p>
            <a:pPr lvl="1" eaLnBrk="1" hangingPunct="1"/>
            <a:r>
              <a:rPr lang="en-US">
                <a:solidFill>
                  <a:srgbClr val="000000"/>
                </a:solidFill>
                <a:latin typeface="Lucida Sans Unicode" charset="0"/>
              </a:rPr>
              <a:t> smaller than parent</a:t>
            </a:r>
          </a:p>
          <a:p>
            <a:pPr eaLnBrk="1" hangingPunct="1"/>
            <a:r>
              <a:rPr lang="en-US">
                <a:solidFill>
                  <a:srgbClr val="000000"/>
                </a:solidFill>
                <a:latin typeface="Lucida Sans Unicode" charset="0"/>
              </a:rPr>
              <a:t> larger</a:t>
            </a:r>
          </a:p>
          <a:p>
            <a:pPr lvl="1" eaLnBrk="1" hangingPunct="1"/>
            <a:r>
              <a:rPr lang="en-US">
                <a:solidFill>
                  <a:srgbClr val="000000"/>
                </a:solidFill>
                <a:latin typeface="Lucida Sans Unicode" charset="0"/>
              </a:rPr>
              <a:t> larger than parent</a:t>
            </a:r>
          </a:p>
          <a:p>
            <a:pPr eaLnBrk="1" hangingPunct="1"/>
            <a:r>
              <a:rPr lang="en-US">
                <a:solidFill>
                  <a:srgbClr val="000000"/>
                </a:solidFill>
                <a:latin typeface="Lucida Sans Unicode" charset="0"/>
              </a:rPr>
              <a:t> %</a:t>
            </a:r>
          </a:p>
          <a:p>
            <a:pPr lvl="1" eaLnBrk="1" hangingPunct="1"/>
            <a:r>
              <a:rPr lang="en-US">
                <a:solidFill>
                  <a:srgbClr val="000000"/>
                </a:solidFill>
                <a:latin typeface="Lucida Sans Unicode" charset="0"/>
              </a:rPr>
              <a:t> % of the parent</a:t>
            </a:r>
          </a:p>
          <a:p>
            <a:pPr eaLnBrk="1" hangingPunct="1">
              <a:buFontTx/>
              <a:buNone/>
            </a:pPr>
            <a:endParaRPr lang="en-US">
              <a:solidFill>
                <a:srgbClr val="000000"/>
              </a:solidFill>
              <a:latin typeface="Lucida Sans Unicode" charset="0"/>
            </a:endParaRPr>
          </a:p>
        </p:txBody>
      </p:sp>
      <p:sp>
        <p:nvSpPr>
          <p:cNvPr id="83973" name="Text Box 5"/>
          <p:cNvSpPr txBox="1">
            <a:spLocks noChangeArrowheads="1"/>
          </p:cNvSpPr>
          <p:nvPr/>
        </p:nvSpPr>
        <p:spPr bwMode="auto">
          <a:xfrm>
            <a:off x="685800" y="5124450"/>
            <a:ext cx="58674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solidFill>
                  <a:srgbClr val="000000"/>
                </a:solidFill>
                <a:latin typeface="Verdana" charset="0"/>
              </a:rPr>
              <a:t>Syntax: body {font-size: 20px}</a:t>
            </a:r>
          </a:p>
          <a:p>
            <a:r>
              <a:rPr lang="en-US" sz="2400">
                <a:solidFill>
                  <a:srgbClr val="000000"/>
                </a:solidFill>
                <a:latin typeface="Verdana" charset="0"/>
              </a:rPr>
              <a:t>		   {font-size: x-large}	</a:t>
            </a:r>
          </a:p>
          <a:p>
            <a:r>
              <a:rPr lang="en-US" sz="2400">
                <a:solidFill>
                  <a:srgbClr val="000000"/>
                </a:solidFill>
                <a:latin typeface="Verdana" charset="0"/>
              </a:rPr>
              <a:t>		   {font-size: 125%}</a:t>
            </a:r>
          </a:p>
        </p:txBody>
      </p:sp>
      <p:sp>
        <p:nvSpPr>
          <p:cNvPr id="6" name="Rectangle 5"/>
          <p:cNvSpPr/>
          <p:nvPr/>
        </p:nvSpPr>
        <p:spPr>
          <a:xfrm>
            <a:off x="990600" y="14716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35326418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569913"/>
            <a:ext cx="8229600" cy="1143000"/>
          </a:xfrm>
        </p:spPr>
        <p:txBody>
          <a:bodyPr/>
          <a:lstStyle/>
          <a:p>
            <a:pPr eaLnBrk="1" fontAlgn="auto" hangingPunct="1">
              <a:spcAft>
                <a:spcPts val="0"/>
              </a:spcAft>
              <a:defRPr/>
            </a:pPr>
            <a:r>
              <a:rPr lang="en-US" dirty="0" smtClean="0">
                <a:solidFill>
                  <a:srgbClr val="000000"/>
                </a:solidFill>
                <a:ea typeface="+mj-ea"/>
              </a:rPr>
              <a:t>Font properties</a:t>
            </a:r>
          </a:p>
        </p:txBody>
      </p:sp>
      <p:sp>
        <p:nvSpPr>
          <p:cNvPr id="84994" name="Rectangle 3"/>
          <p:cNvSpPr>
            <a:spLocks noGrp="1" noChangeArrowheads="1"/>
          </p:cNvSpPr>
          <p:nvPr>
            <p:ph sz="half" idx="1"/>
          </p:nvPr>
        </p:nvSpPr>
        <p:spPr>
          <a:xfrm>
            <a:off x="1447800" y="2209800"/>
            <a:ext cx="3695700" cy="4114800"/>
          </a:xfrm>
        </p:spPr>
        <p:txBody>
          <a:bodyPr/>
          <a:lstStyle/>
          <a:p>
            <a:pPr eaLnBrk="1" hangingPunct="1"/>
            <a:r>
              <a:rPr lang="en-US">
                <a:solidFill>
                  <a:srgbClr val="000000"/>
                </a:solidFill>
                <a:latin typeface="Lucida Sans Unicode" charset="0"/>
              </a:rPr>
              <a:t> font-family</a:t>
            </a:r>
          </a:p>
        </p:txBody>
      </p:sp>
      <p:sp>
        <p:nvSpPr>
          <p:cNvPr id="84995" name="Rectangle 4"/>
          <p:cNvSpPr>
            <a:spLocks noGrp="1" noChangeArrowheads="1"/>
          </p:cNvSpPr>
          <p:nvPr>
            <p:ph sz="half" idx="2"/>
          </p:nvPr>
        </p:nvSpPr>
        <p:spPr>
          <a:xfrm>
            <a:off x="4419600" y="2209800"/>
            <a:ext cx="4572000" cy="2819400"/>
          </a:xfrm>
        </p:spPr>
        <p:txBody>
          <a:bodyPr/>
          <a:lstStyle/>
          <a:p>
            <a:pPr eaLnBrk="1" hangingPunct="1"/>
            <a:r>
              <a:rPr lang="en-US">
                <a:solidFill>
                  <a:srgbClr val="000000"/>
                </a:solidFill>
                <a:latin typeface="Lucida Sans Unicode" charset="0"/>
              </a:rPr>
              <a:t> family-name</a:t>
            </a:r>
          </a:p>
          <a:p>
            <a:pPr lvl="1" eaLnBrk="1" hangingPunct="1"/>
            <a:r>
              <a:rPr lang="en-US">
                <a:solidFill>
                  <a:srgbClr val="000000"/>
                </a:solidFill>
                <a:latin typeface="Lucida Sans Unicode" charset="0"/>
              </a:rPr>
              <a:t> </a:t>
            </a:r>
            <a:r>
              <a:rPr lang="ja-JP" altLang="en-US">
                <a:solidFill>
                  <a:srgbClr val="000000"/>
                </a:solidFill>
                <a:latin typeface="Lucida Sans Unicode" charset="0"/>
              </a:rPr>
              <a:t>“</a:t>
            </a:r>
            <a:r>
              <a:rPr lang="en-US">
                <a:solidFill>
                  <a:srgbClr val="000000"/>
                </a:solidFill>
                <a:latin typeface="Lucida Sans Unicode" charset="0"/>
              </a:rPr>
              <a:t>times</a:t>
            </a:r>
            <a:r>
              <a:rPr lang="ja-JP" altLang="en-US">
                <a:solidFill>
                  <a:srgbClr val="000000"/>
                </a:solidFill>
                <a:latin typeface="Lucida Sans Unicode" charset="0"/>
              </a:rPr>
              <a:t>”</a:t>
            </a:r>
            <a:r>
              <a:rPr lang="en-US">
                <a:solidFill>
                  <a:srgbClr val="000000"/>
                </a:solidFill>
                <a:latin typeface="Lucida Sans Unicode" charset="0"/>
              </a:rPr>
              <a:t>, </a:t>
            </a:r>
            <a:r>
              <a:rPr lang="ja-JP" altLang="en-US">
                <a:solidFill>
                  <a:srgbClr val="000000"/>
                </a:solidFill>
                <a:latin typeface="Lucida Sans Unicode" charset="0"/>
              </a:rPr>
              <a:t>“</a:t>
            </a:r>
            <a:r>
              <a:rPr lang="en-US">
                <a:solidFill>
                  <a:srgbClr val="000000"/>
                </a:solidFill>
                <a:latin typeface="Lucida Sans Unicode" charset="0"/>
              </a:rPr>
              <a:t>arial</a:t>
            </a:r>
            <a:r>
              <a:rPr lang="ja-JP" altLang="en-US">
                <a:solidFill>
                  <a:srgbClr val="000000"/>
                </a:solidFill>
                <a:latin typeface="Lucida Sans Unicode" charset="0"/>
              </a:rPr>
              <a:t>”</a:t>
            </a:r>
            <a:r>
              <a:rPr lang="en-US">
                <a:solidFill>
                  <a:srgbClr val="000000"/>
                </a:solidFill>
                <a:latin typeface="Lucida Sans Unicode" charset="0"/>
              </a:rPr>
              <a:t>, </a:t>
            </a:r>
            <a:r>
              <a:rPr lang="ja-JP" altLang="en-US">
                <a:solidFill>
                  <a:srgbClr val="000000"/>
                </a:solidFill>
                <a:latin typeface="Lucida Sans Unicode" charset="0"/>
              </a:rPr>
              <a:t>“</a:t>
            </a:r>
            <a:r>
              <a:rPr lang="en-US">
                <a:solidFill>
                  <a:srgbClr val="000000"/>
                </a:solidFill>
                <a:latin typeface="Lucida Sans Unicode" charset="0"/>
              </a:rPr>
              <a:t>courier</a:t>
            </a:r>
            <a:r>
              <a:rPr lang="ja-JP" altLang="en-US">
                <a:solidFill>
                  <a:srgbClr val="000000"/>
                </a:solidFill>
                <a:latin typeface="Lucida Sans Unicode" charset="0"/>
              </a:rPr>
              <a:t>”</a:t>
            </a:r>
            <a:r>
              <a:rPr lang="en-US">
                <a:solidFill>
                  <a:srgbClr val="000000"/>
                </a:solidFill>
                <a:latin typeface="Lucida Sans Unicode" charset="0"/>
              </a:rPr>
              <a:t>, </a:t>
            </a:r>
            <a:r>
              <a:rPr lang="ja-JP" altLang="en-US">
                <a:solidFill>
                  <a:srgbClr val="000000"/>
                </a:solidFill>
                <a:latin typeface="Lucida Sans Unicode" charset="0"/>
              </a:rPr>
              <a:t>“</a:t>
            </a:r>
            <a:r>
              <a:rPr lang="en-US">
                <a:solidFill>
                  <a:srgbClr val="000000"/>
                </a:solidFill>
                <a:latin typeface="Lucida Sans Unicode" charset="0"/>
              </a:rPr>
              <a:t>verdana</a:t>
            </a:r>
            <a:r>
              <a:rPr lang="ja-JP" altLang="en-US">
                <a:solidFill>
                  <a:srgbClr val="000000"/>
                </a:solidFill>
                <a:latin typeface="Lucida Sans Unicode" charset="0"/>
              </a:rPr>
              <a:t>”</a:t>
            </a:r>
            <a:endParaRPr lang="en-US">
              <a:solidFill>
                <a:srgbClr val="000000"/>
              </a:solidFill>
              <a:latin typeface="Lucida Sans Unicode" charset="0"/>
            </a:endParaRPr>
          </a:p>
          <a:p>
            <a:pPr eaLnBrk="1" hangingPunct="1"/>
            <a:r>
              <a:rPr lang="en-US">
                <a:solidFill>
                  <a:srgbClr val="000000"/>
                </a:solidFill>
                <a:latin typeface="Lucida Sans Unicode" charset="0"/>
              </a:rPr>
              <a:t> generic-family</a:t>
            </a:r>
          </a:p>
          <a:p>
            <a:pPr lvl="1" eaLnBrk="1" hangingPunct="1"/>
            <a:r>
              <a:rPr lang="ja-JP" altLang="en-US">
                <a:solidFill>
                  <a:srgbClr val="000000"/>
                </a:solidFill>
                <a:latin typeface="Lucida Sans Unicode" charset="0"/>
              </a:rPr>
              <a:t>“</a:t>
            </a:r>
            <a:r>
              <a:rPr lang="en-US">
                <a:solidFill>
                  <a:srgbClr val="000000"/>
                </a:solidFill>
                <a:latin typeface="Lucida Sans Unicode" charset="0"/>
              </a:rPr>
              <a:t>serif</a:t>
            </a:r>
            <a:r>
              <a:rPr lang="ja-JP" altLang="en-US">
                <a:solidFill>
                  <a:srgbClr val="000000"/>
                </a:solidFill>
                <a:latin typeface="Lucida Sans Unicode" charset="0"/>
              </a:rPr>
              <a:t>”</a:t>
            </a:r>
            <a:r>
              <a:rPr lang="en-US">
                <a:solidFill>
                  <a:srgbClr val="000000"/>
                </a:solidFill>
                <a:latin typeface="Lucida Sans Unicode" charset="0"/>
              </a:rPr>
              <a:t>, </a:t>
            </a:r>
            <a:r>
              <a:rPr lang="ja-JP" altLang="en-US">
                <a:solidFill>
                  <a:srgbClr val="000000"/>
                </a:solidFill>
                <a:latin typeface="Lucida Sans Unicode" charset="0"/>
              </a:rPr>
              <a:t>“</a:t>
            </a:r>
            <a:r>
              <a:rPr lang="en-US">
                <a:solidFill>
                  <a:srgbClr val="000000"/>
                </a:solidFill>
                <a:latin typeface="Lucida Sans Unicode" charset="0"/>
              </a:rPr>
              <a:t>sans-serif</a:t>
            </a:r>
            <a:r>
              <a:rPr lang="ja-JP" altLang="en-US">
                <a:solidFill>
                  <a:srgbClr val="000000"/>
                </a:solidFill>
                <a:latin typeface="Lucida Sans Unicode" charset="0"/>
              </a:rPr>
              <a:t>”</a:t>
            </a:r>
            <a:r>
              <a:rPr lang="en-US">
                <a:solidFill>
                  <a:srgbClr val="000000"/>
                </a:solidFill>
                <a:latin typeface="Lucida Sans Unicode" charset="0"/>
              </a:rPr>
              <a:t>, </a:t>
            </a:r>
            <a:r>
              <a:rPr lang="ja-JP" altLang="en-US">
                <a:solidFill>
                  <a:srgbClr val="000000"/>
                </a:solidFill>
                <a:latin typeface="Lucida Sans Unicode" charset="0"/>
              </a:rPr>
              <a:t>“</a:t>
            </a:r>
            <a:r>
              <a:rPr lang="en-US">
                <a:solidFill>
                  <a:srgbClr val="000000"/>
                </a:solidFill>
                <a:latin typeface="Lucida Sans Unicode" charset="0"/>
              </a:rPr>
              <a:t>monospace</a:t>
            </a:r>
            <a:r>
              <a:rPr lang="ja-JP" altLang="en-US">
                <a:solidFill>
                  <a:srgbClr val="000000"/>
                </a:solidFill>
                <a:latin typeface="Lucida Sans Unicode" charset="0"/>
              </a:rPr>
              <a:t>”</a:t>
            </a:r>
            <a:endParaRPr lang="en-US">
              <a:solidFill>
                <a:srgbClr val="000000"/>
              </a:solidFill>
              <a:latin typeface="Lucida Sans Unicode" charset="0"/>
            </a:endParaRPr>
          </a:p>
          <a:p>
            <a:pPr lvl="1" eaLnBrk="1" hangingPunct="1"/>
            <a:endParaRPr lang="en-US">
              <a:solidFill>
                <a:srgbClr val="000000"/>
              </a:solidFill>
              <a:latin typeface="Lucida Sans Unicode" charset="0"/>
            </a:endParaRPr>
          </a:p>
          <a:p>
            <a:pPr eaLnBrk="1" hangingPunct="1">
              <a:buFontTx/>
              <a:buNone/>
            </a:pPr>
            <a:endParaRPr lang="en-US">
              <a:solidFill>
                <a:srgbClr val="000000"/>
              </a:solidFill>
              <a:latin typeface="Lucida Sans Unicode" charset="0"/>
            </a:endParaRPr>
          </a:p>
        </p:txBody>
      </p:sp>
      <p:sp>
        <p:nvSpPr>
          <p:cNvPr id="84997" name="Text Box 5"/>
          <p:cNvSpPr txBox="1">
            <a:spLocks noChangeArrowheads="1"/>
          </p:cNvSpPr>
          <p:nvPr/>
        </p:nvSpPr>
        <p:spPr bwMode="auto">
          <a:xfrm>
            <a:off x="1295400" y="5399088"/>
            <a:ext cx="76231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solidFill>
                  <a:srgbClr val="000000"/>
                </a:solidFill>
                <a:latin typeface="Verdana" charset="0"/>
              </a:rPr>
              <a:t>Syntax: body {font-family: verdana, sans-serif}</a:t>
            </a:r>
          </a:p>
        </p:txBody>
      </p:sp>
      <p:sp>
        <p:nvSpPr>
          <p:cNvPr id="6" name="Rectangle 5"/>
          <p:cNvSpPr/>
          <p:nvPr/>
        </p:nvSpPr>
        <p:spPr>
          <a:xfrm>
            <a:off x="990600" y="1550988"/>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385908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143000" y="2590800"/>
            <a:ext cx="7543800" cy="1431925"/>
          </a:xfrm>
          <a:prstGeom prst="rect">
            <a:avLst/>
          </a:prstGeom>
          <a:noFill/>
          <a:ln w="9525">
            <a:noFill/>
            <a:miter lim="800000"/>
            <a:headEnd/>
            <a:tailEnd/>
          </a:ln>
          <a:effectLst/>
        </p:spPr>
        <p:txBody>
          <a:bodyPr anchor="ctr"/>
          <a:lstStyle/>
          <a:p>
            <a:pPr algn="ctr" eaLnBrk="1" hangingPunct="1"/>
            <a:r>
              <a:rPr lang="en-US" sz="4400" b="1">
                <a:solidFill>
                  <a:schemeClr val="tx2"/>
                </a:solidFill>
                <a:effectLst>
                  <a:outerShdw blurRad="38100" dist="38100" dir="2700000" algn="tl">
                    <a:srgbClr val="DDDDDD"/>
                  </a:outerShdw>
                </a:effectLst>
                <a:latin typeface="Arial" charset="0"/>
              </a:rPr>
              <a:t>Border Properties</a:t>
            </a:r>
          </a:p>
        </p:txBody>
      </p:sp>
    </p:spTree>
    <p:extLst>
      <p:ext uri="{BB962C8B-B14F-4D97-AF65-F5344CB8AC3E}">
        <p14:creationId xmlns="" xmlns:p14="http://schemas.microsoft.com/office/powerpoint/2010/main" val="1238177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371600" y="1006475"/>
            <a:ext cx="7315200" cy="1143000"/>
          </a:xfrm>
        </p:spPr>
        <p:txBody>
          <a:bodyPr/>
          <a:lstStyle/>
          <a:p>
            <a:pPr eaLnBrk="1" fontAlgn="auto" hangingPunct="1">
              <a:spcAft>
                <a:spcPts val="0"/>
              </a:spcAft>
              <a:defRPr/>
            </a:pPr>
            <a:r>
              <a:rPr lang="en-US" smtClean="0">
                <a:ea typeface="+mj-ea"/>
              </a:rPr>
              <a:t>Reasons for Using CSS</a:t>
            </a:r>
          </a:p>
        </p:txBody>
      </p:sp>
      <p:sp>
        <p:nvSpPr>
          <p:cNvPr id="145411" name="Rectangle 3"/>
          <p:cNvSpPr>
            <a:spLocks noGrp="1" noChangeArrowheads="1"/>
          </p:cNvSpPr>
          <p:nvPr>
            <p:ph idx="1"/>
          </p:nvPr>
        </p:nvSpPr>
        <p:spPr>
          <a:xfrm>
            <a:off x="1371600" y="2332037"/>
            <a:ext cx="7315200" cy="4525963"/>
          </a:xfrm>
        </p:spPr>
        <p:txBody>
          <a:bodyPr/>
          <a:lstStyle/>
          <a:p>
            <a:pPr marL="609600" indent="-609600" eaLnBrk="1" hangingPunct="1">
              <a:buFont typeface="Wingdings" charset="0"/>
              <a:buAutoNum type="arabicPeriod" startAt="9"/>
            </a:pPr>
            <a:r>
              <a:rPr lang="en-US" b="1" dirty="0">
                <a:latin typeface="+mj-lt"/>
              </a:rPr>
              <a:t>The design of Web pages is separated from the content</a:t>
            </a:r>
            <a:r>
              <a:rPr lang="en-US" dirty="0">
                <a:latin typeface="+mj-lt"/>
              </a:rPr>
              <a:t> </a:t>
            </a:r>
          </a:p>
          <a:p>
            <a:pPr marL="609600" indent="-609600" eaLnBrk="1" hangingPunct="1">
              <a:buFont typeface="Wingdings" charset="0"/>
              <a:buAutoNum type="arabicPeriod" startAt="9"/>
            </a:pPr>
            <a:r>
              <a:rPr lang="en-US" b="1" dirty="0">
                <a:latin typeface="+mj-lt"/>
              </a:rPr>
              <a:t>Better search engine rankings</a:t>
            </a:r>
            <a:r>
              <a:rPr lang="en-US" dirty="0">
                <a:latin typeface="+mj-lt"/>
              </a:rPr>
              <a:t> </a:t>
            </a:r>
          </a:p>
        </p:txBody>
      </p:sp>
      <p:sp>
        <p:nvSpPr>
          <p:cNvPr id="4" name="Rectangle 3"/>
          <p:cNvSpPr/>
          <p:nvPr/>
        </p:nvSpPr>
        <p:spPr>
          <a:xfrm>
            <a:off x="1490132" y="1987550"/>
            <a:ext cx="7044267"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6111762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dissolve">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dissolve">
                                      <p:cBhvr>
                                        <p:cTn id="12" dur="500"/>
                                        <p:tgtEl>
                                          <p:spTgt spid="145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4400" y="854075"/>
            <a:ext cx="8229600" cy="1143000"/>
          </a:xfrm>
        </p:spPr>
        <p:txBody>
          <a:bodyPr/>
          <a:lstStyle/>
          <a:p>
            <a:pPr eaLnBrk="1" fontAlgn="auto" hangingPunct="1">
              <a:spcAft>
                <a:spcPts val="0"/>
              </a:spcAft>
              <a:defRPr/>
            </a:pPr>
            <a:r>
              <a:rPr lang="en-US" smtClean="0">
                <a:ea typeface="+mj-ea"/>
              </a:rPr>
              <a:t>Border properties</a:t>
            </a:r>
          </a:p>
        </p:txBody>
      </p:sp>
      <p:sp>
        <p:nvSpPr>
          <p:cNvPr id="87042" name="Rectangle 3"/>
          <p:cNvSpPr>
            <a:spLocks noGrp="1" noChangeArrowheads="1"/>
          </p:cNvSpPr>
          <p:nvPr>
            <p:ph idx="1"/>
          </p:nvPr>
        </p:nvSpPr>
        <p:spPr>
          <a:xfrm>
            <a:off x="914400" y="2179637"/>
            <a:ext cx="8229600" cy="4525963"/>
          </a:xfrm>
        </p:spPr>
        <p:txBody>
          <a:bodyPr/>
          <a:lstStyle/>
          <a:p>
            <a:pPr eaLnBrk="1" hangingPunct="1"/>
            <a:r>
              <a:rPr lang="en-US">
                <a:latin typeface="Lucida Sans Unicode" charset="0"/>
              </a:rPr>
              <a:t>Allows you to specify the style, color and width of an element</a:t>
            </a:r>
            <a:r>
              <a:rPr lang="ja-JP" altLang="en-US">
                <a:latin typeface="Lucida Sans Unicode" charset="0"/>
              </a:rPr>
              <a:t>’</a:t>
            </a:r>
            <a:r>
              <a:rPr lang="en-US">
                <a:latin typeface="Lucida Sans Unicode" charset="0"/>
              </a:rPr>
              <a:t>s border</a:t>
            </a:r>
          </a:p>
          <a:p>
            <a:pPr eaLnBrk="1" hangingPunct="1"/>
            <a:r>
              <a:rPr lang="en-US">
                <a:latin typeface="Lucida Sans Unicode" charset="0"/>
              </a:rPr>
              <a:t>Many different properties can be applied</a:t>
            </a:r>
          </a:p>
        </p:txBody>
      </p:sp>
      <p:sp>
        <p:nvSpPr>
          <p:cNvPr id="4" name="Rectangle 3"/>
          <p:cNvSpPr/>
          <p:nvPr/>
        </p:nvSpPr>
        <p:spPr>
          <a:xfrm>
            <a:off x="10668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3640144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14400" y="895350"/>
            <a:ext cx="8229600" cy="1143000"/>
          </a:xfrm>
        </p:spPr>
        <p:txBody>
          <a:bodyPr/>
          <a:lstStyle/>
          <a:p>
            <a:pPr eaLnBrk="1" fontAlgn="auto" hangingPunct="1">
              <a:spcAft>
                <a:spcPts val="0"/>
              </a:spcAft>
              <a:defRPr/>
            </a:pPr>
            <a:r>
              <a:rPr lang="en-US" dirty="0" smtClean="0">
                <a:solidFill>
                  <a:srgbClr val="000000"/>
                </a:solidFill>
                <a:ea typeface="+mj-ea"/>
              </a:rPr>
              <a:t>Border properties</a:t>
            </a:r>
          </a:p>
        </p:txBody>
      </p:sp>
      <p:sp>
        <p:nvSpPr>
          <p:cNvPr id="88066" name="Rectangle 3"/>
          <p:cNvSpPr>
            <a:spLocks noGrp="1" noChangeArrowheads="1"/>
          </p:cNvSpPr>
          <p:nvPr>
            <p:ph sz="half" idx="1"/>
          </p:nvPr>
        </p:nvSpPr>
        <p:spPr>
          <a:xfrm>
            <a:off x="914400" y="2220912"/>
            <a:ext cx="8229600" cy="1665288"/>
          </a:xfrm>
        </p:spPr>
        <p:txBody>
          <a:bodyPr/>
          <a:lstStyle/>
          <a:p>
            <a:pPr eaLnBrk="1" hangingPunct="1"/>
            <a:r>
              <a:rPr lang="en-US">
                <a:solidFill>
                  <a:srgbClr val="000000"/>
                </a:solidFill>
                <a:latin typeface="Lucida Sans Unicode" charset="0"/>
              </a:rPr>
              <a:t>You can specify the width, style, color, thickness and on which sides the border appears</a:t>
            </a:r>
          </a:p>
        </p:txBody>
      </p:sp>
      <p:sp>
        <p:nvSpPr>
          <p:cNvPr id="4" name="Rectangle 3"/>
          <p:cNvSpPr/>
          <p:nvPr/>
        </p:nvSpPr>
        <p:spPr>
          <a:xfrm>
            <a:off x="1066800" y="1876425"/>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30231048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143000" y="2514600"/>
            <a:ext cx="7543800" cy="1431925"/>
          </a:xfrm>
          <a:prstGeom prst="rect">
            <a:avLst/>
          </a:prstGeom>
          <a:noFill/>
          <a:ln w="9525">
            <a:noFill/>
            <a:miter lim="800000"/>
            <a:headEnd/>
            <a:tailEnd/>
          </a:ln>
          <a:effectLst/>
        </p:spPr>
        <p:txBody>
          <a:bodyPr anchor="ctr"/>
          <a:lstStyle/>
          <a:p>
            <a:pPr algn="ctr" eaLnBrk="1" hangingPunct="1"/>
            <a:r>
              <a:rPr lang="en-US" sz="4400" b="1">
                <a:solidFill>
                  <a:schemeClr val="tx2"/>
                </a:solidFill>
                <a:effectLst>
                  <a:outerShdw blurRad="38100" dist="38100" dir="2700000" algn="tl">
                    <a:srgbClr val="DDDDDD"/>
                  </a:outerShdw>
                </a:effectLst>
                <a:latin typeface="Arial" charset="0"/>
              </a:rPr>
              <a:t>Margin Properties</a:t>
            </a:r>
          </a:p>
        </p:txBody>
      </p:sp>
    </p:spTree>
    <p:extLst>
      <p:ext uri="{BB962C8B-B14F-4D97-AF65-F5344CB8AC3E}">
        <p14:creationId xmlns="" xmlns:p14="http://schemas.microsoft.com/office/powerpoint/2010/main" val="1061128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71600" y="701675"/>
            <a:ext cx="7543800" cy="1143000"/>
          </a:xfrm>
        </p:spPr>
        <p:txBody>
          <a:bodyPr/>
          <a:lstStyle/>
          <a:p>
            <a:pPr eaLnBrk="1" fontAlgn="auto" hangingPunct="1">
              <a:spcAft>
                <a:spcPts val="0"/>
              </a:spcAft>
              <a:defRPr/>
            </a:pPr>
            <a:r>
              <a:rPr lang="en-US" smtClean="0">
                <a:ea typeface="+mj-ea"/>
              </a:rPr>
              <a:t>Margin properties</a:t>
            </a:r>
          </a:p>
        </p:txBody>
      </p:sp>
      <p:sp>
        <p:nvSpPr>
          <p:cNvPr id="76803" name="Rectangle 3"/>
          <p:cNvSpPr>
            <a:spLocks noGrp="1" noChangeArrowheads="1"/>
          </p:cNvSpPr>
          <p:nvPr>
            <p:ph idx="1"/>
          </p:nvPr>
        </p:nvSpPr>
        <p:spPr>
          <a:xfrm>
            <a:off x="1371600" y="2027237"/>
            <a:ext cx="7543800" cy="4525963"/>
          </a:xfrm>
        </p:spPr>
        <p:txBody>
          <a:bodyPr/>
          <a:lstStyle/>
          <a:p>
            <a:pPr eaLnBrk="1" hangingPunct="1">
              <a:lnSpc>
                <a:spcPct val="90000"/>
              </a:lnSpc>
            </a:pPr>
            <a:r>
              <a:rPr lang="en-US">
                <a:latin typeface="Lucida Sans Unicode" charset="0"/>
              </a:rPr>
              <a:t>Define the space around elements</a:t>
            </a:r>
          </a:p>
          <a:p>
            <a:pPr eaLnBrk="1" hangingPunct="1">
              <a:lnSpc>
                <a:spcPct val="90000"/>
              </a:lnSpc>
            </a:pPr>
            <a:r>
              <a:rPr lang="en-US">
                <a:latin typeface="Lucida Sans Unicode" charset="0"/>
              </a:rPr>
              <a:t>You can use negative values to overlap content</a:t>
            </a:r>
          </a:p>
          <a:p>
            <a:pPr eaLnBrk="1" hangingPunct="1">
              <a:lnSpc>
                <a:spcPct val="90000"/>
              </a:lnSpc>
            </a:pPr>
            <a:r>
              <a:rPr lang="en-US">
                <a:latin typeface="Lucida Sans Unicode" charset="0"/>
              </a:rPr>
              <a:t>Margins can be set independently or collectively</a:t>
            </a:r>
          </a:p>
          <a:p>
            <a:pPr eaLnBrk="1" hangingPunct="1">
              <a:lnSpc>
                <a:spcPct val="90000"/>
              </a:lnSpc>
            </a:pPr>
            <a:r>
              <a:rPr lang="en-US">
                <a:latin typeface="Lucida Sans Unicode" charset="0"/>
              </a:rPr>
              <a:t>Can be set to auto, a fixed length or a % of the total height of the document</a:t>
            </a:r>
          </a:p>
        </p:txBody>
      </p:sp>
    </p:spTree>
    <p:extLst>
      <p:ext uri="{BB962C8B-B14F-4D97-AF65-F5344CB8AC3E}">
        <p14:creationId xmlns="" xmlns:p14="http://schemas.microsoft.com/office/powerpoint/2010/main" val="409105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1000"/>
                                        <p:tgtEl>
                                          <p:spTgt spid="76803">
                                            <p:txEl>
                                              <p:pRg st="0" end="0"/>
                                            </p:txEl>
                                          </p:spTgt>
                                        </p:tgtEl>
                                      </p:cBhvr>
                                    </p:animEffect>
                                    <p:anim calcmode="lin" valueType="num">
                                      <p:cBhvr>
                                        <p:cTn id="8" dur="10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680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0" end="0"/>
                                            </p:txEl>
                                          </p:spTgt>
                                        </p:tgtEl>
                                        <p:attrNameLst>
                                          <p:attrName>ppt_c</p:attrName>
                                        </p:attrNameLst>
                                      </p:cBhvr>
                                      <p:to>
                                        <a:schemeClr val="accent1"/>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6803">
                                            <p:txEl>
                                              <p:pRg st="1" end="1"/>
                                            </p:txEl>
                                          </p:spTgt>
                                        </p:tgtEl>
                                        <p:attrNameLst>
                                          <p:attrName>style.visibility</p:attrName>
                                        </p:attrNameLst>
                                      </p:cBhvr>
                                      <p:to>
                                        <p:strVal val="visible"/>
                                      </p:to>
                                    </p:set>
                                    <p:animEffect transition="in" filter="fade">
                                      <p:cBhvr>
                                        <p:cTn id="14" dur="1000"/>
                                        <p:tgtEl>
                                          <p:spTgt spid="76803">
                                            <p:txEl>
                                              <p:pRg st="1" end="1"/>
                                            </p:txEl>
                                          </p:spTgt>
                                        </p:tgtEl>
                                      </p:cBhvr>
                                    </p:animEffect>
                                    <p:anim calcmode="lin" valueType="num">
                                      <p:cBhvr>
                                        <p:cTn id="15" dur="10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680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1" end="1"/>
                                            </p:txEl>
                                          </p:spTgt>
                                        </p:tgtEl>
                                        <p:attrNameLst>
                                          <p:attrName>ppt_c</p:attrName>
                                        </p:attrNameLst>
                                      </p:cBhvr>
                                      <p:to>
                                        <a:schemeClr val="accent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6803">
                                            <p:txEl>
                                              <p:pRg st="2" end="2"/>
                                            </p:txEl>
                                          </p:spTgt>
                                        </p:tgtEl>
                                        <p:attrNameLst>
                                          <p:attrName>style.visibility</p:attrName>
                                        </p:attrNameLst>
                                      </p:cBhvr>
                                      <p:to>
                                        <p:strVal val="visible"/>
                                      </p:to>
                                    </p:set>
                                    <p:animEffect transition="in" filter="fade">
                                      <p:cBhvr>
                                        <p:cTn id="21" dur="1000"/>
                                        <p:tgtEl>
                                          <p:spTgt spid="76803">
                                            <p:txEl>
                                              <p:pRg st="2" end="2"/>
                                            </p:txEl>
                                          </p:spTgt>
                                        </p:tgtEl>
                                      </p:cBhvr>
                                    </p:animEffect>
                                    <p:anim calcmode="lin" valueType="num">
                                      <p:cBhvr>
                                        <p:cTn id="22" dur="10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680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2" end="2"/>
                                            </p:txEl>
                                          </p:spTgt>
                                        </p:tgtEl>
                                        <p:attrNameLst>
                                          <p:attrName>ppt_c</p:attrName>
                                        </p:attrNameLst>
                                      </p:cBhvr>
                                      <p:to>
                                        <a:schemeClr val="accent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6803">
                                            <p:txEl>
                                              <p:pRg st="3" end="3"/>
                                            </p:txEl>
                                          </p:spTgt>
                                        </p:tgtEl>
                                        <p:attrNameLst>
                                          <p:attrName>style.visibility</p:attrName>
                                        </p:attrNameLst>
                                      </p:cBhvr>
                                      <p:to>
                                        <p:strVal val="visible"/>
                                      </p:to>
                                    </p:set>
                                    <p:animEffect transition="in" filter="fade">
                                      <p:cBhvr>
                                        <p:cTn id="28" dur="1000"/>
                                        <p:tgtEl>
                                          <p:spTgt spid="76803">
                                            <p:txEl>
                                              <p:pRg st="3" end="3"/>
                                            </p:txEl>
                                          </p:spTgt>
                                        </p:tgtEl>
                                      </p:cBhvr>
                                    </p:animEffect>
                                    <p:anim calcmode="lin" valueType="num">
                                      <p:cBhvr>
                                        <p:cTn id="29" dur="10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680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295400" y="854075"/>
            <a:ext cx="8229600" cy="1143000"/>
          </a:xfrm>
        </p:spPr>
        <p:txBody>
          <a:bodyPr/>
          <a:lstStyle/>
          <a:p>
            <a:pPr eaLnBrk="1" fontAlgn="auto" hangingPunct="1">
              <a:spcAft>
                <a:spcPts val="0"/>
              </a:spcAft>
              <a:defRPr/>
            </a:pPr>
            <a:r>
              <a:rPr lang="en-US" smtClean="0">
                <a:ea typeface="+mj-ea"/>
              </a:rPr>
              <a:t>Margin properties</a:t>
            </a:r>
          </a:p>
        </p:txBody>
      </p:sp>
      <p:sp>
        <p:nvSpPr>
          <p:cNvPr id="91138" name="Rectangle 3"/>
          <p:cNvSpPr>
            <a:spLocks noGrp="1" noChangeArrowheads="1"/>
          </p:cNvSpPr>
          <p:nvPr>
            <p:ph idx="1"/>
          </p:nvPr>
        </p:nvSpPr>
        <p:spPr>
          <a:xfrm>
            <a:off x="1295400" y="2179637"/>
            <a:ext cx="8229600" cy="4525963"/>
          </a:xfrm>
        </p:spPr>
        <p:txBody>
          <a:bodyPr/>
          <a:lstStyle/>
          <a:p>
            <a:pPr eaLnBrk="1" hangingPunct="1"/>
            <a:r>
              <a:rPr lang="en-US" dirty="0">
                <a:latin typeface="Lucida Sans Unicode" charset="0"/>
              </a:rPr>
              <a:t>Properties</a:t>
            </a:r>
          </a:p>
          <a:p>
            <a:pPr lvl="1" eaLnBrk="1" hangingPunct="1"/>
            <a:r>
              <a:rPr lang="en-US" dirty="0">
                <a:latin typeface="Lucida Sans Unicode" charset="0"/>
              </a:rPr>
              <a:t> margin</a:t>
            </a:r>
          </a:p>
          <a:p>
            <a:pPr lvl="1" eaLnBrk="1" hangingPunct="1"/>
            <a:r>
              <a:rPr lang="en-US" dirty="0">
                <a:latin typeface="Lucida Sans Unicode" charset="0"/>
              </a:rPr>
              <a:t> margin-top</a:t>
            </a:r>
          </a:p>
          <a:p>
            <a:pPr lvl="1" eaLnBrk="1" hangingPunct="1"/>
            <a:r>
              <a:rPr lang="en-US" dirty="0">
                <a:latin typeface="Lucida Sans Unicode" charset="0"/>
              </a:rPr>
              <a:t> margin-right</a:t>
            </a:r>
          </a:p>
          <a:p>
            <a:pPr lvl="1" eaLnBrk="1" hangingPunct="1"/>
            <a:r>
              <a:rPr lang="en-US" dirty="0">
                <a:latin typeface="Lucida Sans Unicode" charset="0"/>
              </a:rPr>
              <a:t> margin-bottom</a:t>
            </a:r>
          </a:p>
          <a:p>
            <a:pPr lvl="1" eaLnBrk="1" hangingPunct="1"/>
            <a:r>
              <a:rPr lang="en-US" dirty="0">
                <a:latin typeface="Lucida Sans Unicode" charset="0"/>
              </a:rPr>
              <a:t> margin-left</a:t>
            </a:r>
          </a:p>
        </p:txBody>
      </p:sp>
      <p:sp>
        <p:nvSpPr>
          <p:cNvPr id="4" name="Rectangle 3"/>
          <p:cNvSpPr/>
          <p:nvPr/>
        </p:nvSpPr>
        <p:spPr>
          <a:xfrm>
            <a:off x="14478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7268953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14400" y="655638"/>
            <a:ext cx="8229600" cy="1143000"/>
          </a:xfrm>
        </p:spPr>
        <p:txBody>
          <a:bodyPr/>
          <a:lstStyle/>
          <a:p>
            <a:pPr eaLnBrk="1" fontAlgn="auto" hangingPunct="1">
              <a:spcAft>
                <a:spcPts val="0"/>
              </a:spcAft>
              <a:defRPr/>
            </a:pPr>
            <a:r>
              <a:rPr lang="en-US" dirty="0" smtClean="0">
                <a:solidFill>
                  <a:srgbClr val="000000"/>
                </a:solidFill>
                <a:ea typeface="+mj-ea"/>
              </a:rPr>
              <a:t>Margin properties</a:t>
            </a:r>
          </a:p>
        </p:txBody>
      </p:sp>
      <p:sp>
        <p:nvSpPr>
          <p:cNvPr id="92162" name="Rectangle 3"/>
          <p:cNvSpPr>
            <a:spLocks noGrp="1" noChangeArrowheads="1"/>
          </p:cNvSpPr>
          <p:nvPr>
            <p:ph sz="half" idx="1"/>
          </p:nvPr>
        </p:nvSpPr>
        <p:spPr>
          <a:xfrm>
            <a:off x="914400" y="1981200"/>
            <a:ext cx="4032250" cy="4495800"/>
          </a:xfrm>
        </p:spPr>
        <p:txBody>
          <a:bodyPr/>
          <a:lstStyle/>
          <a:p>
            <a:pPr eaLnBrk="1" hangingPunct="1"/>
            <a:r>
              <a:rPr lang="en-US">
                <a:solidFill>
                  <a:srgbClr val="000000"/>
                </a:solidFill>
                <a:latin typeface="Lucida Sans Unicode" charset="0"/>
              </a:rPr>
              <a:t> </a:t>
            </a:r>
            <a:r>
              <a:rPr lang="en-US">
                <a:solidFill>
                  <a:srgbClr val="000000"/>
                </a:solidFill>
                <a:latin typeface="Lucida Sans Unicode" charset="0"/>
                <a:hlinkClick r:id="rId3"/>
              </a:rPr>
              <a:t>margin-bottom</a:t>
            </a:r>
            <a:endParaRPr lang="en-US">
              <a:solidFill>
                <a:srgbClr val="000000"/>
              </a:solidFill>
              <a:latin typeface="Lucida Sans Unicode" charset="0"/>
            </a:endParaRPr>
          </a:p>
        </p:txBody>
      </p:sp>
      <p:sp>
        <p:nvSpPr>
          <p:cNvPr id="92163" name="Rectangle 4"/>
          <p:cNvSpPr>
            <a:spLocks noGrp="1" noChangeArrowheads="1"/>
          </p:cNvSpPr>
          <p:nvPr>
            <p:ph sz="half" idx="2"/>
          </p:nvPr>
        </p:nvSpPr>
        <p:spPr>
          <a:xfrm>
            <a:off x="5257800" y="2362200"/>
            <a:ext cx="4114800" cy="2819400"/>
          </a:xfrm>
        </p:spPr>
        <p:txBody>
          <a:bodyPr/>
          <a:lstStyle/>
          <a:p>
            <a:pPr eaLnBrk="1" hangingPunct="1"/>
            <a:r>
              <a:rPr lang="en-US">
                <a:solidFill>
                  <a:srgbClr val="000000"/>
                </a:solidFill>
                <a:latin typeface="Lucida Sans Unicode" charset="0"/>
              </a:rPr>
              <a:t> auto</a:t>
            </a:r>
          </a:p>
          <a:p>
            <a:pPr lvl="1" eaLnBrk="1" hangingPunct="1"/>
            <a:r>
              <a:rPr lang="en-US">
                <a:solidFill>
                  <a:srgbClr val="000000"/>
                </a:solidFill>
                <a:latin typeface="Lucida Sans Unicode" charset="0"/>
              </a:rPr>
              <a:t> set by the browser</a:t>
            </a:r>
          </a:p>
          <a:p>
            <a:pPr eaLnBrk="1" hangingPunct="1"/>
            <a:r>
              <a:rPr lang="en-US">
                <a:solidFill>
                  <a:srgbClr val="000000"/>
                </a:solidFill>
                <a:latin typeface="Lucida Sans Unicode" charset="0"/>
              </a:rPr>
              <a:t> </a:t>
            </a:r>
            <a:r>
              <a:rPr lang="en-US" i="1">
                <a:solidFill>
                  <a:srgbClr val="000000"/>
                </a:solidFill>
                <a:latin typeface="Lucida Sans Unicode" charset="0"/>
              </a:rPr>
              <a:t>length</a:t>
            </a:r>
          </a:p>
          <a:p>
            <a:pPr lvl="1" eaLnBrk="1" hangingPunct="1"/>
            <a:r>
              <a:rPr lang="en-US" i="1">
                <a:solidFill>
                  <a:srgbClr val="000000"/>
                </a:solidFill>
                <a:latin typeface="Lucida Sans Unicode" charset="0"/>
              </a:rPr>
              <a:t> fixed</a:t>
            </a:r>
          </a:p>
          <a:p>
            <a:pPr eaLnBrk="1" hangingPunct="1"/>
            <a:r>
              <a:rPr lang="en-US">
                <a:solidFill>
                  <a:srgbClr val="000000"/>
                </a:solidFill>
                <a:latin typeface="Lucida Sans Unicode" charset="0"/>
              </a:rPr>
              <a:t> %</a:t>
            </a:r>
          </a:p>
        </p:txBody>
      </p:sp>
      <p:sp>
        <p:nvSpPr>
          <p:cNvPr id="92165" name="Text Box 5"/>
          <p:cNvSpPr txBox="1">
            <a:spLocks noChangeArrowheads="1"/>
          </p:cNvSpPr>
          <p:nvPr/>
        </p:nvSpPr>
        <p:spPr bwMode="auto">
          <a:xfrm>
            <a:off x="1371600" y="5484813"/>
            <a:ext cx="57007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solidFill>
                  <a:srgbClr val="000000"/>
                </a:solidFill>
                <a:latin typeface="Verdana" charset="0"/>
              </a:rPr>
              <a:t>Syntax: h1 {margin-bottom: 20px}</a:t>
            </a:r>
          </a:p>
        </p:txBody>
      </p:sp>
      <p:sp>
        <p:nvSpPr>
          <p:cNvPr id="6" name="Rectangle 5"/>
          <p:cNvSpPr/>
          <p:nvPr/>
        </p:nvSpPr>
        <p:spPr>
          <a:xfrm>
            <a:off x="1066800" y="16367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solidFill>
                <a:srgbClr val="000000"/>
              </a:solidFill>
            </a:endParaRPr>
          </a:p>
        </p:txBody>
      </p:sp>
    </p:spTree>
    <p:extLst>
      <p:ext uri="{BB962C8B-B14F-4D97-AF65-F5344CB8AC3E}">
        <p14:creationId xmlns="" xmlns:p14="http://schemas.microsoft.com/office/powerpoint/2010/main" val="23999010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95400" y="854075"/>
            <a:ext cx="8229600" cy="1143000"/>
          </a:xfrm>
        </p:spPr>
        <p:txBody>
          <a:bodyPr/>
          <a:lstStyle/>
          <a:p>
            <a:pPr eaLnBrk="1" fontAlgn="auto" hangingPunct="1">
              <a:spcAft>
                <a:spcPts val="0"/>
              </a:spcAft>
              <a:defRPr/>
            </a:pPr>
            <a:r>
              <a:rPr lang="en-US" smtClean="0">
                <a:ea typeface="+mj-ea"/>
              </a:rPr>
              <a:t>Margin properties</a:t>
            </a:r>
          </a:p>
        </p:txBody>
      </p:sp>
      <p:sp>
        <p:nvSpPr>
          <p:cNvPr id="93186" name="Rectangle 3"/>
          <p:cNvSpPr>
            <a:spLocks noGrp="1" noChangeArrowheads="1"/>
          </p:cNvSpPr>
          <p:nvPr>
            <p:ph idx="1"/>
          </p:nvPr>
        </p:nvSpPr>
        <p:spPr>
          <a:xfrm>
            <a:off x="1295400" y="2179637"/>
            <a:ext cx="8229600" cy="4525963"/>
          </a:xfrm>
        </p:spPr>
        <p:txBody>
          <a:bodyPr/>
          <a:lstStyle/>
          <a:p>
            <a:pPr eaLnBrk="1" hangingPunct="1"/>
            <a:r>
              <a:rPr lang="en-US">
                <a:latin typeface="Lucida Sans Unicode" charset="0"/>
              </a:rPr>
              <a:t>Can be set in </a:t>
            </a:r>
            <a:r>
              <a:rPr lang="en-US">
                <a:latin typeface="Lucida Sans Unicode" charset="0"/>
                <a:hlinkClick r:id="rId3"/>
              </a:rPr>
              <a:t>one declaration</a:t>
            </a:r>
            <a:endParaRPr lang="en-US">
              <a:latin typeface="Lucida Sans Unicode" charset="0"/>
            </a:endParaRPr>
          </a:p>
          <a:p>
            <a:pPr eaLnBrk="1" hangingPunct="1"/>
            <a:r>
              <a:rPr lang="en-US">
                <a:latin typeface="Lucida Sans Unicode" charset="0"/>
              </a:rPr>
              <a:t>Think clock face</a:t>
            </a:r>
          </a:p>
          <a:p>
            <a:pPr lvl="1" eaLnBrk="1" hangingPunct="1"/>
            <a:r>
              <a:rPr lang="en-US">
                <a:latin typeface="Lucida Sans Unicode" charset="0"/>
              </a:rPr>
              <a:t> </a:t>
            </a:r>
            <a:r>
              <a:rPr lang="en-US">
                <a:solidFill>
                  <a:srgbClr val="FF9900"/>
                </a:solidFill>
                <a:latin typeface="Lucida Sans Unicode" charset="0"/>
              </a:rPr>
              <a:t>top</a:t>
            </a:r>
            <a:r>
              <a:rPr lang="en-US">
                <a:latin typeface="Lucida Sans Unicode" charset="0"/>
              </a:rPr>
              <a:t>, </a:t>
            </a:r>
            <a:r>
              <a:rPr lang="en-US">
                <a:solidFill>
                  <a:srgbClr val="FFFF00"/>
                </a:solidFill>
                <a:latin typeface="Lucida Sans Unicode" charset="0"/>
              </a:rPr>
              <a:t>right</a:t>
            </a:r>
            <a:r>
              <a:rPr lang="en-US">
                <a:latin typeface="Lucida Sans Unicode" charset="0"/>
              </a:rPr>
              <a:t>, </a:t>
            </a:r>
            <a:r>
              <a:rPr lang="en-US">
                <a:solidFill>
                  <a:srgbClr val="FF0000"/>
                </a:solidFill>
                <a:latin typeface="Lucida Sans Unicode" charset="0"/>
              </a:rPr>
              <a:t>bottom</a:t>
            </a:r>
            <a:r>
              <a:rPr lang="en-US">
                <a:latin typeface="Lucida Sans Unicode" charset="0"/>
              </a:rPr>
              <a:t>, left</a:t>
            </a:r>
          </a:p>
        </p:txBody>
      </p:sp>
      <p:sp>
        <p:nvSpPr>
          <p:cNvPr id="93188" name="Text Box 4"/>
          <p:cNvSpPr txBox="1">
            <a:spLocks noChangeArrowheads="1"/>
          </p:cNvSpPr>
          <p:nvPr/>
        </p:nvSpPr>
        <p:spPr bwMode="auto">
          <a:xfrm>
            <a:off x="1752600" y="4618037"/>
            <a:ext cx="5749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latin typeface="Verdana" charset="0"/>
              </a:rPr>
              <a:t>h1 {margin: </a:t>
            </a:r>
            <a:r>
              <a:rPr lang="en-US" sz="2400">
                <a:solidFill>
                  <a:srgbClr val="FF9900"/>
                </a:solidFill>
                <a:latin typeface="Verdana" charset="0"/>
              </a:rPr>
              <a:t>10px</a:t>
            </a:r>
            <a:r>
              <a:rPr lang="en-US" sz="2400">
                <a:latin typeface="Verdana" charset="0"/>
              </a:rPr>
              <a:t> </a:t>
            </a:r>
            <a:r>
              <a:rPr lang="en-US" sz="2400">
                <a:solidFill>
                  <a:srgbClr val="FFFF00"/>
                </a:solidFill>
                <a:latin typeface="Verdana" charset="0"/>
              </a:rPr>
              <a:t>20px</a:t>
            </a:r>
            <a:r>
              <a:rPr lang="en-US" sz="2400">
                <a:latin typeface="Verdana" charset="0"/>
              </a:rPr>
              <a:t> </a:t>
            </a:r>
            <a:r>
              <a:rPr lang="en-US" sz="2400">
                <a:solidFill>
                  <a:srgbClr val="FF0000"/>
                </a:solidFill>
                <a:latin typeface="Verdana" charset="0"/>
              </a:rPr>
              <a:t>30px</a:t>
            </a:r>
            <a:r>
              <a:rPr lang="en-US" sz="2400">
                <a:latin typeface="Verdana" charset="0"/>
              </a:rPr>
              <a:t> 40px}</a:t>
            </a:r>
          </a:p>
        </p:txBody>
      </p:sp>
      <p:sp>
        <p:nvSpPr>
          <p:cNvPr id="5" name="Rectangle 4"/>
          <p:cNvSpPr/>
          <p:nvPr/>
        </p:nvSpPr>
        <p:spPr>
          <a:xfrm>
            <a:off x="1447800" y="18351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1916768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295400" y="777875"/>
            <a:ext cx="8229600" cy="1143000"/>
          </a:xfrm>
        </p:spPr>
        <p:txBody>
          <a:bodyPr/>
          <a:lstStyle/>
          <a:p>
            <a:pPr eaLnBrk="1" fontAlgn="auto" hangingPunct="1">
              <a:spcAft>
                <a:spcPts val="0"/>
              </a:spcAft>
              <a:defRPr/>
            </a:pPr>
            <a:r>
              <a:rPr lang="en-US" smtClean="0">
                <a:ea typeface="+mj-ea"/>
              </a:rPr>
              <a:t>Margin properties</a:t>
            </a:r>
          </a:p>
        </p:txBody>
      </p:sp>
      <p:sp>
        <p:nvSpPr>
          <p:cNvPr id="94210" name="Rectangle 3"/>
          <p:cNvSpPr>
            <a:spLocks noGrp="1" noChangeArrowheads="1"/>
          </p:cNvSpPr>
          <p:nvPr>
            <p:ph idx="1"/>
          </p:nvPr>
        </p:nvSpPr>
        <p:spPr>
          <a:xfrm>
            <a:off x="1295400" y="2103437"/>
            <a:ext cx="8229600" cy="4525963"/>
          </a:xfrm>
        </p:spPr>
        <p:txBody>
          <a:bodyPr/>
          <a:lstStyle/>
          <a:p>
            <a:pPr eaLnBrk="1" hangingPunct="1"/>
            <a:r>
              <a:rPr lang="en-US">
                <a:latin typeface="Lucida Sans Unicode" charset="0"/>
              </a:rPr>
              <a:t>All margins can be set the same</a:t>
            </a:r>
          </a:p>
        </p:txBody>
      </p:sp>
      <p:sp>
        <p:nvSpPr>
          <p:cNvPr id="94212" name="Text Box 4"/>
          <p:cNvSpPr txBox="1">
            <a:spLocks noChangeArrowheads="1"/>
          </p:cNvSpPr>
          <p:nvPr/>
        </p:nvSpPr>
        <p:spPr bwMode="auto">
          <a:xfrm>
            <a:off x="1752600" y="4541837"/>
            <a:ext cx="3149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latin typeface="Verdana" charset="0"/>
              </a:rPr>
              <a:t>h1 {margin: 40px}</a:t>
            </a:r>
          </a:p>
        </p:txBody>
      </p:sp>
      <p:sp>
        <p:nvSpPr>
          <p:cNvPr id="5" name="Rectangle 4"/>
          <p:cNvSpPr/>
          <p:nvPr/>
        </p:nvSpPr>
        <p:spPr>
          <a:xfrm>
            <a:off x="1447800" y="1758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36059752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219200" y="625475"/>
            <a:ext cx="7620000" cy="1143000"/>
          </a:xfrm>
        </p:spPr>
        <p:txBody>
          <a:bodyPr/>
          <a:lstStyle/>
          <a:p>
            <a:pPr eaLnBrk="1" fontAlgn="auto" hangingPunct="1">
              <a:spcAft>
                <a:spcPts val="0"/>
              </a:spcAft>
              <a:defRPr/>
            </a:pPr>
            <a:r>
              <a:rPr lang="en-US" smtClean="0">
                <a:ea typeface="+mj-ea"/>
              </a:rPr>
              <a:t>Margin properties</a:t>
            </a:r>
          </a:p>
        </p:txBody>
      </p:sp>
      <p:sp>
        <p:nvSpPr>
          <p:cNvPr id="95234" name="Rectangle 3"/>
          <p:cNvSpPr>
            <a:spLocks noGrp="1" noChangeArrowheads="1"/>
          </p:cNvSpPr>
          <p:nvPr>
            <p:ph idx="1"/>
          </p:nvPr>
        </p:nvSpPr>
        <p:spPr>
          <a:xfrm>
            <a:off x="1219200" y="1951037"/>
            <a:ext cx="7620000" cy="4525963"/>
          </a:xfrm>
        </p:spPr>
        <p:txBody>
          <a:bodyPr/>
          <a:lstStyle/>
          <a:p>
            <a:pPr eaLnBrk="1" hangingPunct="1"/>
            <a:r>
              <a:rPr lang="en-US" dirty="0">
                <a:latin typeface="Lucida Sans Unicode" charset="0"/>
              </a:rPr>
              <a:t>Margin settings can be paired (left and right, top and bottom)</a:t>
            </a:r>
          </a:p>
        </p:txBody>
      </p:sp>
      <p:sp>
        <p:nvSpPr>
          <p:cNvPr id="95236" name="Text Box 4"/>
          <p:cNvSpPr txBox="1">
            <a:spLocks noChangeArrowheads="1"/>
          </p:cNvSpPr>
          <p:nvPr/>
        </p:nvSpPr>
        <p:spPr bwMode="auto">
          <a:xfrm>
            <a:off x="1676400" y="4389437"/>
            <a:ext cx="4343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dirty="0">
                <a:latin typeface="Verdana" charset="0"/>
              </a:rPr>
              <a:t>h1 {margin: 40px 5%}</a:t>
            </a:r>
          </a:p>
        </p:txBody>
      </p:sp>
      <p:sp>
        <p:nvSpPr>
          <p:cNvPr id="95237" name="Text Box 5"/>
          <p:cNvSpPr txBox="1">
            <a:spLocks noChangeArrowheads="1"/>
          </p:cNvSpPr>
          <p:nvPr/>
        </p:nvSpPr>
        <p:spPr bwMode="auto">
          <a:xfrm>
            <a:off x="457200" y="5259387"/>
            <a:ext cx="839681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lgn="ctr"/>
            <a:r>
              <a:rPr lang="en-US" i="1" dirty="0">
                <a:solidFill>
                  <a:srgbClr val="C00000"/>
                </a:solidFill>
                <a:latin typeface="Verdana" charset="0"/>
              </a:rPr>
              <a:t>In this example, the top and bottom margins would be 40 pixels,</a:t>
            </a:r>
          </a:p>
          <a:p>
            <a:pPr algn="ctr"/>
            <a:r>
              <a:rPr lang="en-US" i="1" dirty="0">
                <a:solidFill>
                  <a:srgbClr val="C00000"/>
                </a:solidFill>
                <a:latin typeface="Verdana" charset="0"/>
              </a:rPr>
              <a:t>While the left and right margins would be 5% of the total height of</a:t>
            </a:r>
          </a:p>
          <a:p>
            <a:pPr algn="ctr"/>
            <a:r>
              <a:rPr lang="en-US" i="1" dirty="0">
                <a:solidFill>
                  <a:srgbClr val="C00000"/>
                </a:solidFill>
                <a:latin typeface="Verdana" charset="0"/>
              </a:rPr>
              <a:t>the document.</a:t>
            </a:r>
          </a:p>
        </p:txBody>
      </p:sp>
      <p:sp>
        <p:nvSpPr>
          <p:cNvPr id="6" name="Rectangle 5"/>
          <p:cNvSpPr/>
          <p:nvPr/>
        </p:nvSpPr>
        <p:spPr>
          <a:xfrm>
            <a:off x="1371600" y="1606550"/>
            <a:ext cx="7337778"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3870137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219200" y="549275"/>
            <a:ext cx="8229600" cy="1143000"/>
          </a:xfrm>
        </p:spPr>
        <p:txBody>
          <a:bodyPr/>
          <a:lstStyle/>
          <a:p>
            <a:pPr eaLnBrk="1" fontAlgn="auto" hangingPunct="1">
              <a:spcAft>
                <a:spcPts val="0"/>
              </a:spcAft>
              <a:defRPr/>
            </a:pPr>
            <a:r>
              <a:rPr lang="en-US" smtClean="0">
                <a:ea typeface="+mj-ea"/>
              </a:rPr>
              <a:t>Margin properties</a:t>
            </a:r>
          </a:p>
        </p:txBody>
      </p:sp>
      <p:sp>
        <p:nvSpPr>
          <p:cNvPr id="96258" name="Rectangle 3"/>
          <p:cNvSpPr>
            <a:spLocks noGrp="1" noChangeArrowheads="1"/>
          </p:cNvSpPr>
          <p:nvPr>
            <p:ph idx="1"/>
          </p:nvPr>
        </p:nvSpPr>
        <p:spPr>
          <a:xfrm>
            <a:off x="1219200" y="1874837"/>
            <a:ext cx="8229600" cy="4525963"/>
          </a:xfrm>
        </p:spPr>
        <p:txBody>
          <a:bodyPr/>
          <a:lstStyle/>
          <a:p>
            <a:pPr eaLnBrk="1" hangingPunct="1"/>
            <a:r>
              <a:rPr lang="en-US" dirty="0">
                <a:latin typeface="Lucida Sans Unicode" charset="0"/>
              </a:rPr>
              <a:t>0 size margins do not need to be specified. 0px, 0pt and 0 are all equivalent.</a:t>
            </a:r>
          </a:p>
        </p:txBody>
      </p:sp>
      <p:sp>
        <p:nvSpPr>
          <p:cNvPr id="96260" name="Text Box 4"/>
          <p:cNvSpPr txBox="1">
            <a:spLocks noChangeArrowheads="1"/>
          </p:cNvSpPr>
          <p:nvPr/>
        </p:nvSpPr>
        <p:spPr bwMode="auto">
          <a:xfrm>
            <a:off x="1676400" y="4313237"/>
            <a:ext cx="43830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sz="2400">
                <a:latin typeface="Verdana" charset="0"/>
              </a:rPr>
              <a:t>h1 {margin: 40px 0 5% 0}</a:t>
            </a:r>
          </a:p>
        </p:txBody>
      </p:sp>
      <p:sp>
        <p:nvSpPr>
          <p:cNvPr id="96261" name="Text Box 5"/>
          <p:cNvSpPr txBox="1">
            <a:spLocks noChangeArrowheads="1"/>
          </p:cNvSpPr>
          <p:nvPr/>
        </p:nvSpPr>
        <p:spPr bwMode="auto">
          <a:xfrm>
            <a:off x="1698625" y="5183187"/>
            <a:ext cx="7140575"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pPr algn="ctr"/>
            <a:r>
              <a:rPr lang="en-US" i="1" dirty="0">
                <a:solidFill>
                  <a:srgbClr val="C00000"/>
                </a:solidFill>
                <a:latin typeface="Verdana" charset="0"/>
              </a:rPr>
              <a:t>In this example, the top margin would be 40 pixels, the left and</a:t>
            </a:r>
          </a:p>
          <a:p>
            <a:pPr algn="ctr"/>
            <a:r>
              <a:rPr lang="en-US" i="1" dirty="0">
                <a:solidFill>
                  <a:srgbClr val="C00000"/>
                </a:solidFill>
                <a:latin typeface="Verdana" charset="0"/>
              </a:rPr>
              <a:t>right margins would be 0, and the bottom margin would </a:t>
            </a:r>
          </a:p>
          <a:p>
            <a:pPr algn="ctr"/>
            <a:r>
              <a:rPr lang="en-US" i="1" dirty="0">
                <a:solidFill>
                  <a:srgbClr val="C00000"/>
                </a:solidFill>
                <a:latin typeface="Verdana" charset="0"/>
              </a:rPr>
              <a:t>be 5% of the total height of the document.</a:t>
            </a:r>
          </a:p>
        </p:txBody>
      </p:sp>
      <p:sp>
        <p:nvSpPr>
          <p:cNvPr id="6" name="Rectangle 5"/>
          <p:cNvSpPr/>
          <p:nvPr/>
        </p:nvSpPr>
        <p:spPr>
          <a:xfrm>
            <a:off x="1371600" y="15303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1240243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762000"/>
            <a:ext cx="7315200" cy="1143000"/>
          </a:xfrm>
        </p:spPr>
        <p:txBody>
          <a:bodyPr>
            <a:normAutofit/>
          </a:bodyPr>
          <a:lstStyle/>
          <a:p>
            <a:pPr eaLnBrk="1" fontAlgn="auto" hangingPunct="1">
              <a:spcAft>
                <a:spcPts val="0"/>
              </a:spcAft>
              <a:defRPr/>
            </a:pPr>
            <a:r>
              <a:rPr lang="en-US" dirty="0" smtClean="0"/>
              <a:t>Evolution of CSS </a:t>
            </a:r>
            <a:endParaRPr lang="en-US" dirty="0" smtClean="0">
              <a:ea typeface="+mj-ea"/>
            </a:endParaRPr>
          </a:p>
        </p:txBody>
      </p:sp>
      <p:sp>
        <p:nvSpPr>
          <p:cNvPr id="4" name="Rectangle 3"/>
          <p:cNvSpPr/>
          <p:nvPr/>
        </p:nvSpPr>
        <p:spPr>
          <a:xfrm>
            <a:off x="1066800" y="1743075"/>
            <a:ext cx="7044267"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graphicFrame>
        <p:nvGraphicFramePr>
          <p:cNvPr id="5" name="Table 4"/>
          <p:cNvGraphicFramePr>
            <a:graphicFrameLocks noGrp="1"/>
          </p:cNvGraphicFramePr>
          <p:nvPr/>
        </p:nvGraphicFramePr>
        <p:xfrm>
          <a:off x="838200" y="2620962"/>
          <a:ext cx="7620000" cy="2590800"/>
        </p:xfrm>
        <a:graphic>
          <a:graphicData uri="http://schemas.openxmlformats.org/drawingml/2006/table">
            <a:tbl>
              <a:tblPr firstRow="1" bandRow="1">
                <a:tableStyleId>{5C22544A-7EE6-4342-B048-85BDC9FD1C3A}</a:tableStyleId>
              </a:tblPr>
              <a:tblGrid>
                <a:gridCol w="2895600"/>
                <a:gridCol w="4724400"/>
              </a:tblGrid>
              <a:tr h="357393">
                <a:tc>
                  <a:txBody>
                    <a:bodyPr/>
                    <a:lstStyle/>
                    <a:p>
                      <a:pPr algn="ctr"/>
                      <a:r>
                        <a:rPr lang="en-US" sz="2000" dirty="0" smtClean="0"/>
                        <a:t>CSS Version</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Description</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57393">
                <a:tc>
                  <a:txBody>
                    <a:bodyPr/>
                    <a:lstStyle/>
                    <a:p>
                      <a:pPr algn="ctr"/>
                      <a:r>
                        <a:rPr lang="en-US" sz="2000" dirty="0" smtClean="0"/>
                        <a:t>CSS</a:t>
                      </a:r>
                      <a:r>
                        <a:rPr lang="en-US" sz="2000" baseline="0" dirty="0" smtClean="0"/>
                        <a:t>  1</a:t>
                      </a:r>
                      <a:endParaRPr lang="en-US" sz="2000" dirty="0"/>
                    </a:p>
                  </a:txBody>
                  <a:tcPr>
                    <a:lnL w="12700" cap="flat" cmpd="sng" algn="ctr">
                      <a:solidFill>
                        <a:schemeClr val="tx1"/>
                      </a:solidFill>
                      <a:prstDash val="solid"/>
                      <a:round/>
                      <a:headEnd type="none" w="med" len="med"/>
                      <a:tailEnd type="none" w="med" len="med"/>
                    </a:lnL>
                  </a:tcPr>
                </a:tc>
                <a:tc>
                  <a:txBody>
                    <a:bodyPr/>
                    <a:lstStyle/>
                    <a:p>
                      <a:pPr algn="just"/>
                      <a:r>
                        <a:rPr lang="en-US" sz="2000" dirty="0" smtClean="0"/>
                        <a:t>The first version released in December 1997</a:t>
                      </a:r>
                      <a:endParaRPr lang="en-US" sz="2000" dirty="0"/>
                    </a:p>
                  </a:txBody>
                  <a:tcPr>
                    <a:lnR w="12700" cap="flat" cmpd="sng" algn="ctr">
                      <a:solidFill>
                        <a:schemeClr val="tx1"/>
                      </a:solidFill>
                      <a:prstDash val="solid"/>
                      <a:round/>
                      <a:headEnd type="none" w="med" len="med"/>
                      <a:tailEnd type="none" w="med" len="med"/>
                    </a:lnR>
                  </a:tcPr>
                </a:tc>
              </a:tr>
              <a:tr h="357393">
                <a:tc>
                  <a:txBody>
                    <a:bodyPr/>
                    <a:lstStyle/>
                    <a:p>
                      <a:pPr algn="ctr"/>
                      <a:r>
                        <a:rPr lang="en-US" sz="2000" dirty="0" smtClean="0"/>
                        <a:t>CSS 2</a:t>
                      </a:r>
                      <a:endParaRPr lang="en-US" sz="2000" dirty="0"/>
                    </a:p>
                  </a:txBody>
                  <a:tcPr>
                    <a:lnL w="12700" cap="flat" cmpd="sng" algn="ctr">
                      <a:solidFill>
                        <a:schemeClr val="tx1"/>
                      </a:solidFill>
                      <a:prstDash val="solid"/>
                      <a:round/>
                      <a:headEnd type="none" w="med" len="med"/>
                      <a:tailEnd type="none" w="med" len="med"/>
                    </a:lnL>
                  </a:tcPr>
                </a:tc>
                <a:tc>
                  <a:txBody>
                    <a:bodyPr/>
                    <a:lstStyle/>
                    <a:p>
                      <a:pPr algn="just"/>
                      <a:r>
                        <a:rPr lang="en-US" sz="2000" dirty="0" smtClean="0"/>
                        <a:t>Released in May 1998</a:t>
                      </a:r>
                      <a:endParaRPr lang="en-US" sz="2000" dirty="0"/>
                    </a:p>
                  </a:txBody>
                  <a:tcPr>
                    <a:lnR w="12700" cap="flat" cmpd="sng" algn="ctr">
                      <a:solidFill>
                        <a:schemeClr val="tx1"/>
                      </a:solidFill>
                      <a:prstDash val="solid"/>
                      <a:round/>
                      <a:headEnd type="none" w="med" len="med"/>
                      <a:tailEnd type="none" w="med" len="med"/>
                    </a:lnR>
                  </a:tcPr>
                </a:tc>
              </a:tr>
              <a:tr h="632311">
                <a:tc>
                  <a:txBody>
                    <a:bodyPr/>
                    <a:lstStyle/>
                    <a:p>
                      <a:pPr algn="ctr"/>
                      <a:r>
                        <a:rPr lang="en-US" sz="2000" dirty="0" smtClean="0"/>
                        <a:t>CSS 2.1</a:t>
                      </a:r>
                      <a:endParaRPr lang="en-US" sz="2000" dirty="0"/>
                    </a:p>
                  </a:txBody>
                  <a:tcPr>
                    <a:lnL w="12700" cap="flat" cmpd="sng" algn="ctr">
                      <a:solidFill>
                        <a:schemeClr val="tx1"/>
                      </a:solidFill>
                      <a:prstDash val="solid"/>
                      <a:round/>
                      <a:headEnd type="none" w="med" len="med"/>
                      <a:tailEnd type="none" w="med" len="med"/>
                    </a:lnL>
                  </a:tcPr>
                </a:tc>
                <a:tc>
                  <a:txBody>
                    <a:bodyPr/>
                    <a:lstStyle/>
                    <a:p>
                      <a:pPr algn="just"/>
                      <a:r>
                        <a:rPr lang="en-US" sz="2000" dirty="0" smtClean="0"/>
                        <a:t>All major browser supports CSS, released in 2005</a:t>
                      </a:r>
                      <a:endParaRPr lang="en-US" sz="2000" dirty="0"/>
                    </a:p>
                  </a:txBody>
                  <a:tcPr>
                    <a:lnR w="12700" cap="flat" cmpd="sng" algn="ctr">
                      <a:solidFill>
                        <a:schemeClr val="tx1"/>
                      </a:solidFill>
                      <a:prstDash val="solid"/>
                      <a:round/>
                      <a:headEnd type="none" w="med" len="med"/>
                      <a:tailEnd type="none" w="med" len="med"/>
                    </a:lnR>
                  </a:tcPr>
                </a:tc>
              </a:tr>
              <a:tr h="632311">
                <a:tc>
                  <a:txBody>
                    <a:bodyPr/>
                    <a:lstStyle/>
                    <a:p>
                      <a:pPr algn="ctr"/>
                      <a:r>
                        <a:rPr lang="en-US" sz="2000" dirty="0" smtClean="0"/>
                        <a:t>CSS level 3 (CSS3)</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just"/>
                      <a:r>
                        <a:rPr lang="en-US" sz="2000" dirty="0" smtClean="0"/>
                        <a:t>Work started in 1998. This is the latest release of CSS</a:t>
                      </a:r>
                      <a:endParaRPr 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2057400" y="5973762"/>
            <a:ext cx="5024452" cy="276999"/>
          </a:xfrm>
          <a:prstGeom prst="rect">
            <a:avLst/>
          </a:prstGeom>
          <a:noFill/>
        </p:spPr>
        <p:txBody>
          <a:bodyPr wrap="none" rtlCol="0">
            <a:spAutoFit/>
          </a:bodyPr>
          <a:lstStyle/>
          <a:p>
            <a:r>
              <a:rPr lang="en-US" sz="1200" b="1" dirty="0" smtClean="0">
                <a:solidFill>
                  <a:srgbClr val="FF0000"/>
                </a:solidFill>
              </a:rPr>
              <a:t>Note that in some cases minimal difference in browser view will be noticed.</a:t>
            </a:r>
            <a:endParaRPr lang="en-US" sz="1200" b="1" dirty="0">
              <a:solidFill>
                <a:srgbClr val="FF0000"/>
              </a:solidFill>
            </a:endParaRPr>
          </a:p>
        </p:txBody>
      </p:sp>
    </p:spTree>
    <p:extLst>
      <p:ext uri="{BB962C8B-B14F-4D97-AF65-F5344CB8AC3E}">
        <p14:creationId xmlns="" xmlns:p14="http://schemas.microsoft.com/office/powerpoint/2010/main" val="16111762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457200" y="1828800"/>
            <a:ext cx="8229600" cy="1470025"/>
          </a:xfrm>
          <a:prstGeom prst="rect">
            <a:avLst/>
          </a:prstGeom>
        </p:spPr>
        <p:txBody>
          <a:bodyPr/>
          <a:lstStyle/>
          <a:p>
            <a:pPr lvl="0" algn="ctr">
              <a:spcBef>
                <a:spcPct val="0"/>
              </a:spcBef>
              <a:defRPr/>
            </a:pP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Using the </a:t>
            </a:r>
            <a:r>
              <a:rPr lang="en-PH" sz="6600" b="1" noProof="0" dirty="0" smtClean="0">
                <a:ln w="1905"/>
                <a:solidFill>
                  <a:srgbClr val="FF0000"/>
                </a:solidFill>
                <a:effectLst>
                  <a:innerShdw blurRad="69850" dist="43180" dir="5400000">
                    <a:srgbClr val="000000">
                      <a:alpha val="65000"/>
                    </a:srgbClr>
                  </a:innerShdw>
                </a:effectLst>
                <a:latin typeface="American Typewriter"/>
                <a:cs typeface="American Typewriter"/>
              </a:rPr>
              <a:t>&lt;div&gt; </a:t>
            </a: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and </a:t>
            </a:r>
            <a:r>
              <a:rPr lang="en-PH" sz="6000" b="1" noProof="0" dirty="0" smtClean="0">
                <a:ln w="1905"/>
                <a:solidFill>
                  <a:srgbClr val="FF0000"/>
                </a:solidFill>
                <a:effectLst>
                  <a:innerShdw blurRad="69850" dist="43180" dir="5400000">
                    <a:srgbClr val="000000">
                      <a:alpha val="65000"/>
                    </a:srgbClr>
                  </a:innerShdw>
                </a:effectLst>
                <a:latin typeface="American Typewriter"/>
                <a:cs typeface="American Typewriter"/>
              </a:rPr>
              <a:t>&lt;span&gt; </a:t>
            </a: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Elements</a:t>
            </a:r>
            <a:endParaRPr kumimoji="0" lang="en-PH" sz="40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533400" y="1112837"/>
            <a:ext cx="8229600" cy="1470025"/>
          </a:xfrm>
          <a:prstGeom prst="rect">
            <a:avLst/>
          </a:prstGeom>
        </p:spPr>
        <p:txBody>
          <a:bodyPr/>
          <a:lstStyle/>
          <a:p>
            <a:pPr lvl="0" algn="ctr">
              <a:spcBef>
                <a:spcPct val="0"/>
              </a:spcBef>
              <a:defRPr/>
            </a:pP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Using the </a:t>
            </a:r>
            <a:r>
              <a:rPr lang="en-PH" sz="4000" b="1" noProof="0" dirty="0" smtClean="0">
                <a:ln w="1905"/>
                <a:solidFill>
                  <a:srgbClr val="FF0000"/>
                </a:solidFill>
                <a:effectLst>
                  <a:innerShdw blurRad="69850" dist="43180" dir="5400000">
                    <a:srgbClr val="000000">
                      <a:alpha val="65000"/>
                    </a:srgbClr>
                  </a:innerShdw>
                </a:effectLst>
                <a:latin typeface="American Typewriter"/>
                <a:cs typeface="American Typewriter"/>
              </a:rPr>
              <a:t>&lt;div&gt; </a:t>
            </a: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and </a:t>
            </a:r>
            <a:r>
              <a:rPr lang="en-PH" sz="4000" b="1" noProof="0" dirty="0" smtClean="0">
                <a:ln w="1905"/>
                <a:solidFill>
                  <a:srgbClr val="FF0000"/>
                </a:solidFill>
                <a:effectLst>
                  <a:innerShdw blurRad="69850" dist="43180" dir="5400000">
                    <a:srgbClr val="000000">
                      <a:alpha val="65000"/>
                    </a:srgbClr>
                  </a:innerShdw>
                </a:effectLst>
                <a:latin typeface="American Typewriter"/>
                <a:cs typeface="American Typewriter"/>
              </a:rPr>
              <a:t>&lt;span&gt; </a:t>
            </a: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Elements</a:t>
            </a:r>
            <a:endParaRPr kumimoji="0" lang="en-PH" sz="40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5" name="Rectangle 3"/>
          <p:cNvSpPr>
            <a:spLocks noGrp="1" noChangeArrowheads="1"/>
          </p:cNvSpPr>
          <p:nvPr>
            <p:ph idx="1"/>
          </p:nvPr>
        </p:nvSpPr>
        <p:spPr>
          <a:xfrm>
            <a:off x="838200" y="3094037"/>
            <a:ext cx="7620000" cy="1401763"/>
          </a:xfrm>
        </p:spPr>
        <p:txBody>
          <a:bodyPr>
            <a:normAutofit/>
          </a:bodyPr>
          <a:lstStyle/>
          <a:p>
            <a:pPr marL="0" indent="0" algn="just" eaLnBrk="1" hangingPunct="1">
              <a:buNone/>
            </a:pPr>
            <a:r>
              <a:rPr lang="en-US" sz="2400" dirty="0" smtClean="0">
                <a:latin typeface="Lucida Sans Unicode" charset="0"/>
              </a:rPr>
              <a:t>	The &lt;div&gt; (division) and &lt;span&gt; (span of words) elements are designed to be used with CSS.</a:t>
            </a:r>
            <a:endParaRPr lang="en-US" sz="2400" dirty="0">
              <a:latin typeface="Lucida Sans Unicode"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219200" y="1371124"/>
            <a:ext cx="7286625" cy="646331"/>
          </a:xfrm>
          <a:prstGeom prst="rect">
            <a:avLst/>
          </a:prstGeom>
          <a:noFill/>
          <a:ln w="9525">
            <a:noFill/>
            <a:miter lim="800000"/>
            <a:headEnd/>
            <a:tailEnd/>
          </a:ln>
        </p:spPr>
        <p:txBody>
          <a:bodyPr wrap="square">
            <a:spAutoFit/>
          </a:bodyPr>
          <a:lstStyle/>
          <a:p>
            <a:r>
              <a:rPr lang="en-US" sz="3600" b="1" dirty="0" smtClean="0">
                <a:latin typeface="Chalkduster"/>
                <a:cs typeface="Chalkduster"/>
              </a:rPr>
              <a:t>Division Tag </a:t>
            </a:r>
            <a:r>
              <a:rPr lang="en-US" sz="3600" b="1" dirty="0" smtClean="0">
                <a:solidFill>
                  <a:srgbClr val="FF6600"/>
                </a:solidFill>
                <a:latin typeface="Chalkduster"/>
                <a:cs typeface="Chalkduster"/>
              </a:rPr>
              <a:t>&lt;div&gt;</a:t>
            </a:r>
            <a:endParaRPr lang="en-US" sz="3600" b="1" dirty="0">
              <a:solidFill>
                <a:srgbClr val="FF6600"/>
              </a:solidFill>
              <a:latin typeface="Chalkduster"/>
              <a:cs typeface="Chalkduster"/>
            </a:endParaRPr>
          </a:p>
        </p:txBody>
      </p:sp>
      <p:sp>
        <p:nvSpPr>
          <p:cNvPr id="4" name="Rectangle 3"/>
          <p:cNvSpPr/>
          <p:nvPr/>
        </p:nvSpPr>
        <p:spPr>
          <a:xfrm>
            <a:off x="1066800" y="2931855"/>
            <a:ext cx="7772400" cy="2554545"/>
          </a:xfrm>
          <a:prstGeom prst="rect">
            <a:avLst/>
          </a:prstGeom>
        </p:spPr>
        <p:txBody>
          <a:bodyPr wrap="square">
            <a:spAutoFit/>
          </a:bodyPr>
          <a:lstStyle/>
          <a:p>
            <a:pPr algn="just"/>
            <a:r>
              <a:rPr lang="en-US" sz="3200" b="1" i="1" dirty="0" smtClean="0"/>
              <a:t>	A &lt;div&gt; tag is a container that divides the HTML document into sections. It is used for grouping HTML elements.</a:t>
            </a:r>
          </a:p>
          <a:p>
            <a:pPr algn="just"/>
            <a:endParaRPr lang="en-US" sz="3200" b="1" i="1" dirty="0"/>
          </a:p>
          <a:p>
            <a:pPr algn="just"/>
            <a:endParaRPr lang="en-US" sz="3200" dirty="0"/>
          </a:p>
        </p:txBody>
      </p:sp>
    </p:spTree>
    <p:extLst>
      <p:ext uri="{BB962C8B-B14F-4D97-AF65-F5344CB8AC3E}">
        <p14:creationId xmlns="" xmlns:p14="http://schemas.microsoft.com/office/powerpoint/2010/main" val="18502890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219200" y="762000"/>
            <a:ext cx="7286625" cy="646331"/>
          </a:xfrm>
          <a:prstGeom prst="rect">
            <a:avLst/>
          </a:prstGeom>
          <a:noFill/>
          <a:ln w="9525">
            <a:noFill/>
            <a:miter lim="800000"/>
            <a:headEnd/>
            <a:tailEnd/>
          </a:ln>
        </p:spPr>
        <p:txBody>
          <a:bodyPr wrap="square">
            <a:spAutoFit/>
          </a:bodyPr>
          <a:lstStyle/>
          <a:p>
            <a:pPr algn="ctr"/>
            <a:r>
              <a:rPr lang="en-US" sz="3600" b="1" dirty="0" smtClean="0">
                <a:latin typeface="Chalkduster"/>
                <a:cs typeface="Chalkduster"/>
              </a:rPr>
              <a:t>DIV TAG FOR LAYOUT</a:t>
            </a:r>
            <a:endParaRPr lang="en-US" sz="3600" b="1" dirty="0">
              <a:solidFill>
                <a:srgbClr val="FF6600"/>
              </a:solidFill>
              <a:latin typeface="Chalkduster"/>
              <a:cs typeface="Chalkduster"/>
            </a:endParaRPr>
          </a:p>
        </p:txBody>
      </p:sp>
      <p:sp>
        <p:nvSpPr>
          <p:cNvPr id="4" name="Rectangle 3"/>
          <p:cNvSpPr/>
          <p:nvPr/>
        </p:nvSpPr>
        <p:spPr>
          <a:xfrm>
            <a:off x="762000" y="1524476"/>
            <a:ext cx="7772400" cy="4031873"/>
          </a:xfrm>
          <a:prstGeom prst="rect">
            <a:avLst/>
          </a:prstGeom>
        </p:spPr>
        <p:txBody>
          <a:bodyPr wrap="square">
            <a:spAutoFit/>
          </a:bodyPr>
          <a:lstStyle/>
          <a:p>
            <a:pPr algn="just"/>
            <a:r>
              <a:rPr lang="en-US" sz="3200" b="1" i="1" dirty="0" smtClean="0"/>
              <a:t>The CSS float property – </a:t>
            </a:r>
            <a:r>
              <a:rPr lang="en-US" sz="3200" b="1" i="1" u="sng" dirty="0" smtClean="0">
                <a:solidFill>
                  <a:srgbClr val="FF0000"/>
                </a:solidFill>
              </a:rPr>
              <a:t>float</a:t>
            </a:r>
            <a:r>
              <a:rPr lang="en-US" sz="3200" b="1" i="1" dirty="0" smtClean="0"/>
              <a:t> property tells elements how to </a:t>
            </a:r>
            <a:r>
              <a:rPr lang="en-US" sz="3200" b="1" i="1" dirty="0" smtClean="0"/>
              <a:t>arrange &lt;</a:t>
            </a:r>
            <a:r>
              <a:rPr lang="en-US" sz="3200" b="1" i="1" dirty="0" smtClean="0"/>
              <a:t>div&gt;, float values are left and right</a:t>
            </a:r>
          </a:p>
          <a:p>
            <a:pPr algn="ctr"/>
            <a:r>
              <a:rPr lang="en-US" sz="2000" dirty="0" smtClean="0"/>
              <a:t>Webpage</a:t>
            </a:r>
          </a:p>
          <a:p>
            <a:pPr algn="ctr"/>
            <a:endParaRPr lang="en-US" sz="2000" dirty="0" smtClean="0"/>
          </a:p>
          <a:p>
            <a:pPr algn="ctr"/>
            <a:endParaRPr lang="en-US" sz="2000" dirty="0" smtClean="0"/>
          </a:p>
          <a:p>
            <a:pPr algn="ctr"/>
            <a:endParaRPr lang="en-US" sz="2000" dirty="0" smtClean="0"/>
          </a:p>
          <a:p>
            <a:pPr algn="ctr"/>
            <a:endParaRPr lang="en-US" sz="2000" dirty="0" smtClean="0"/>
          </a:p>
          <a:p>
            <a:pPr algn="ctr"/>
            <a:endParaRPr lang="en-US" sz="2000" dirty="0" smtClean="0"/>
          </a:p>
          <a:p>
            <a:pPr algn="ctr"/>
            <a:r>
              <a:rPr lang="en-US" sz="2000" dirty="0" smtClean="0"/>
              <a:t>OUTPUT</a:t>
            </a:r>
          </a:p>
          <a:p>
            <a:pPr algn="ctr"/>
            <a:endParaRPr lang="en-US" sz="2000" dirty="0" smtClean="0"/>
          </a:p>
        </p:txBody>
      </p:sp>
      <p:pic>
        <p:nvPicPr>
          <p:cNvPr id="5" name="Picture 4" descr="Capture.JPG"/>
          <p:cNvPicPr>
            <a:picLocks noChangeAspect="1"/>
          </p:cNvPicPr>
          <p:nvPr/>
        </p:nvPicPr>
        <p:blipFill>
          <a:blip r:embed="rId2" cstate="print"/>
          <a:stretch>
            <a:fillRect/>
          </a:stretch>
        </p:blipFill>
        <p:spPr>
          <a:xfrm>
            <a:off x="1143000" y="3505200"/>
            <a:ext cx="7589520" cy="1021080"/>
          </a:xfrm>
          <a:prstGeom prst="rect">
            <a:avLst/>
          </a:prstGeom>
        </p:spPr>
      </p:pic>
      <p:pic>
        <p:nvPicPr>
          <p:cNvPr id="6" name="Picture 5" descr="asa.JPG"/>
          <p:cNvPicPr>
            <a:picLocks noChangeAspect="1"/>
          </p:cNvPicPr>
          <p:nvPr/>
        </p:nvPicPr>
        <p:blipFill>
          <a:blip r:embed="rId3" cstate="print"/>
          <a:stretch>
            <a:fillRect/>
          </a:stretch>
        </p:blipFill>
        <p:spPr>
          <a:xfrm>
            <a:off x="228600" y="5257800"/>
            <a:ext cx="8763000" cy="838200"/>
          </a:xfrm>
          <a:prstGeom prst="rect">
            <a:avLst/>
          </a:prstGeom>
        </p:spPr>
      </p:pic>
    </p:spTree>
    <p:extLst>
      <p:ext uri="{BB962C8B-B14F-4D97-AF65-F5344CB8AC3E}">
        <p14:creationId xmlns="" xmlns:p14="http://schemas.microsoft.com/office/powerpoint/2010/main" val="18502890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1000" y="762000"/>
            <a:ext cx="2920671" cy="646331"/>
          </a:xfrm>
          <a:prstGeom prst="rect">
            <a:avLst/>
          </a:prstGeom>
          <a:noFill/>
        </p:spPr>
        <p:txBody>
          <a:bodyPr wrap="none" rtlCol="0">
            <a:spAutoFit/>
          </a:bodyPr>
          <a:lstStyle/>
          <a:p>
            <a:r>
              <a:rPr lang="en-US" sz="3600" b="1" u="sng" dirty="0" smtClean="0"/>
              <a:t>Float Property</a:t>
            </a:r>
            <a:endParaRPr lang="en-US" sz="3600" b="1" u="sng" dirty="0"/>
          </a:p>
        </p:txBody>
      </p:sp>
      <p:sp>
        <p:nvSpPr>
          <p:cNvPr id="8" name="TextBox 7"/>
          <p:cNvSpPr txBox="1"/>
          <p:nvPr/>
        </p:nvSpPr>
        <p:spPr>
          <a:xfrm>
            <a:off x="157643" y="1480602"/>
            <a:ext cx="8833957" cy="6063198"/>
          </a:xfrm>
          <a:prstGeom prst="rect">
            <a:avLst/>
          </a:prstGeom>
          <a:noFill/>
        </p:spPr>
        <p:txBody>
          <a:bodyPr wrap="square" rtlCol="0">
            <a:spAutoFit/>
          </a:bodyPr>
          <a:lstStyle/>
          <a:p>
            <a:r>
              <a:rPr lang="en-US" sz="2800" dirty="0" smtClean="0"/>
              <a:t>Left- 		The element floats to the left</a:t>
            </a:r>
          </a:p>
          <a:p>
            <a:r>
              <a:rPr lang="en-US" sz="2800" dirty="0" smtClean="0"/>
              <a:t>Right - 	The element floats to the right</a:t>
            </a:r>
          </a:p>
          <a:p>
            <a:endParaRPr lang="en-US" sz="2800" dirty="0" smtClean="0"/>
          </a:p>
          <a:p>
            <a:r>
              <a:rPr lang="en-US" sz="2800" dirty="0" smtClean="0"/>
              <a:t>Inherit -	 </a:t>
            </a:r>
            <a:r>
              <a:rPr lang="en-US" sz="2800" dirty="0" smtClean="0"/>
              <a:t>Inherits this property from its parent element</a:t>
            </a:r>
            <a:r>
              <a:rPr lang="en-US" sz="2800" dirty="0" smtClean="0"/>
              <a:t>.</a:t>
            </a:r>
            <a:endParaRPr lang="en-US" sz="2800" dirty="0" smtClean="0"/>
          </a:p>
          <a:p>
            <a:r>
              <a:rPr lang="en-US" sz="2400" dirty="0" smtClean="0"/>
              <a:t>Ex:</a:t>
            </a:r>
            <a:endParaRPr lang="en-US" sz="2400" dirty="0" smtClean="0"/>
          </a:p>
          <a:p>
            <a:r>
              <a:rPr lang="en-US" sz="2400" dirty="0" smtClean="0"/>
              <a:t>span {</a:t>
            </a:r>
            <a:br>
              <a:rPr lang="en-US" sz="2400" dirty="0" smtClean="0"/>
            </a:br>
            <a:r>
              <a:rPr lang="en-US" sz="2400" dirty="0" smtClean="0"/>
              <a:t>    color: blue;</a:t>
            </a:r>
            <a:br>
              <a:rPr lang="en-US" sz="2400" dirty="0" smtClean="0"/>
            </a:br>
            <a:r>
              <a:rPr lang="en-US" sz="2400" dirty="0" smtClean="0"/>
              <a:t>}</a:t>
            </a:r>
            <a:br>
              <a:rPr lang="en-US" sz="2400" dirty="0" smtClean="0"/>
            </a:br>
            <a:r>
              <a:rPr lang="en-US" sz="2400" dirty="0" smtClean="0"/>
              <a:t/>
            </a:r>
            <a:br>
              <a:rPr lang="en-US" sz="2400" dirty="0" smtClean="0"/>
            </a:br>
            <a:r>
              <a:rPr lang="en-US" sz="2400" dirty="0" smtClean="0"/>
              <a:t>.extra span {</a:t>
            </a:r>
            <a:br>
              <a:rPr lang="en-US" sz="2400" dirty="0" smtClean="0"/>
            </a:br>
            <a:r>
              <a:rPr lang="en-US" sz="2400" dirty="0" smtClean="0"/>
              <a:t>    color: inherit;</a:t>
            </a:r>
            <a:br>
              <a:rPr lang="en-US" sz="2400" dirty="0" smtClean="0"/>
            </a:br>
            <a:r>
              <a:rPr lang="en-US" sz="2400" dirty="0" smtClean="0"/>
              <a:t>}</a:t>
            </a:r>
            <a:endParaRPr lang="en-US" sz="2400" dirty="0" smtClean="0"/>
          </a:p>
          <a:p>
            <a:endParaRPr lang="en-US" sz="2800" dirty="0" smtClean="0"/>
          </a:p>
          <a:p>
            <a:r>
              <a:rPr lang="en-US" sz="2800" dirty="0" smtClean="0"/>
              <a:t>	</a:t>
            </a:r>
            <a:endParaRPr lang="en-US" sz="2800" dirty="0" smtClean="0"/>
          </a:p>
          <a:p>
            <a:endParaRPr lang="en-US" sz="2800" dirty="0"/>
          </a:p>
        </p:txBody>
      </p:sp>
    </p:spTree>
    <p:extLst>
      <p:ext uri="{BB962C8B-B14F-4D97-AF65-F5344CB8AC3E}">
        <p14:creationId xmlns="" xmlns:p14="http://schemas.microsoft.com/office/powerpoint/2010/main" val="18502890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219200" y="685800"/>
            <a:ext cx="7286625" cy="646331"/>
          </a:xfrm>
          <a:prstGeom prst="rect">
            <a:avLst/>
          </a:prstGeom>
          <a:noFill/>
          <a:ln w="9525">
            <a:noFill/>
            <a:miter lim="800000"/>
            <a:headEnd/>
            <a:tailEnd/>
          </a:ln>
        </p:spPr>
        <p:txBody>
          <a:bodyPr wrap="square">
            <a:spAutoFit/>
          </a:bodyPr>
          <a:lstStyle/>
          <a:p>
            <a:pPr algn="ctr"/>
            <a:r>
              <a:rPr lang="en-US" sz="3600" b="1" dirty="0" smtClean="0">
                <a:latin typeface="Chalkduster"/>
                <a:cs typeface="Chalkduster"/>
              </a:rPr>
              <a:t>DIV TAG FOR LAYOUT</a:t>
            </a:r>
            <a:endParaRPr lang="en-US" sz="3600" b="1" dirty="0">
              <a:solidFill>
                <a:srgbClr val="FF6600"/>
              </a:solidFill>
              <a:latin typeface="Chalkduster"/>
              <a:cs typeface="Chalkduster"/>
            </a:endParaRPr>
          </a:p>
        </p:txBody>
      </p:sp>
      <p:sp>
        <p:nvSpPr>
          <p:cNvPr id="4" name="Rectangle 3"/>
          <p:cNvSpPr/>
          <p:nvPr/>
        </p:nvSpPr>
        <p:spPr>
          <a:xfrm>
            <a:off x="762000" y="1524476"/>
            <a:ext cx="7772400" cy="584775"/>
          </a:xfrm>
          <a:prstGeom prst="rect">
            <a:avLst/>
          </a:prstGeom>
        </p:spPr>
        <p:txBody>
          <a:bodyPr wrap="square">
            <a:spAutoFit/>
          </a:bodyPr>
          <a:lstStyle/>
          <a:p>
            <a:pPr algn="ctr"/>
            <a:r>
              <a:rPr lang="en-US" sz="3200" dirty="0" smtClean="0"/>
              <a:t>CSS using Float</a:t>
            </a:r>
          </a:p>
        </p:txBody>
      </p:sp>
      <p:pic>
        <p:nvPicPr>
          <p:cNvPr id="45058" name="Picture 2"/>
          <p:cNvPicPr>
            <a:picLocks noChangeAspect="1" noChangeArrowheads="1"/>
          </p:cNvPicPr>
          <p:nvPr/>
        </p:nvPicPr>
        <p:blipFill>
          <a:blip r:embed="rId2" cstate="print"/>
          <a:srcRect/>
          <a:stretch>
            <a:fillRect/>
          </a:stretch>
        </p:blipFill>
        <p:spPr bwMode="auto">
          <a:xfrm>
            <a:off x="0" y="5791200"/>
            <a:ext cx="9158206" cy="533400"/>
          </a:xfrm>
          <a:prstGeom prst="rect">
            <a:avLst/>
          </a:prstGeom>
          <a:noFill/>
          <a:ln w="9525">
            <a:noFill/>
            <a:miter lim="800000"/>
            <a:headEnd/>
            <a:tailEnd/>
          </a:ln>
        </p:spPr>
      </p:pic>
      <p:pic>
        <p:nvPicPr>
          <p:cNvPr id="6" name="Picture 5" descr="sssss.JPG"/>
          <p:cNvPicPr>
            <a:picLocks noChangeAspect="1"/>
          </p:cNvPicPr>
          <p:nvPr/>
        </p:nvPicPr>
        <p:blipFill>
          <a:blip r:embed="rId3" cstate="print"/>
          <a:stretch>
            <a:fillRect/>
          </a:stretch>
        </p:blipFill>
        <p:spPr>
          <a:xfrm>
            <a:off x="2514600" y="1295400"/>
            <a:ext cx="4495800" cy="4423404"/>
          </a:xfrm>
          <a:prstGeom prst="rect">
            <a:avLst/>
          </a:prstGeom>
        </p:spPr>
      </p:pic>
    </p:spTree>
    <p:extLst>
      <p:ext uri="{BB962C8B-B14F-4D97-AF65-F5344CB8AC3E}">
        <p14:creationId xmlns="" xmlns:p14="http://schemas.microsoft.com/office/powerpoint/2010/main" val="18502890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219200" y="990600"/>
            <a:ext cx="7286625" cy="646331"/>
          </a:xfrm>
          <a:prstGeom prst="rect">
            <a:avLst/>
          </a:prstGeom>
          <a:noFill/>
          <a:ln w="9525">
            <a:noFill/>
            <a:miter lim="800000"/>
            <a:headEnd/>
            <a:tailEnd/>
          </a:ln>
        </p:spPr>
        <p:txBody>
          <a:bodyPr wrap="square">
            <a:spAutoFit/>
          </a:bodyPr>
          <a:lstStyle/>
          <a:p>
            <a:r>
              <a:rPr lang="en-US" sz="3600" b="1" dirty="0" smtClean="0">
                <a:latin typeface="Chalkduster"/>
                <a:cs typeface="Chalkduster"/>
              </a:rPr>
              <a:t>CSS BOX MODEL using &lt;div&gt;</a:t>
            </a:r>
            <a:endParaRPr lang="en-US" sz="3600" b="1" dirty="0">
              <a:solidFill>
                <a:srgbClr val="FF6600"/>
              </a:solidFill>
              <a:latin typeface="Chalkduster"/>
              <a:cs typeface="Chalkduster"/>
            </a:endParaRPr>
          </a:p>
        </p:txBody>
      </p:sp>
      <p:sp>
        <p:nvSpPr>
          <p:cNvPr id="4" name="Rectangle 3"/>
          <p:cNvSpPr/>
          <p:nvPr/>
        </p:nvSpPr>
        <p:spPr>
          <a:xfrm>
            <a:off x="762000" y="1753076"/>
            <a:ext cx="7772400" cy="1569660"/>
          </a:xfrm>
          <a:prstGeom prst="rect">
            <a:avLst/>
          </a:prstGeom>
        </p:spPr>
        <p:txBody>
          <a:bodyPr wrap="square">
            <a:spAutoFit/>
          </a:bodyPr>
          <a:lstStyle/>
          <a:p>
            <a:pPr algn="just"/>
            <a:r>
              <a:rPr lang="en-US" sz="3200" b="1" i="1" dirty="0" smtClean="0"/>
              <a:t>Essentially a box that wraps around HTML elements that consists of: margin, borders, padding, and actual content</a:t>
            </a:r>
            <a:endParaRPr lang="en-US" sz="3200" dirty="0"/>
          </a:p>
        </p:txBody>
      </p:sp>
      <p:pic>
        <p:nvPicPr>
          <p:cNvPr id="5" name="Picture 4" descr="Capture.JPG"/>
          <p:cNvPicPr>
            <a:picLocks noChangeAspect="1"/>
          </p:cNvPicPr>
          <p:nvPr/>
        </p:nvPicPr>
        <p:blipFill>
          <a:blip r:embed="rId2" cstate="print"/>
          <a:stretch>
            <a:fillRect/>
          </a:stretch>
        </p:blipFill>
        <p:spPr>
          <a:xfrm>
            <a:off x="2133600" y="3429000"/>
            <a:ext cx="5058032" cy="2133600"/>
          </a:xfrm>
          <a:prstGeom prst="rect">
            <a:avLst/>
          </a:prstGeom>
        </p:spPr>
      </p:pic>
    </p:spTree>
    <p:extLst>
      <p:ext uri="{BB962C8B-B14F-4D97-AF65-F5344CB8AC3E}">
        <p14:creationId xmlns="" xmlns:p14="http://schemas.microsoft.com/office/powerpoint/2010/main" val="1850289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143000" y="777875"/>
            <a:ext cx="7620000" cy="1143000"/>
          </a:xfrm>
        </p:spPr>
        <p:txBody>
          <a:bodyPr/>
          <a:lstStyle/>
          <a:p>
            <a:pPr eaLnBrk="1" fontAlgn="auto" hangingPunct="1">
              <a:spcAft>
                <a:spcPts val="0"/>
              </a:spcAft>
              <a:defRPr/>
            </a:pPr>
            <a:r>
              <a:rPr lang="en-US" smtClean="0">
                <a:ea typeface="+mj-ea"/>
              </a:rPr>
              <a:t>CSS syntax - &lt;div&gt;</a:t>
            </a:r>
          </a:p>
        </p:txBody>
      </p:sp>
      <p:sp>
        <p:nvSpPr>
          <p:cNvPr id="59394" name="Rectangle 3"/>
          <p:cNvSpPr>
            <a:spLocks noGrp="1" noChangeArrowheads="1"/>
          </p:cNvSpPr>
          <p:nvPr>
            <p:ph idx="1"/>
          </p:nvPr>
        </p:nvSpPr>
        <p:spPr>
          <a:xfrm>
            <a:off x="1143000" y="2103437"/>
            <a:ext cx="7620000" cy="4525963"/>
          </a:xfrm>
        </p:spPr>
        <p:txBody>
          <a:bodyPr>
            <a:normAutofit fontScale="92500"/>
          </a:bodyPr>
          <a:lstStyle/>
          <a:p>
            <a:pPr eaLnBrk="1" hangingPunct="1"/>
            <a:r>
              <a:rPr lang="en-US" sz="2800" dirty="0">
                <a:latin typeface="Lucida Sans Unicode" charset="0"/>
              </a:rPr>
              <a:t>&lt;DIV&gt; can be used with the CLASS attribute to create customized block-level </a:t>
            </a:r>
            <a:r>
              <a:rPr lang="en-US" sz="2800" dirty="0" smtClean="0">
                <a:latin typeface="Lucida Sans Unicode" charset="0"/>
              </a:rPr>
              <a:t>elements</a:t>
            </a:r>
          </a:p>
          <a:p>
            <a:pPr eaLnBrk="1" hangingPunct="1"/>
            <a:endParaRPr lang="en-US" sz="2800" dirty="0">
              <a:latin typeface="Lucida Sans Unicode" charset="0"/>
            </a:endParaRPr>
          </a:p>
          <a:p>
            <a:pPr lvl="1" eaLnBrk="1" hangingPunct="1"/>
            <a:r>
              <a:rPr lang="en-US" sz="2400" dirty="0">
                <a:latin typeface="Lucida Sans Unicode" charset="0"/>
              </a:rPr>
              <a:t>Declare it in the style rule</a:t>
            </a:r>
            <a:r>
              <a:rPr lang="en-US" sz="2400" dirty="0" smtClean="0">
                <a:latin typeface="Lucida Sans Unicode" charset="0"/>
              </a:rPr>
              <a:t>:</a:t>
            </a:r>
          </a:p>
          <a:p>
            <a:pPr lvl="1" eaLnBrk="1" hangingPunct="1">
              <a:buNone/>
            </a:pPr>
            <a:endParaRPr lang="en-US" sz="2400" dirty="0">
              <a:latin typeface="Lucida Sans Unicode" charset="0"/>
            </a:endParaRPr>
          </a:p>
          <a:p>
            <a:pPr lvl="2" eaLnBrk="1" hangingPunct="1">
              <a:buNone/>
            </a:pPr>
            <a:r>
              <a:rPr lang="en-US" sz="2000" b="1" dirty="0" err="1">
                <a:solidFill>
                  <a:srgbClr val="008000"/>
                </a:solidFill>
                <a:latin typeface="Lucida Sans Unicode" charset="0"/>
              </a:rPr>
              <a:t>DIV.introduction</a:t>
            </a:r>
            <a:r>
              <a:rPr lang="en-US" sz="2000" b="1" dirty="0">
                <a:solidFill>
                  <a:srgbClr val="008000"/>
                </a:solidFill>
                <a:latin typeface="Lucida Sans Unicode" charset="0"/>
              </a:rPr>
              <a:t> {font-size: 14pt; margin: 24 pt</a:t>
            </a:r>
            <a:r>
              <a:rPr lang="en-US" sz="2000" b="1" dirty="0" smtClean="0">
                <a:solidFill>
                  <a:srgbClr val="008000"/>
                </a:solidFill>
                <a:latin typeface="Lucida Sans Unicode" charset="0"/>
              </a:rPr>
              <a:t>;}</a:t>
            </a:r>
          </a:p>
          <a:p>
            <a:pPr lvl="2" eaLnBrk="1" hangingPunct="1">
              <a:buNone/>
            </a:pPr>
            <a:endParaRPr lang="en-US" sz="2000" dirty="0">
              <a:latin typeface="Lucida Sans Unicode" charset="0"/>
            </a:endParaRPr>
          </a:p>
          <a:p>
            <a:pPr lvl="1" eaLnBrk="1" hangingPunct="1"/>
            <a:r>
              <a:rPr lang="en-US" sz="2400" dirty="0">
                <a:latin typeface="Lucida Sans Unicode" charset="0"/>
              </a:rPr>
              <a:t>Apply the style rule in the document</a:t>
            </a:r>
            <a:r>
              <a:rPr lang="en-US" sz="2400" dirty="0" smtClean="0">
                <a:latin typeface="Lucida Sans Unicode" charset="0"/>
              </a:rPr>
              <a:t>:</a:t>
            </a:r>
          </a:p>
          <a:p>
            <a:pPr lvl="1" eaLnBrk="1" hangingPunct="1">
              <a:buNone/>
            </a:pPr>
            <a:endParaRPr lang="en-US" sz="2400" dirty="0">
              <a:latin typeface="Lucida Sans Unicode" charset="0"/>
            </a:endParaRPr>
          </a:p>
          <a:p>
            <a:pPr lvl="2" eaLnBrk="1" hangingPunct="1">
              <a:buNone/>
            </a:pPr>
            <a:r>
              <a:rPr lang="en-US" sz="2000" b="1" dirty="0">
                <a:solidFill>
                  <a:srgbClr val="008000"/>
                </a:solidFill>
                <a:latin typeface="Lucida Sans Unicode" charset="0"/>
              </a:rPr>
              <a:t>&lt;DIV CLASS=</a:t>
            </a:r>
            <a:r>
              <a:rPr lang="ja-JP" altLang="en-US" sz="2000" b="1" dirty="0">
                <a:solidFill>
                  <a:srgbClr val="008000"/>
                </a:solidFill>
                <a:latin typeface="Lucida Sans Unicode" charset="0"/>
              </a:rPr>
              <a:t>“</a:t>
            </a:r>
            <a:r>
              <a:rPr lang="en-US" sz="2000" b="1" dirty="0">
                <a:solidFill>
                  <a:srgbClr val="008000"/>
                </a:solidFill>
                <a:latin typeface="Lucida Sans Unicode" charset="0"/>
              </a:rPr>
              <a:t>introduction</a:t>
            </a:r>
            <a:r>
              <a:rPr lang="ja-JP" altLang="en-US" sz="2000" b="1" dirty="0">
                <a:solidFill>
                  <a:srgbClr val="008000"/>
                </a:solidFill>
                <a:latin typeface="Lucida Sans Unicode" charset="0"/>
              </a:rPr>
              <a:t>””</a:t>
            </a:r>
            <a:r>
              <a:rPr lang="en-US" sz="2000" b="1" dirty="0">
                <a:solidFill>
                  <a:srgbClr val="008000"/>
                </a:solidFill>
                <a:latin typeface="Lucida Sans Unicode" charset="0"/>
              </a:rPr>
              <a:t>&gt;This is the introduction to the document&lt;/DIV&gt;</a:t>
            </a:r>
          </a:p>
          <a:p>
            <a:pPr eaLnBrk="1" hangingPunct="1"/>
            <a:endParaRPr lang="en-US" sz="2800" dirty="0">
              <a:latin typeface="Lucida Sans Unicode" charset="0"/>
            </a:endParaRPr>
          </a:p>
        </p:txBody>
      </p:sp>
      <p:sp>
        <p:nvSpPr>
          <p:cNvPr id="4" name="Rectangle 3"/>
          <p:cNvSpPr/>
          <p:nvPr/>
        </p:nvSpPr>
        <p:spPr>
          <a:xfrm>
            <a:off x="1295400" y="1758950"/>
            <a:ext cx="7337778"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5310460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611466" cy="1143000"/>
          </a:xfrm>
        </p:spPr>
        <p:txBody>
          <a:bodyPr/>
          <a:lstStyle/>
          <a:p>
            <a:r>
              <a:rPr lang="en-US" b="1" dirty="0" smtClean="0">
                <a:solidFill>
                  <a:srgbClr val="008000"/>
                </a:solidFill>
              </a:rPr>
              <a:t>Sample &lt;div&gt;</a:t>
            </a:r>
            <a:endParaRPr lang="en-US" b="1" dirty="0">
              <a:solidFill>
                <a:srgbClr val="008000"/>
              </a:solidFill>
            </a:endParaRPr>
          </a:p>
        </p:txBody>
      </p:sp>
      <p:sp>
        <p:nvSpPr>
          <p:cNvPr id="3" name="Content Placeholder 2"/>
          <p:cNvSpPr>
            <a:spLocks noGrp="1"/>
          </p:cNvSpPr>
          <p:nvPr>
            <p:ph idx="1"/>
          </p:nvPr>
        </p:nvSpPr>
        <p:spPr>
          <a:xfrm>
            <a:off x="609600" y="1646237"/>
            <a:ext cx="3733800" cy="4525963"/>
          </a:xfrm>
        </p:spPr>
        <p:txBody>
          <a:bodyPr>
            <a:normAutofit lnSpcReduction="10000"/>
          </a:bodyPr>
          <a:lstStyle/>
          <a:p>
            <a:pPr>
              <a:buNone/>
            </a:pPr>
            <a:r>
              <a:rPr lang="en-US" b="1" u="sng" dirty="0" smtClean="0"/>
              <a:t>External </a:t>
            </a:r>
            <a:r>
              <a:rPr lang="en-US" b="1" u="sng" dirty="0" err="1" smtClean="0"/>
              <a:t>css</a:t>
            </a:r>
            <a:endParaRPr lang="en-US" b="1" u="sng" dirty="0" smtClean="0"/>
          </a:p>
          <a:p>
            <a:pPr>
              <a:buNone/>
            </a:pPr>
            <a:endParaRPr lang="en-US" b="1" dirty="0" smtClean="0"/>
          </a:p>
          <a:p>
            <a:pPr>
              <a:buNone/>
            </a:pPr>
            <a:r>
              <a:rPr lang="en-US" dirty="0" smtClean="0"/>
              <a:t>#van{</a:t>
            </a:r>
            <a:endParaRPr lang="en-US" dirty="0" smtClean="0"/>
          </a:p>
          <a:p>
            <a:pPr>
              <a:buNone/>
            </a:pPr>
            <a:r>
              <a:rPr lang="en-US" dirty="0" smtClean="0"/>
              <a:t>	width: 200px;</a:t>
            </a:r>
          </a:p>
          <a:p>
            <a:pPr>
              <a:buNone/>
            </a:pPr>
            <a:r>
              <a:rPr lang="en-US" dirty="0" smtClean="0"/>
              <a:t>	height: auto;</a:t>
            </a:r>
          </a:p>
          <a:p>
            <a:pPr>
              <a:buNone/>
            </a:pPr>
            <a:r>
              <a:rPr lang="en-US" dirty="0" smtClean="0"/>
              <a:t>	padding:  15px;</a:t>
            </a:r>
          </a:p>
          <a:p>
            <a:pPr>
              <a:buNone/>
            </a:pPr>
            <a:r>
              <a:rPr lang="en-US" dirty="0" smtClean="0"/>
              <a:t>	border: thin solid;</a:t>
            </a:r>
          </a:p>
          <a:p>
            <a:pPr>
              <a:buNone/>
            </a:pPr>
            <a:r>
              <a:rPr lang="en-US" dirty="0" smtClean="0"/>
              <a:t>}</a:t>
            </a:r>
          </a:p>
        </p:txBody>
      </p:sp>
      <p:sp>
        <p:nvSpPr>
          <p:cNvPr id="5" name="Content Placeholder 2"/>
          <p:cNvSpPr txBox="1">
            <a:spLocks/>
          </p:cNvSpPr>
          <p:nvPr/>
        </p:nvSpPr>
        <p:spPr>
          <a:xfrm>
            <a:off x="4953000" y="1646237"/>
            <a:ext cx="3962400" cy="45259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4600" b="1" u="sng" dirty="0" smtClean="0"/>
              <a:t>Html file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sz="3200" b="1" dirty="0" smtClean="0"/>
          </a:p>
          <a:p>
            <a:pPr marL="342900" lvl="0" indent="-342900">
              <a:spcBef>
                <a:spcPct val="20000"/>
              </a:spcBef>
            </a:pPr>
            <a:r>
              <a:rPr lang="en-US" sz="3200" dirty="0" smtClean="0"/>
              <a:t>&lt;html&gt;</a:t>
            </a:r>
          </a:p>
          <a:p>
            <a:pPr marL="342900" lvl="0" indent="-342900">
              <a:spcBef>
                <a:spcPct val="20000"/>
              </a:spcBef>
            </a:pPr>
            <a:r>
              <a:rPr lang="en-US" sz="3200" dirty="0" smtClean="0"/>
              <a:t>&lt;head&gt; &lt;title&gt; DIV &lt;/title&gt;</a:t>
            </a:r>
          </a:p>
          <a:p>
            <a:pPr marL="342900" lvl="0" indent="-342900">
              <a:spcBef>
                <a:spcPct val="20000"/>
              </a:spcBef>
            </a:pPr>
            <a:r>
              <a:rPr lang="en-US" sz="3200" dirty="0" smtClean="0"/>
              <a:t>&lt;link </a:t>
            </a:r>
            <a:r>
              <a:rPr lang="en-US" sz="3200" dirty="0" err="1" smtClean="0"/>
              <a:t>rel</a:t>
            </a:r>
            <a:r>
              <a:rPr lang="en-US" sz="3200" dirty="0" smtClean="0"/>
              <a:t>="</a:t>
            </a:r>
            <a:r>
              <a:rPr lang="en-US" sz="3200" dirty="0" err="1" smtClean="0"/>
              <a:t>stylesheet</a:t>
            </a:r>
            <a:r>
              <a:rPr lang="en-US" sz="3200" dirty="0" smtClean="0"/>
              <a:t>" type="text/</a:t>
            </a:r>
            <a:r>
              <a:rPr lang="en-US" sz="3200" dirty="0" err="1" smtClean="0"/>
              <a:t>css</a:t>
            </a:r>
            <a:r>
              <a:rPr lang="en-US" sz="3200" dirty="0" smtClean="0"/>
              <a:t>" </a:t>
            </a:r>
            <a:r>
              <a:rPr lang="en-US" sz="3200" dirty="0" err="1" smtClean="0"/>
              <a:t>href</a:t>
            </a:r>
            <a:r>
              <a:rPr lang="en-US" sz="3200" dirty="0" smtClean="0"/>
              <a:t>="style.css" /&gt;</a:t>
            </a:r>
          </a:p>
          <a:p>
            <a:pPr marL="342900" lvl="0" indent="-342900">
              <a:spcBef>
                <a:spcPct val="20000"/>
              </a:spcBef>
            </a:pPr>
            <a:r>
              <a:rPr lang="en-US" sz="3200" dirty="0" smtClean="0"/>
              <a:t>&lt;/head&gt;</a:t>
            </a:r>
          </a:p>
          <a:p>
            <a:pPr marL="342900" lvl="0" indent="-342900">
              <a:spcBef>
                <a:spcPct val="20000"/>
              </a:spcBef>
            </a:pPr>
            <a:r>
              <a:rPr lang="en-US" sz="3200" dirty="0" smtClean="0"/>
              <a:t>    </a:t>
            </a:r>
          </a:p>
          <a:p>
            <a:pPr marL="342900" lvl="0" indent="-342900">
              <a:spcBef>
                <a:spcPct val="20000"/>
              </a:spcBef>
            </a:pPr>
            <a:r>
              <a:rPr lang="en-US" sz="3200" dirty="0" smtClean="0"/>
              <a:t>&lt;div id</a:t>
            </a:r>
            <a:r>
              <a:rPr lang="en-US" sz="3200" dirty="0" smtClean="0"/>
              <a:t>=“van"&gt;</a:t>
            </a:r>
            <a:endParaRPr lang="en-US" sz="3200" dirty="0" smtClean="0"/>
          </a:p>
          <a:p>
            <a:pPr marL="342900" lvl="0" indent="-342900">
              <a:spcBef>
                <a:spcPct val="20000"/>
              </a:spcBef>
            </a:pPr>
            <a:r>
              <a:rPr lang="en-US" sz="3200" dirty="0" smtClean="0"/>
              <a:t>Sample text </a:t>
            </a:r>
          </a:p>
          <a:p>
            <a:pPr marL="342900" lvl="0" indent="-342900">
              <a:spcBef>
                <a:spcPct val="20000"/>
              </a:spcBef>
            </a:pPr>
            <a:r>
              <a:rPr lang="en-US" sz="3200" dirty="0" smtClean="0"/>
              <a:t>&lt;/div&gt;</a:t>
            </a:r>
          </a:p>
          <a:p>
            <a:pPr marL="342900" lvl="0" indent="-342900">
              <a:spcBef>
                <a:spcPct val="20000"/>
              </a:spcBef>
            </a:pPr>
            <a:r>
              <a:rPr lang="en-US" sz="3200" dirty="0" smtClean="0"/>
              <a:t>&lt;/html&gt;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447800" y="1335881"/>
            <a:ext cx="7286625" cy="646331"/>
          </a:xfrm>
          <a:prstGeom prst="rect">
            <a:avLst/>
          </a:prstGeom>
          <a:noFill/>
          <a:ln w="9525">
            <a:noFill/>
            <a:miter lim="800000"/>
            <a:headEnd/>
            <a:tailEnd/>
          </a:ln>
        </p:spPr>
        <p:txBody>
          <a:bodyPr wrap="square">
            <a:spAutoFit/>
          </a:bodyPr>
          <a:lstStyle/>
          <a:p>
            <a:r>
              <a:rPr lang="en-US" sz="3600" b="1" dirty="0" smtClean="0">
                <a:latin typeface="Chalkduster"/>
                <a:cs typeface="Chalkduster"/>
              </a:rPr>
              <a:t>Span of Words Tag </a:t>
            </a:r>
            <a:r>
              <a:rPr lang="en-US" sz="3600" b="1" dirty="0" smtClean="0">
                <a:solidFill>
                  <a:srgbClr val="FF6600"/>
                </a:solidFill>
                <a:latin typeface="Chalkduster"/>
                <a:cs typeface="Chalkduster"/>
              </a:rPr>
              <a:t>&lt;span&gt;</a:t>
            </a:r>
            <a:endParaRPr lang="en-US" sz="3600" b="1" dirty="0">
              <a:solidFill>
                <a:srgbClr val="FF6600"/>
              </a:solidFill>
              <a:latin typeface="Chalkduster"/>
              <a:cs typeface="Chalkduster"/>
            </a:endParaRPr>
          </a:p>
        </p:txBody>
      </p:sp>
      <p:sp>
        <p:nvSpPr>
          <p:cNvPr id="4" name="Rectangle 3"/>
          <p:cNvSpPr/>
          <p:nvPr/>
        </p:nvSpPr>
        <p:spPr>
          <a:xfrm>
            <a:off x="990600" y="2896612"/>
            <a:ext cx="7772400" cy="3046988"/>
          </a:xfrm>
          <a:prstGeom prst="rect">
            <a:avLst/>
          </a:prstGeom>
        </p:spPr>
        <p:txBody>
          <a:bodyPr wrap="square">
            <a:spAutoFit/>
          </a:bodyPr>
          <a:lstStyle/>
          <a:p>
            <a:pPr algn="just"/>
            <a:r>
              <a:rPr lang="en-US" sz="3200" b="1" i="1" dirty="0" smtClean="0"/>
              <a:t>	A &lt;span&gt; elements lets you specify inline elements within a document that have their own name and style properties that reside within a line of text.</a:t>
            </a:r>
          </a:p>
          <a:p>
            <a:pPr algn="just"/>
            <a:endParaRPr lang="en-US" sz="3200" b="1" i="1" dirty="0"/>
          </a:p>
          <a:p>
            <a:pPr algn="just"/>
            <a:endParaRPr lang="en-US" sz="3200" dirty="0"/>
          </a:p>
        </p:txBody>
      </p:sp>
    </p:spTree>
    <p:extLst>
      <p:ext uri="{BB962C8B-B14F-4D97-AF65-F5344CB8AC3E}">
        <p14:creationId xmlns="" xmlns:p14="http://schemas.microsoft.com/office/powerpoint/2010/main" val="1850289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2" name="Picture 4" descr="BD18257_"/>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38600" y="4002087"/>
            <a:ext cx="1447800" cy="189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title"/>
          </p:nvPr>
        </p:nvSpPr>
        <p:spPr>
          <a:xfrm>
            <a:off x="228600" y="609600"/>
            <a:ext cx="8611466" cy="1143000"/>
          </a:xfrm>
        </p:spPr>
        <p:txBody>
          <a:bodyPr/>
          <a:lstStyle/>
          <a:p>
            <a:pPr eaLnBrk="1" fontAlgn="auto" hangingPunct="1">
              <a:spcAft>
                <a:spcPts val="0"/>
              </a:spcAft>
              <a:defRPr/>
            </a:pPr>
            <a:r>
              <a:rPr lang="en-US" dirty="0" smtClean="0">
                <a:ea typeface="+mj-ea"/>
              </a:rPr>
              <a:t>What are they?</a:t>
            </a:r>
          </a:p>
        </p:txBody>
      </p:sp>
      <p:sp>
        <p:nvSpPr>
          <p:cNvPr id="7201" name="Text Box 33"/>
          <p:cNvSpPr txBox="1">
            <a:spLocks noChangeArrowheads="1"/>
          </p:cNvSpPr>
          <p:nvPr/>
        </p:nvSpPr>
        <p:spPr bwMode="auto">
          <a:xfrm>
            <a:off x="4114800" y="5830887"/>
            <a:ext cx="12049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latin typeface="Tahoma" charset="0"/>
              </a:rPr>
              <a:t>Web page</a:t>
            </a:r>
          </a:p>
        </p:txBody>
      </p:sp>
      <p:sp>
        <p:nvSpPr>
          <p:cNvPr id="7202" name="Line 34"/>
          <p:cNvSpPr>
            <a:spLocks noChangeShapeType="1"/>
          </p:cNvSpPr>
          <p:nvPr/>
        </p:nvSpPr>
        <p:spPr bwMode="auto">
          <a:xfrm flipH="1" flipV="1">
            <a:off x="2743200" y="2554287"/>
            <a:ext cx="1905000" cy="2133600"/>
          </a:xfrm>
          <a:prstGeom prst="line">
            <a:avLst/>
          </a:prstGeom>
          <a:noFill/>
          <a:ln w="28575">
            <a:solidFill>
              <a:srgbClr val="FF9900"/>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7203" name="Line 35"/>
          <p:cNvSpPr>
            <a:spLocks noChangeShapeType="1"/>
          </p:cNvSpPr>
          <p:nvPr/>
        </p:nvSpPr>
        <p:spPr bwMode="auto">
          <a:xfrm flipV="1">
            <a:off x="4876800" y="2554287"/>
            <a:ext cx="1905000" cy="2133600"/>
          </a:xfrm>
          <a:prstGeom prst="line">
            <a:avLst/>
          </a:prstGeom>
          <a:noFill/>
          <a:ln w="28575">
            <a:solidFill>
              <a:srgbClr val="FF9900"/>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grpSp>
        <p:nvGrpSpPr>
          <p:cNvPr id="2" name="Group 32"/>
          <p:cNvGrpSpPr>
            <a:grpSpLocks/>
          </p:cNvGrpSpPr>
          <p:nvPr/>
        </p:nvGrpSpPr>
        <p:grpSpPr bwMode="auto">
          <a:xfrm>
            <a:off x="2057400" y="1573212"/>
            <a:ext cx="1447800" cy="1895475"/>
            <a:chOff x="2640" y="2688"/>
            <a:chExt cx="912" cy="1194"/>
          </a:xfrm>
        </p:grpSpPr>
        <p:grpSp>
          <p:nvGrpSpPr>
            <p:cNvPr id="22545" name="Group 23"/>
            <p:cNvGrpSpPr>
              <a:grpSpLocks/>
            </p:cNvGrpSpPr>
            <p:nvPr/>
          </p:nvGrpSpPr>
          <p:grpSpPr bwMode="auto">
            <a:xfrm>
              <a:off x="2640" y="2688"/>
              <a:ext cx="912" cy="1194"/>
              <a:chOff x="2538" y="1524"/>
              <a:chExt cx="912" cy="1194"/>
            </a:xfrm>
          </p:grpSpPr>
          <p:sp>
            <p:nvSpPr>
              <p:cNvPr id="22547" name="AutoShape 24"/>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548" name="Freeform 25"/>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9" name="Freeform 26"/>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0" name="Freeform 27"/>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1" name="Freeform 28"/>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2546" name="Text Box 29"/>
            <p:cNvSpPr txBox="1">
              <a:spLocks noChangeArrowheads="1"/>
            </p:cNvSpPr>
            <p:nvPr/>
          </p:nvSpPr>
          <p:spPr bwMode="auto">
            <a:xfrm>
              <a:off x="2736" y="3072"/>
              <a:ext cx="74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CONTENT</a:t>
              </a:r>
            </a:p>
          </p:txBody>
        </p:sp>
      </p:grpSp>
      <p:grpSp>
        <p:nvGrpSpPr>
          <p:cNvPr id="4" name="Group 31"/>
          <p:cNvGrpSpPr>
            <a:grpSpLocks/>
          </p:cNvGrpSpPr>
          <p:nvPr/>
        </p:nvGrpSpPr>
        <p:grpSpPr bwMode="auto">
          <a:xfrm>
            <a:off x="6019800" y="1563687"/>
            <a:ext cx="1447800" cy="1895475"/>
            <a:chOff x="2640" y="1200"/>
            <a:chExt cx="912" cy="1194"/>
          </a:xfrm>
        </p:grpSpPr>
        <p:grpSp>
          <p:nvGrpSpPr>
            <p:cNvPr id="22538" name="Group 22"/>
            <p:cNvGrpSpPr>
              <a:grpSpLocks/>
            </p:cNvGrpSpPr>
            <p:nvPr/>
          </p:nvGrpSpPr>
          <p:grpSpPr bwMode="auto">
            <a:xfrm>
              <a:off x="2640" y="1200"/>
              <a:ext cx="912" cy="1194"/>
              <a:chOff x="2538" y="1524"/>
              <a:chExt cx="912" cy="1194"/>
            </a:xfrm>
          </p:grpSpPr>
          <p:sp>
            <p:nvSpPr>
              <p:cNvPr id="22540" name="AutoShape 6"/>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541" name="Freeform 8"/>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2"/>
                  <a:gd name="T79" fmla="*/ 0 h 1134"/>
                  <a:gd name="T80" fmla="*/ 852 w 852"/>
                  <a:gd name="T81" fmla="*/ 1134 h 1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2" name="Freeform 10"/>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4"/>
                  <a:gd name="T97" fmla="*/ 0 h 606"/>
                  <a:gd name="T98" fmla="*/ 594 w 594"/>
                  <a:gd name="T99" fmla="*/ 606 h 6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43" name="Freeform 13"/>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2"/>
                  <a:gd name="T31" fmla="*/ 0 h 1134"/>
                  <a:gd name="T32" fmla="*/ 852 w 852"/>
                  <a:gd name="T33" fmla="*/ 1134 h 1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4" name="Freeform 14"/>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 name="T12" fmla="*/ 0 w 198"/>
                  <a:gd name="T13" fmla="*/ 0 h 216"/>
                  <a:gd name="T14" fmla="*/ 198 w 198"/>
                  <a:gd name="T15" fmla="*/ 216 h 216"/>
                </a:gdLst>
                <a:ahLst/>
                <a:cxnLst>
                  <a:cxn ang="T8">
                    <a:pos x="T0" y="T1"/>
                  </a:cxn>
                  <a:cxn ang="T9">
                    <a:pos x="T2" y="T3"/>
                  </a:cxn>
                  <a:cxn ang="T10">
                    <a:pos x="T4" y="T5"/>
                  </a:cxn>
                  <a:cxn ang="T11">
                    <a:pos x="T6" y="T7"/>
                  </a:cxn>
                </a:cxnLst>
                <a:rect l="T12" t="T13" r="T14" b="T15"/>
                <a:pathLst>
                  <a:path w="198" h="216">
                    <a:moveTo>
                      <a:pt x="0" y="0"/>
                    </a:moveTo>
                    <a:lnTo>
                      <a:pt x="198" y="0"/>
                    </a:lnTo>
                    <a:lnTo>
                      <a:pt x="198" y="216"/>
                    </a:lnTo>
                    <a:lnTo>
                      <a:pt x="0" y="0"/>
                    </a:lnTo>
                    <a:close/>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2539" name="Text Box 30"/>
            <p:cNvSpPr txBox="1">
              <a:spLocks noChangeArrowheads="1"/>
            </p:cNvSpPr>
            <p:nvPr/>
          </p:nvSpPr>
          <p:spPr bwMode="auto">
            <a:xfrm>
              <a:off x="2832" y="1632"/>
              <a:ext cx="5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aramond" charset="0"/>
                  <a:ea typeface="ＭＳ Ｐゴシック" charset="0"/>
                </a:defRPr>
              </a:lvl1pPr>
              <a:lvl2pPr marL="742950" indent="-285750">
                <a:defRPr>
                  <a:solidFill>
                    <a:schemeClr val="tx1"/>
                  </a:solidFill>
                  <a:latin typeface="Garamond" charset="0"/>
                  <a:ea typeface="ＭＳ Ｐゴシック" charset="0"/>
                </a:defRPr>
              </a:lvl2pPr>
              <a:lvl3pPr marL="1143000" indent="-228600">
                <a:defRPr>
                  <a:solidFill>
                    <a:schemeClr val="tx1"/>
                  </a:solidFill>
                  <a:latin typeface="Garamond" charset="0"/>
                  <a:ea typeface="ＭＳ Ｐゴシック" charset="0"/>
                </a:defRPr>
              </a:lvl3pPr>
              <a:lvl4pPr marL="1600200" indent="-228600">
                <a:defRPr>
                  <a:solidFill>
                    <a:schemeClr val="tx1"/>
                  </a:solidFill>
                  <a:latin typeface="Garamond" charset="0"/>
                  <a:ea typeface="ＭＳ Ｐゴシック" charset="0"/>
                </a:defRPr>
              </a:lvl4pPr>
              <a:lvl5pPr marL="2057400" indent="-228600">
                <a:defRPr>
                  <a:solidFill>
                    <a:schemeClr val="tx1"/>
                  </a:solidFill>
                  <a:latin typeface="Garamond" charset="0"/>
                  <a:ea typeface="ＭＳ Ｐゴシック" charset="0"/>
                </a:defRPr>
              </a:lvl5pPr>
              <a:lvl6pPr marL="2514600" indent="-228600" eaLnBrk="0" fontAlgn="base" hangingPunct="0">
                <a:spcBef>
                  <a:spcPct val="0"/>
                </a:spcBef>
                <a:spcAft>
                  <a:spcPct val="0"/>
                </a:spcAft>
                <a:defRPr>
                  <a:solidFill>
                    <a:schemeClr val="tx1"/>
                  </a:solidFill>
                  <a:latin typeface="Garamond" charset="0"/>
                  <a:ea typeface="ＭＳ Ｐゴシック" charset="0"/>
                </a:defRPr>
              </a:lvl6pPr>
              <a:lvl7pPr marL="2971800" indent="-228600" eaLnBrk="0" fontAlgn="base" hangingPunct="0">
                <a:spcBef>
                  <a:spcPct val="0"/>
                </a:spcBef>
                <a:spcAft>
                  <a:spcPct val="0"/>
                </a:spcAft>
                <a:defRPr>
                  <a:solidFill>
                    <a:schemeClr val="tx1"/>
                  </a:solidFill>
                  <a:latin typeface="Garamond" charset="0"/>
                  <a:ea typeface="ＭＳ Ｐゴシック" charset="0"/>
                </a:defRPr>
              </a:lvl7pPr>
              <a:lvl8pPr marL="3429000" indent="-228600" eaLnBrk="0" fontAlgn="base" hangingPunct="0">
                <a:spcBef>
                  <a:spcPct val="0"/>
                </a:spcBef>
                <a:spcAft>
                  <a:spcPct val="0"/>
                </a:spcAft>
                <a:defRPr>
                  <a:solidFill>
                    <a:schemeClr val="tx1"/>
                  </a:solidFill>
                  <a:latin typeface="Garamond" charset="0"/>
                  <a:ea typeface="ＭＳ Ｐゴシック" charset="0"/>
                </a:defRPr>
              </a:lvl8pPr>
              <a:lvl9pPr marL="3886200" indent="-228600" eaLnBrk="0" fontAlgn="base" hangingPunct="0">
                <a:spcBef>
                  <a:spcPct val="0"/>
                </a:spcBef>
                <a:spcAft>
                  <a:spcPct val="0"/>
                </a:spcAft>
                <a:defRPr>
                  <a:solidFill>
                    <a:schemeClr val="tx1"/>
                  </a:solidFill>
                  <a:latin typeface="Garamond" charset="0"/>
                  <a:ea typeface="ＭＳ Ｐゴシック" charset="0"/>
                </a:defRPr>
              </a:lvl9pPr>
            </a:lstStyle>
            <a:p>
              <a:r>
                <a:rPr lang="en-US">
                  <a:solidFill>
                    <a:schemeClr val="bg2"/>
                  </a:solidFill>
                  <a:latin typeface="Tahoma" charset="0"/>
                </a:rPr>
                <a:t>STYLE</a:t>
              </a:r>
            </a:p>
          </p:txBody>
        </p:sp>
      </p:grpSp>
    </p:spTree>
    <p:extLst>
      <p:ext uri="{BB962C8B-B14F-4D97-AF65-F5344CB8AC3E}">
        <p14:creationId xmlns="" xmlns:p14="http://schemas.microsoft.com/office/powerpoint/2010/main" val="19787372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202"/>
                                        </p:tgtEl>
                                        <p:attrNameLst>
                                          <p:attrName>style.visibility</p:attrName>
                                        </p:attrNameLst>
                                      </p:cBhvr>
                                      <p:to>
                                        <p:strVal val="visible"/>
                                      </p:to>
                                    </p:set>
                                    <p:animEffect transition="in" filter="wipe(up)">
                                      <p:cBhvr>
                                        <p:cTn id="21" dur="500"/>
                                        <p:tgtEl>
                                          <p:spTgt spid="720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203"/>
                                        </p:tgtEl>
                                        <p:attrNameLst>
                                          <p:attrName>style.visibility</p:attrName>
                                        </p:attrNameLst>
                                      </p:cBhvr>
                                      <p:to>
                                        <p:strVal val="visible"/>
                                      </p:to>
                                    </p:set>
                                    <p:animEffect transition="in" filter="wipe(up)">
                                      <p:cBhvr>
                                        <p:cTn id="24" dur="500"/>
                                        <p:tgtEl>
                                          <p:spTgt spid="7203"/>
                                        </p:tgtEl>
                                      </p:cBhvr>
                                    </p:animEffect>
                                  </p:childTnLst>
                                </p:cTn>
                              </p:par>
                            </p:childTnLst>
                          </p:cTn>
                        </p:par>
                        <p:par>
                          <p:cTn id="25" fill="hold" nodeType="afterGroup">
                            <p:stCondLst>
                              <p:cond delay="500"/>
                            </p:stCondLst>
                            <p:childTnLst>
                              <p:par>
                                <p:cTn id="26" presetID="53" presetClass="entr" presetSubtype="0" fill="hold" nodeType="afterEffect">
                                  <p:stCondLst>
                                    <p:cond delay="0"/>
                                  </p:stCondLst>
                                  <p:childTnLst>
                                    <p:set>
                                      <p:cBhvr>
                                        <p:cTn id="27" dur="1" fill="hold">
                                          <p:stCondLst>
                                            <p:cond delay="0"/>
                                          </p:stCondLst>
                                        </p:cTn>
                                        <p:tgtEl>
                                          <p:spTgt spid="7172"/>
                                        </p:tgtEl>
                                        <p:attrNameLst>
                                          <p:attrName>style.visibility</p:attrName>
                                        </p:attrNameLst>
                                      </p:cBhvr>
                                      <p:to>
                                        <p:strVal val="visible"/>
                                      </p:to>
                                    </p:set>
                                    <p:anim calcmode="lin" valueType="num">
                                      <p:cBhvr>
                                        <p:cTn id="28" dur="500" fill="hold"/>
                                        <p:tgtEl>
                                          <p:spTgt spid="7172"/>
                                        </p:tgtEl>
                                        <p:attrNameLst>
                                          <p:attrName>ppt_w</p:attrName>
                                        </p:attrNameLst>
                                      </p:cBhvr>
                                      <p:tavLst>
                                        <p:tav tm="0">
                                          <p:val>
                                            <p:fltVal val="0"/>
                                          </p:val>
                                        </p:tav>
                                        <p:tav tm="100000">
                                          <p:val>
                                            <p:strVal val="#ppt_w"/>
                                          </p:val>
                                        </p:tav>
                                      </p:tavLst>
                                    </p:anim>
                                    <p:anim calcmode="lin" valueType="num">
                                      <p:cBhvr>
                                        <p:cTn id="29" dur="500" fill="hold"/>
                                        <p:tgtEl>
                                          <p:spTgt spid="7172"/>
                                        </p:tgtEl>
                                        <p:attrNameLst>
                                          <p:attrName>ppt_h</p:attrName>
                                        </p:attrNameLst>
                                      </p:cBhvr>
                                      <p:tavLst>
                                        <p:tav tm="0">
                                          <p:val>
                                            <p:fltVal val="0"/>
                                          </p:val>
                                        </p:tav>
                                        <p:tav tm="100000">
                                          <p:val>
                                            <p:strVal val="#ppt_h"/>
                                          </p:val>
                                        </p:tav>
                                      </p:tavLst>
                                    </p:anim>
                                    <p:animEffect transition="in" filter="fade">
                                      <p:cBhvr>
                                        <p:cTn id="30" dur="500"/>
                                        <p:tgtEl>
                                          <p:spTgt spid="7172"/>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7201"/>
                                        </p:tgtEl>
                                        <p:attrNameLst>
                                          <p:attrName>style.visibility</p:attrName>
                                        </p:attrNameLst>
                                      </p:cBhvr>
                                      <p:to>
                                        <p:strVal val="visible"/>
                                      </p:to>
                                    </p:set>
                                    <p:anim calcmode="lin" valueType="num">
                                      <p:cBhvr>
                                        <p:cTn id="33" dur="500" fill="hold"/>
                                        <p:tgtEl>
                                          <p:spTgt spid="7201"/>
                                        </p:tgtEl>
                                        <p:attrNameLst>
                                          <p:attrName>ppt_w</p:attrName>
                                        </p:attrNameLst>
                                      </p:cBhvr>
                                      <p:tavLst>
                                        <p:tav tm="0">
                                          <p:val>
                                            <p:fltVal val="0"/>
                                          </p:val>
                                        </p:tav>
                                        <p:tav tm="100000">
                                          <p:val>
                                            <p:strVal val="#ppt_w"/>
                                          </p:val>
                                        </p:tav>
                                      </p:tavLst>
                                    </p:anim>
                                    <p:anim calcmode="lin" valueType="num">
                                      <p:cBhvr>
                                        <p:cTn id="34" dur="500" fill="hold"/>
                                        <p:tgtEl>
                                          <p:spTgt spid="7201"/>
                                        </p:tgtEl>
                                        <p:attrNameLst>
                                          <p:attrName>ppt_h</p:attrName>
                                        </p:attrNameLst>
                                      </p:cBhvr>
                                      <p:tavLst>
                                        <p:tav tm="0">
                                          <p:val>
                                            <p:fltVal val="0"/>
                                          </p:val>
                                        </p:tav>
                                        <p:tav tm="100000">
                                          <p:val>
                                            <p:strVal val="#ppt_h"/>
                                          </p:val>
                                        </p:tav>
                                      </p:tavLst>
                                    </p:anim>
                                    <p:animEffect transition="in" filter="fade">
                                      <p:cBhvr>
                                        <p:cTn id="35" dur="500"/>
                                        <p:tgtEl>
                                          <p:spTgt spid="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1" grpId="0"/>
      <p:bldP spid="7202" grpId="0" animBg="1"/>
      <p:bldP spid="72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143000" y="1082675"/>
            <a:ext cx="8229600" cy="1143000"/>
          </a:xfrm>
        </p:spPr>
        <p:txBody>
          <a:bodyPr/>
          <a:lstStyle/>
          <a:p>
            <a:pPr eaLnBrk="1" fontAlgn="auto" hangingPunct="1">
              <a:spcAft>
                <a:spcPts val="0"/>
              </a:spcAft>
              <a:defRPr/>
            </a:pPr>
            <a:r>
              <a:rPr lang="en-US" smtClean="0">
                <a:ea typeface="+mj-ea"/>
              </a:rPr>
              <a:t>CSS syntax - &lt;span&gt;</a:t>
            </a:r>
          </a:p>
        </p:txBody>
      </p:sp>
      <p:sp>
        <p:nvSpPr>
          <p:cNvPr id="60418" name="Rectangle 3"/>
          <p:cNvSpPr>
            <a:spLocks noGrp="1" noChangeArrowheads="1"/>
          </p:cNvSpPr>
          <p:nvPr>
            <p:ph idx="1"/>
          </p:nvPr>
        </p:nvSpPr>
        <p:spPr>
          <a:xfrm>
            <a:off x="1143000" y="2408237"/>
            <a:ext cx="8229600" cy="4525963"/>
          </a:xfrm>
        </p:spPr>
        <p:txBody>
          <a:bodyPr/>
          <a:lstStyle/>
          <a:p>
            <a:pPr eaLnBrk="1" hangingPunct="1"/>
            <a:r>
              <a:rPr lang="en-US" sz="2800" dirty="0">
                <a:latin typeface="Lucida Sans Unicode" charset="0"/>
              </a:rPr>
              <a:t>&lt;SPAN&gt; can be used with the CLASS attribute to create customized inline </a:t>
            </a:r>
            <a:r>
              <a:rPr lang="en-US" sz="2800" dirty="0" smtClean="0">
                <a:latin typeface="Lucida Sans Unicode" charset="0"/>
              </a:rPr>
              <a:t>elements</a:t>
            </a:r>
          </a:p>
          <a:p>
            <a:pPr eaLnBrk="1" hangingPunct="1">
              <a:buNone/>
            </a:pPr>
            <a:endParaRPr lang="en-US" sz="2800" dirty="0">
              <a:latin typeface="Lucida Sans Unicode" charset="0"/>
            </a:endParaRPr>
          </a:p>
          <a:p>
            <a:pPr lvl="1" eaLnBrk="1" hangingPunct="1"/>
            <a:r>
              <a:rPr lang="en-US" sz="2400" dirty="0">
                <a:latin typeface="Lucida Sans Unicode" charset="0"/>
              </a:rPr>
              <a:t>Declare it in the style rule:</a:t>
            </a:r>
          </a:p>
          <a:p>
            <a:pPr lvl="2" eaLnBrk="1" hangingPunct="1">
              <a:buNone/>
            </a:pPr>
            <a:r>
              <a:rPr lang="en-US" sz="2000" dirty="0" err="1">
                <a:latin typeface="Lucida Sans Unicode" charset="0"/>
              </a:rPr>
              <a:t>SPAN.logo</a:t>
            </a:r>
            <a:r>
              <a:rPr lang="en-US" sz="2000" dirty="0">
                <a:latin typeface="Lucida Sans Unicode" charset="0"/>
              </a:rPr>
              <a:t> {color: white; background-color: black;}</a:t>
            </a:r>
          </a:p>
          <a:p>
            <a:pPr lvl="1" eaLnBrk="1" hangingPunct="1"/>
            <a:r>
              <a:rPr lang="en-US" sz="2400" dirty="0">
                <a:latin typeface="Lucida Sans Unicode" charset="0"/>
              </a:rPr>
              <a:t>Apply the style rule in the document:</a:t>
            </a:r>
          </a:p>
          <a:p>
            <a:pPr lvl="2" eaLnBrk="1" hangingPunct="1">
              <a:buNone/>
            </a:pPr>
            <a:r>
              <a:rPr lang="en-US" sz="2000" dirty="0">
                <a:latin typeface="Lucida Sans Unicode" charset="0"/>
              </a:rPr>
              <a:t>&lt;P&gt;Welcome to the &lt;SPAN CLASS=</a:t>
            </a:r>
            <a:r>
              <a:rPr lang="ja-JP" altLang="en-US" sz="2000">
                <a:latin typeface="Lucida Sans Unicode" charset="0"/>
              </a:rPr>
              <a:t>“</a:t>
            </a:r>
            <a:r>
              <a:rPr lang="en-US" sz="2000" dirty="0">
                <a:latin typeface="Lucida Sans Unicode" charset="0"/>
              </a:rPr>
              <a:t>logo</a:t>
            </a:r>
            <a:r>
              <a:rPr lang="ja-JP" altLang="en-US" sz="2000">
                <a:latin typeface="Lucida Sans Unicode" charset="0"/>
              </a:rPr>
              <a:t>””</a:t>
            </a:r>
            <a:r>
              <a:rPr lang="en-US" sz="2000" dirty="0">
                <a:latin typeface="Lucida Sans Unicode" charset="0"/>
              </a:rPr>
              <a:t>&gt; Wonder Software&lt;/SPAN&gt;Web site&lt;/P&gt;</a:t>
            </a:r>
          </a:p>
          <a:p>
            <a:pPr eaLnBrk="1" hangingPunct="1"/>
            <a:endParaRPr lang="en-US" sz="2800" dirty="0">
              <a:latin typeface="Lucida Sans Unicode" charset="0"/>
            </a:endParaRPr>
          </a:p>
        </p:txBody>
      </p:sp>
      <p:sp>
        <p:nvSpPr>
          <p:cNvPr id="4" name="Rectangle 3"/>
          <p:cNvSpPr/>
          <p:nvPr/>
        </p:nvSpPr>
        <p:spPr>
          <a:xfrm>
            <a:off x="1295400" y="20637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5704947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1466" cy="1143000"/>
          </a:xfrm>
        </p:spPr>
        <p:txBody>
          <a:bodyPr/>
          <a:lstStyle/>
          <a:p>
            <a:r>
              <a:rPr lang="en-US" b="1" dirty="0" smtClean="0">
                <a:solidFill>
                  <a:srgbClr val="008000"/>
                </a:solidFill>
              </a:rPr>
              <a:t>Sample &lt;span&gt;</a:t>
            </a:r>
            <a:endParaRPr lang="en-US" b="1" dirty="0">
              <a:solidFill>
                <a:srgbClr val="008000"/>
              </a:solidFill>
            </a:endParaRPr>
          </a:p>
        </p:txBody>
      </p:sp>
      <p:sp>
        <p:nvSpPr>
          <p:cNvPr id="3" name="Content Placeholder 2"/>
          <p:cNvSpPr>
            <a:spLocks noGrp="1"/>
          </p:cNvSpPr>
          <p:nvPr>
            <p:ph idx="1"/>
          </p:nvPr>
        </p:nvSpPr>
        <p:spPr>
          <a:xfrm>
            <a:off x="457200" y="1722437"/>
            <a:ext cx="4038600" cy="4525963"/>
          </a:xfrm>
        </p:spPr>
        <p:txBody>
          <a:bodyPr>
            <a:normAutofit/>
          </a:bodyPr>
          <a:lstStyle/>
          <a:p>
            <a:pPr>
              <a:buNone/>
            </a:pPr>
            <a:r>
              <a:rPr lang="en-US" b="1" u="sng" dirty="0" smtClean="0"/>
              <a:t>External </a:t>
            </a:r>
            <a:r>
              <a:rPr lang="en-US" b="1" u="sng" dirty="0" err="1" smtClean="0"/>
              <a:t>css</a:t>
            </a:r>
            <a:endParaRPr lang="en-US" b="1" u="sng" dirty="0" smtClean="0"/>
          </a:p>
          <a:p>
            <a:pPr>
              <a:buNone/>
            </a:pPr>
            <a:endParaRPr lang="en-US" b="1" dirty="0" smtClean="0"/>
          </a:p>
          <a:p>
            <a:pPr>
              <a:buNone/>
            </a:pPr>
            <a:r>
              <a:rPr lang="en-US" dirty="0" smtClean="0"/>
              <a:t>#logo {</a:t>
            </a:r>
          </a:p>
          <a:p>
            <a:pPr>
              <a:buNone/>
            </a:pPr>
            <a:r>
              <a:rPr lang="en-US" dirty="0" smtClean="0"/>
              <a:t>   </a:t>
            </a:r>
            <a:r>
              <a:rPr lang="en-US" sz="2400" dirty="0" err="1" smtClean="0"/>
              <a:t>color:white</a:t>
            </a:r>
            <a:r>
              <a:rPr lang="en-US" sz="2400" dirty="0" smtClean="0"/>
              <a:t>;</a:t>
            </a:r>
          </a:p>
          <a:p>
            <a:pPr>
              <a:buNone/>
            </a:pPr>
            <a:r>
              <a:rPr lang="en-US" sz="2400" dirty="0" smtClean="0"/>
              <a:t>    background-color: black;</a:t>
            </a:r>
          </a:p>
          <a:p>
            <a:pPr>
              <a:buNone/>
            </a:pPr>
            <a:r>
              <a:rPr lang="en-US" dirty="0" smtClean="0"/>
              <a:t>}</a:t>
            </a:r>
          </a:p>
        </p:txBody>
      </p:sp>
      <p:sp>
        <p:nvSpPr>
          <p:cNvPr id="5" name="Content Placeholder 2"/>
          <p:cNvSpPr txBox="1">
            <a:spLocks/>
          </p:cNvSpPr>
          <p:nvPr/>
        </p:nvSpPr>
        <p:spPr>
          <a:xfrm>
            <a:off x="4800600" y="1722437"/>
            <a:ext cx="3962400" cy="45259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4600" b="1" u="sng" dirty="0" smtClean="0"/>
              <a:t>Html file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sz="3200" b="1" dirty="0" smtClean="0"/>
          </a:p>
          <a:p>
            <a:pPr marL="342900" lvl="0" indent="-342900">
              <a:spcBef>
                <a:spcPct val="20000"/>
              </a:spcBef>
            </a:pPr>
            <a:r>
              <a:rPr lang="en-US" sz="3200" dirty="0" smtClean="0"/>
              <a:t>&lt;html&gt;</a:t>
            </a:r>
          </a:p>
          <a:p>
            <a:pPr marL="342900" lvl="0" indent="-342900">
              <a:spcBef>
                <a:spcPct val="20000"/>
              </a:spcBef>
            </a:pPr>
            <a:r>
              <a:rPr lang="en-US" sz="3200" dirty="0" smtClean="0"/>
              <a:t>&lt;head&gt; &lt;title&gt; SPAN &lt;/title&gt;</a:t>
            </a:r>
          </a:p>
          <a:p>
            <a:pPr marL="342900" lvl="0" indent="-342900">
              <a:spcBef>
                <a:spcPct val="20000"/>
              </a:spcBef>
            </a:pPr>
            <a:r>
              <a:rPr lang="en-US" sz="3200" dirty="0" smtClean="0"/>
              <a:t>&lt;link </a:t>
            </a:r>
            <a:r>
              <a:rPr lang="en-US" sz="3200" dirty="0" err="1" smtClean="0"/>
              <a:t>rel</a:t>
            </a:r>
            <a:r>
              <a:rPr lang="en-US" sz="3200" dirty="0" smtClean="0"/>
              <a:t>="</a:t>
            </a:r>
            <a:r>
              <a:rPr lang="en-US" sz="3200" dirty="0" err="1" smtClean="0"/>
              <a:t>stylesheet</a:t>
            </a:r>
            <a:r>
              <a:rPr lang="en-US" sz="3200" dirty="0" smtClean="0"/>
              <a:t>" type="text/</a:t>
            </a:r>
            <a:r>
              <a:rPr lang="en-US" sz="3200" dirty="0" err="1" smtClean="0"/>
              <a:t>css</a:t>
            </a:r>
            <a:r>
              <a:rPr lang="en-US" sz="3200" dirty="0" smtClean="0"/>
              <a:t>" </a:t>
            </a:r>
            <a:r>
              <a:rPr lang="en-US" sz="3200" dirty="0" err="1" smtClean="0"/>
              <a:t>href</a:t>
            </a:r>
            <a:r>
              <a:rPr lang="en-US" sz="3200" dirty="0" smtClean="0"/>
              <a:t>="style.css" /&gt;</a:t>
            </a:r>
          </a:p>
          <a:p>
            <a:pPr marL="342900" lvl="0" indent="-342900">
              <a:spcBef>
                <a:spcPct val="20000"/>
              </a:spcBef>
            </a:pPr>
            <a:r>
              <a:rPr lang="en-US" sz="3200" dirty="0" smtClean="0"/>
              <a:t>&lt;/head&gt;</a:t>
            </a:r>
          </a:p>
          <a:p>
            <a:pPr marL="342900" lvl="0" indent="-342900">
              <a:spcBef>
                <a:spcPct val="20000"/>
              </a:spcBef>
            </a:pPr>
            <a:r>
              <a:rPr lang="en-US" sz="3200" dirty="0" smtClean="0"/>
              <a:t>    </a:t>
            </a:r>
          </a:p>
          <a:p>
            <a:pPr marL="342900" lvl="0" indent="-342900">
              <a:spcBef>
                <a:spcPct val="20000"/>
              </a:spcBef>
            </a:pPr>
            <a:r>
              <a:rPr lang="en-US" sz="3200" dirty="0" smtClean="0"/>
              <a:t>&lt;h1&gt;This is my sample text for &lt;span id="logo"&gt; span.&lt;/span&gt;&lt;/h1&gt;</a:t>
            </a:r>
          </a:p>
          <a:p>
            <a:pPr marL="342900" lvl="0" indent="-342900">
              <a:spcBef>
                <a:spcPct val="20000"/>
              </a:spcBef>
            </a:pPr>
            <a:r>
              <a:rPr lang="en-US" sz="3200" dirty="0" smtClean="0"/>
              <a:t>&lt;/html&gt;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533400" y="1066800"/>
            <a:ext cx="8229600" cy="1470025"/>
          </a:xfrm>
          <a:prstGeom prst="rect">
            <a:avLst/>
          </a:prstGeom>
        </p:spPr>
        <p:txBody>
          <a:bodyPr/>
          <a:lstStyle/>
          <a:p>
            <a:pPr lvl="0" algn="ctr">
              <a:spcBef>
                <a:spcPct val="0"/>
              </a:spcBef>
              <a:defRPr/>
            </a:pP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Using Other CSS Selectors</a:t>
            </a:r>
            <a:endParaRPr kumimoji="0" lang="en-PH" sz="40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5" name="Rectangle 3"/>
          <p:cNvSpPr>
            <a:spLocks noGrp="1" noChangeArrowheads="1"/>
          </p:cNvSpPr>
          <p:nvPr>
            <p:ph idx="1"/>
          </p:nvPr>
        </p:nvSpPr>
        <p:spPr>
          <a:xfrm>
            <a:off x="838200" y="3048000"/>
            <a:ext cx="7620000" cy="2057400"/>
          </a:xfrm>
        </p:spPr>
        <p:txBody>
          <a:bodyPr>
            <a:normAutofit/>
          </a:bodyPr>
          <a:lstStyle/>
          <a:p>
            <a:pPr marL="0" indent="0" algn="just">
              <a:buNone/>
            </a:pPr>
            <a:r>
              <a:rPr lang="en-US" sz="2400" dirty="0" smtClean="0">
                <a:latin typeface="Lucida Sans Unicode" charset="0"/>
              </a:rPr>
              <a:t>	Besides class and id, attribute selectors can also be used such as </a:t>
            </a:r>
            <a:r>
              <a:rPr lang="en-PH" sz="2400" b="1" dirty="0" smtClean="0">
                <a:ln w="1905"/>
                <a:solidFill>
                  <a:srgbClr val="FF0000"/>
                </a:solidFill>
                <a:effectLst>
                  <a:innerShdw blurRad="69850" dist="43180" dir="5400000">
                    <a:srgbClr val="000000">
                      <a:alpha val="65000"/>
                    </a:srgbClr>
                  </a:innerShdw>
                </a:effectLst>
                <a:latin typeface="American Typewriter"/>
              </a:rPr>
              <a:t>PSEUDO-CLASS AND PSEUDO-ELEMENT SELECTORS, and CSS3 selectors.</a:t>
            </a:r>
            <a:endParaRPr lang="en-US" sz="2400" dirty="0">
              <a:solidFill>
                <a:srgbClr val="FF0000"/>
              </a:solidFill>
              <a:latin typeface="Lucida Sans Unicode"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625475"/>
            <a:ext cx="8229600" cy="1143000"/>
          </a:xfrm>
        </p:spPr>
        <p:txBody>
          <a:bodyPr/>
          <a:lstStyle/>
          <a:p>
            <a:pPr eaLnBrk="1" fontAlgn="auto" hangingPunct="1">
              <a:spcAft>
                <a:spcPts val="0"/>
              </a:spcAft>
              <a:defRPr/>
            </a:pPr>
            <a:r>
              <a:rPr lang="en-US" dirty="0" smtClean="0">
                <a:ea typeface="+mj-ea"/>
              </a:rPr>
              <a:t>Using Attribute Selectors</a:t>
            </a:r>
          </a:p>
        </p:txBody>
      </p:sp>
      <p:sp>
        <p:nvSpPr>
          <p:cNvPr id="60418" name="Rectangle 3"/>
          <p:cNvSpPr>
            <a:spLocks noGrp="1" noChangeArrowheads="1"/>
          </p:cNvSpPr>
          <p:nvPr>
            <p:ph idx="1"/>
          </p:nvPr>
        </p:nvSpPr>
        <p:spPr>
          <a:xfrm>
            <a:off x="304800" y="1951037"/>
            <a:ext cx="8610600" cy="4525963"/>
          </a:xfrm>
        </p:spPr>
        <p:txBody>
          <a:bodyPr/>
          <a:lstStyle/>
          <a:p>
            <a:pPr eaLnBrk="1" hangingPunct="1">
              <a:buNone/>
            </a:pPr>
            <a:r>
              <a:rPr lang="en-US" sz="2800" b="1" dirty="0" smtClean="0">
                <a:latin typeface="Lucida Sans Unicode" charset="0"/>
              </a:rPr>
              <a:t>Example:</a:t>
            </a:r>
          </a:p>
          <a:p>
            <a:pPr algn="ctr" eaLnBrk="1" hangingPunct="1">
              <a:buNone/>
            </a:pPr>
            <a:r>
              <a:rPr lang="en-US" sz="2400" dirty="0" smtClean="0">
                <a:solidFill>
                  <a:srgbClr val="FF0000"/>
                </a:solidFill>
                <a:latin typeface="Lucida Sans Unicode" charset="0"/>
              </a:rPr>
              <a:t>&lt;p title=“flower”&gt; This is our sample text &lt;/p&gt;</a:t>
            </a:r>
          </a:p>
          <a:p>
            <a:pPr algn="just" eaLnBrk="1" hangingPunct="1">
              <a:buNone/>
            </a:pPr>
            <a:endParaRPr lang="en-US" sz="1800" dirty="0">
              <a:latin typeface="Lucida Sans Unicode" charset="0"/>
            </a:endParaRPr>
          </a:p>
          <a:p>
            <a:pPr algn="ctr" eaLnBrk="1" hangingPunct="1">
              <a:buNone/>
            </a:pPr>
            <a:r>
              <a:rPr lang="en-US" sz="1800" dirty="0" smtClean="0">
                <a:latin typeface="Lucida Sans Unicode" charset="0"/>
              </a:rPr>
              <a:t>ELEMENT HAS THREE ATTRIBUTES: </a:t>
            </a:r>
            <a:r>
              <a:rPr lang="en-US" sz="1800" b="1" dirty="0" smtClean="0">
                <a:latin typeface="Lucida Sans Unicode" charset="0"/>
              </a:rPr>
              <a:t>title</a:t>
            </a:r>
          </a:p>
          <a:p>
            <a:pPr algn="ctr" eaLnBrk="1" hangingPunct="1">
              <a:buNone/>
            </a:pPr>
            <a:endParaRPr lang="en-US" sz="1800" b="1" dirty="0" smtClean="0">
              <a:latin typeface="Lucida Sans Unicode" charset="0"/>
            </a:endParaRPr>
          </a:p>
          <a:p>
            <a:pPr algn="just" eaLnBrk="1" hangingPunct="1">
              <a:buNone/>
            </a:pPr>
            <a:r>
              <a:rPr lang="en-US" sz="2400" dirty="0" smtClean="0">
                <a:solidFill>
                  <a:srgbClr val="008000"/>
                </a:solidFill>
                <a:latin typeface="Lucida Sans Unicode" charset="0"/>
              </a:rPr>
              <a:t>	</a:t>
            </a:r>
            <a:r>
              <a:rPr lang="en-US" sz="2400" b="1" dirty="0" smtClean="0">
                <a:solidFill>
                  <a:srgbClr val="008000"/>
                </a:solidFill>
                <a:latin typeface="Lucida Sans Unicode" charset="0"/>
              </a:rPr>
              <a:t>IN CSS:</a:t>
            </a:r>
          </a:p>
          <a:p>
            <a:pPr algn="just" eaLnBrk="1" hangingPunct="1">
              <a:buNone/>
            </a:pPr>
            <a:endParaRPr lang="en-US" sz="2400" b="1" dirty="0" smtClean="0">
              <a:solidFill>
                <a:srgbClr val="008000"/>
              </a:solidFill>
              <a:latin typeface="Lucida Sans Unicode" charset="0"/>
            </a:endParaRPr>
          </a:p>
          <a:p>
            <a:pPr algn="ctr">
              <a:buNone/>
            </a:pPr>
            <a:r>
              <a:rPr lang="en-US" sz="4000" dirty="0" smtClean="0">
                <a:latin typeface="Lucida Sans Unicode" charset="0"/>
              </a:rPr>
              <a:t>p[title] {background-color: </a:t>
            </a:r>
            <a:r>
              <a:rPr lang="en-US" sz="4000" dirty="0" err="1" smtClean="0">
                <a:latin typeface="Lucida Sans Unicode" charset="0"/>
              </a:rPr>
              <a:t>blue;font</a:t>
            </a:r>
            <a:r>
              <a:rPr lang="en-US" sz="4000" dirty="0" smtClean="0">
                <a:latin typeface="Lucida Sans Unicode" charset="0"/>
              </a:rPr>
              <a:t>-family: sans-serif;}</a:t>
            </a:r>
          </a:p>
        </p:txBody>
      </p:sp>
      <p:sp>
        <p:nvSpPr>
          <p:cNvPr id="4" name="Rectangle 3"/>
          <p:cNvSpPr/>
          <p:nvPr/>
        </p:nvSpPr>
        <p:spPr>
          <a:xfrm>
            <a:off x="914400" y="16065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5704947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884237"/>
            <a:ext cx="8229600" cy="1417638"/>
          </a:xfrm>
        </p:spPr>
        <p:txBody>
          <a:bodyPr>
            <a:normAutofit/>
          </a:bodyPr>
          <a:lstStyle/>
          <a:p>
            <a:pPr eaLnBrk="1" fontAlgn="auto" hangingPunct="1">
              <a:spcAft>
                <a:spcPts val="0"/>
              </a:spcAft>
              <a:defRPr/>
            </a:pPr>
            <a:r>
              <a:rPr lang="en-US" dirty="0" smtClean="0">
                <a:ea typeface="+mj-ea"/>
              </a:rPr>
              <a:t>Using Pseudo-Class and Pseudo Element Selectors</a:t>
            </a:r>
          </a:p>
        </p:txBody>
      </p:sp>
      <p:sp>
        <p:nvSpPr>
          <p:cNvPr id="60418" name="Rectangle 3"/>
          <p:cNvSpPr>
            <a:spLocks noGrp="1" noChangeArrowheads="1"/>
          </p:cNvSpPr>
          <p:nvPr>
            <p:ph idx="1"/>
          </p:nvPr>
        </p:nvSpPr>
        <p:spPr>
          <a:xfrm>
            <a:off x="304800" y="2484437"/>
            <a:ext cx="8610600" cy="4525963"/>
          </a:xfrm>
        </p:spPr>
        <p:txBody>
          <a:bodyPr>
            <a:normAutofit/>
          </a:bodyPr>
          <a:lstStyle/>
          <a:p>
            <a:pPr marL="0" indent="0" algn="just" eaLnBrk="1" hangingPunct="1">
              <a:buNone/>
            </a:pPr>
            <a:r>
              <a:rPr lang="en-US" sz="2400" dirty="0" smtClean="0">
                <a:latin typeface="Lucida Sans Unicode" charset="0"/>
              </a:rPr>
              <a:t>	Pseudo-class and pseudo-element selector let you express style declarations for characteristics of a document that are not signified with the standard HTML elements.</a:t>
            </a:r>
          </a:p>
          <a:p>
            <a:pPr marL="0" indent="0" algn="just" eaLnBrk="1" hangingPunct="1">
              <a:buNone/>
            </a:pPr>
            <a:endParaRPr lang="en-US" sz="2400" dirty="0" smtClean="0">
              <a:latin typeface="Lucida Sans Unicode" charset="0"/>
            </a:endParaRPr>
          </a:p>
          <a:p>
            <a:pPr marL="0" indent="0" algn="just" eaLnBrk="1" hangingPunct="1">
              <a:buNone/>
            </a:pPr>
            <a:r>
              <a:rPr lang="en-US" sz="2800" dirty="0" smtClean="0">
                <a:latin typeface="Lucida Sans Unicode" charset="0"/>
              </a:rPr>
              <a:t>EXAMPLE:  </a:t>
            </a:r>
          </a:p>
          <a:p>
            <a:pPr marL="0" indent="0" algn="just" eaLnBrk="1" hangingPunct="1">
              <a:buNone/>
            </a:pPr>
            <a:r>
              <a:rPr lang="en-US" sz="2800" dirty="0" smtClean="0">
                <a:latin typeface="Lucida Sans Unicode" charset="0"/>
              </a:rPr>
              <a:t>	</a:t>
            </a:r>
            <a:r>
              <a:rPr lang="en-US" sz="2400" b="1" dirty="0" smtClean="0">
                <a:latin typeface="Lucida Sans Unicode" charset="0"/>
              </a:rPr>
              <a:t>Assume you want to change the color of a new or visited hypertext link. No HTML element directly lets you express these characteristic  of the &lt;a&gt; element.  </a:t>
            </a:r>
            <a:endParaRPr lang="en-US" sz="2800" dirty="0" smtClean="0">
              <a:latin typeface="Lucida Sans Unicode" charset="0"/>
            </a:endParaRPr>
          </a:p>
        </p:txBody>
      </p:sp>
      <p:sp>
        <p:nvSpPr>
          <p:cNvPr id="4" name="Rectangle 3"/>
          <p:cNvSpPr/>
          <p:nvPr/>
        </p:nvSpPr>
        <p:spPr>
          <a:xfrm>
            <a:off x="914400" y="213995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5704947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09600" y="457200"/>
            <a:ext cx="8229600" cy="1417638"/>
          </a:xfrm>
        </p:spPr>
        <p:txBody>
          <a:bodyPr>
            <a:normAutofit/>
          </a:bodyPr>
          <a:lstStyle/>
          <a:p>
            <a:pPr eaLnBrk="1" fontAlgn="auto" hangingPunct="1">
              <a:spcAft>
                <a:spcPts val="0"/>
              </a:spcAft>
              <a:defRPr/>
            </a:pPr>
            <a:r>
              <a:rPr lang="en-US" dirty="0" smtClean="0">
                <a:ea typeface="+mj-ea"/>
              </a:rPr>
              <a:t>Using Pseudo-Class</a:t>
            </a:r>
          </a:p>
        </p:txBody>
      </p:sp>
      <p:sp>
        <p:nvSpPr>
          <p:cNvPr id="6" name="Rectangle 3"/>
          <p:cNvSpPr>
            <a:spLocks noGrp="1" noChangeArrowheads="1"/>
          </p:cNvSpPr>
          <p:nvPr>
            <p:ph idx="1"/>
          </p:nvPr>
        </p:nvSpPr>
        <p:spPr>
          <a:xfrm>
            <a:off x="304800" y="1600200"/>
            <a:ext cx="8839200" cy="4953000"/>
          </a:xfrm>
        </p:spPr>
        <p:txBody>
          <a:bodyPr>
            <a:normAutofit/>
          </a:bodyPr>
          <a:lstStyle/>
          <a:p>
            <a:pPr marL="0" indent="0" algn="just" eaLnBrk="1" hangingPunct="1">
              <a:buNone/>
            </a:pPr>
            <a:r>
              <a:rPr lang="en-US" sz="2400" dirty="0" smtClean="0">
                <a:latin typeface="Lucida Sans Unicode" charset="0"/>
              </a:rPr>
              <a:t>	The link pseudo-classes let you change the style characteristics for different hypertext link states.</a:t>
            </a:r>
          </a:p>
          <a:p>
            <a:pPr marL="0" indent="0" algn="just" eaLnBrk="1" hangingPunct="1">
              <a:buNone/>
            </a:pPr>
            <a:endParaRPr lang="en-US" sz="2400" dirty="0" smtClean="0">
              <a:latin typeface="Lucida Sans Unicode" charset="0"/>
            </a:endParaRPr>
          </a:p>
          <a:p>
            <a:pPr marL="0" indent="0" algn="just" eaLnBrk="1" hangingPunct="1">
              <a:buNone/>
            </a:pPr>
            <a:endParaRPr lang="en-US" sz="2400" dirty="0" smtClean="0">
              <a:latin typeface="Lucida Sans Unicode" charset="0"/>
            </a:endParaRPr>
          </a:p>
          <a:p>
            <a:pPr marL="0" indent="0" algn="just" eaLnBrk="1" hangingPunct="1">
              <a:buNone/>
            </a:pPr>
            <a:endParaRPr lang="en-US" sz="2400" dirty="0" smtClean="0">
              <a:latin typeface="Lucida Sans Unicode" charset="0"/>
            </a:endParaRPr>
          </a:p>
          <a:p>
            <a:pPr marL="0" indent="0" algn="just" eaLnBrk="1" hangingPunct="1">
              <a:buNone/>
            </a:pPr>
            <a:endParaRPr lang="en-US" sz="2400" dirty="0" smtClean="0">
              <a:latin typeface="Lucida Sans Unicode" charset="0"/>
            </a:endParaRPr>
          </a:p>
          <a:p>
            <a:pPr marL="0" indent="0" algn="just" eaLnBrk="1" hangingPunct="1">
              <a:buNone/>
            </a:pPr>
            <a:endParaRPr lang="en-US" sz="2400" dirty="0" smtClean="0">
              <a:latin typeface="Lucida Sans Unicode" charset="0"/>
            </a:endParaRPr>
          </a:p>
          <a:p>
            <a:pPr marL="0" indent="0" algn="just" eaLnBrk="1" hangingPunct="1">
              <a:buNone/>
            </a:pPr>
            <a:endParaRPr lang="en-US" sz="2400" dirty="0" smtClean="0">
              <a:latin typeface="Lucida Sans Unicode" charset="0"/>
            </a:endParaRPr>
          </a:p>
          <a:p>
            <a:pPr marL="0" indent="0" algn="just" eaLnBrk="1" hangingPunct="1">
              <a:buNone/>
            </a:pPr>
            <a:r>
              <a:rPr lang="en-US" sz="1600" b="1" dirty="0" smtClean="0">
                <a:solidFill>
                  <a:srgbClr val="C00000"/>
                </a:solidFill>
                <a:latin typeface="Lucida Sans Unicode" charset="0"/>
              </a:rPr>
              <a:t>Application:</a:t>
            </a:r>
          </a:p>
          <a:p>
            <a:pPr marL="0" indent="0" algn="just" eaLnBrk="1" hangingPunct="1">
              <a:buNone/>
            </a:pPr>
            <a:r>
              <a:rPr lang="en-US" sz="1600" b="1" dirty="0" smtClean="0">
                <a:latin typeface="Lucida Sans Unicode" charset="0"/>
              </a:rPr>
              <a:t>		</a:t>
            </a:r>
            <a:r>
              <a:rPr lang="en-US" sz="2000" b="1" dirty="0" smtClean="0">
                <a:latin typeface="Lucida Sans Unicode" charset="0"/>
              </a:rPr>
              <a:t>a:link  {</a:t>
            </a:r>
            <a:r>
              <a:rPr lang="en-US" sz="2000" b="1" dirty="0" err="1" smtClean="0">
                <a:latin typeface="Lucida Sans Unicode" charset="0"/>
              </a:rPr>
              <a:t>color:red</a:t>
            </a:r>
            <a:r>
              <a:rPr lang="en-US" sz="2000" b="1" dirty="0" smtClean="0">
                <a:latin typeface="Lucida Sans Unicode" charset="0"/>
              </a:rPr>
              <a:t>;}</a:t>
            </a:r>
          </a:p>
          <a:p>
            <a:pPr marL="0" indent="0" algn="just" eaLnBrk="1" hangingPunct="1">
              <a:buNone/>
            </a:pPr>
            <a:r>
              <a:rPr lang="en-US" sz="2000" b="1" dirty="0" smtClean="0">
                <a:latin typeface="Lucida Sans Unicode" charset="0"/>
              </a:rPr>
              <a:t>		a:visited  {color: green;}</a:t>
            </a:r>
          </a:p>
          <a:p>
            <a:pPr marL="0" indent="0" algn="just" eaLnBrk="1" hangingPunct="1">
              <a:buNone/>
            </a:pPr>
            <a:r>
              <a:rPr lang="en-US" sz="2000" b="1" dirty="0" smtClean="0">
                <a:latin typeface="Lucida Sans Unicode" charset="0"/>
              </a:rPr>
              <a:t>      </a:t>
            </a:r>
            <a:r>
              <a:rPr lang="en-US" sz="1400" b="1" dirty="0" smtClean="0">
                <a:latin typeface="Lucida Sans Unicode" charset="0"/>
              </a:rPr>
              <a:t>Note:    </a:t>
            </a:r>
            <a:r>
              <a:rPr lang="en-US" sz="1400" dirty="0" smtClean="0">
                <a:latin typeface="Lucida Sans Unicode" charset="0"/>
              </a:rPr>
              <a:t>Always place your link pseudo-class in the following order </a:t>
            </a:r>
            <a:r>
              <a:rPr lang="en-US" sz="1400" b="1" u="sng" dirty="0" smtClean="0">
                <a:solidFill>
                  <a:srgbClr val="008000"/>
                </a:solidFill>
                <a:latin typeface="Lucida Sans Unicode" charset="0"/>
              </a:rPr>
              <a:t>Link, Visited, Hover, Active</a:t>
            </a:r>
            <a:r>
              <a:rPr lang="en-US" sz="1400" b="1" u="sng" dirty="0" smtClean="0">
                <a:latin typeface="Lucida Sans Unicode" charset="0"/>
              </a:rPr>
              <a:t> </a:t>
            </a:r>
            <a:endParaRPr lang="en-US" sz="2000" b="1" u="sng" dirty="0" smtClean="0">
              <a:latin typeface="Lucida Sans Unicode" charset="0"/>
            </a:endParaRPr>
          </a:p>
          <a:p>
            <a:pPr marL="0" indent="0" algn="just" eaLnBrk="1" hangingPunct="1">
              <a:buNone/>
            </a:pPr>
            <a:endParaRPr lang="en-US" sz="2400" dirty="0" smtClean="0">
              <a:latin typeface="Lucida Sans Unicode" charset="0"/>
            </a:endParaRPr>
          </a:p>
        </p:txBody>
      </p:sp>
      <p:graphicFrame>
        <p:nvGraphicFramePr>
          <p:cNvPr id="8" name="Table 7"/>
          <p:cNvGraphicFramePr>
            <a:graphicFrameLocks noGrp="1"/>
          </p:cNvGraphicFramePr>
          <p:nvPr/>
        </p:nvGraphicFramePr>
        <p:xfrm>
          <a:off x="533400" y="2667000"/>
          <a:ext cx="8001000" cy="2377440"/>
        </p:xfrm>
        <a:graphic>
          <a:graphicData uri="http://schemas.openxmlformats.org/drawingml/2006/table">
            <a:tbl>
              <a:tblPr firstRow="1" bandRow="1">
                <a:tableStyleId>{5C22544A-7EE6-4342-B048-85BDC9FD1C3A}</a:tableStyleId>
              </a:tblPr>
              <a:tblGrid>
                <a:gridCol w="2753032"/>
                <a:gridCol w="5247968"/>
              </a:tblGrid>
              <a:tr h="0">
                <a:tc>
                  <a:txBody>
                    <a:bodyPr/>
                    <a:lstStyle/>
                    <a:p>
                      <a:pPr algn="ctr"/>
                      <a:r>
                        <a:rPr lang="en-US" dirty="0" smtClean="0"/>
                        <a:t>Pseudo-Class</a:t>
                      </a:r>
                      <a:endParaRPr lang="en-US" dirty="0"/>
                    </a:p>
                  </a:txBody>
                  <a:tcPr/>
                </a:tc>
                <a:tc>
                  <a:txBody>
                    <a:bodyPr/>
                    <a:lstStyle/>
                    <a:p>
                      <a:pPr algn="ctr"/>
                      <a:r>
                        <a:rPr lang="en-US" dirty="0" smtClean="0"/>
                        <a:t>Description</a:t>
                      </a:r>
                      <a:endParaRPr lang="en-US" dirty="0"/>
                    </a:p>
                  </a:txBody>
                  <a:tcPr/>
                </a:tc>
              </a:tr>
              <a:tr h="0">
                <a:tc>
                  <a:txBody>
                    <a:bodyPr/>
                    <a:lstStyle/>
                    <a:p>
                      <a:pPr algn="ctr"/>
                      <a:r>
                        <a:rPr lang="en-US" dirty="0" smtClean="0"/>
                        <a:t>:link</a:t>
                      </a:r>
                      <a:endParaRPr lang="en-US" dirty="0"/>
                    </a:p>
                  </a:txBody>
                  <a:tcPr/>
                </a:tc>
                <a:tc>
                  <a:txBody>
                    <a:bodyPr/>
                    <a:lstStyle/>
                    <a:p>
                      <a:pPr algn="just"/>
                      <a:r>
                        <a:rPr lang="en-US" dirty="0" smtClean="0"/>
                        <a:t>Selects any unvisited link that user has not clicked</a:t>
                      </a:r>
                      <a:endParaRPr lang="en-US" dirty="0"/>
                    </a:p>
                  </a:txBody>
                  <a:tcPr/>
                </a:tc>
              </a:tr>
              <a:tr h="0">
                <a:tc>
                  <a:txBody>
                    <a:bodyPr/>
                    <a:lstStyle/>
                    <a:p>
                      <a:pPr algn="ctr"/>
                      <a:r>
                        <a:rPr lang="en-US" dirty="0" smtClean="0"/>
                        <a:t>:visited</a:t>
                      </a:r>
                      <a:endParaRPr lang="en-US" dirty="0"/>
                    </a:p>
                  </a:txBody>
                  <a:tcPr/>
                </a:tc>
                <a:tc>
                  <a:txBody>
                    <a:bodyPr/>
                    <a:lstStyle/>
                    <a:p>
                      <a:pPr algn="just"/>
                      <a:r>
                        <a:rPr lang="en-US" dirty="0" smtClean="0"/>
                        <a:t>Selects any link that your user has already visited</a:t>
                      </a:r>
                      <a:endParaRPr lang="en-US" dirty="0"/>
                    </a:p>
                  </a:txBody>
                  <a:tcPr/>
                </a:tc>
              </a:tr>
              <a:tr h="0">
                <a:tc>
                  <a:txBody>
                    <a:bodyPr/>
                    <a:lstStyle/>
                    <a:p>
                      <a:pPr algn="ctr"/>
                      <a:r>
                        <a:rPr lang="en-US" dirty="0" smtClean="0"/>
                        <a:t>:hover</a:t>
                      </a:r>
                      <a:endParaRPr lang="en-US" dirty="0"/>
                    </a:p>
                  </a:txBody>
                  <a:tcPr/>
                </a:tc>
                <a:tc>
                  <a:txBody>
                    <a:bodyPr/>
                    <a:lstStyle/>
                    <a:p>
                      <a:pPr algn="just"/>
                      <a:r>
                        <a:rPr lang="en-US" dirty="0" smtClean="0"/>
                        <a:t>Selects any link that your user is pointing to with the mouse pointer</a:t>
                      </a:r>
                      <a:endParaRPr lang="en-US" dirty="0"/>
                    </a:p>
                  </a:txBody>
                  <a:tcPr/>
                </a:tc>
              </a:tr>
              <a:tr h="0">
                <a:tc>
                  <a:txBody>
                    <a:bodyPr/>
                    <a:lstStyle/>
                    <a:p>
                      <a:pPr algn="ctr"/>
                      <a:r>
                        <a:rPr lang="en-US" dirty="0" smtClean="0"/>
                        <a:t>:active</a:t>
                      </a:r>
                      <a:endParaRPr lang="en-US" dirty="0"/>
                    </a:p>
                  </a:txBody>
                  <a:tcPr/>
                </a:tc>
                <a:tc>
                  <a:txBody>
                    <a:bodyPr/>
                    <a:lstStyle/>
                    <a:p>
                      <a:pPr algn="just"/>
                      <a:r>
                        <a:rPr lang="en-US" dirty="0" smtClean="0"/>
                        <a:t>Selects a link for the brief moment that your user is actually clicking the link</a:t>
                      </a:r>
                      <a:endParaRPr lang="en-US" dirty="0"/>
                    </a:p>
                  </a:txBody>
                  <a:tcPr/>
                </a:tc>
              </a:tr>
            </a:tbl>
          </a:graphicData>
        </a:graphic>
      </p:graphicFrame>
    </p:spTree>
    <p:extLst>
      <p:ext uri="{BB962C8B-B14F-4D97-AF65-F5344CB8AC3E}">
        <p14:creationId xmlns="" xmlns:p14="http://schemas.microsoft.com/office/powerpoint/2010/main" val="25704947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09600" y="990600"/>
            <a:ext cx="8229600" cy="1417638"/>
          </a:xfrm>
        </p:spPr>
        <p:txBody>
          <a:bodyPr>
            <a:normAutofit/>
          </a:bodyPr>
          <a:lstStyle/>
          <a:p>
            <a:pPr eaLnBrk="1" fontAlgn="auto" hangingPunct="1">
              <a:spcAft>
                <a:spcPts val="0"/>
              </a:spcAft>
              <a:defRPr/>
            </a:pPr>
            <a:r>
              <a:rPr lang="en-US" dirty="0" smtClean="0">
                <a:ea typeface="+mj-ea"/>
              </a:rPr>
              <a:t>Using the </a:t>
            </a:r>
            <a:r>
              <a:rPr lang="en-US" b="1" dirty="0" smtClean="0">
                <a:solidFill>
                  <a:srgbClr val="008000"/>
                </a:solidFill>
                <a:ea typeface="+mj-ea"/>
              </a:rPr>
              <a:t>:hover </a:t>
            </a:r>
            <a:r>
              <a:rPr lang="en-US" dirty="0" smtClean="0">
                <a:ea typeface="+mj-ea"/>
              </a:rPr>
              <a:t>Pseudo-Class</a:t>
            </a:r>
          </a:p>
        </p:txBody>
      </p:sp>
      <p:sp>
        <p:nvSpPr>
          <p:cNvPr id="6" name="Rectangle 3"/>
          <p:cNvSpPr>
            <a:spLocks noGrp="1" noChangeArrowheads="1"/>
          </p:cNvSpPr>
          <p:nvPr>
            <p:ph idx="1"/>
          </p:nvPr>
        </p:nvSpPr>
        <p:spPr>
          <a:xfrm>
            <a:off x="685800" y="2362200"/>
            <a:ext cx="8229600" cy="4953000"/>
          </a:xfrm>
        </p:spPr>
        <p:txBody>
          <a:bodyPr>
            <a:normAutofit/>
          </a:bodyPr>
          <a:lstStyle/>
          <a:p>
            <a:pPr marL="0" indent="0" algn="just" eaLnBrk="1" hangingPunct="1">
              <a:buNone/>
            </a:pPr>
            <a:r>
              <a:rPr lang="en-US" sz="2400" dirty="0" smtClean="0">
                <a:latin typeface="Lucida Sans Unicode" charset="0"/>
              </a:rPr>
              <a:t>	Lets you apply a style that appears when the user points to an element with a pointing device.</a:t>
            </a:r>
          </a:p>
          <a:p>
            <a:pPr marL="0" indent="0" algn="just" eaLnBrk="1" hangingPunct="1">
              <a:buNone/>
            </a:pPr>
            <a:endParaRPr lang="en-US" sz="2400" dirty="0" smtClean="0">
              <a:latin typeface="Lucida Sans Unicode" charset="0"/>
            </a:endParaRPr>
          </a:p>
          <a:p>
            <a:pPr marL="0" indent="0" algn="just" eaLnBrk="1" hangingPunct="1">
              <a:buNone/>
            </a:pPr>
            <a:r>
              <a:rPr lang="en-US" sz="1600" b="1" dirty="0" smtClean="0">
                <a:solidFill>
                  <a:srgbClr val="C00000"/>
                </a:solidFill>
                <a:latin typeface="Lucida Sans Unicode" charset="0"/>
              </a:rPr>
              <a:t>Example:</a:t>
            </a:r>
          </a:p>
          <a:p>
            <a:pPr marL="0" indent="0" algn="just" eaLnBrk="1" hangingPunct="1">
              <a:buNone/>
            </a:pPr>
            <a:endParaRPr lang="en-US" sz="1600" b="1" dirty="0" smtClean="0">
              <a:solidFill>
                <a:srgbClr val="C00000"/>
              </a:solidFill>
              <a:latin typeface="Lucida Sans Unicode" charset="0"/>
            </a:endParaRPr>
          </a:p>
          <a:p>
            <a:pPr marL="0" indent="0" algn="ctr">
              <a:buNone/>
            </a:pPr>
            <a:r>
              <a:rPr lang="en-US" b="1" dirty="0" smtClean="0">
                <a:solidFill>
                  <a:srgbClr val="008000"/>
                </a:solidFill>
                <a:latin typeface="Lucida Sans Unicode" charset="0"/>
              </a:rPr>
              <a:t>a:hover  {background-color: yellow;}</a:t>
            </a:r>
            <a:r>
              <a:rPr lang="en-US" b="1" dirty="0" smtClean="0">
                <a:latin typeface="Lucida Sans Unicode" charset="0"/>
              </a:rPr>
              <a:t>	</a:t>
            </a:r>
            <a:endParaRPr lang="en-US" dirty="0" smtClean="0">
              <a:latin typeface="Lucida Sans Unicode" charset="0"/>
            </a:endParaRPr>
          </a:p>
        </p:txBody>
      </p:sp>
      <p:sp>
        <p:nvSpPr>
          <p:cNvPr id="4" name="Rectangle 3"/>
          <p:cNvSpPr/>
          <p:nvPr/>
        </p:nvSpPr>
        <p:spPr>
          <a:xfrm>
            <a:off x="914400" y="22463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5704947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09600" y="838200"/>
            <a:ext cx="8229600" cy="1417638"/>
          </a:xfrm>
        </p:spPr>
        <p:txBody>
          <a:bodyPr>
            <a:normAutofit/>
          </a:bodyPr>
          <a:lstStyle/>
          <a:p>
            <a:pPr eaLnBrk="1" fontAlgn="auto" hangingPunct="1">
              <a:spcAft>
                <a:spcPts val="0"/>
              </a:spcAft>
              <a:defRPr/>
            </a:pPr>
            <a:r>
              <a:rPr lang="en-US" dirty="0" smtClean="0">
                <a:ea typeface="+mj-ea"/>
              </a:rPr>
              <a:t>Using the </a:t>
            </a:r>
            <a:r>
              <a:rPr lang="en-US" b="1" dirty="0" smtClean="0">
                <a:solidFill>
                  <a:srgbClr val="008000"/>
                </a:solidFill>
                <a:ea typeface="+mj-ea"/>
              </a:rPr>
              <a:t>:first-letter </a:t>
            </a:r>
            <a:r>
              <a:rPr lang="en-US" dirty="0" smtClean="0">
                <a:ea typeface="+mj-ea"/>
              </a:rPr>
              <a:t>Pseudo-Element</a:t>
            </a:r>
          </a:p>
        </p:txBody>
      </p:sp>
      <p:sp>
        <p:nvSpPr>
          <p:cNvPr id="6" name="Rectangle 3"/>
          <p:cNvSpPr>
            <a:spLocks noGrp="1" noChangeArrowheads="1"/>
          </p:cNvSpPr>
          <p:nvPr>
            <p:ph idx="1"/>
          </p:nvPr>
        </p:nvSpPr>
        <p:spPr>
          <a:xfrm>
            <a:off x="685800" y="2209800"/>
            <a:ext cx="8229600" cy="4953000"/>
          </a:xfrm>
        </p:spPr>
        <p:txBody>
          <a:bodyPr>
            <a:normAutofit/>
          </a:bodyPr>
          <a:lstStyle/>
          <a:p>
            <a:pPr marL="0" indent="0" algn="just" eaLnBrk="1" hangingPunct="1">
              <a:buNone/>
            </a:pPr>
            <a:r>
              <a:rPr lang="en-US" sz="2400" dirty="0" smtClean="0">
                <a:latin typeface="Lucida Sans Unicode" charset="0"/>
              </a:rPr>
              <a:t>	Apply style rules to the first letter of any element.</a:t>
            </a:r>
          </a:p>
          <a:p>
            <a:pPr marL="0" indent="0" algn="just" eaLnBrk="1" hangingPunct="1">
              <a:buNone/>
            </a:pPr>
            <a:endParaRPr lang="en-US" sz="2400" dirty="0" smtClean="0">
              <a:latin typeface="Lucida Sans Unicode" charset="0"/>
            </a:endParaRPr>
          </a:p>
          <a:p>
            <a:pPr marL="0" indent="0" algn="just" eaLnBrk="1" hangingPunct="1">
              <a:buNone/>
            </a:pPr>
            <a:r>
              <a:rPr lang="en-US" sz="1600" b="1" dirty="0" smtClean="0">
                <a:solidFill>
                  <a:srgbClr val="C00000"/>
                </a:solidFill>
                <a:latin typeface="Lucida Sans Unicode" charset="0"/>
              </a:rPr>
              <a:t>Example:</a:t>
            </a:r>
          </a:p>
          <a:p>
            <a:pPr marL="0" indent="0" algn="just" eaLnBrk="1" hangingPunct="1">
              <a:buNone/>
            </a:pPr>
            <a:endParaRPr lang="en-US" sz="1600" b="1" dirty="0" smtClean="0">
              <a:solidFill>
                <a:srgbClr val="C00000"/>
              </a:solidFill>
              <a:latin typeface="Lucida Sans Unicode" charset="0"/>
            </a:endParaRPr>
          </a:p>
          <a:p>
            <a:pPr marL="0" indent="0" algn="just" eaLnBrk="1" hangingPunct="1">
              <a:buNone/>
            </a:pPr>
            <a:r>
              <a:rPr lang="en-US" sz="1600" b="1" dirty="0" smtClean="0">
                <a:solidFill>
                  <a:srgbClr val="C00000"/>
                </a:solidFill>
                <a:latin typeface="Lucida Sans Unicode" charset="0"/>
              </a:rPr>
              <a:t>              </a:t>
            </a:r>
            <a:r>
              <a:rPr lang="en-US" b="1" dirty="0" smtClean="0">
                <a:solidFill>
                  <a:srgbClr val="008000"/>
                </a:solidFill>
                <a:latin typeface="Lucida Sans Unicode" charset="0"/>
              </a:rPr>
              <a:t>p:first-letter {</a:t>
            </a:r>
          </a:p>
          <a:p>
            <a:pPr marL="0" indent="0" algn="just" eaLnBrk="1" hangingPunct="1">
              <a:buNone/>
            </a:pPr>
            <a:r>
              <a:rPr lang="en-US" b="1" dirty="0" smtClean="0">
                <a:solidFill>
                  <a:srgbClr val="008000"/>
                </a:solidFill>
                <a:latin typeface="Lucida Sans Unicode" charset="0"/>
              </a:rPr>
              <a:t>		font-weight: bold;</a:t>
            </a:r>
          </a:p>
          <a:p>
            <a:pPr marL="0" indent="0" algn="just" eaLnBrk="1" hangingPunct="1">
              <a:buNone/>
            </a:pPr>
            <a:r>
              <a:rPr lang="en-US" b="1" dirty="0" smtClean="0">
                <a:solidFill>
                  <a:srgbClr val="008000"/>
                </a:solidFill>
                <a:latin typeface="Lucida Sans Unicode" charset="0"/>
              </a:rPr>
              <a:t>		font-size: 200%;</a:t>
            </a:r>
          </a:p>
          <a:p>
            <a:pPr marL="0" indent="0" algn="ctr">
              <a:buNone/>
            </a:pPr>
            <a:r>
              <a:rPr lang="en-US" b="1" dirty="0" smtClean="0">
                <a:solidFill>
                  <a:srgbClr val="008000"/>
                </a:solidFill>
                <a:latin typeface="Lucida Sans Unicode" charset="0"/>
              </a:rPr>
              <a:t>}</a:t>
            </a:r>
            <a:r>
              <a:rPr lang="en-US" b="1" dirty="0" smtClean="0">
                <a:latin typeface="Lucida Sans Unicode" charset="0"/>
              </a:rPr>
              <a:t>	</a:t>
            </a:r>
            <a:endParaRPr lang="en-US" dirty="0" smtClean="0">
              <a:latin typeface="Lucida Sans Unicode" charset="0"/>
            </a:endParaRPr>
          </a:p>
        </p:txBody>
      </p:sp>
      <p:sp>
        <p:nvSpPr>
          <p:cNvPr id="4" name="Rectangle 3"/>
          <p:cNvSpPr/>
          <p:nvPr/>
        </p:nvSpPr>
        <p:spPr>
          <a:xfrm>
            <a:off x="914400" y="209391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Tree>
    <p:extLst>
      <p:ext uri="{BB962C8B-B14F-4D97-AF65-F5344CB8AC3E}">
        <p14:creationId xmlns="" xmlns:p14="http://schemas.microsoft.com/office/powerpoint/2010/main" val="25704947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5602288" y="3487738"/>
            <a:ext cx="185737" cy="369887"/>
          </a:xfrm>
          <a:prstGeom prst="rect">
            <a:avLst/>
          </a:prstGeom>
          <a:noFill/>
          <a:ln w="9525">
            <a:noFill/>
            <a:miter lim="800000"/>
            <a:headEnd/>
            <a:tailEnd/>
          </a:ln>
        </p:spPr>
        <p:txBody>
          <a:bodyPr wrap="none">
            <a:spAutoFit/>
          </a:bodyPr>
          <a:lstStyle/>
          <a:p>
            <a:endParaRPr lang="en-US"/>
          </a:p>
        </p:txBody>
      </p:sp>
      <p:sp>
        <p:nvSpPr>
          <p:cNvPr id="5" name="TextBox 4"/>
          <p:cNvSpPr txBox="1">
            <a:spLocks noChangeArrowheads="1"/>
          </p:cNvSpPr>
          <p:nvPr/>
        </p:nvSpPr>
        <p:spPr bwMode="auto">
          <a:xfrm>
            <a:off x="457200" y="2590800"/>
            <a:ext cx="8337550" cy="830263"/>
          </a:xfrm>
          <a:prstGeom prst="rect">
            <a:avLst/>
          </a:prstGeom>
          <a:noFill/>
          <a:ln w="9525">
            <a:noFill/>
            <a:miter lim="800000"/>
            <a:headEnd/>
            <a:tailEnd/>
          </a:ln>
        </p:spPr>
        <p:txBody>
          <a:bodyPr>
            <a:spAutoFit/>
          </a:bodyPr>
          <a:lstStyle/>
          <a:p>
            <a:pPr algn="ctr"/>
            <a:r>
              <a:rPr lang="en-US" sz="4800" b="1">
                <a:solidFill>
                  <a:srgbClr val="006600"/>
                </a:solidFill>
              </a:rPr>
              <a:t>End of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4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UTECH_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 Template</Template>
  <TotalTime>1863</TotalTime>
  <Words>6119</Words>
  <Application>Microsoft Office PowerPoint</Application>
  <PresentationFormat>On-screen Show (4:3)</PresentationFormat>
  <Paragraphs>741</Paragraphs>
  <Slides>98</Slides>
  <Notes>76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0" baseType="lpstr">
      <vt:lpstr>FEUTECH_ITE</vt:lpstr>
      <vt:lpstr>HiJaak</vt:lpstr>
      <vt:lpstr>Slide 1</vt:lpstr>
      <vt:lpstr>Slide 2</vt:lpstr>
      <vt:lpstr>&lt;font&gt; VS CSS</vt:lpstr>
      <vt:lpstr>What are they?</vt:lpstr>
      <vt:lpstr>Reasons for Using CSS</vt:lpstr>
      <vt:lpstr>Reasons for Using CSS</vt:lpstr>
      <vt:lpstr>Reasons for Using CSS</vt:lpstr>
      <vt:lpstr>Evolution of CSS </vt:lpstr>
      <vt:lpstr>What are they?</vt:lpstr>
      <vt:lpstr>What are they?</vt:lpstr>
      <vt:lpstr>What are they?</vt:lpstr>
      <vt:lpstr>What are they?</vt:lpstr>
      <vt:lpstr>Devices</vt:lpstr>
      <vt:lpstr>Types of CSS</vt:lpstr>
      <vt:lpstr>Inline Style</vt:lpstr>
      <vt:lpstr>Internal / Embedded style sheet</vt:lpstr>
      <vt:lpstr>External style sheet</vt:lpstr>
      <vt:lpstr>Imported</vt:lpstr>
      <vt:lpstr>Methods of Combining CSS with HTML</vt:lpstr>
      <vt:lpstr>Inserting a CSS</vt:lpstr>
      <vt:lpstr>Inserting a CSS</vt:lpstr>
      <vt:lpstr>Inserting a CSS</vt:lpstr>
      <vt:lpstr>Cascading multiple sheets</vt:lpstr>
      <vt:lpstr>Cascading multiple sheets</vt:lpstr>
      <vt:lpstr>Sheet weight or Precedence</vt:lpstr>
      <vt:lpstr>Understanding the Cascade</vt:lpstr>
      <vt:lpstr>Understanding the Cascade</vt:lpstr>
      <vt:lpstr>Slide 28</vt:lpstr>
      <vt:lpstr>Basic CSS Syntax</vt:lpstr>
      <vt:lpstr>Basic CSS Syntax</vt:lpstr>
      <vt:lpstr>Properties with multiple words</vt:lpstr>
      <vt:lpstr>Multiple properties</vt:lpstr>
      <vt:lpstr>Basic CSS Syntax</vt:lpstr>
      <vt:lpstr>Grouping</vt:lpstr>
      <vt:lpstr>Descendants</vt:lpstr>
      <vt:lpstr>CSS Syntax - class</vt:lpstr>
      <vt:lpstr>CSS Syntax - class</vt:lpstr>
      <vt:lpstr>CSS Syntax - class</vt:lpstr>
      <vt:lpstr>CSS Syntax - class</vt:lpstr>
      <vt:lpstr>CSS Syntax - class</vt:lpstr>
      <vt:lpstr>CSS Syntax - class</vt:lpstr>
      <vt:lpstr>CSS Syntax - id</vt:lpstr>
      <vt:lpstr>CSS Syntax - id</vt:lpstr>
      <vt:lpstr>CSS Syntax - comment</vt:lpstr>
      <vt:lpstr>Slide 45</vt:lpstr>
      <vt:lpstr>Background properties</vt:lpstr>
      <vt:lpstr>Background properties</vt:lpstr>
      <vt:lpstr>Background properties</vt:lpstr>
      <vt:lpstr>Background properties</vt:lpstr>
      <vt:lpstr>Background properties</vt:lpstr>
      <vt:lpstr>Background properties</vt:lpstr>
      <vt:lpstr>Slide 52</vt:lpstr>
      <vt:lpstr>Text properties</vt:lpstr>
      <vt:lpstr>Text properties</vt:lpstr>
      <vt:lpstr>Text properties</vt:lpstr>
      <vt:lpstr>Text properties</vt:lpstr>
      <vt:lpstr>Text properties</vt:lpstr>
      <vt:lpstr>Text properties</vt:lpstr>
      <vt:lpstr>Text properties</vt:lpstr>
      <vt:lpstr>Slide 60</vt:lpstr>
      <vt:lpstr>Font properties</vt:lpstr>
      <vt:lpstr>Font properties</vt:lpstr>
      <vt:lpstr>Font properties</vt:lpstr>
      <vt:lpstr>Font properties</vt:lpstr>
      <vt:lpstr>Font properties</vt:lpstr>
      <vt:lpstr>Weighted values</vt:lpstr>
      <vt:lpstr>Font properties</vt:lpstr>
      <vt:lpstr>Font properties</vt:lpstr>
      <vt:lpstr>Slide 69</vt:lpstr>
      <vt:lpstr>Border properties</vt:lpstr>
      <vt:lpstr>Border properties</vt:lpstr>
      <vt:lpstr>Slide 72</vt:lpstr>
      <vt:lpstr>Margin properties</vt:lpstr>
      <vt:lpstr>Margin properties</vt:lpstr>
      <vt:lpstr>Margin properties</vt:lpstr>
      <vt:lpstr>Margin properties</vt:lpstr>
      <vt:lpstr>Margin properties</vt:lpstr>
      <vt:lpstr>Margin properties</vt:lpstr>
      <vt:lpstr>Margin properties</vt:lpstr>
      <vt:lpstr>Slide 80</vt:lpstr>
      <vt:lpstr>Slide 81</vt:lpstr>
      <vt:lpstr>Slide 82</vt:lpstr>
      <vt:lpstr>Slide 83</vt:lpstr>
      <vt:lpstr>Slide 84</vt:lpstr>
      <vt:lpstr>Slide 85</vt:lpstr>
      <vt:lpstr>Slide 86</vt:lpstr>
      <vt:lpstr>CSS syntax - &lt;div&gt;</vt:lpstr>
      <vt:lpstr>Sample &lt;div&gt;</vt:lpstr>
      <vt:lpstr>Slide 89</vt:lpstr>
      <vt:lpstr>CSS syntax - &lt;span&gt;</vt:lpstr>
      <vt:lpstr>Sample &lt;span&gt;</vt:lpstr>
      <vt:lpstr>Slide 92</vt:lpstr>
      <vt:lpstr>Using Attribute Selectors</vt:lpstr>
      <vt:lpstr>Using Pseudo-Class and Pseudo Element Selectors</vt:lpstr>
      <vt:lpstr>Using Pseudo-Class</vt:lpstr>
      <vt:lpstr>Using the :hover Pseudo-Class</vt:lpstr>
      <vt:lpstr>Using the :first-letter Pseudo-Element</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GRAPHICS</dc:title>
  <dc:creator>Jedi Directo</dc:creator>
  <cp:lastModifiedBy>art</cp:lastModifiedBy>
  <cp:revision>179</cp:revision>
  <dcterms:created xsi:type="dcterms:W3CDTF">2013-11-25T21:34:25Z</dcterms:created>
  <dcterms:modified xsi:type="dcterms:W3CDTF">2015-12-13T18:40:35Z</dcterms:modified>
</cp:coreProperties>
</file>