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880" r:id="rId2"/>
  </p:sldMasterIdLst>
  <p:notesMasterIdLst>
    <p:notesMasterId r:id="rId31"/>
  </p:notesMasterIdLst>
  <p:sldIdLst>
    <p:sldId id="356" r:id="rId3"/>
    <p:sldId id="310" r:id="rId4"/>
    <p:sldId id="313" r:id="rId5"/>
    <p:sldId id="314" r:id="rId6"/>
    <p:sldId id="318" r:id="rId7"/>
    <p:sldId id="315" r:id="rId8"/>
    <p:sldId id="316" r:id="rId9"/>
    <p:sldId id="312" r:id="rId10"/>
    <p:sldId id="311" r:id="rId11"/>
    <p:sldId id="321" r:id="rId12"/>
    <p:sldId id="357" r:id="rId13"/>
    <p:sldId id="358" r:id="rId14"/>
    <p:sldId id="322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7" r:id="rId23"/>
    <p:sldId id="341" r:id="rId24"/>
    <p:sldId id="342" r:id="rId25"/>
    <p:sldId id="343" r:id="rId26"/>
    <p:sldId id="344" r:id="rId27"/>
    <p:sldId id="345" r:id="rId28"/>
    <p:sldId id="350" r:id="rId29"/>
    <p:sldId id="353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1pPr>
    <a:lvl2pPr marL="45714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2pPr>
    <a:lvl3pPr marL="91429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3pPr>
    <a:lvl4pPr marL="13714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4pPr>
    <a:lvl5pPr marL="182858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5pPr>
    <a:lvl6pPr marL="2285733" algn="l" defTabSz="457146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6pPr>
    <a:lvl7pPr marL="2742879" algn="l" defTabSz="457146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7pPr>
    <a:lvl8pPr marL="3200026" algn="l" defTabSz="457146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8pPr>
    <a:lvl9pPr marL="3657172" algn="l" defTabSz="457146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3154" autoAdjust="0"/>
  </p:normalViewPr>
  <p:slideViewPr>
    <p:cSldViewPr>
      <p:cViewPr>
        <p:scale>
          <a:sx n="40" d="100"/>
          <a:sy n="40" d="100"/>
        </p:scale>
        <p:origin x="-2936" y="-6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AFB330-C21B-514E-9DB5-867A06E0B8C8}" type="datetimeFigureOut">
              <a:rPr lang="en-US"/>
              <a:pPr/>
              <a:t>9/27/15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022137-836C-644C-AD23-A18B222907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20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14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29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44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58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573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1E133-163D-4D6C-890F-14AA6D24775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3BC1CF0-9A92-9441-9124-EFDF6BEBEC51}" type="slidenum">
              <a:rPr lang="en-US"/>
              <a:pPr eaLnBrk="1" hangingPunct="1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41D89A8-EF72-F440-9883-A612C83B902F}" type="slidenum">
              <a:rPr lang="en-US"/>
              <a:pPr eaLnBrk="1" hangingPunct="1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259D26-0293-7F42-89D2-783E5FA9F816}" type="datetimeFigureOut">
              <a:rPr lang="en-US"/>
              <a:pPr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B8944-B542-6E4A-8267-4D1823487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B791F6-0D8E-E74C-A788-40924454E1A5}" type="datetimeFigureOut">
              <a:rPr lang="en-US"/>
              <a:pPr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30F17-79E7-8C43-B929-5E63714472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2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98AF02-7711-0E4E-AD39-494E422AED89}" type="datetimeFigureOut">
              <a:rPr lang="en-US"/>
              <a:pPr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9AA00-C5C7-FD4E-B175-B044E757D7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02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8"/>
            <a:ext cx="8229600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800">
                <a:latin typeface="Gotham Book" pitchFamily="50" charset="0"/>
              </a:defRPr>
            </a:lvl1pPr>
            <a:lvl2pPr>
              <a:defRPr sz="2400">
                <a:latin typeface="Gotham Book" pitchFamily="50" charset="0"/>
              </a:defRPr>
            </a:lvl2pPr>
            <a:lvl3pPr>
              <a:defRPr sz="2000">
                <a:latin typeface="Gotham Book" pitchFamily="50" charset="0"/>
              </a:defRPr>
            </a:lvl3pPr>
            <a:lvl4pPr>
              <a:defRPr sz="1800">
                <a:latin typeface="Gotham Book" pitchFamily="50" charset="0"/>
              </a:defRPr>
            </a:lvl4pPr>
            <a:lvl5pPr>
              <a:defRPr sz="1800">
                <a:latin typeface="Gotham Book" pitchFamily="5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3600">
                <a:solidFill>
                  <a:srgbClr val="00B050"/>
                </a:solidFill>
                <a:latin typeface="Gotham Bold" pitchFamily="50" charset="0"/>
              </a:defRPr>
            </a:lvl1pPr>
            <a:lvl3pPr marL="914293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257512" y="6264088"/>
            <a:ext cx="3810000" cy="365592"/>
          </a:xfrm>
        </p:spPr>
        <p:txBody>
          <a:bodyPr/>
          <a:lstStyle>
            <a:lvl1pPr algn="r">
              <a:defRPr sz="1400" dirty="0" smtClean="0">
                <a:latin typeface="DellaRobbia BT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>
            <a:spLocks/>
          </p:cNvSpPr>
          <p:nvPr/>
        </p:nvSpPr>
        <p:spPr>
          <a:xfrm>
            <a:off x="5257512" y="6264088"/>
            <a:ext cx="3810000" cy="365592"/>
          </a:xfrm>
          <a:prstGeom prst="rect">
            <a:avLst/>
          </a:prstGeom>
        </p:spPr>
        <p:txBody>
          <a:bodyPr lIns="91429" tIns="45714" rIns="91429" bIns="45714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DellaRobbia BT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/>
              <a:t>Information Technology Education Department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257512" y="6264088"/>
            <a:ext cx="3810000" cy="365592"/>
          </a:xfrm>
        </p:spPr>
        <p:txBody>
          <a:bodyPr/>
          <a:lstStyle>
            <a:lvl1pPr algn="r">
              <a:defRPr sz="1400" dirty="0" smtClean="0">
                <a:latin typeface="DellaRobbia BT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BB803A5F-4CD5-8843-ACD8-F2BCBC9F51DB}" type="datetimeFigureOut">
              <a:rPr lang="en-US" smtClean="0"/>
              <a:pPr/>
              <a:t>9/27/15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FAC730FE-75D6-4C4A-BFDC-8A4701995D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26C0E380-98E2-9F42-B88B-C5700E194282}" type="datetimeFigureOut">
              <a:rPr lang="en-US" smtClean="0"/>
              <a:pPr/>
              <a:t>9/27/15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DEB3E044-08B6-F346-8E31-A800B3F6CB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468A71E5-C094-C240-BAC4-9D2A21E629CC}" type="datetimeFigureOut">
              <a:rPr lang="en-US" smtClean="0"/>
              <a:pPr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C0B84267-90E7-5048-B45E-170A18423B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8DDE17-B6A1-0E47-8BD2-F0C61320EC33}" type="datetimeFigureOut">
              <a:rPr lang="en-US"/>
              <a:pPr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15C179-A4E0-F448-BE79-CC823386A0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7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3" indent="0">
              <a:buNone/>
              <a:defRPr sz="2400"/>
            </a:lvl3pPr>
            <a:lvl4pPr marL="1371440" indent="0">
              <a:buNone/>
              <a:defRPr sz="2000"/>
            </a:lvl4pPr>
            <a:lvl5pPr marL="1828586" indent="0">
              <a:buNone/>
              <a:defRPr sz="2000"/>
            </a:lvl5pPr>
            <a:lvl6pPr marL="2285733" indent="0">
              <a:buNone/>
              <a:defRPr sz="2000"/>
            </a:lvl6pPr>
            <a:lvl7pPr marL="2742879" indent="0">
              <a:buNone/>
              <a:defRPr sz="2000"/>
            </a:lvl7pPr>
            <a:lvl8pPr marL="3200026" indent="0">
              <a:buNone/>
              <a:defRPr sz="2000"/>
            </a:lvl8pPr>
            <a:lvl9pPr marL="3657172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165EC4F0-5F3B-2D40-B071-538770D46927}" type="datetimeFigureOut">
              <a:rPr lang="en-US" smtClean="0"/>
              <a:pPr/>
              <a:t>9/27/15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43B208AD-FDCE-BF44-927C-483617ABA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 lIns="91429" tIns="45714" rIns="91429" bIns="457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E73C988F-4981-6D41-A595-30B5F6839F38}" type="datetimeFigureOut">
              <a:rPr lang="en-US" smtClean="0"/>
              <a:pPr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DE0DFC8F-5BD0-6846-BEA5-AD930D22F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 lIns="91429" tIns="45714" rIns="91429" bIns="457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F33615D4-4D87-D642-8630-4D2947C821E7}" type="datetimeFigureOut">
              <a:rPr lang="en-US" smtClean="0"/>
              <a:pPr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489" y="6356537"/>
            <a:ext cx="2895023" cy="36559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489" y="6356537"/>
            <a:ext cx="2133023" cy="365592"/>
          </a:xfrm>
          <a:prstGeom prst="rect">
            <a:avLst/>
          </a:prstGeom>
        </p:spPr>
        <p:txBody>
          <a:bodyPr lIns="91429" tIns="45714" rIns="91429" bIns="45714"/>
          <a:lstStyle>
            <a:lvl1pPr defTabSz="914293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4C06D4AE-B345-9844-9169-8B9EB607EE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lIns="91429" tIns="45714" rIns="91429" bIns="457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/>
            </a:lvl1pPr>
          </a:lstStyle>
          <a:p>
            <a:fld id="{0063DF9E-4284-F143-A210-17135B76E604}" type="datetimeFigureOut">
              <a:rPr lang="en-US"/>
              <a:pPr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/>
            </a:lvl1pPr>
          </a:lstStyle>
          <a:p>
            <a:fld id="{F55D02FC-9380-C046-A4C5-2C5BFDBDC2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3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26AD5D-300A-644C-A202-9DE414D094E7}" type="datetimeFigureOut">
              <a:rPr lang="en-US"/>
              <a:pPr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8E88E-6D8C-B448-A328-2EE9852A8B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4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047BFC-5FED-D74B-9442-541EF56E2FE1}" type="datetimeFigureOut">
              <a:rPr lang="en-US"/>
              <a:pPr/>
              <a:t>9/27/15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4E4704-61B2-8844-B4E8-E8901E2D16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6" indent="0">
              <a:buNone/>
              <a:defRPr sz="2000" b="1"/>
            </a:lvl2pPr>
            <a:lvl3pPr marL="914293" indent="0">
              <a:buNone/>
              <a:defRPr sz="1800" b="1"/>
            </a:lvl3pPr>
            <a:lvl4pPr marL="1371440" indent="0">
              <a:buNone/>
              <a:defRPr sz="1600" b="1"/>
            </a:lvl4pPr>
            <a:lvl5pPr marL="1828586" indent="0">
              <a:buNone/>
              <a:defRPr sz="1600" b="1"/>
            </a:lvl5pPr>
            <a:lvl6pPr marL="2285733" indent="0">
              <a:buNone/>
              <a:defRPr sz="1600" b="1"/>
            </a:lvl6pPr>
            <a:lvl7pPr marL="2742879" indent="0">
              <a:buNone/>
              <a:defRPr sz="1600" b="1"/>
            </a:lvl7pPr>
            <a:lvl8pPr marL="3200026" indent="0">
              <a:buNone/>
              <a:defRPr sz="1600" b="1"/>
            </a:lvl8pPr>
            <a:lvl9pPr marL="36571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CA40A3-F316-6648-816B-AFC095A236B8}" type="datetimeFigureOut">
              <a:rPr lang="en-US"/>
              <a:pPr/>
              <a:t>9/27/15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FC5B7-9B50-044B-9300-7603B6ADD2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9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0D243E-D68E-1F4D-950F-6AFA51158B0E}" type="datetimeFigureOut">
              <a:rPr lang="en-US"/>
              <a:pPr/>
              <a:t>9/27/15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8D3AB-1B0D-D941-96AC-57B559B280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5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863EF-083C-8F4B-85EC-48D97CABFC42}" type="datetimeFigureOut">
              <a:rPr lang="en-US"/>
              <a:pPr/>
              <a:t>9/27/15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DF9BC-1256-6643-8FA0-F3C2E34B83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3E1BB7-65D1-C940-A180-C524817B7284}" type="datetimeFigureOut">
              <a:rPr lang="en-US"/>
              <a:pPr/>
              <a:t>9/27/15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EF0C46-2907-EA4E-8264-ECD498993F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7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3" indent="0">
              <a:buNone/>
              <a:defRPr sz="2400"/>
            </a:lvl3pPr>
            <a:lvl4pPr marL="1371440" indent="0">
              <a:buNone/>
              <a:defRPr sz="2000"/>
            </a:lvl4pPr>
            <a:lvl5pPr marL="1828586" indent="0">
              <a:buNone/>
              <a:defRPr sz="2000"/>
            </a:lvl5pPr>
            <a:lvl6pPr marL="2285733" indent="0">
              <a:buNone/>
              <a:defRPr sz="2000"/>
            </a:lvl6pPr>
            <a:lvl7pPr marL="2742879" indent="0">
              <a:buNone/>
              <a:defRPr sz="2000"/>
            </a:lvl7pPr>
            <a:lvl8pPr marL="3200026" indent="0">
              <a:buNone/>
              <a:defRPr sz="2000"/>
            </a:lvl8pPr>
            <a:lvl9pPr marL="3657172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B2C691-B13F-9A42-8308-479C2A37D9B9}" type="datetimeFigureOut">
              <a:rPr lang="en-US"/>
              <a:pPr/>
              <a:t>9/27/15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1BB9C3-4410-0E4E-996F-48050F9E86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8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DD280F9A-5B72-5043-A7C5-E00057D02936}" type="datetimeFigureOut">
              <a:rPr lang="en-US"/>
              <a:pPr/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414104A-ED2A-B24D-9C34-9DB3C75B7D7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14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293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44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58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60" indent="-34286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863" indent="-28571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2867" indent="-22857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013" indent="-22857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159" indent="-22857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023" y="2361640"/>
            <a:ext cx="861146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PRESENTATION 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512" y="6454588"/>
            <a:ext cx="3810000" cy="365592"/>
          </a:xfrm>
          <a:prstGeom prst="rect">
            <a:avLst/>
          </a:prstGeom>
        </p:spPr>
        <p:txBody>
          <a:bodyPr lIns="82058" tIns="41029" rIns="82058" bIns="41029"/>
          <a:lstStyle>
            <a:lvl1pPr algn="r" defTabSz="914293" fontAlgn="auto">
              <a:spcBef>
                <a:spcPts val="0"/>
              </a:spcBef>
              <a:spcAft>
                <a:spcPts val="0"/>
              </a:spcAft>
              <a:defRPr sz="1400" b="1" dirty="0" smtClean="0">
                <a:solidFill>
                  <a:schemeClr val="bg1"/>
                </a:solidFill>
                <a:latin typeface="DellaRobbia BT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3183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Gotham Black" pitchFamily="50" charset="0"/>
          <a:ea typeface="+mj-ea"/>
          <a:cs typeface="Arial" pitchFamily="34" charset="0"/>
        </a:defRPr>
      </a:lvl1pPr>
      <a:lvl2pPr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2pPr>
      <a:lvl3pPr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3pPr>
      <a:lvl4pPr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4pPr>
      <a:lvl5pPr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5pPr>
      <a:lvl6pPr marL="410291"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6pPr>
      <a:lvl7pPr marL="820583"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7pPr>
      <a:lvl8pPr marL="1230874"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8pPr>
      <a:lvl9pPr marL="1641165" algn="ctr" defTabSz="913183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Gotham Black"/>
          <a:cs typeface="Arial" pitchFamily="34" charset="0"/>
        </a:defRPr>
      </a:lvl9pPr>
    </p:titleStyle>
    <p:bodyStyle>
      <a:lvl1pPr marL="341909" indent="-341909" algn="l" defTabSz="91318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229" indent="-284925" algn="l" defTabSz="91318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47" indent="-227940" algn="l" defTabSz="91318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52" indent="-227940" algn="l" defTabSz="91318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5" indent="-227940" algn="l" defTabSz="913183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643762" y="1748574"/>
            <a:ext cx="8001000" cy="292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PH" sz="4400" b="1" dirty="0" smtClean="0">
                <a:solidFill>
                  <a:srgbClr val="006600"/>
                </a:solidFill>
              </a:rPr>
              <a:t>Web Design Fundamentals /</a:t>
            </a:r>
          </a:p>
          <a:p>
            <a:pPr algn="ctr" eaLnBrk="1" hangingPunct="1"/>
            <a:r>
              <a:rPr lang="en-PH" sz="4400" b="1" dirty="0" smtClean="0">
                <a:solidFill>
                  <a:srgbClr val="006600"/>
                </a:solidFill>
              </a:rPr>
              <a:t>Basic Web Design</a:t>
            </a:r>
            <a:endParaRPr lang="en-PH" sz="4400" b="1" dirty="0">
              <a:solidFill>
                <a:srgbClr val="006600"/>
              </a:solidFill>
            </a:endParaRPr>
          </a:p>
          <a:p>
            <a:pPr algn="ctr" eaLnBrk="1" hangingPunct="1"/>
            <a:endParaRPr lang="en-PH" sz="3200" b="1" dirty="0" smtClean="0">
              <a:solidFill>
                <a:srgbClr val="006600"/>
              </a:solidFill>
            </a:endParaRPr>
          </a:p>
          <a:p>
            <a:pPr algn="ctr" eaLnBrk="1" hangingPunct="1"/>
            <a:r>
              <a:rPr lang="en-PH" sz="3200" b="1" dirty="0" smtClean="0">
                <a:solidFill>
                  <a:srgbClr val="006600"/>
                </a:solidFill>
              </a:rPr>
              <a:t>Building Website Using Dreamweaver – ITWD103 / ITWD113 </a:t>
            </a:r>
            <a:endParaRPr lang="en-PH" sz="3200" b="1" dirty="0">
              <a:solidFill>
                <a:srgbClr val="0066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762" y="3195126"/>
            <a:ext cx="8001000" cy="1524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752475" y="2111288"/>
            <a:ext cx="7772400" cy="23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4" rIns="91429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000000"/>
                </a:solidFill>
              </a:rPr>
              <a:t>Adobe Dreamweaver</a:t>
            </a:r>
            <a:r>
              <a:rPr lang="en-US" sz="2400" dirty="0">
                <a:solidFill>
                  <a:srgbClr val="000000"/>
                </a:solidFill>
              </a:rPr>
              <a:t> is a </a:t>
            </a:r>
            <a:r>
              <a:rPr lang="en-US" sz="2400" b="1" dirty="0">
                <a:solidFill>
                  <a:srgbClr val="000000"/>
                </a:solidFill>
              </a:rPr>
              <a:t>Graphical User Interface (GUI)</a:t>
            </a:r>
            <a:r>
              <a:rPr lang="en-US" sz="2400" dirty="0">
                <a:solidFill>
                  <a:srgbClr val="000000"/>
                </a:solidFill>
              </a:rPr>
              <a:t> for web design.</a:t>
            </a:r>
          </a:p>
          <a:p>
            <a:pPr eaLnBrk="1" hangingPunct="1"/>
            <a:endParaRPr lang="en-US" sz="2400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sz="2400" dirty="0">
                <a:solidFill>
                  <a:srgbClr val="000000"/>
                </a:solidFill>
              </a:rPr>
              <a:t>Adobe offers a package for Web Developers called the </a:t>
            </a:r>
            <a:r>
              <a:rPr lang="en-US" sz="2400" b="1" dirty="0">
                <a:solidFill>
                  <a:srgbClr val="000000"/>
                </a:solidFill>
              </a:rPr>
              <a:t>Adobe Web Design Premium Package</a:t>
            </a:r>
            <a:r>
              <a:rPr lang="en-US" sz="2400" dirty="0">
                <a:solidFill>
                  <a:srgbClr val="000000"/>
                </a:solidFill>
              </a:rPr>
              <a:t>, containing all the software that you need. 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09600" y="974638"/>
            <a:ext cx="7772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+mn-ea"/>
              </a:rPr>
              <a:t>Best practices</a:t>
            </a:r>
            <a:endParaRPr lang="en-PH" sz="3600" b="1" dirty="0">
              <a:solidFill>
                <a:srgbClr val="0066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1" y="1620750"/>
            <a:ext cx="7484533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752475" y="2059674"/>
            <a:ext cx="7772400" cy="4493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4" rIns="91429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2800" b="1" dirty="0" smtClean="0">
                <a:solidFill>
                  <a:srgbClr val="000000"/>
                </a:solidFill>
              </a:rPr>
              <a:t>The &lt;!DOCTYPE&gt; declaration must be the very first thing in your HTML document, before the &lt;html&gt; tag.</a:t>
            </a:r>
          </a:p>
          <a:p>
            <a:pPr algn="just" eaLnBrk="1" hangingPunct="1"/>
            <a:endParaRPr lang="en-US" sz="2800" b="1" dirty="0" smtClean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sz="2800" b="1" dirty="0" smtClean="0">
                <a:solidFill>
                  <a:srgbClr val="000000"/>
                </a:solidFill>
              </a:rPr>
              <a:t>The &lt;!DOCTYPE&gt; declaration is not an HTML tag; it is an instruction to the web browser about what version of HTML the page is written in.</a:t>
            </a:r>
          </a:p>
          <a:p>
            <a:pPr eaLnBrk="1" hangingPunct="1"/>
            <a:endParaRPr lang="en-US" sz="2400" b="1" dirty="0" smtClean="0">
              <a:solidFill>
                <a:srgbClr val="000000"/>
              </a:solidFill>
            </a:endParaRPr>
          </a:p>
          <a:p>
            <a:pPr eaLnBrk="1" hangingPunct="1"/>
            <a:endParaRPr lang="en-US" sz="2400" b="1" dirty="0" smtClean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dirty="0" smtClean="0">
                <a:solidFill>
                  <a:srgbClr val="000000"/>
                </a:solidFill>
              </a:rPr>
              <a:t>Always add the &lt;!DOCTYPE&gt; declaration to your HTML documents, so that the browser knows what type of document to expect.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09600" y="923024"/>
            <a:ext cx="7772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>
              <a:defRPr/>
            </a:pPr>
            <a:r>
              <a:rPr lang="en-US" sz="3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+mn-ea"/>
              </a:rPr>
              <a:t>&lt;!DOCTYPE&gt;</a:t>
            </a:r>
            <a:endParaRPr lang="en-PH" sz="3600" b="1" dirty="0">
              <a:solidFill>
                <a:srgbClr val="0066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1" y="1569136"/>
            <a:ext cx="7484533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752475" y="2125694"/>
            <a:ext cx="7772400" cy="397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4" rIns="91429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2800" b="1" dirty="0" smtClean="0">
                <a:solidFill>
                  <a:srgbClr val="000000"/>
                </a:solidFill>
              </a:rPr>
              <a:t>Metadata is data (information) about data.</a:t>
            </a:r>
          </a:p>
          <a:p>
            <a:pPr algn="just" eaLnBrk="1" hangingPunct="1"/>
            <a:endParaRPr lang="en-US" sz="2800" b="1" dirty="0" smtClean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sz="2800" b="1" dirty="0" smtClean="0">
                <a:solidFill>
                  <a:srgbClr val="000000"/>
                </a:solidFill>
              </a:rPr>
              <a:t>The &lt;meta&gt; tag provides metadata about the HTML document. Metadata will not be displayed on the page, but will be machine </a:t>
            </a:r>
            <a:r>
              <a:rPr lang="en-US" sz="2800" b="1" dirty="0" err="1" smtClean="0">
                <a:solidFill>
                  <a:srgbClr val="000000"/>
                </a:solidFill>
              </a:rPr>
              <a:t>parsable</a:t>
            </a:r>
            <a:r>
              <a:rPr lang="en-US" sz="2800" b="1" dirty="0" smtClean="0">
                <a:solidFill>
                  <a:srgbClr val="000000"/>
                </a:solidFill>
              </a:rPr>
              <a:t>.</a:t>
            </a:r>
          </a:p>
          <a:p>
            <a:pPr algn="just" eaLnBrk="1" hangingPunct="1"/>
            <a:endParaRPr lang="en-US" sz="2800" b="1" dirty="0" smtClean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sz="2800" b="1" dirty="0" smtClean="0">
                <a:solidFill>
                  <a:srgbClr val="000000"/>
                </a:solidFill>
              </a:rPr>
              <a:t>Meta elements are typically used to specify page description, keywords, author of the document, last modified, and other metadata.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09600" y="989045"/>
            <a:ext cx="7772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>
              <a:defRPr/>
            </a:pPr>
            <a:r>
              <a:rPr lang="en-US" sz="3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+mn-ea"/>
              </a:rPr>
              <a:t>&lt;meta&gt;</a:t>
            </a:r>
            <a:endParaRPr lang="en-PH" sz="3600" b="1" dirty="0">
              <a:solidFill>
                <a:srgbClr val="0066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1" y="1635157"/>
            <a:ext cx="7484533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03400"/>
            <a:ext cx="6019800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762000" y="965200"/>
            <a:ext cx="8229600" cy="5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+mn-ea"/>
              </a:rPr>
              <a:t>REVIEW: Dreamweaver </a:t>
            </a:r>
            <a:r>
              <a:rPr 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+mn-ea"/>
              </a:rPr>
              <a:t>Environment</a:t>
            </a:r>
            <a:endParaRPr lang="en-PH" sz="3200" b="1" dirty="0">
              <a:solidFill>
                <a:srgbClr val="0066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611313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3"/>
          <p:cNvSpPr txBox="1">
            <a:spLocks noChangeArrowheads="1"/>
          </p:cNvSpPr>
          <p:nvPr/>
        </p:nvSpPr>
        <p:spPr bwMode="auto">
          <a:xfrm>
            <a:off x="4038600" y="990600"/>
            <a:ext cx="5251450" cy="12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FFFFFF"/>
                </a:solidFill>
              </a:rPr>
              <a:t>Web Templates</a:t>
            </a:r>
          </a:p>
          <a:p>
            <a:pPr eaLnBrk="1" hangingPunct="1"/>
            <a:endParaRPr lang="en-US" sz="2400" b="1" dirty="0">
              <a:solidFill>
                <a:srgbClr val="FFFFFF"/>
              </a:solidFill>
            </a:endParaRPr>
          </a:p>
          <a:p>
            <a:pPr eaLnBrk="1" hangingPunct="1"/>
            <a:r>
              <a:rPr lang="en-US" sz="2400" dirty="0">
                <a:solidFill>
                  <a:srgbClr val="FFFFFF"/>
                </a:solidFill>
              </a:rPr>
              <a:t>Dreamweaver Templates</a:t>
            </a:r>
          </a:p>
        </p:txBody>
      </p:sp>
      <p:sp>
        <p:nvSpPr>
          <p:cNvPr id="21507" name="TextBox 5"/>
          <p:cNvSpPr txBox="1">
            <a:spLocks noChangeArrowheads="1"/>
          </p:cNvSpPr>
          <p:nvPr/>
        </p:nvSpPr>
        <p:spPr bwMode="auto">
          <a:xfrm>
            <a:off x="381000" y="1828800"/>
            <a:ext cx="8534400" cy="83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000000"/>
                </a:solidFill>
              </a:rPr>
              <a:t>Note that Dreamweaver comes with many </a:t>
            </a:r>
            <a:r>
              <a:rPr lang="en-US" sz="2400" b="1" dirty="0">
                <a:solidFill>
                  <a:srgbClr val="000000"/>
                </a:solidFill>
              </a:rPr>
              <a:t>built-in simple templates</a:t>
            </a:r>
            <a:r>
              <a:rPr lang="en-US" sz="2400" dirty="0">
                <a:solidFill>
                  <a:srgbClr val="000000"/>
                </a:solidFill>
              </a:rPr>
              <a:t> for you to use.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90800"/>
            <a:ext cx="61563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85800" y="914401"/>
            <a:ext cx="822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+mn-ea"/>
              </a:rPr>
              <a:t>Example Template</a:t>
            </a:r>
            <a:endParaRPr lang="en-PH" sz="3600" b="1" dirty="0">
              <a:solidFill>
                <a:srgbClr val="0066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560513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5"/>
          <p:cNvSpPr txBox="1">
            <a:spLocks noChangeArrowheads="1"/>
          </p:cNvSpPr>
          <p:nvPr/>
        </p:nvSpPr>
        <p:spPr bwMode="auto">
          <a:xfrm>
            <a:off x="990600" y="1600212"/>
            <a:ext cx="8534400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000000"/>
                </a:solidFill>
              </a:rPr>
              <a:t>For now, let</a:t>
            </a:r>
            <a:r>
              <a:rPr lang="ja-JP" altLang="en-US" sz="2400" dirty="0">
                <a:solidFill>
                  <a:srgbClr val="000000"/>
                </a:solidFill>
              </a:rPr>
              <a:t>’</a:t>
            </a:r>
            <a:r>
              <a:rPr lang="en-US" sz="2400" dirty="0">
                <a:solidFill>
                  <a:srgbClr val="000000"/>
                </a:solidFill>
              </a:rPr>
              <a:t>s just start with a blank document (no template)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057412"/>
            <a:ext cx="62674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914400" y="762012"/>
            <a:ext cx="8229600" cy="64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defRPr/>
            </a:pPr>
            <a:r>
              <a:rPr lang="en-US" sz="3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+mn-ea"/>
              </a:rPr>
              <a:t>Example </a:t>
            </a: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+mn-ea"/>
              </a:rPr>
              <a:t>Template</a:t>
            </a:r>
            <a:endParaRPr lang="en-PH" sz="3600" b="1" dirty="0">
              <a:solidFill>
                <a:srgbClr val="0066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447811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22534" name="TextBox 3"/>
          <p:cNvSpPr txBox="1">
            <a:spLocks noChangeArrowheads="1"/>
          </p:cNvSpPr>
          <p:nvPr/>
        </p:nvSpPr>
        <p:spPr bwMode="auto">
          <a:xfrm rot="16200000">
            <a:off x="-2191181" y="3124633"/>
            <a:ext cx="5251450" cy="83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/>
              <a:t>Web </a:t>
            </a:r>
            <a:r>
              <a:rPr lang="en-US" sz="2400" b="1" dirty="0" smtClean="0"/>
              <a:t>Templates</a:t>
            </a:r>
            <a:endParaRPr lang="en-US" sz="2400" b="1" dirty="0"/>
          </a:p>
          <a:p>
            <a:pPr eaLnBrk="1" hangingPunct="1"/>
            <a:r>
              <a:rPr lang="en-US" sz="2400" dirty="0"/>
              <a:t>Dreamweaver Blank Document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3"/>
          <p:cNvSpPr txBox="1">
            <a:spLocks noChangeArrowheads="1"/>
          </p:cNvSpPr>
          <p:nvPr/>
        </p:nvSpPr>
        <p:spPr bwMode="auto">
          <a:xfrm>
            <a:off x="4648200" y="1630156"/>
            <a:ext cx="5251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FF0000"/>
                </a:solidFill>
              </a:rPr>
              <a:t>Dreamweaver Basics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555" name="TextBox 5"/>
          <p:cNvSpPr txBox="1">
            <a:spLocks noChangeArrowheads="1"/>
          </p:cNvSpPr>
          <p:nvPr/>
        </p:nvSpPr>
        <p:spPr bwMode="auto">
          <a:xfrm>
            <a:off x="768350" y="2101643"/>
            <a:ext cx="8534400" cy="83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 typeface="Calibri" charset="0"/>
              <a:buAutoNum type="arabicPeriod"/>
            </a:pPr>
            <a:r>
              <a:rPr lang="en-US" sz="2400" dirty="0"/>
              <a:t>Save as </a:t>
            </a:r>
            <a:r>
              <a:rPr lang="en-US" sz="2400" b="1" dirty="0"/>
              <a:t>first-dreamweaver-page.html</a:t>
            </a:r>
          </a:p>
          <a:p>
            <a:pPr eaLnBrk="1" hangingPunct="1">
              <a:buFont typeface="Calibri" charset="0"/>
              <a:buAutoNum type="arabicPeriod"/>
            </a:pPr>
            <a:r>
              <a:rPr lang="en-US" sz="2400" dirty="0"/>
              <a:t>Change the Title (let</a:t>
            </a:r>
            <a:r>
              <a:rPr lang="ja-JP" altLang="en-US" sz="2400"/>
              <a:t>’</a:t>
            </a:r>
            <a:r>
              <a:rPr lang="en-US" sz="2400" dirty="0"/>
              <a:t>s build a New Page for Your Site)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6" y="3292268"/>
            <a:ext cx="73882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p Arrow 1"/>
          <p:cNvSpPr/>
          <p:nvPr/>
        </p:nvSpPr>
        <p:spPr>
          <a:xfrm rot="12119544">
            <a:off x="6448425" y="3285918"/>
            <a:ext cx="304800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3558" name="TextBox 2"/>
          <p:cNvSpPr txBox="1">
            <a:spLocks noChangeArrowheads="1"/>
          </p:cNvSpPr>
          <p:nvPr/>
        </p:nvSpPr>
        <p:spPr bwMode="auto">
          <a:xfrm>
            <a:off x="6469063" y="2941431"/>
            <a:ext cx="1905000" cy="36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Change title</a:t>
            </a:r>
          </a:p>
        </p:txBody>
      </p:sp>
      <p:sp>
        <p:nvSpPr>
          <p:cNvPr id="8" name="Up Arrow 7"/>
          <p:cNvSpPr/>
          <p:nvPr/>
        </p:nvSpPr>
        <p:spPr>
          <a:xfrm rot="18790413">
            <a:off x="3087688" y="5097256"/>
            <a:ext cx="304800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3560" name="TextBox 8"/>
          <p:cNvSpPr txBox="1">
            <a:spLocks noChangeArrowheads="1"/>
          </p:cNvSpPr>
          <p:nvPr/>
        </p:nvSpPr>
        <p:spPr bwMode="auto">
          <a:xfrm>
            <a:off x="3563938" y="5602081"/>
            <a:ext cx="1905000" cy="64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Or</a:t>
            </a:r>
            <a:r>
              <a:rPr lang="en-US"/>
              <a:t> Change title here</a:t>
            </a: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533400" y="872919"/>
            <a:ext cx="822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+mn-ea"/>
              </a:rPr>
              <a:t>Navigating Dreamweaver</a:t>
            </a:r>
            <a:endParaRPr lang="en-PH" sz="3600" b="1" dirty="0">
              <a:solidFill>
                <a:srgbClr val="0066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519031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4114800" y="685800"/>
            <a:ext cx="5251450" cy="12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FFFFFF"/>
                </a:solidFill>
              </a:rPr>
              <a:t>Dreamweaver Basics</a:t>
            </a:r>
          </a:p>
          <a:p>
            <a:pPr eaLnBrk="1" hangingPunct="1"/>
            <a:endParaRPr lang="en-US" sz="2400" b="1" dirty="0">
              <a:solidFill>
                <a:srgbClr val="FFFFFF"/>
              </a:solidFill>
            </a:endParaRPr>
          </a:p>
          <a:p>
            <a:pPr eaLnBrk="1" hangingPunct="1"/>
            <a:r>
              <a:rPr lang="en-US" sz="2400" b="1" dirty="0">
                <a:solidFill>
                  <a:srgbClr val="FFFFFF"/>
                </a:solidFill>
              </a:rPr>
              <a:t>Page Properties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4579" name="TextBox 5"/>
          <p:cNvSpPr txBox="1">
            <a:spLocks noChangeArrowheads="1"/>
          </p:cNvSpPr>
          <p:nvPr/>
        </p:nvSpPr>
        <p:spPr bwMode="auto">
          <a:xfrm>
            <a:off x="914400" y="1524001"/>
            <a:ext cx="8534400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000000"/>
                </a:solidFill>
              </a:rPr>
              <a:t>Let</a:t>
            </a:r>
            <a:r>
              <a:rPr lang="ja-JP" altLang="en-US" sz="2400">
                <a:solidFill>
                  <a:srgbClr val="000000"/>
                </a:solidFill>
              </a:rPr>
              <a:t>’</a:t>
            </a:r>
            <a:r>
              <a:rPr lang="en-US" sz="2400" dirty="0">
                <a:solidFill>
                  <a:srgbClr val="000000"/>
                </a:solidFill>
              </a:rPr>
              <a:t>s format the </a:t>
            </a:r>
            <a:r>
              <a:rPr lang="en-US" sz="2400" b="1" dirty="0">
                <a:solidFill>
                  <a:srgbClr val="000000"/>
                </a:solidFill>
              </a:rPr>
              <a:t>page properties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6" y="2057400"/>
            <a:ext cx="76231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62000" y="609601"/>
            <a:ext cx="822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+mn-ea"/>
              </a:rPr>
              <a:t>Navigating Dreamweaver</a:t>
            </a:r>
            <a:endParaRPr lang="en-PH" sz="3600" b="1" dirty="0">
              <a:solidFill>
                <a:srgbClr val="0066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255713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3"/>
          <p:cNvSpPr txBox="1">
            <a:spLocks noChangeArrowheads="1"/>
          </p:cNvSpPr>
          <p:nvPr/>
        </p:nvSpPr>
        <p:spPr bwMode="auto">
          <a:xfrm>
            <a:off x="4038600" y="895350"/>
            <a:ext cx="5251450" cy="12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FFFFFF"/>
                </a:solidFill>
              </a:rPr>
              <a:t>Dreamweaver Basics</a:t>
            </a:r>
          </a:p>
          <a:p>
            <a:pPr eaLnBrk="1" hangingPunct="1"/>
            <a:endParaRPr lang="en-US" sz="2400" b="1" dirty="0">
              <a:solidFill>
                <a:srgbClr val="FFFFFF"/>
              </a:solidFill>
            </a:endParaRPr>
          </a:p>
          <a:p>
            <a:pPr eaLnBrk="1" hangingPunct="1"/>
            <a:r>
              <a:rPr lang="en-US" sz="2400" b="1" dirty="0">
                <a:solidFill>
                  <a:srgbClr val="FFFFFF"/>
                </a:solidFill>
              </a:rPr>
              <a:t>Page Properties </a:t>
            </a:r>
            <a:r>
              <a:rPr lang="en-US" sz="2400" dirty="0">
                <a:solidFill>
                  <a:srgbClr val="FFFFFF"/>
                </a:solidFill>
              </a:rPr>
              <a:t>(choose HTML)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09750"/>
            <a:ext cx="76390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819151"/>
            <a:ext cx="822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+mn-ea"/>
              </a:rPr>
              <a:t>Navigating Dreamweaver</a:t>
            </a:r>
            <a:endParaRPr lang="en-PH" sz="3600" b="1" dirty="0">
              <a:solidFill>
                <a:srgbClr val="0066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465263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3"/>
          <p:cNvSpPr txBox="1">
            <a:spLocks noChangeArrowheads="1"/>
          </p:cNvSpPr>
          <p:nvPr/>
        </p:nvSpPr>
        <p:spPr bwMode="auto">
          <a:xfrm>
            <a:off x="4114800" y="968793"/>
            <a:ext cx="5251450" cy="12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FFFFFF"/>
                </a:solidFill>
              </a:rPr>
              <a:t>Dreamweaver Basics</a:t>
            </a:r>
          </a:p>
          <a:p>
            <a:pPr eaLnBrk="1" hangingPunct="1"/>
            <a:endParaRPr lang="en-US" sz="2400" b="1" dirty="0">
              <a:solidFill>
                <a:srgbClr val="FFFFFF"/>
              </a:solidFill>
            </a:endParaRPr>
          </a:p>
          <a:p>
            <a:pPr eaLnBrk="1" hangingPunct="1"/>
            <a:r>
              <a:rPr lang="en-US" sz="2400" b="1" dirty="0">
                <a:solidFill>
                  <a:srgbClr val="FFFFFF"/>
                </a:solidFill>
              </a:rPr>
              <a:t>Page Properties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6627" name="TextBox 5"/>
          <p:cNvSpPr txBox="1">
            <a:spLocks noChangeArrowheads="1"/>
          </p:cNvSpPr>
          <p:nvPr/>
        </p:nvSpPr>
        <p:spPr bwMode="auto">
          <a:xfrm>
            <a:off x="685800" y="2111794"/>
            <a:ext cx="8534400" cy="3831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000000"/>
                </a:solidFill>
              </a:rPr>
              <a:t>Notice what happened in the HTML when you used this tool:</a:t>
            </a:r>
          </a:p>
          <a:p>
            <a:pPr eaLnBrk="1" hangingPunct="1"/>
            <a:endParaRPr lang="en-US" sz="2400" b="1" dirty="0">
              <a:solidFill>
                <a:srgbClr val="000000"/>
              </a:solidFill>
            </a:endParaRPr>
          </a:p>
          <a:p>
            <a:pPr eaLnBrk="1" hangingPunct="1"/>
            <a:r>
              <a:rPr lang="en-US" sz="2400" b="1" dirty="0">
                <a:solidFill>
                  <a:srgbClr val="000000"/>
                </a:solidFill>
              </a:rPr>
              <a:t>&lt;html&gt;</a:t>
            </a:r>
          </a:p>
          <a:p>
            <a:pPr eaLnBrk="1" hangingPunct="1"/>
            <a:r>
              <a:rPr lang="en-US" sz="2400" b="1" dirty="0">
                <a:solidFill>
                  <a:srgbClr val="000000"/>
                </a:solidFill>
              </a:rPr>
              <a:t>&lt;head&gt;</a:t>
            </a:r>
          </a:p>
          <a:p>
            <a:pPr eaLnBrk="1" hangingPunct="1"/>
            <a:r>
              <a:rPr lang="en-US" sz="2400" b="1" dirty="0">
                <a:solidFill>
                  <a:srgbClr val="000000"/>
                </a:solidFill>
              </a:rPr>
              <a:t>&lt;/head&gt;</a:t>
            </a:r>
          </a:p>
          <a:p>
            <a:pPr eaLnBrk="1" hangingPunct="1"/>
            <a:r>
              <a:rPr lang="en-US" sz="2400" b="1" dirty="0">
                <a:solidFill>
                  <a:srgbClr val="000000"/>
                </a:solidFill>
              </a:rPr>
              <a:t>&lt;body </a:t>
            </a:r>
            <a:r>
              <a:rPr lang="en-US" sz="2400" b="1" dirty="0" err="1">
                <a:solidFill>
                  <a:srgbClr val="FF0000"/>
                </a:solidFill>
              </a:rPr>
              <a:t>bgcolor</a:t>
            </a:r>
            <a:r>
              <a:rPr lang="en-US" sz="2400" b="1" dirty="0">
                <a:solidFill>
                  <a:srgbClr val="FF0000"/>
                </a:solidFill>
              </a:rPr>
              <a:t>="#000099" text="#993366" link="#999900" </a:t>
            </a:r>
            <a:r>
              <a:rPr lang="en-US" sz="2400" b="1" dirty="0" err="1">
                <a:solidFill>
                  <a:srgbClr val="FF0000"/>
                </a:solidFill>
              </a:rPr>
              <a:t>vlink</a:t>
            </a:r>
            <a:r>
              <a:rPr lang="en-US" sz="2400" b="1" dirty="0">
                <a:solidFill>
                  <a:srgbClr val="FF0000"/>
                </a:solidFill>
              </a:rPr>
              <a:t>="#006699" </a:t>
            </a:r>
            <a:r>
              <a:rPr lang="en-US" sz="2400" b="1" dirty="0" err="1">
                <a:solidFill>
                  <a:srgbClr val="FF0000"/>
                </a:solidFill>
              </a:rPr>
              <a:t>alink</a:t>
            </a:r>
            <a:r>
              <a:rPr lang="en-US" sz="2400" b="1" dirty="0">
                <a:solidFill>
                  <a:srgbClr val="FF0000"/>
                </a:solidFill>
              </a:rPr>
              <a:t>="#003399" </a:t>
            </a:r>
            <a:r>
              <a:rPr lang="en-US" sz="2400" b="1" dirty="0" err="1">
                <a:solidFill>
                  <a:srgbClr val="FF0000"/>
                </a:solidFill>
              </a:rPr>
              <a:t>leftmargin</a:t>
            </a:r>
            <a:r>
              <a:rPr lang="en-US" sz="2400" b="1" dirty="0">
                <a:solidFill>
                  <a:srgbClr val="FF0000"/>
                </a:solidFill>
              </a:rPr>
              <a:t>="20" </a:t>
            </a:r>
            <a:r>
              <a:rPr lang="en-US" sz="2400" b="1" dirty="0" err="1">
                <a:solidFill>
                  <a:srgbClr val="FF0000"/>
                </a:solidFill>
              </a:rPr>
              <a:t>topmargin</a:t>
            </a:r>
            <a:r>
              <a:rPr lang="en-US" sz="2400" b="1" dirty="0">
                <a:solidFill>
                  <a:srgbClr val="FF0000"/>
                </a:solidFill>
              </a:rPr>
              <a:t>="10" </a:t>
            </a:r>
            <a:r>
              <a:rPr lang="en-US" sz="2400" b="1" dirty="0" err="1">
                <a:solidFill>
                  <a:srgbClr val="FF0000"/>
                </a:solidFill>
              </a:rPr>
              <a:t>marginwidth</a:t>
            </a:r>
            <a:r>
              <a:rPr lang="en-US" sz="2400" b="1" dirty="0">
                <a:solidFill>
                  <a:srgbClr val="FF0000"/>
                </a:solidFill>
              </a:rPr>
              <a:t>="5" </a:t>
            </a:r>
            <a:r>
              <a:rPr lang="en-US" sz="2400" b="1" dirty="0" err="1">
                <a:solidFill>
                  <a:srgbClr val="FF0000"/>
                </a:solidFill>
              </a:rPr>
              <a:t>marginheight</a:t>
            </a:r>
            <a:r>
              <a:rPr lang="en-US" sz="2400" b="1" dirty="0">
                <a:solidFill>
                  <a:srgbClr val="FF0000"/>
                </a:solidFill>
              </a:rPr>
              <a:t>="6"</a:t>
            </a:r>
            <a:r>
              <a:rPr lang="en-US" sz="2400" b="1" dirty="0">
                <a:solidFill>
                  <a:srgbClr val="000000"/>
                </a:solidFill>
              </a:rPr>
              <a:t>&gt;</a:t>
            </a:r>
          </a:p>
          <a:p>
            <a:pPr eaLnBrk="1" hangingPunct="1"/>
            <a:r>
              <a:rPr lang="en-US" sz="2400" b="1" dirty="0">
                <a:solidFill>
                  <a:srgbClr val="000000"/>
                </a:solidFill>
              </a:rPr>
              <a:t>&lt;/body&gt;</a:t>
            </a:r>
          </a:p>
          <a:p>
            <a:pPr eaLnBrk="1" hangingPunct="1"/>
            <a:r>
              <a:rPr lang="en-US" sz="2400" b="1" dirty="0">
                <a:solidFill>
                  <a:srgbClr val="000000"/>
                </a:solidFill>
              </a:rPr>
              <a:t>&lt;/html&gt;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892594"/>
            <a:ext cx="822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+mn-ea"/>
              </a:rPr>
              <a:t>Navigating Dreamweaver</a:t>
            </a:r>
            <a:endParaRPr lang="en-PH" sz="3600" b="1" dirty="0">
              <a:solidFill>
                <a:srgbClr val="0066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538706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5"/>
          <p:cNvSpPr txBox="1">
            <a:spLocks noChangeArrowheads="1"/>
          </p:cNvSpPr>
          <p:nvPr/>
        </p:nvSpPr>
        <p:spPr bwMode="auto">
          <a:xfrm>
            <a:off x="942975" y="2005560"/>
            <a:ext cx="4114800" cy="378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n-US" sz="2400" b="1" dirty="0">
                <a:solidFill>
                  <a:srgbClr val="000000"/>
                </a:solidFill>
              </a:rPr>
              <a:t>HTML Markup </a:t>
            </a:r>
            <a:r>
              <a:rPr lang="en-US" sz="2400" dirty="0">
                <a:solidFill>
                  <a:srgbClr val="000000"/>
                </a:solidFill>
              </a:rPr>
              <a:t>provides a map to various site resources, including images, videos, audios, flash, java, CSS, and other files.</a:t>
            </a:r>
          </a:p>
          <a:p>
            <a:pPr algn="just" eaLnBrk="1" hangingPunct="1"/>
            <a:endParaRPr lang="en-US" sz="2400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b="1" dirty="0">
                <a:solidFill>
                  <a:srgbClr val="000000"/>
                </a:solidFill>
              </a:rPr>
              <a:t>Resource Directory</a:t>
            </a:r>
            <a:r>
              <a:rPr lang="en-US" sz="2400" dirty="0">
                <a:solidFill>
                  <a:srgbClr val="000000"/>
                </a:solidFill>
              </a:rPr>
              <a:t> is generally holds media files, while HTML files remain in the root folder.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7" y="2005559"/>
            <a:ext cx="327349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914400" y="1014960"/>
            <a:ext cx="822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+mn-ea"/>
              </a:rPr>
              <a:t>Prelimenaries of Dreamweaver</a:t>
            </a:r>
            <a:endParaRPr lang="en-PH" sz="3600" b="1" dirty="0">
              <a:solidFill>
                <a:srgbClr val="0066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661072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5"/>
          <p:cNvSpPr txBox="1">
            <a:spLocks noChangeArrowheads="1"/>
          </p:cNvSpPr>
          <p:nvPr/>
        </p:nvSpPr>
        <p:spPr bwMode="auto">
          <a:xfrm>
            <a:off x="304800" y="1685700"/>
            <a:ext cx="8534400" cy="1246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/>
              <a:t>Attributes of the Body tag </a:t>
            </a:r>
            <a:r>
              <a:rPr lang="en-US" sz="2400" dirty="0"/>
              <a:t>control the master </a:t>
            </a:r>
            <a:r>
              <a:rPr lang="en-US" sz="2400" b="1" dirty="0"/>
              <a:t>Page Properties</a:t>
            </a:r>
          </a:p>
          <a:p>
            <a:pPr eaLnBrk="1" hangingPunct="1"/>
            <a:endParaRPr lang="en-US" sz="2400" b="1" dirty="0"/>
          </a:p>
          <a:p>
            <a:pPr eaLnBrk="1" hangingPunct="1"/>
            <a:endParaRPr lang="en-US" sz="2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82440"/>
              </p:ext>
            </p:extLst>
          </p:nvPr>
        </p:nvGraphicFramePr>
        <p:xfrm>
          <a:off x="533400" y="2103214"/>
          <a:ext cx="8229600" cy="4145186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65752">
                <a:tc>
                  <a:txBody>
                    <a:bodyPr/>
                    <a:lstStyle/>
                    <a:p>
                      <a:r>
                        <a:rPr lang="en-US" sz="1800" dirty="0"/>
                        <a:t>background="</a:t>
                      </a:r>
                      <a:r>
                        <a:rPr lang="en-US" sz="1800" i="1" dirty="0" err="1"/>
                        <a:t>url</a:t>
                      </a:r>
                      <a:r>
                        <a:rPr lang="en-US" sz="1800" dirty="0"/>
                        <a:t>"</a:t>
                      </a:r>
                    </a:p>
                  </a:txBody>
                  <a:tcPr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Background </a:t>
                      </a:r>
                      <a:r>
                        <a:rPr lang="en-US" sz="1800" dirty="0" smtClean="0"/>
                        <a:t>Image</a:t>
                      </a:r>
                      <a:endParaRPr lang="en-US" sz="1800" dirty="0"/>
                    </a:p>
                  </a:txBody>
                  <a:tcPr marT="45716" marB="45716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396210">
                <a:tc>
                  <a:txBody>
                    <a:bodyPr/>
                    <a:lstStyle/>
                    <a:p>
                      <a:r>
                        <a:rPr lang="en-US" sz="1800"/>
                        <a:t>bgcolor="#??????" </a:t>
                      </a:r>
                    </a:p>
                  </a:txBody>
                  <a:tcPr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Background </a:t>
                      </a:r>
                      <a:r>
                        <a:rPr lang="en-US" sz="1800" dirty="0" smtClean="0"/>
                        <a:t>Color</a:t>
                      </a:r>
                      <a:endParaRPr lang="en-US" sz="1800" dirty="0"/>
                    </a:p>
                  </a:txBody>
                  <a:tcPr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752">
                <a:tc>
                  <a:txBody>
                    <a:bodyPr/>
                    <a:lstStyle/>
                    <a:p>
                      <a:r>
                        <a:rPr lang="en-US" sz="1800"/>
                        <a:t>text="#??????" </a:t>
                      </a:r>
                    </a:p>
                  </a:txBody>
                  <a:tcPr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Document Text </a:t>
                      </a:r>
                      <a:r>
                        <a:rPr lang="en-US" sz="1800" dirty="0" smtClean="0"/>
                        <a:t>Color</a:t>
                      </a:r>
                      <a:endParaRPr lang="en-US" sz="1800" dirty="0"/>
                    </a:p>
                  </a:txBody>
                  <a:tcPr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752">
                <a:tc>
                  <a:txBody>
                    <a:bodyPr/>
                    <a:lstStyle/>
                    <a:p>
                      <a:r>
                        <a:rPr lang="en-US" sz="1800"/>
                        <a:t>link="#??????" </a:t>
                      </a:r>
                    </a:p>
                  </a:txBody>
                  <a:tcPr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Link </a:t>
                      </a:r>
                      <a:r>
                        <a:rPr lang="en-US" sz="1800" dirty="0" smtClean="0"/>
                        <a:t>Color</a:t>
                      </a:r>
                      <a:endParaRPr lang="en-US" sz="1800" dirty="0"/>
                    </a:p>
                  </a:txBody>
                  <a:tcPr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752">
                <a:tc>
                  <a:txBody>
                    <a:bodyPr/>
                    <a:lstStyle/>
                    <a:p>
                      <a:r>
                        <a:rPr lang="en-US" sz="1800"/>
                        <a:t>vlink="#??????" </a:t>
                      </a:r>
                    </a:p>
                  </a:txBody>
                  <a:tcPr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Visited Link </a:t>
                      </a:r>
                      <a:r>
                        <a:rPr lang="en-US" sz="1800" dirty="0" smtClean="0"/>
                        <a:t>Color</a:t>
                      </a:r>
                      <a:endParaRPr lang="en-US" sz="1800" dirty="0"/>
                    </a:p>
                  </a:txBody>
                  <a:tcPr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5752">
                <a:tc>
                  <a:txBody>
                    <a:bodyPr/>
                    <a:lstStyle/>
                    <a:p>
                      <a:r>
                        <a:rPr lang="en-US" sz="1800"/>
                        <a:t>alink="#??????" </a:t>
                      </a:r>
                    </a:p>
                  </a:txBody>
                  <a:tcPr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Active Link </a:t>
                      </a:r>
                      <a:r>
                        <a:rPr lang="en-US" sz="1800" dirty="0" smtClean="0"/>
                        <a:t>Color</a:t>
                      </a:r>
                      <a:endParaRPr lang="en-US" sz="1800" dirty="0"/>
                    </a:p>
                  </a:txBody>
                  <a:tcPr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0072">
                <a:tc>
                  <a:txBody>
                    <a:bodyPr/>
                    <a:lstStyle/>
                    <a:p>
                      <a:r>
                        <a:rPr lang="en-US" sz="1800"/>
                        <a:t>bgproperties="fixed" </a:t>
                      </a:r>
                    </a:p>
                  </a:txBody>
                  <a:tcPr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Background Properties - "Fixed" = non-scrolling </a:t>
                      </a:r>
                      <a:r>
                        <a:rPr lang="en-US" sz="1800" dirty="0" smtClean="0"/>
                        <a:t>watermark</a:t>
                      </a:r>
                      <a:endParaRPr lang="en-US" sz="1800" dirty="0"/>
                    </a:p>
                  </a:txBody>
                  <a:tcPr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0072">
                <a:tc>
                  <a:txBody>
                    <a:bodyPr/>
                    <a:lstStyle/>
                    <a:p>
                      <a:r>
                        <a:rPr lang="en-US" sz="1800" dirty="0" err="1"/>
                        <a:t>leftmargin</a:t>
                      </a:r>
                      <a:r>
                        <a:rPr lang="en-US" sz="1800" dirty="0"/>
                        <a:t>="?" </a:t>
                      </a:r>
                    </a:p>
                  </a:txBody>
                  <a:tcPr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Side Margin Size in Pixels (Internet Explorer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0072">
                <a:tc>
                  <a:txBody>
                    <a:bodyPr/>
                    <a:lstStyle/>
                    <a:p>
                      <a:r>
                        <a:rPr lang="en-US" sz="1800" dirty="0"/>
                        <a:t>topmargin="?" </a:t>
                      </a:r>
                    </a:p>
                  </a:txBody>
                  <a:tcPr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Top Margin Size in Pixels (Internet Explorer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marT="45716" marB="457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33400" y="847501"/>
            <a:ext cx="822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+mn-ea"/>
              </a:rPr>
              <a:t>Navigating Dreamweaver</a:t>
            </a:r>
            <a:endParaRPr lang="en-PH" sz="3600" b="1" dirty="0">
              <a:solidFill>
                <a:srgbClr val="0066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493613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Box 5"/>
          <p:cNvSpPr txBox="1">
            <a:spLocks noChangeArrowheads="1"/>
          </p:cNvSpPr>
          <p:nvPr/>
        </p:nvSpPr>
        <p:spPr bwMode="auto">
          <a:xfrm>
            <a:off x="463550" y="1906530"/>
            <a:ext cx="8534400" cy="4570470"/>
          </a:xfrm>
          <a:prstGeom prst="rect">
            <a:avLst/>
          </a:prstGeom>
          <a:noFill/>
          <a:ln>
            <a:noFill/>
          </a:ln>
          <a:extLst/>
        </p:spPr>
        <p:txBody>
          <a:bodyPr lIns="91429" tIns="45714" rIns="91429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/>
              <a:t>HTML Frames</a:t>
            </a:r>
          </a:p>
          <a:p>
            <a:pPr eaLnBrk="1" hangingPunct="1"/>
            <a:r>
              <a:rPr lang="en-US" sz="2400" dirty="0"/>
              <a:t>With frames, you can display </a:t>
            </a:r>
            <a:r>
              <a:rPr lang="en-US" sz="2400" b="1" dirty="0"/>
              <a:t>more than one HTML document </a:t>
            </a:r>
            <a:r>
              <a:rPr lang="en-US" sz="2400" dirty="0"/>
              <a:t>in the same browser window. Each HTML document is called a frame, and each frame is independent of the others.</a:t>
            </a:r>
          </a:p>
          <a:p>
            <a:pPr eaLnBrk="1" hangingPunct="1"/>
            <a:r>
              <a:rPr lang="en-US" sz="2400" dirty="0"/>
              <a:t>**This is the </a:t>
            </a:r>
            <a:r>
              <a:rPr lang="ja-JP" altLang="en-US" sz="2400"/>
              <a:t>“</a:t>
            </a:r>
            <a:r>
              <a:rPr lang="en-US" sz="2400" dirty="0"/>
              <a:t>Old way</a:t>
            </a:r>
            <a:r>
              <a:rPr lang="ja-JP" altLang="en-US" sz="2400"/>
              <a:t>”</a:t>
            </a:r>
            <a:r>
              <a:rPr lang="en-US" sz="2400" dirty="0"/>
              <a:t> of designing.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The disadvantages of using frames are:</a:t>
            </a:r>
          </a:p>
          <a:p>
            <a:pPr eaLnBrk="1" hangingPunct="1">
              <a:buFont typeface="Arial" charset="0"/>
              <a:buChar char="•"/>
            </a:pPr>
            <a:r>
              <a:rPr lang="en-US" sz="2400" dirty="0"/>
              <a:t>Frames are not expected to be supported in future versions of HTML</a:t>
            </a:r>
          </a:p>
          <a:p>
            <a:pPr eaLnBrk="1" hangingPunct="1">
              <a:buFont typeface="Arial" charset="0"/>
              <a:buChar char="•"/>
            </a:pPr>
            <a:r>
              <a:rPr lang="en-US" sz="2400" dirty="0"/>
              <a:t>Frames are difficult to use. (Printing the entire page is difficult)</a:t>
            </a:r>
          </a:p>
          <a:p>
            <a:pPr eaLnBrk="1" hangingPunct="1">
              <a:buFont typeface="Arial" charset="0"/>
              <a:buChar char="•"/>
            </a:pPr>
            <a:r>
              <a:rPr lang="en-US" sz="2400" dirty="0"/>
              <a:t>The web developer must keep track of more HTML documents</a:t>
            </a:r>
          </a:p>
          <a:p>
            <a:pPr eaLnBrk="1" hangingPunct="1"/>
            <a:endParaRPr lang="en-US" sz="2400" b="1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868305"/>
            <a:ext cx="822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+mn-ea"/>
              </a:rPr>
              <a:t>Navigating Dreamweaver</a:t>
            </a:r>
            <a:endParaRPr lang="en-PH" sz="3600" b="1" dirty="0">
              <a:solidFill>
                <a:srgbClr val="0066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514417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52625"/>
            <a:ext cx="399573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8" y="2187575"/>
            <a:ext cx="5110162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1000" y="885826"/>
            <a:ext cx="822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+mn-ea"/>
              </a:rPr>
              <a:t>Navigating Dreamweaver</a:t>
            </a:r>
            <a:endParaRPr lang="en-PH" sz="3600" b="1" dirty="0">
              <a:solidFill>
                <a:srgbClr val="0066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531938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5"/>
          <p:cNvSpPr txBox="1">
            <a:spLocks noChangeArrowheads="1"/>
          </p:cNvSpPr>
          <p:nvPr/>
        </p:nvSpPr>
        <p:spPr bwMode="auto">
          <a:xfrm>
            <a:off x="1524000" y="2229696"/>
            <a:ext cx="7315200" cy="4247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4" rIns="91429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/>
              <a:t>So if HTML Frames are Outdates, why learn them?</a:t>
            </a:r>
          </a:p>
          <a:p>
            <a:pPr eaLnBrk="1" hangingPunct="1"/>
            <a:r>
              <a:rPr lang="en-US" sz="2400" dirty="0"/>
              <a:t>Many modern 3</a:t>
            </a:r>
            <a:r>
              <a:rPr lang="en-US" sz="2400" baseline="30000" dirty="0"/>
              <a:t>rd</a:t>
            </a:r>
            <a:r>
              <a:rPr lang="en-US" sz="2400" dirty="0"/>
              <a:t> party sites provide frames you can insert on your own webpage, since not all frames have to be from the same site!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Examples include: Facebook, </a:t>
            </a:r>
            <a:r>
              <a:rPr lang="en-US" sz="2400" dirty="0" err="1"/>
              <a:t>Weatherbug</a:t>
            </a:r>
            <a:r>
              <a:rPr lang="en-US" sz="2400" dirty="0"/>
              <a:t>, Google maps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Some are now offered in XHTML or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</a:t>
            </a:r>
            <a:r>
              <a:rPr lang="en-US" sz="2400" dirty="0"/>
              <a:t>format, but many are still coded using </a:t>
            </a:r>
            <a:r>
              <a:rPr lang="ja-JP" altLang="en-US" sz="2400" dirty="0"/>
              <a:t>“</a:t>
            </a:r>
            <a:r>
              <a:rPr lang="en-US" sz="2400" dirty="0" err="1"/>
              <a:t>insertable</a:t>
            </a:r>
            <a:r>
              <a:rPr lang="en-US" sz="2400" dirty="0"/>
              <a:t> frames</a:t>
            </a:r>
            <a:r>
              <a:rPr lang="ja-JP" altLang="en-US" sz="2400" dirty="0"/>
              <a:t>”</a:t>
            </a:r>
            <a:r>
              <a:rPr lang="en-US" sz="2400" dirty="0"/>
              <a:t>, or </a:t>
            </a:r>
            <a:r>
              <a:rPr lang="ja-JP" altLang="en-US" sz="2400" dirty="0"/>
              <a:t>“</a:t>
            </a:r>
            <a:r>
              <a:rPr lang="en-US" sz="2400" dirty="0" err="1"/>
              <a:t>iframe</a:t>
            </a:r>
            <a:r>
              <a:rPr lang="ja-JP" altLang="en-US" sz="2400" dirty="0"/>
              <a:t>”</a:t>
            </a:r>
            <a:r>
              <a:rPr lang="en-US" sz="2400" dirty="0"/>
              <a:t> tags.</a:t>
            </a:r>
          </a:p>
          <a:p>
            <a:pPr eaLnBrk="1" hangingPunct="1"/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1" y="1039072"/>
            <a:ext cx="745322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+mn-ea"/>
              </a:rPr>
              <a:t>Navigating Dreamweaver</a:t>
            </a:r>
            <a:endParaRPr lang="en-PH" sz="3600" b="1" dirty="0">
              <a:solidFill>
                <a:srgbClr val="0066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1" y="1685184"/>
            <a:ext cx="7177177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752600"/>
            <a:ext cx="67706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1371600" y="838201"/>
            <a:ext cx="822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+mn-ea"/>
              </a:rPr>
              <a:t>Navigating Dreamweaver</a:t>
            </a:r>
            <a:endParaRPr lang="en-PH" sz="3600" b="1" dirty="0">
              <a:solidFill>
                <a:srgbClr val="0066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1484313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5"/>
          <p:cNvSpPr txBox="1">
            <a:spLocks noChangeArrowheads="1"/>
          </p:cNvSpPr>
          <p:nvPr/>
        </p:nvSpPr>
        <p:spPr bwMode="auto">
          <a:xfrm>
            <a:off x="1073150" y="2224487"/>
            <a:ext cx="7696200" cy="47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4" rIns="91429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/>
              <a:t>The Google Map Code</a:t>
            </a:r>
          </a:p>
          <a:p>
            <a:pPr eaLnBrk="1" hangingPunct="1"/>
            <a:r>
              <a:rPr lang="en-US" sz="2400" dirty="0"/>
              <a:t>&lt;</a:t>
            </a:r>
            <a:r>
              <a:rPr lang="en-US" sz="2400" dirty="0" err="1"/>
              <a:t>iframe</a:t>
            </a:r>
            <a:r>
              <a:rPr lang="en-US" sz="2400" dirty="0"/>
              <a:t> width="425" height="350" </a:t>
            </a:r>
            <a:r>
              <a:rPr lang="en-US" sz="2400" dirty="0" err="1"/>
              <a:t>frameborder</a:t>
            </a:r>
            <a:r>
              <a:rPr lang="en-US" sz="2400" dirty="0"/>
              <a:t>="0" scrolling="no" </a:t>
            </a:r>
            <a:r>
              <a:rPr lang="en-US" sz="2400" dirty="0" err="1"/>
              <a:t>marginheight</a:t>
            </a:r>
            <a:r>
              <a:rPr lang="en-US" sz="2400" dirty="0"/>
              <a:t>="0" </a:t>
            </a:r>
            <a:r>
              <a:rPr lang="en-US" sz="2400" dirty="0" err="1"/>
              <a:t>marginwidth</a:t>
            </a:r>
            <a:r>
              <a:rPr lang="en-US" sz="2400" dirty="0"/>
              <a:t>="0" </a:t>
            </a:r>
            <a:r>
              <a:rPr lang="en-US" sz="2400" dirty="0" err="1"/>
              <a:t>src</a:t>
            </a:r>
            <a:r>
              <a:rPr lang="en-US" sz="2400" dirty="0"/>
              <a:t>="</a:t>
            </a:r>
            <a:r>
              <a:rPr lang="en-US" sz="800" dirty="0"/>
              <a:t>http://maps.google.com/maps?f=q&amp;amp;source=s_q&amp;amp;hl=en&amp;amp;geocode=&amp;amp;q=jacksonville+nc&amp;amp;aq=&amp;amp;sll=37.0625,-95.677068&amp;amp;sspn=55.674612,135.263672&amp;amp;ie=UTF8&amp;amp;hq=&amp;amp;hnear=Jacksonville,+Onslow,+North+Carolina&amp;amp;t=m&amp;amp;z=12&amp;amp;ll=34.754052,-77.430241&amp;amp;output=embed</a:t>
            </a:r>
            <a:r>
              <a:rPr lang="en-US" sz="2400" dirty="0"/>
              <a:t>"&gt;&lt;/iframe&gt;</a:t>
            </a:r>
          </a:p>
          <a:p>
            <a:pPr eaLnBrk="1" hangingPunct="1"/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 /&gt;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&lt;small&gt;&lt;a </a:t>
            </a:r>
            <a:r>
              <a:rPr lang="en-US" sz="2400" dirty="0" err="1"/>
              <a:t>href</a:t>
            </a:r>
            <a:r>
              <a:rPr lang="en-US" sz="2400" dirty="0"/>
              <a:t>="</a:t>
            </a:r>
            <a:r>
              <a:rPr lang="en-US" sz="800" dirty="0"/>
              <a:t>http://maps.google.com/maps?f=q&amp;amp;source=embed&amp;amp;hl=en&amp;amp;geocode=&amp;amp;q=jacksonville+nc&amp;amp;aq=&amp;amp;sll=37.0625,-95.677068&amp;amp;sspn=55.674612,135.263672&amp;amp;ie=UTF8&amp;amp;hq=&amp;amp;hnear=Jacksonville,+Onslow,+North+Carolina&amp;amp;t=m&amp;amp;z=12&amp;amp;ll=34.754052,-77.430241</a:t>
            </a:r>
            <a:r>
              <a:rPr lang="en-US" sz="2400" dirty="0"/>
              <a:t>" style="color:#0000FF;text-align:left"&gt;View Larger Map&lt;/a&gt;&lt;/small&gt;</a:t>
            </a:r>
            <a:endParaRPr lang="en-US" sz="2400" b="1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957662"/>
            <a:ext cx="7421336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+mn-ea"/>
              </a:rPr>
              <a:t>Navigating Dreamweaver</a:t>
            </a:r>
            <a:endParaRPr lang="en-PH" sz="3600" b="1" dirty="0">
              <a:solidFill>
                <a:srgbClr val="0066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1" y="1603774"/>
            <a:ext cx="7146471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3"/>
          <p:cNvSpPr txBox="1">
            <a:spLocks noChangeArrowheads="1"/>
          </p:cNvSpPr>
          <p:nvPr/>
        </p:nvSpPr>
        <p:spPr bwMode="auto">
          <a:xfrm>
            <a:off x="1143000" y="769938"/>
            <a:ext cx="5251450" cy="83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sz="2400" b="1" dirty="0"/>
          </a:p>
          <a:p>
            <a:pPr eaLnBrk="1" hangingPunct="1"/>
            <a:r>
              <a:rPr lang="en-US" sz="2400" b="1" dirty="0"/>
              <a:t>Some </a:t>
            </a:r>
            <a:r>
              <a:rPr lang="en-US" sz="2400" b="1" dirty="0" err="1"/>
              <a:t>iFrame</a:t>
            </a:r>
            <a:r>
              <a:rPr lang="en-US" sz="2400" b="1" dirty="0"/>
              <a:t> Widget Examples</a:t>
            </a:r>
            <a:endParaRPr lang="en-US" sz="2400" dirty="0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1"/>
            <a:ext cx="41624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Box 1"/>
          <p:cNvSpPr txBox="1">
            <a:spLocks noChangeArrowheads="1"/>
          </p:cNvSpPr>
          <p:nvPr/>
        </p:nvSpPr>
        <p:spPr bwMode="auto">
          <a:xfrm>
            <a:off x="971550" y="5105400"/>
            <a:ext cx="3733800" cy="36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Google Map Widget</a:t>
            </a:r>
          </a:p>
        </p:txBody>
      </p:sp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63" y="1300163"/>
            <a:ext cx="2324100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Box 6"/>
          <p:cNvSpPr txBox="1">
            <a:spLocks noChangeArrowheads="1"/>
          </p:cNvSpPr>
          <p:nvPr/>
        </p:nvSpPr>
        <p:spPr bwMode="auto">
          <a:xfrm>
            <a:off x="5586413" y="2366963"/>
            <a:ext cx="3733800" cy="36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FaceBook </a:t>
            </a:r>
            <a:r>
              <a:rPr lang="ja-JP" altLang="en-US"/>
              <a:t>“</a:t>
            </a:r>
            <a:r>
              <a:rPr lang="en-US"/>
              <a:t>Like</a:t>
            </a:r>
            <a:r>
              <a:rPr lang="ja-JP" altLang="en-US"/>
              <a:t>”</a:t>
            </a:r>
            <a:r>
              <a:rPr lang="en-US"/>
              <a:t> Widget</a:t>
            </a:r>
          </a:p>
        </p:txBody>
      </p:sp>
      <p:pic>
        <p:nvPicPr>
          <p:cNvPr id="3379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09876"/>
            <a:ext cx="29813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0" name="TextBox 8"/>
          <p:cNvSpPr txBox="1">
            <a:spLocks noChangeArrowheads="1"/>
          </p:cNvSpPr>
          <p:nvPr/>
        </p:nvSpPr>
        <p:spPr bwMode="auto">
          <a:xfrm>
            <a:off x="4419601" y="5445125"/>
            <a:ext cx="4262437" cy="36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 err="1"/>
              <a:t>Weatherbug</a:t>
            </a:r>
            <a:r>
              <a:rPr lang="en-US" dirty="0"/>
              <a:t> Live Weather Update Widget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5400" y="950913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371600" y="457201"/>
            <a:ext cx="822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+mn-ea"/>
              </a:rPr>
              <a:t>Navigating Dreamweaver</a:t>
            </a:r>
            <a:endParaRPr lang="en-PH" sz="3600" b="1" dirty="0">
              <a:solidFill>
                <a:srgbClr val="006600"/>
              </a:solidFill>
              <a:latin typeface="Arial" pitchFamily="34" charset="0"/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5"/>
          <p:cNvSpPr txBox="1">
            <a:spLocks noChangeArrowheads="1"/>
          </p:cNvSpPr>
          <p:nvPr/>
        </p:nvSpPr>
        <p:spPr bwMode="auto">
          <a:xfrm>
            <a:off x="685800" y="1409701"/>
            <a:ext cx="8534400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000000"/>
                </a:solidFill>
              </a:rPr>
              <a:t>Creating Frames in </a:t>
            </a:r>
            <a:r>
              <a:rPr lang="en-US" sz="2400" b="1" dirty="0" smtClean="0">
                <a:solidFill>
                  <a:srgbClr val="000000"/>
                </a:solidFill>
              </a:rPr>
              <a:t>Dreamweaver</a:t>
            </a:r>
            <a:endParaRPr lang="en-US" sz="2400" b="1" dirty="0">
              <a:solidFill>
                <a:srgbClr val="000000"/>
              </a:solidFill>
            </a:endParaRP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87538"/>
            <a:ext cx="6248400" cy="39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31850" y="371476"/>
            <a:ext cx="822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+mn-ea"/>
              </a:rPr>
              <a:t>Navigating Dreamweaver</a:t>
            </a:r>
            <a:endParaRPr lang="en-PH" sz="3600" b="1" dirty="0">
              <a:solidFill>
                <a:srgbClr val="0066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8050" y="1017588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057400"/>
            <a:ext cx="7396163" cy="1814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1066800" y="533401"/>
            <a:ext cx="822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+mn-ea"/>
              </a:rPr>
              <a:t>Navigating Dreamweaver</a:t>
            </a:r>
            <a:endParaRPr lang="en-PH" sz="3600" b="1" dirty="0">
              <a:solidFill>
                <a:srgbClr val="0066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179513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Box 5"/>
          <p:cNvSpPr txBox="1">
            <a:spLocks noChangeArrowheads="1"/>
          </p:cNvSpPr>
          <p:nvPr/>
        </p:nvSpPr>
        <p:spPr bwMode="auto">
          <a:xfrm>
            <a:off x="762000" y="2234160"/>
            <a:ext cx="7772400" cy="378564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29" tIns="45714" rIns="91429" bIns="45714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2400" b="1" dirty="0" smtClean="0">
                <a:solidFill>
                  <a:prstClr val="black"/>
                </a:solidFill>
                <a:ea typeface="+mn-ea"/>
                <a:cs typeface="Arial" pitchFamily="34" charset="0"/>
              </a:rPr>
              <a:t>.HTM and .HTML </a:t>
            </a:r>
            <a:r>
              <a:rPr lang="en-US" sz="2400" dirty="0" smtClean="0">
                <a:solidFill>
                  <a:prstClr val="black"/>
                </a:solidFill>
                <a:ea typeface="+mn-ea"/>
                <a:cs typeface="Arial" pitchFamily="34" charset="0"/>
              </a:rPr>
              <a:t>are equivalent, but if two files have the same name and are in the same directory, your web server will choose which to use based on its settings.</a:t>
            </a:r>
          </a:p>
          <a:p>
            <a:pPr>
              <a:defRPr/>
            </a:pPr>
            <a:endParaRPr lang="en-US" sz="2400" dirty="0" smtClean="0">
              <a:solidFill>
                <a:prstClr val="black"/>
              </a:solidFill>
              <a:ea typeface="+mn-ea"/>
              <a:cs typeface="Arial" pitchFamily="34" charset="0"/>
            </a:endParaRPr>
          </a:p>
          <a:p>
            <a:pPr marL="342860" indent="-342860"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ea typeface="+mn-ea"/>
                <a:cs typeface="Arial" pitchFamily="34" charset="0"/>
              </a:rPr>
              <a:t>Both call </a:t>
            </a:r>
            <a:r>
              <a:rPr lang="en-US" sz="2400" b="1" dirty="0" smtClean="0">
                <a:ea typeface="+mn-ea"/>
                <a:cs typeface="Arial" pitchFamily="34" charset="0"/>
              </a:rPr>
              <a:t>MIME (Multipurpose Internet Mail Extension) type </a:t>
            </a:r>
            <a:r>
              <a:rPr lang="en-US" sz="2400" dirty="0" smtClean="0">
                <a:ea typeface="+mn-ea"/>
                <a:cs typeface="Arial" pitchFamily="34" charset="0"/>
              </a:rPr>
              <a:t>of text/html on server</a:t>
            </a:r>
          </a:p>
          <a:p>
            <a:pPr marL="342860" indent="-342860"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prstClr val="black"/>
                </a:solidFill>
                <a:ea typeface="+mn-ea"/>
                <a:cs typeface="Arial" pitchFamily="34" charset="0"/>
              </a:rPr>
              <a:t>HTM is older</a:t>
            </a:r>
            <a:r>
              <a:rPr lang="en-US" sz="2400" dirty="0" smtClean="0">
                <a:solidFill>
                  <a:prstClr val="black"/>
                </a:solidFill>
                <a:ea typeface="+mn-ea"/>
                <a:cs typeface="Arial" pitchFamily="34" charset="0"/>
              </a:rPr>
              <a:t>, back on Windows 3.x extensions could only have 3 characters</a:t>
            </a:r>
          </a:p>
          <a:p>
            <a:pPr marL="342860" indent="-342860"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ea typeface="+mn-ea"/>
                <a:cs typeface="Arial" pitchFamily="34" charset="0"/>
              </a:rPr>
              <a:t>The </a:t>
            </a:r>
            <a:r>
              <a:rPr lang="en-US" sz="2400" b="1" dirty="0" smtClean="0">
                <a:solidFill>
                  <a:prstClr val="black"/>
                </a:solidFill>
                <a:ea typeface="+mn-ea"/>
                <a:cs typeface="Arial" pitchFamily="34" charset="0"/>
              </a:rPr>
              <a:t>normal default is HTML</a:t>
            </a:r>
            <a:r>
              <a:rPr lang="en-US" sz="2400" dirty="0" smtClean="0">
                <a:solidFill>
                  <a:prstClr val="black"/>
                </a:solidFill>
                <a:ea typeface="+mn-ea"/>
                <a:cs typeface="Arial" pitchFamily="34" charset="0"/>
              </a:rPr>
              <a:t>, but check with your provider.</a:t>
            </a:r>
          </a:p>
          <a:p>
            <a:pPr>
              <a:defRPr/>
            </a:pPr>
            <a:endParaRPr lang="en-US" sz="2400" dirty="0" smtClean="0">
              <a:solidFill>
                <a:prstClr val="black"/>
              </a:solidFill>
              <a:ea typeface="+mn-ea"/>
              <a:cs typeface="Arial" pitchFamily="34" charset="0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1078460"/>
            <a:ext cx="7494814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+mn-ea"/>
              </a:rPr>
              <a:t>Best practices</a:t>
            </a:r>
            <a:endParaRPr lang="en-PH" sz="3600" b="1" dirty="0">
              <a:solidFill>
                <a:srgbClr val="0066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1" y="1724572"/>
            <a:ext cx="7217229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Box 5"/>
          <p:cNvSpPr txBox="1">
            <a:spLocks noChangeArrowheads="1"/>
          </p:cNvSpPr>
          <p:nvPr/>
        </p:nvSpPr>
        <p:spPr bwMode="auto">
          <a:xfrm>
            <a:off x="914400" y="2040565"/>
            <a:ext cx="7772400" cy="489363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29" tIns="45714" rIns="91429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000000"/>
                </a:solidFill>
              </a:rPr>
              <a:t>Though many modern servers will allow any file name to be used, it is best to convert your files into the older format that will function with all servers.</a:t>
            </a:r>
          </a:p>
          <a:p>
            <a:pPr eaLnBrk="1" hangingPunct="1"/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All lower case letters </a:t>
            </a:r>
            <a:r>
              <a:rPr lang="en-US" sz="2400" dirty="0">
                <a:solidFill>
                  <a:srgbClr val="000000"/>
                </a:solidFill>
              </a:rPr>
              <a:t>(file names are CAPs sensitive)</a:t>
            </a:r>
          </a:p>
          <a:p>
            <a:pPr eaLnBrk="1" hangingPunct="1"/>
            <a:r>
              <a:rPr lang="en-US" sz="2400" dirty="0">
                <a:solidFill>
                  <a:srgbClr val="000000"/>
                </a:solidFill>
              </a:rPr>
              <a:t>   </a:t>
            </a:r>
            <a:r>
              <a:rPr lang="en-US" sz="2000" dirty="0">
                <a:solidFill>
                  <a:srgbClr val="000000"/>
                </a:solidFill>
              </a:rPr>
              <a:t>      i.e. </a:t>
            </a:r>
            <a:r>
              <a:rPr lang="en-US" sz="2000" dirty="0" err="1">
                <a:solidFill>
                  <a:srgbClr val="000000"/>
                </a:solidFill>
              </a:rPr>
              <a:t>Index.html</a:t>
            </a:r>
            <a:r>
              <a:rPr lang="en-US" sz="2000" dirty="0">
                <a:solidFill>
                  <a:srgbClr val="000000"/>
                </a:solidFill>
              </a:rPr>
              <a:t> is a different file than </a:t>
            </a:r>
            <a:r>
              <a:rPr lang="en-US" sz="2000" dirty="0" err="1">
                <a:solidFill>
                  <a:srgbClr val="000000"/>
                </a:solidFill>
              </a:rPr>
              <a:t>index.html</a:t>
            </a:r>
            <a:endParaRPr lang="en-US" sz="2000" dirty="0"/>
          </a:p>
          <a:p>
            <a:pPr eaLnBrk="1" hangingPunct="1">
              <a:buFont typeface="Arial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No Spaces</a:t>
            </a:r>
            <a:r>
              <a:rPr lang="en-US" sz="2400" dirty="0">
                <a:solidFill>
                  <a:srgbClr val="000000"/>
                </a:solidFill>
              </a:rPr>
              <a:t>, instead use hyphens (-) or underscores (_)i.e. </a:t>
            </a:r>
          </a:p>
          <a:p>
            <a:pPr eaLnBrk="1" hangingPunct="1"/>
            <a:r>
              <a:rPr lang="en-US" sz="2400" dirty="0">
                <a:solidFill>
                  <a:srgbClr val="000000"/>
                </a:solidFill>
              </a:rPr>
              <a:t>        </a:t>
            </a:r>
            <a:r>
              <a:rPr lang="en-US" sz="2000" dirty="0">
                <a:solidFill>
                  <a:srgbClr val="000000"/>
                </a:solidFill>
              </a:rPr>
              <a:t>spaces will be converted to </a:t>
            </a:r>
            <a:r>
              <a:rPr lang="ja-JP" altLang="en-US" sz="2000" dirty="0">
                <a:solidFill>
                  <a:srgbClr val="000000"/>
                </a:solidFill>
              </a:rPr>
              <a:t>“</a:t>
            </a:r>
            <a:r>
              <a:rPr lang="en-US" sz="2000" dirty="0">
                <a:solidFill>
                  <a:srgbClr val="000000"/>
                </a:solidFill>
              </a:rPr>
              <a:t>%20</a:t>
            </a:r>
            <a:r>
              <a:rPr lang="ja-JP" altLang="en-US" sz="2000" dirty="0">
                <a:solidFill>
                  <a:srgbClr val="000000"/>
                </a:solidFill>
              </a:rPr>
              <a:t>”</a:t>
            </a:r>
            <a:r>
              <a:rPr lang="en-US" sz="2000" dirty="0">
                <a:solidFill>
                  <a:srgbClr val="000000"/>
                </a:solidFill>
              </a:rPr>
              <a:t>, resulting in confusing file names</a:t>
            </a:r>
          </a:p>
          <a:p>
            <a:pPr eaLnBrk="1" hangingPunct="1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Use </a:t>
            </a:r>
            <a:r>
              <a:rPr lang="en-US" sz="2400" b="1" dirty="0">
                <a:solidFill>
                  <a:srgbClr val="000000"/>
                </a:solidFill>
              </a:rPr>
              <a:t>Keywords</a:t>
            </a:r>
            <a:r>
              <a:rPr lang="en-US" sz="2400" dirty="0">
                <a:solidFill>
                  <a:srgbClr val="000000"/>
                </a:solidFill>
              </a:rPr>
              <a:t> in file names</a:t>
            </a:r>
          </a:p>
          <a:p>
            <a:pPr eaLnBrk="1" hangingPunct="1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Keep file names </a:t>
            </a:r>
            <a:r>
              <a:rPr lang="en-US" sz="2400" b="1" dirty="0" smtClean="0">
                <a:solidFill>
                  <a:srgbClr val="000000"/>
                </a:solidFill>
              </a:rPr>
              <a:t>Short</a:t>
            </a:r>
          </a:p>
          <a:p>
            <a:pPr eaLnBrk="1" hangingPunct="1">
              <a:buFont typeface="Arial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Do not use Special Characters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/>
              <a:t>such as # " &amp; % , etc.</a:t>
            </a:r>
            <a:endParaRPr lang="en-US" sz="2400" b="1" dirty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990600" y="1089653"/>
            <a:ext cx="7494814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+mn-ea"/>
              </a:rPr>
              <a:t>Best practices</a:t>
            </a:r>
            <a:endParaRPr lang="en-PH" sz="3600" b="1" dirty="0">
              <a:solidFill>
                <a:srgbClr val="0066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1" y="1735765"/>
            <a:ext cx="7217229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4343400" y="1012729"/>
            <a:ext cx="482945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4" rIns="91429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FFFFFF"/>
                </a:solidFill>
              </a:rPr>
              <a:t>File Names: Best practices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8675" name="TextBox 5"/>
          <p:cNvSpPr txBox="1">
            <a:spLocks noChangeArrowheads="1"/>
          </p:cNvSpPr>
          <p:nvPr/>
        </p:nvSpPr>
        <p:spPr bwMode="auto">
          <a:xfrm>
            <a:off x="914400" y="1927128"/>
            <a:ext cx="7848600" cy="401647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29" tIns="45714" rIns="91429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Also…</a:t>
            </a:r>
          </a:p>
          <a:p>
            <a:pPr eaLnBrk="1" hangingPunct="1"/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en-US" sz="2800" dirty="0"/>
              <a:t>The file name should be </a:t>
            </a:r>
            <a:r>
              <a:rPr lang="en-US" sz="2800" b="1" dirty="0"/>
              <a:t>no more than 32 characters</a:t>
            </a:r>
            <a:r>
              <a:rPr lang="en-US" sz="2800" dirty="0"/>
              <a:t>, including the ".html" or ".</a:t>
            </a:r>
            <a:r>
              <a:rPr lang="en-US" sz="2800" dirty="0" err="1"/>
              <a:t>htm</a:t>
            </a:r>
            <a:r>
              <a:rPr lang="en-US" sz="2800" dirty="0"/>
              <a:t>" file suffix.</a:t>
            </a:r>
          </a:p>
          <a:p>
            <a:pPr eaLnBrk="1" hangingPunct="1">
              <a:buFont typeface="Arial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There should only be </a:t>
            </a:r>
            <a:r>
              <a:rPr lang="en-US" sz="2800" b="1" dirty="0">
                <a:solidFill>
                  <a:srgbClr val="000000"/>
                </a:solidFill>
              </a:rPr>
              <a:t>one </a:t>
            </a:r>
            <a:r>
              <a:rPr lang="ja-JP" altLang="en-US" sz="2800" b="1" dirty="0">
                <a:solidFill>
                  <a:srgbClr val="000000"/>
                </a:solidFill>
              </a:rPr>
              <a:t>“</a:t>
            </a:r>
            <a:r>
              <a:rPr lang="en-US" sz="2800" b="1" dirty="0">
                <a:solidFill>
                  <a:srgbClr val="000000"/>
                </a:solidFill>
              </a:rPr>
              <a:t>.</a:t>
            </a:r>
            <a:r>
              <a:rPr lang="ja-JP" altLang="en-US" sz="2800" b="1" dirty="0">
                <a:solidFill>
                  <a:srgbClr val="000000"/>
                </a:solidFill>
              </a:rPr>
              <a:t>”</a:t>
            </a:r>
            <a:r>
              <a:rPr lang="en-US" sz="2800" dirty="0">
                <a:solidFill>
                  <a:srgbClr val="000000"/>
                </a:solidFill>
              </a:rPr>
              <a:t>, placed before the extension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All files should </a:t>
            </a:r>
            <a:r>
              <a:rPr lang="en-US" sz="2800" b="1" dirty="0">
                <a:solidFill>
                  <a:srgbClr val="000000"/>
                </a:solidFill>
              </a:rPr>
              <a:t>start with a letter</a:t>
            </a:r>
          </a:p>
          <a:p>
            <a:pPr eaLnBrk="1" hangingPunct="1">
              <a:buFont typeface="Arial" charset="0"/>
              <a:buChar char="•"/>
            </a:pPr>
            <a:r>
              <a:rPr lang="en-US" sz="2800" b="1" dirty="0">
                <a:solidFill>
                  <a:srgbClr val="000000"/>
                </a:solidFill>
              </a:rPr>
              <a:t>Ensure the proper suffix for the file type </a:t>
            </a:r>
            <a:r>
              <a:rPr lang="en-US" sz="2800" dirty="0">
                <a:solidFill>
                  <a:srgbClr val="000000"/>
                </a:solidFill>
              </a:rPr>
              <a:t>(i.e.   .html, .jpg, .gif, .</a:t>
            </a:r>
            <a:r>
              <a:rPr lang="en-US" sz="2800" dirty="0" err="1">
                <a:solidFill>
                  <a:srgbClr val="000000"/>
                </a:solidFill>
              </a:rPr>
              <a:t>css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>
                <a:solidFill>
                  <a:srgbClr val="000000"/>
                </a:solidFill>
              </a:rPr>
              <a:t>ect</a:t>
            </a:r>
            <a:r>
              <a:rPr lang="en-US" sz="2800" dirty="0">
                <a:solidFill>
                  <a:srgbClr val="000000"/>
                </a:solidFill>
              </a:rPr>
              <a:t>.)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1" y="936529"/>
            <a:ext cx="756829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+mn-ea"/>
              </a:rPr>
              <a:t>Best practices</a:t>
            </a:r>
            <a:endParaRPr lang="en-PH" sz="3600" b="1" dirty="0">
              <a:solidFill>
                <a:srgbClr val="0066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1" y="1582641"/>
            <a:ext cx="7287986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647887"/>
              </p:ext>
            </p:extLst>
          </p:nvPr>
        </p:nvGraphicFramePr>
        <p:xfrm>
          <a:off x="1073152" y="1935480"/>
          <a:ext cx="7461249" cy="4389120"/>
        </p:xfrm>
        <a:graphic>
          <a:graphicData uri="http://schemas.openxmlformats.org/drawingml/2006/table">
            <a:tbl>
              <a:tblPr/>
              <a:tblGrid>
                <a:gridCol w="2487083"/>
                <a:gridCol w="2487083"/>
                <a:gridCol w="2487083"/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These are valid file names: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These are invalid file names: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james-smith.html 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</a:b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John-and-Marys_Wedding.JPG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</a:b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rWalker.html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</a:b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harrisfiles.html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james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smith.html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</a:b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John&amp;Mary's.htm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4myWedding.JPG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R.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Walker.html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</a:b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Arial" charset="0"/>
                        </a:rPr>
                        <a:t>harris.html_files.html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321" name="Picture 3" descr="spa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3359469"/>
            <a:ext cx="172714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4" descr="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2072005"/>
            <a:ext cx="34542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2" descr="Y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995805"/>
            <a:ext cx="34542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996950" y="929006"/>
            <a:ext cx="7461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+mn-ea"/>
              </a:rPr>
              <a:t>Best practices</a:t>
            </a:r>
            <a:endParaRPr lang="en-PH" sz="3600" b="1" dirty="0">
              <a:solidFill>
                <a:srgbClr val="0066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3150" y="1575118"/>
            <a:ext cx="7184907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533400" y="1800297"/>
            <a:ext cx="8124093" cy="452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4" rIns="91429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000000"/>
                </a:solidFill>
              </a:rPr>
              <a:t>The first word has the most </a:t>
            </a:r>
            <a:r>
              <a:rPr lang="ja-JP" altLang="en-US" sz="2400">
                <a:solidFill>
                  <a:srgbClr val="000000"/>
                </a:solidFill>
              </a:rPr>
              <a:t>“</a:t>
            </a:r>
            <a:r>
              <a:rPr lang="en-US" sz="2400" dirty="0">
                <a:solidFill>
                  <a:srgbClr val="000000"/>
                </a:solidFill>
              </a:rPr>
              <a:t>weight</a:t>
            </a:r>
            <a:r>
              <a:rPr lang="ja-JP" altLang="en-US" sz="2400">
                <a:solidFill>
                  <a:srgbClr val="000000"/>
                </a:solidFill>
              </a:rPr>
              <a:t>”</a:t>
            </a:r>
            <a:r>
              <a:rPr lang="en-US" sz="2400" dirty="0">
                <a:solidFill>
                  <a:srgbClr val="000000"/>
                </a:solidFill>
              </a:rPr>
              <a:t> in how search engines find your page in </a:t>
            </a:r>
            <a:r>
              <a:rPr lang="en-US" sz="2400" b="1" dirty="0">
                <a:solidFill>
                  <a:srgbClr val="000000"/>
                </a:solidFill>
              </a:rPr>
              <a:t>File Names </a:t>
            </a:r>
            <a:r>
              <a:rPr lang="en-US" sz="2400" b="1" u="sng" dirty="0">
                <a:solidFill>
                  <a:srgbClr val="000000"/>
                </a:solidFill>
              </a:rPr>
              <a:t>AND</a:t>
            </a:r>
            <a:r>
              <a:rPr lang="en-US" sz="2400" b="1" dirty="0">
                <a:solidFill>
                  <a:srgbClr val="000000"/>
                </a:solidFill>
              </a:rPr>
              <a:t> Page Titles</a:t>
            </a:r>
            <a:r>
              <a:rPr lang="en-US" sz="2400" dirty="0">
                <a:solidFill>
                  <a:srgbClr val="000000"/>
                </a:solidFill>
              </a:rPr>
              <a:t>.  Always use your Keyword first, not a pronoun or introductory word.</a:t>
            </a:r>
          </a:p>
          <a:p>
            <a:pPr eaLnBrk="1" hangingPunct="1"/>
            <a:endParaRPr lang="en-US" sz="2400" dirty="0">
              <a:solidFill>
                <a:srgbClr val="000000"/>
              </a:solidFill>
            </a:endParaRPr>
          </a:p>
          <a:p>
            <a:pPr eaLnBrk="1" hangingPunct="1"/>
            <a:r>
              <a:rPr lang="en-US" sz="2400" dirty="0">
                <a:solidFill>
                  <a:srgbClr val="000000"/>
                </a:solidFill>
              </a:rPr>
              <a:t>The words </a:t>
            </a:r>
            <a:r>
              <a:rPr lang="ja-JP" altLang="en-US" sz="2400">
                <a:solidFill>
                  <a:srgbClr val="000000"/>
                </a:solidFill>
              </a:rPr>
              <a:t>“</a:t>
            </a:r>
            <a:r>
              <a:rPr lang="en-US" sz="2400" dirty="0">
                <a:solidFill>
                  <a:srgbClr val="000000"/>
                </a:solidFill>
              </a:rPr>
              <a:t>A</a:t>
            </a:r>
            <a:r>
              <a:rPr lang="ja-JP" altLang="en-US" sz="2400">
                <a:solidFill>
                  <a:srgbClr val="000000"/>
                </a:solidFill>
              </a:rPr>
              <a:t>”</a:t>
            </a:r>
            <a:r>
              <a:rPr lang="en-US" sz="2400" dirty="0">
                <a:solidFill>
                  <a:srgbClr val="000000"/>
                </a:solidFill>
              </a:rPr>
              <a:t> and </a:t>
            </a:r>
            <a:r>
              <a:rPr lang="ja-JP" altLang="en-US" sz="2400">
                <a:solidFill>
                  <a:srgbClr val="000000"/>
                </a:solidFill>
              </a:rPr>
              <a:t>“</a:t>
            </a:r>
            <a:r>
              <a:rPr lang="en-US" sz="2400" dirty="0">
                <a:solidFill>
                  <a:srgbClr val="000000"/>
                </a:solidFill>
              </a:rPr>
              <a:t>The</a:t>
            </a:r>
            <a:r>
              <a:rPr lang="ja-JP" altLang="en-US" sz="2400">
                <a:solidFill>
                  <a:srgbClr val="000000"/>
                </a:solidFill>
              </a:rPr>
              <a:t>”</a:t>
            </a:r>
            <a:r>
              <a:rPr lang="en-US" sz="2400" dirty="0">
                <a:solidFill>
                  <a:srgbClr val="000000"/>
                </a:solidFill>
              </a:rPr>
              <a:t> are exceptions, as they are generally ignored.</a:t>
            </a:r>
          </a:p>
          <a:p>
            <a:pPr eaLnBrk="1" hangingPunct="1"/>
            <a:endParaRPr lang="en-US" sz="2400" dirty="0">
              <a:solidFill>
                <a:srgbClr val="000000"/>
              </a:solidFill>
            </a:endParaRPr>
          </a:p>
          <a:p>
            <a:pPr eaLnBrk="1" hangingPunct="1"/>
            <a:r>
              <a:rPr lang="en-US" sz="2400" dirty="0"/>
              <a:t>&lt;title&gt;A Smith Family&lt;/title&gt; will be indexed under </a:t>
            </a:r>
            <a:r>
              <a:rPr lang="en-US" sz="2400" b="1" dirty="0"/>
              <a:t>"Smith". </a:t>
            </a:r>
            <a:endParaRPr lang="en-US" sz="2400" dirty="0"/>
          </a:p>
          <a:p>
            <a:pPr eaLnBrk="1" hangingPunct="1"/>
            <a:r>
              <a:rPr lang="en-US" sz="2400" dirty="0"/>
              <a:t>&lt;title&gt;The Smith Family&lt;/title&gt; will be indexed under </a:t>
            </a:r>
            <a:r>
              <a:rPr lang="en-US" sz="2400" b="1" dirty="0"/>
              <a:t>"Smith". </a:t>
            </a:r>
            <a:endParaRPr lang="en-US" sz="2400" dirty="0"/>
          </a:p>
          <a:p>
            <a:pPr eaLnBrk="1" hangingPunct="1"/>
            <a:r>
              <a:rPr lang="en-US" sz="2400" dirty="0"/>
              <a:t>&lt;title&gt;Smith Family&lt;/title&gt; will be indexed under </a:t>
            </a:r>
            <a:r>
              <a:rPr lang="en-US" sz="2400" b="1" dirty="0"/>
              <a:t>"Smith". </a:t>
            </a:r>
            <a:endParaRPr lang="en-US" sz="2400" dirty="0"/>
          </a:p>
          <a:p>
            <a:pPr eaLnBrk="1" hangingPunct="1"/>
            <a:r>
              <a:rPr lang="en-US" sz="2400" dirty="0"/>
              <a:t>&lt;title&gt;My Smith Family&lt;/title&gt; will be indexed under </a:t>
            </a:r>
            <a:r>
              <a:rPr lang="en-US" sz="2400" b="1" dirty="0"/>
              <a:t>"My" </a:t>
            </a:r>
            <a:endParaRPr lang="en-US" sz="2400" dirty="0"/>
          </a:p>
          <a:p>
            <a:pPr eaLnBrk="1" hangingPunct="1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33755" y="962098"/>
            <a:ext cx="843655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+mn-ea"/>
              </a:rPr>
              <a:t>Best practices</a:t>
            </a:r>
            <a:endParaRPr lang="en-PH" sz="3600" b="1" dirty="0">
              <a:solidFill>
                <a:srgbClr val="0066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608210"/>
            <a:ext cx="8124093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5"/>
          <p:cNvSpPr txBox="1">
            <a:spLocks noChangeArrowheads="1"/>
          </p:cNvSpPr>
          <p:nvPr/>
        </p:nvSpPr>
        <p:spPr bwMode="auto">
          <a:xfrm>
            <a:off x="762000" y="2179302"/>
            <a:ext cx="7842250" cy="3154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4" rIns="91429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When designing a website, organizing the site content BEFORE you start building can save time and resources.</a:t>
            </a:r>
          </a:p>
          <a:p>
            <a:pPr eaLnBrk="1" hangingPunct="1"/>
            <a:endParaRPr lang="en-US" sz="2800" dirty="0">
              <a:solidFill>
                <a:srgbClr val="000000"/>
              </a:solidFill>
            </a:endParaRPr>
          </a:p>
          <a:p>
            <a:pPr eaLnBrk="1" hangingPunct="1"/>
            <a:r>
              <a:rPr lang="en-US" sz="2800" dirty="0">
                <a:solidFill>
                  <a:srgbClr val="000000"/>
                </a:solidFill>
              </a:rPr>
              <a:t>A good way to do this is by building a flow-chart called a Site Map:</a:t>
            </a:r>
          </a:p>
          <a:p>
            <a:pPr eaLnBrk="1" hangingPunct="1"/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1134728"/>
            <a:ext cx="7842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+mn-ea"/>
              </a:rPr>
              <a:t>Best practices</a:t>
            </a:r>
            <a:endParaRPr lang="en-PH" sz="3600" b="1" dirty="0">
              <a:solidFill>
                <a:srgbClr val="0066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780840"/>
            <a:ext cx="7551796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88080"/>
            <a:ext cx="6181725" cy="437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533400" y="849881"/>
            <a:ext cx="822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ea typeface="+mn-ea"/>
              </a:rPr>
              <a:t>Best practices</a:t>
            </a:r>
            <a:endParaRPr lang="en-PH" sz="3600" b="1" dirty="0">
              <a:solidFill>
                <a:srgbClr val="006600"/>
              </a:solidFill>
              <a:latin typeface="Arial" pitchFamily="34" charset="0"/>
              <a:ea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495993"/>
            <a:ext cx="7924800" cy="762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PH" dirty="0"/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2743200" y="6031480"/>
            <a:ext cx="3505200" cy="36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/>
              <a:t>Example of sitemap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EUTECH_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10780</TotalTime>
  <Words>1525</Words>
  <Application>Microsoft Macintosh PowerPoint</Application>
  <PresentationFormat>On-screen Show (4:3)</PresentationFormat>
  <Paragraphs>170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3_Office Theme</vt:lpstr>
      <vt:lpstr>FEUTECH_ITE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AngieBio</dc:creator>
  <cp:lastModifiedBy>Myrna Jairulla</cp:lastModifiedBy>
  <cp:revision>120</cp:revision>
  <dcterms:created xsi:type="dcterms:W3CDTF">2012-01-05T13:11:00Z</dcterms:created>
  <dcterms:modified xsi:type="dcterms:W3CDTF">2015-09-27T15:06:12Z</dcterms:modified>
</cp:coreProperties>
</file>