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9"/>
  </p:notesMasterIdLst>
  <p:sldIdLst>
    <p:sldId id="376" r:id="rId2"/>
    <p:sldId id="356" r:id="rId3"/>
    <p:sldId id="357" r:id="rId4"/>
    <p:sldId id="358" r:id="rId5"/>
    <p:sldId id="373" r:id="rId6"/>
    <p:sldId id="374" r:id="rId7"/>
    <p:sldId id="375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7" r:id="rId22"/>
    <p:sldId id="378" r:id="rId23"/>
    <p:sldId id="380" r:id="rId24"/>
    <p:sldId id="381" r:id="rId25"/>
    <p:sldId id="383" r:id="rId26"/>
    <p:sldId id="384" r:id="rId27"/>
    <p:sldId id="3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84" autoAdjust="0"/>
    <p:restoredTop sz="96022" autoAdjust="0"/>
  </p:normalViewPr>
  <p:slideViewPr>
    <p:cSldViewPr>
      <p:cViewPr>
        <p:scale>
          <a:sx n="100" d="100"/>
          <a:sy n="100" d="100"/>
        </p:scale>
        <p:origin x="-7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FB330-C21B-514E-9DB5-867A06E0B8C8}" type="datetimeFigureOut">
              <a:rPr lang="en-US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022137-836C-644C-AD23-A18B22290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8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A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CGI program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 is any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program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 designed to accept and return data that conforms 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CGI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 specification.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The Common Gateway Interface is an agreement between HTTP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implementors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 about how to integrate such gateway scripts and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22137-836C-644C-AD23-A18B222907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19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7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E73C988F-4981-6D41-A595-30B5F6839F38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DE0DFC8F-5BD0-6846-BEA5-AD930D22F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33615D4-4D87-D642-8630-4D2947C821E7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C06D4AE-B345-9844-9169-8B9EB607E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63DF9E-4284-F143-A210-17135B76E604}" type="datetimeFigureOut">
              <a:rPr lang="en-US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5D02FC-9380-C046-A4C5-2C5BFDBDC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B803A5F-4CD5-8843-ACD8-F2BCBC9F51DB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AC730FE-75D6-4C4A-BFDC-8A470199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6C0E380-98E2-9F42-B88B-C5700E194282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DEB3E044-08B6-F346-8E31-A800B3F6C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68A71E5-C094-C240-BAC4-9D2A21E629C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C0B84267-90E7-5048-B45E-170A18423B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65EC4F0-5F3B-2D40-B071-538770D46927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3B208AD-FDCE-BF44-927C-483617ABA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iming>
    <p:tnLst>
      <p:par>
        <p:cTn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3"/>
            <a:ext cx="8001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Web Forms – </a:t>
            </a:r>
            <a:r>
              <a:rPr lang="en-PH" sz="3200" b="1" dirty="0" smtClean="0">
                <a:solidFill>
                  <a:srgbClr val="006600"/>
                </a:solidFill>
              </a:rPr>
              <a:t>ITEWEBDES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73113"/>
            <a:ext cx="8382000" cy="563562"/>
          </a:xfrm>
        </p:spPr>
        <p:txBody>
          <a:bodyPr/>
          <a:lstStyle/>
          <a:p>
            <a:pPr marL="762000" indent="-762000" algn="l" eaLnBrk="1" hangingPunct="1"/>
            <a:r>
              <a:rPr lang="en-US" sz="2800" b="1">
                <a:latin typeface="Arial" charset="0"/>
              </a:rPr>
              <a:t>Creating a </a:t>
            </a:r>
            <a:r>
              <a:rPr lang="en-US" sz="3200" b="1">
                <a:latin typeface="Arial" charset="0"/>
              </a:rPr>
              <a:t>Radio Button</a:t>
            </a:r>
          </a:p>
        </p:txBody>
      </p:sp>
      <p:sp>
        <p:nvSpPr>
          <p:cNvPr id="12291" name="Text Box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4648200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Arial" charset="0"/>
              </a:rPr>
              <a:t>Syntax: 	</a:t>
            </a:r>
            <a:r>
              <a:rPr lang="en-US" sz="1800" dirty="0">
                <a:latin typeface="Arial" charset="0"/>
              </a:rPr>
              <a:t>&lt;INPUT   type=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 dirty="0">
                <a:latin typeface="Arial" charset="0"/>
              </a:rPr>
              <a:t>radio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 dirty="0">
                <a:latin typeface="Arial" charset="0"/>
              </a:rPr>
              <a:t> …..&gt;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Arial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&lt;TITLE&gt; Working with Forms 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&lt;BODY BGCOLOR="</a:t>
            </a:r>
            <a:r>
              <a:rPr lang="en-US" sz="1400" dirty="0" err="1">
                <a:latin typeface="Arial" charset="0"/>
              </a:rPr>
              <a:t>lightyellow</a:t>
            </a:r>
            <a:r>
              <a:rPr lang="en-US" sz="14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&lt;FORM&gt;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&lt;B&gt;&lt;font color="blue"&gt; Class Information&lt;/font&gt;&lt;/B&gt;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&lt;pre&gt;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Full Name  :  	&lt;INPUT type="TEXT"  	name="</a:t>
            </a:r>
            <a:r>
              <a:rPr lang="en-US" sz="1400" dirty="0" err="1">
                <a:latin typeface="Arial" charset="0"/>
              </a:rPr>
              <a:t>fullname</a:t>
            </a:r>
            <a:r>
              <a:rPr lang="en-US" sz="1400" dirty="0">
                <a:latin typeface="Arial" charset="0"/>
              </a:rPr>
              <a:t>"  	value=" 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E-Mail     :  	&lt;INPUT type="TEXT"  	name="email"     	value=" 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Phone No.  :  	&lt;INPUT type="TEXT"  	name="phone"    	value=" "&gt;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  &lt;/pre&gt;</a:t>
            </a:r>
            <a:endParaRPr lang="en-US" sz="14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 &lt;B&gt;&lt;font color="blue"&gt;Enrollment&lt;/font&gt;&lt;/B&gt;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 &lt;BR&gt;In what session are you enrolled?&lt;BR&gt;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 &lt;INPUT 	  type="radio"   name="session"   value="day"&gt;Day session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 &lt;INPUT 	  type="radio"   name="session"   value="evening"&gt;Evening session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 &lt;INPUT   type="radio"    name="session"   value="weekend"&gt;Weekend session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&lt;/FORM&gt;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Arial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449388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32105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31838"/>
            <a:ext cx="8229600" cy="792162"/>
          </a:xfrm>
        </p:spPr>
        <p:txBody>
          <a:bodyPr/>
          <a:lstStyle/>
          <a:p>
            <a:pPr algn="l" eaLnBrk="1" hangingPunct="1"/>
            <a:r>
              <a:rPr lang="en-US" sz="3200" b="1">
                <a:latin typeface="Arial" charset="0"/>
              </a:rPr>
              <a:t>Creating a </a:t>
            </a:r>
            <a:r>
              <a:rPr lang="en-US" sz="3600" b="1">
                <a:latin typeface="Arial" charset="0"/>
              </a:rPr>
              <a:t>Radio Button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19200" y="1752600"/>
            <a:ext cx="6781800" cy="470137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990600" y="17129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8910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382000" cy="563563"/>
          </a:xfrm>
        </p:spPr>
        <p:txBody>
          <a:bodyPr/>
          <a:lstStyle/>
          <a:p>
            <a:pPr marL="762000" indent="-762000" algn="l" eaLnBrk="1" hangingPunct="1"/>
            <a:r>
              <a:rPr lang="en-US" sz="2800" b="1">
                <a:latin typeface="Arial" charset="0"/>
              </a:rPr>
              <a:t>Creating a </a:t>
            </a:r>
            <a:r>
              <a:rPr lang="en-US" sz="3200" b="1">
                <a:latin typeface="Arial" charset="0"/>
              </a:rPr>
              <a:t>Popup Menu</a:t>
            </a:r>
          </a:p>
        </p:txBody>
      </p:sp>
      <p:sp>
        <p:nvSpPr>
          <p:cNvPr id="14339" name="Text Box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43800" cy="4343400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3300"/>
                </a:solidFill>
                <a:latin typeface="Arial" charset="0"/>
              </a:rPr>
              <a:t>Syntax: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 	&lt;SELECT&gt;…&lt;/SELECT&gt;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3300"/>
                </a:solidFill>
                <a:latin typeface="Arial" charset="0"/>
              </a:rPr>
              <a:t>Attributes: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NAME and SIZE 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FF3300"/>
                </a:solidFill>
                <a:latin typeface="Arial" charset="0"/>
              </a:rPr>
              <a:t>Example: </a:t>
            </a:r>
            <a:r>
              <a:rPr lang="en-US" sz="1800" b="1" u="sng" dirty="0">
                <a:solidFill>
                  <a:schemeClr val="accent2"/>
                </a:solidFill>
                <a:latin typeface="Arial" charset="0"/>
              </a:rPr>
              <a:t>Popup Menu</a:t>
            </a:r>
            <a:r>
              <a:rPr lang="en-US" sz="900" b="1" u="sng" dirty="0">
                <a:solidFill>
                  <a:schemeClr val="accent2"/>
                </a:solidFill>
                <a:latin typeface="Arial" charset="0"/>
              </a:rPr>
              <a:t> </a:t>
            </a:r>
            <a:endParaRPr lang="en-US" sz="1600" u="sng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u="sng" dirty="0">
              <a:solidFill>
                <a:schemeClr val="accent2"/>
              </a:solidFill>
              <a:latin typeface="Arial" charset="0"/>
            </a:endParaRP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&lt;P&gt;What year are you? 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&lt;SELECT NAME="year" SIZE=1&gt;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 </a:t>
            </a:r>
            <a:r>
              <a:rPr lang="en-US" sz="2000" b="1" dirty="0">
                <a:solidFill>
                  <a:srgbClr val="00B0F0"/>
                </a:solidFill>
                <a:latin typeface="Arial" charset="0"/>
              </a:rPr>
              <a:t>SELECTED</a:t>
            </a:r>
            <a:r>
              <a:rPr lang="en-US" sz="2000" b="1" dirty="0">
                <a:latin typeface="Arial" charset="0"/>
              </a:rPr>
              <a:t>&gt; Freshman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Sophomore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Junior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Senior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Post Graduate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Visiting student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   &lt;OPTION&gt; Other</a:t>
            </a:r>
          </a:p>
          <a:p>
            <a:pPr marL="579438" indent="-228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&lt;/SELECT&gt;</a:t>
            </a:r>
          </a:p>
        </p:txBody>
      </p: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6019800" y="3810000"/>
            <a:ext cx="2590800" cy="2209800"/>
            <a:chOff x="3600" y="1872"/>
            <a:chExt cx="1872" cy="1680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600" y="1872"/>
              <a:ext cx="1872" cy="1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343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920"/>
              <a:ext cx="177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9600" y="1636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7779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9437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Arial" charset="0"/>
              </a:rPr>
              <a:t>Creating a </a:t>
            </a:r>
            <a:r>
              <a:rPr lang="en-US" sz="3600" b="1" dirty="0">
                <a:latin typeface="Arial" charset="0"/>
              </a:rPr>
              <a:t>Scrolled List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85913"/>
            <a:ext cx="7620000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  <a:latin typeface="Arial" charset="0"/>
              </a:rPr>
              <a:t>Syntax: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	&lt;SELECT&gt;…&lt;/SELECT&gt;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  <a:latin typeface="Arial" charset="0"/>
              </a:rPr>
              <a:t>Attributes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:		NAME, MULTIPLE, and SIZE 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  <a:latin typeface="Arial" charset="0"/>
              </a:rPr>
              <a:t>Example: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Popup Menu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&lt;B&gt;&lt;font color=blue&gt; Computer Experience &lt;/font&gt;&lt;/B&gt;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&lt;p&gt;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Select all that apply?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&lt;SELECT NAME="experience" </a:t>
            </a:r>
            <a:r>
              <a:rPr lang="en-US" sz="1800" b="1" dirty="0">
                <a:solidFill>
                  <a:srgbClr val="00B0F0"/>
                </a:solidFill>
                <a:latin typeface="Arial" charset="0"/>
              </a:rPr>
              <a:t>SIZE=5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  </a:t>
            </a:r>
            <a:r>
              <a:rPr lang="en-US" sz="1800" b="1" dirty="0">
                <a:solidFill>
                  <a:srgbClr val="00B0F0"/>
                </a:solidFill>
                <a:latin typeface="Arial" charset="0"/>
              </a:rPr>
              <a:t>MULTIPLE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 SELECTED&gt; Windows 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UNIX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HTML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FTP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Archie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</a:t>
            </a:r>
            <a:r>
              <a:rPr lang="en-US" sz="1800" b="1" dirty="0" err="1">
                <a:latin typeface="Arial" charset="0"/>
              </a:rPr>
              <a:t>Gohper</a:t>
            </a:r>
            <a:endParaRPr lang="en-US" sz="18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&lt;OPTION&gt; Newsgroups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&lt;/SELECT&gt;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804033"/>
              </p:ext>
            </p:extLst>
          </p:nvPr>
        </p:nvGraphicFramePr>
        <p:xfrm>
          <a:off x="7315200" y="4343400"/>
          <a:ext cx="1640584" cy="1518920"/>
        </p:xfrm>
        <a:graphic>
          <a:graphicData uri="http://schemas.openxmlformats.org/presentationml/2006/ole">
            <p:oleObj spid="_x0000_s10274" name="Bitmap Image" r:id="rId3" imgW="2333333" imgH="1095528" progId="PBrush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14081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605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84238"/>
            <a:ext cx="8382000" cy="563562"/>
          </a:xfrm>
        </p:spPr>
        <p:txBody>
          <a:bodyPr/>
          <a:lstStyle/>
          <a:p>
            <a:pPr algn="l" eaLnBrk="1" hangingPunct="1"/>
            <a:r>
              <a:rPr lang="en-US" sz="3600" b="1">
                <a:latin typeface="Arial" charset="0"/>
              </a:rPr>
              <a:t>Creating a Checkbox</a:t>
            </a:r>
            <a:endParaRPr lang="en-US" sz="4800" b="1">
              <a:latin typeface="Arial" charset="0"/>
            </a:endParaRPr>
          </a:p>
        </p:txBody>
      </p:sp>
      <p:sp>
        <p:nvSpPr>
          <p:cNvPr id="15363" name="Text Box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9144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3300"/>
                </a:solidFill>
                <a:latin typeface="Arial" charset="0"/>
              </a:rPr>
              <a:t>Syntax:</a:t>
            </a:r>
            <a:r>
              <a:rPr lang="en-US" sz="2800" dirty="0">
                <a:solidFill>
                  <a:schemeClr val="accent2"/>
                </a:solidFill>
                <a:latin typeface="Arial" charset="0"/>
              </a:rPr>
              <a:t> 	&lt;INPUT   type=</a:t>
            </a:r>
            <a:r>
              <a:rPr lang="ja-JP" altLang="en-US" sz="2800" dirty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sz="2800" dirty="0">
                <a:solidFill>
                  <a:schemeClr val="accent2"/>
                </a:solidFill>
                <a:latin typeface="Arial" charset="0"/>
              </a:rPr>
              <a:t>checkbox</a:t>
            </a:r>
            <a:r>
              <a:rPr lang="ja-JP" altLang="en-US" sz="2800" dirty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sz="2800" dirty="0">
                <a:solidFill>
                  <a:schemeClr val="accent2"/>
                </a:solidFill>
                <a:latin typeface="Arial" charset="0"/>
              </a:rPr>
              <a:t> …..&gt;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3300"/>
                </a:solidFill>
                <a:latin typeface="Arial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charset="0"/>
              </a:rPr>
              <a:t> &lt;P&gt;&lt;B&gt;&lt;font color="blue"&gt;Favorites&lt;/font&gt;&lt;/B&gt;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charset="0"/>
              </a:rPr>
              <a:t> &lt;BR&gt;Select your favorite topic(s)?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7030A0"/>
                </a:solidFill>
                <a:latin typeface="Arial" charset="0"/>
              </a:rPr>
              <a:t>&lt;INPUT TYPE="checkbox" name="favorites" value="none"&gt; None&lt;BR&gt;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7030A0"/>
                </a:solidFill>
                <a:latin typeface="Arial" charset="0"/>
              </a:rPr>
              <a:t>&lt;INPUT TYPE="checkbox" name="favorites" value="windows"&gt; Windows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&lt;INPUT TYPE="checkbox" name="favorites" value="</a:t>
            </a:r>
            <a:r>
              <a:rPr lang="en-US" sz="1800" b="1" dirty="0" err="1">
                <a:latin typeface="Arial" charset="0"/>
              </a:rPr>
              <a:t>unix</a:t>
            </a:r>
            <a:r>
              <a:rPr lang="en-US" sz="1800" b="1" dirty="0">
                <a:latin typeface="Arial" charset="0"/>
              </a:rPr>
              <a:t>"&gt;UNIX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&lt;INPUT TYPE="checkbox" name="favorites" value="web"&gt;The Web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&lt;INPUT TYPE="checkbox" name="favorites" value="news"&gt;Newsgroups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36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8733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73125"/>
            <a:ext cx="8229600" cy="533400"/>
          </a:xfrm>
        </p:spPr>
        <p:txBody>
          <a:bodyPr/>
          <a:lstStyle/>
          <a:p>
            <a:pPr algn="l" eaLnBrk="1" hangingPunct="1"/>
            <a:r>
              <a:rPr lang="en-US" sz="3200" b="1">
                <a:latin typeface="Arial" charset="0"/>
              </a:rPr>
              <a:t>Creating a </a:t>
            </a:r>
            <a:r>
              <a:rPr lang="en-US" sz="3600" b="1">
                <a:latin typeface="Arial" charset="0"/>
              </a:rPr>
              <a:t>Checkbox</a:t>
            </a:r>
          </a:p>
        </p:txBody>
      </p:sp>
      <p:pic>
        <p:nvPicPr>
          <p:cNvPr id="1638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90800" y="1787525"/>
            <a:ext cx="5029200" cy="4689475"/>
          </a:xfrm>
          <a:noFill/>
        </p:spPr>
      </p:pic>
      <p:sp>
        <p:nvSpPr>
          <p:cNvPr id="5" name="Rectangle 4"/>
          <p:cNvSpPr/>
          <p:nvPr/>
        </p:nvSpPr>
        <p:spPr>
          <a:xfrm>
            <a:off x="1219200" y="1595438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4250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>
                <a:latin typeface="Arial" charset="0"/>
              </a:rPr>
              <a:t>Creating a Text Area</a:t>
            </a:r>
            <a:endParaRPr lang="en-US" sz="4000" b="1">
              <a:latin typeface="Arial" charset="0"/>
            </a:endParaRPr>
          </a:p>
        </p:txBody>
      </p:sp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3300"/>
                </a:solidFill>
                <a:latin typeface="Arial" charset="0"/>
              </a:rPr>
              <a:t>Syntax:</a:t>
            </a:r>
            <a:r>
              <a:rPr lang="en-US" sz="2800" dirty="0">
                <a:solidFill>
                  <a:schemeClr val="accent2"/>
                </a:solidFill>
                <a:latin typeface="Arial" charset="0"/>
              </a:rPr>
              <a:t> 	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&lt;TEXTAREA&gt;	…	&lt;/TEXTAREA&gt;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  <a:latin typeface="Arial" charset="0"/>
              </a:rPr>
              <a:t>Attributes:</a:t>
            </a:r>
            <a:r>
              <a:rPr lang="en-US" sz="2000" dirty="0">
                <a:latin typeface="Arial" charset="0"/>
              </a:rPr>
              <a:t>  </a:t>
            </a:r>
            <a:r>
              <a:rPr lang="en-US" sz="2000" i="1" dirty="0">
                <a:latin typeface="Arial" charset="0"/>
              </a:rPr>
              <a:t>ROWS, COLS, and NAME.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ROWS: visible number of rows or height of the text area.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COLS: number of visible columns or width of the text area.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NAME is useful when a CGI script is used.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3300"/>
                </a:solidFill>
                <a:latin typeface="Arial" charset="0"/>
              </a:rPr>
              <a:t>Example:</a:t>
            </a:r>
            <a:endParaRPr lang="en-US" sz="2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&lt;P&gt;&lt;B&gt;&lt;font color="blue"&gt;Others&lt;/font&gt;&lt;/B&gt;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&lt;BR&gt;Please type in the text box below if you want to comment?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&lt;TEXTAREA  ROWS</a:t>
            </a:r>
            <a:r>
              <a:rPr lang="en-US" sz="2000" b="1" dirty="0" smtClean="0">
                <a:latin typeface="Arial" charset="0"/>
              </a:rPr>
              <a:t>=“2”  </a:t>
            </a:r>
            <a:r>
              <a:rPr lang="en-US" sz="2000" b="1" dirty="0">
                <a:latin typeface="Arial" charset="0"/>
              </a:rPr>
              <a:t>COLS</a:t>
            </a:r>
            <a:r>
              <a:rPr lang="en-US" sz="2000" b="1" dirty="0" smtClean="0">
                <a:latin typeface="Arial" charset="0"/>
              </a:rPr>
              <a:t>=“40”  </a:t>
            </a:r>
            <a:r>
              <a:rPr lang="en-US" sz="2000" b="1" dirty="0">
                <a:latin typeface="Arial" charset="0"/>
              </a:rPr>
              <a:t>NAME="comments"&gt;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 &lt;/TEXTAREA&gt;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560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77875"/>
            <a:ext cx="8229600" cy="487362"/>
          </a:xfrm>
        </p:spPr>
        <p:txBody>
          <a:bodyPr/>
          <a:lstStyle/>
          <a:p>
            <a:pPr algn="l" eaLnBrk="1" hangingPunct="1"/>
            <a:r>
              <a:rPr lang="en-US" sz="2800" b="1">
                <a:latin typeface="Arial" charset="0"/>
              </a:rPr>
              <a:t>Creating a </a:t>
            </a:r>
            <a:r>
              <a:rPr lang="en-US" sz="3200" b="1">
                <a:latin typeface="Arial" charset="0"/>
              </a:rPr>
              <a:t>Text Area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1338" y="1798637"/>
            <a:ext cx="3281323" cy="4525963"/>
          </a:xfrm>
          <a:noFill/>
        </p:spPr>
      </p:pic>
      <p:sp>
        <p:nvSpPr>
          <p:cNvPr id="5" name="Rectangle 4"/>
          <p:cNvSpPr/>
          <p:nvPr/>
        </p:nvSpPr>
        <p:spPr>
          <a:xfrm>
            <a:off x="1371600" y="145415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8147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>
                <a:latin typeface="Arial" charset="0"/>
              </a:rPr>
              <a:t>Creating Submit &amp; Reset Buttons</a:t>
            </a:r>
            <a:endParaRPr lang="en-US" sz="4000" b="1">
              <a:latin typeface="Arial" charset="0"/>
            </a:endParaRPr>
          </a:p>
        </p:txBody>
      </p:sp>
      <p:sp>
        <p:nvSpPr>
          <p:cNvPr id="19459" name="Text Box 3"/>
          <p:cNvSpPr>
            <a:spLocks noGrp="1" noChangeArrowheads="1"/>
          </p:cNvSpPr>
          <p:nvPr>
            <p:ph idx="1"/>
          </p:nvPr>
        </p:nvSpPr>
        <p:spPr>
          <a:xfrm>
            <a:off x="1676400" y="16764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Submit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  </a:t>
            </a:r>
            <a:r>
              <a:rPr lang="en-US" sz="2000" dirty="0">
                <a:latin typeface="Arial" charset="0"/>
              </a:rPr>
              <a:t>button is used to send and submit the data already entered in the form to the server for processing.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Syntax</a:t>
            </a:r>
            <a:r>
              <a:rPr lang="en-US" sz="2000" dirty="0">
                <a:latin typeface="Arial" charset="0"/>
              </a:rPr>
              <a:t>: &lt;INPUT  TYPE=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submit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…..&gt;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hlink"/>
                </a:solidFill>
                <a:latin typeface="Arial" charset="0"/>
              </a:rPr>
              <a:t>Reset</a:t>
            </a:r>
            <a:r>
              <a:rPr lang="en-US" sz="2000" dirty="0">
                <a:latin typeface="Arial" charset="0"/>
              </a:rPr>
              <a:t> button is used to clear the data already entered in the form.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Syntax: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&lt;INPUT  TYPE=</a:t>
            </a:r>
            <a:r>
              <a:rPr lang="ja-JP" altLang="en-US" sz="2000" smtClean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en-US" altLang="ja-JP" sz="2000" smtClean="0">
                <a:solidFill>
                  <a:schemeClr val="hlink"/>
                </a:solidFill>
                <a:latin typeface="Arial" charset="0"/>
              </a:rPr>
              <a:t>reset</a:t>
            </a:r>
            <a:r>
              <a:rPr lang="ja-JP" altLang="en-US" sz="2000" smtClean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…..&gt;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&lt;HR&gt;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&lt;INPUT TYPE="submit" NAME="</a:t>
            </a:r>
            <a:r>
              <a:rPr lang="en-US" sz="2000" b="1" dirty="0" err="1">
                <a:latin typeface="Arial" charset="0"/>
              </a:rPr>
              <a:t>submitbutton</a:t>
            </a:r>
            <a:r>
              <a:rPr lang="en-US" sz="2000" b="1" dirty="0">
                <a:latin typeface="Arial" charset="0"/>
              </a:rPr>
              <a:t>" value="Process Data"&gt;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Arial" charset="0"/>
              </a:rPr>
              <a:t>&lt;INPUT TYPE="reset"</a:t>
            </a:r>
            <a:r>
              <a:rPr lang="en-US" sz="2000" b="1" dirty="0">
                <a:latin typeface="Arial" charset="0"/>
              </a:rPr>
              <a:t>  NAME="</a:t>
            </a:r>
            <a:r>
              <a:rPr lang="en-US" sz="2000" b="1" dirty="0" err="1">
                <a:latin typeface="Arial" charset="0"/>
              </a:rPr>
              <a:t>resetbutton</a:t>
            </a:r>
            <a:r>
              <a:rPr lang="en-US" sz="2000" b="1" dirty="0">
                <a:latin typeface="Arial" charset="0"/>
              </a:rPr>
              <a:t>"  value="Clear data"&gt;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&lt;HR&gt;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4843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238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84237"/>
            <a:ext cx="8229600" cy="533400"/>
          </a:xfrm>
        </p:spPr>
        <p:txBody>
          <a:bodyPr/>
          <a:lstStyle/>
          <a:p>
            <a:pPr marL="838200" indent="-838200" algn="l" eaLnBrk="1" hangingPunct="1"/>
            <a:r>
              <a:rPr lang="en-US" sz="2800" b="1">
                <a:latin typeface="Arial" charset="0"/>
              </a:rPr>
              <a:t>Creating </a:t>
            </a:r>
            <a:r>
              <a:rPr lang="en-US" sz="3200" b="1">
                <a:latin typeface="Arial" charset="0"/>
              </a:rPr>
              <a:t>Submit and Reset Buttons</a:t>
            </a:r>
          </a:p>
        </p:txBody>
      </p:sp>
      <p:pic>
        <p:nvPicPr>
          <p:cNvPr id="20483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1447800"/>
            <a:ext cx="3810000" cy="5255173"/>
          </a:xfrm>
          <a:noFill/>
        </p:spPr>
      </p:pic>
      <p:sp>
        <p:nvSpPr>
          <p:cNvPr id="5" name="Rectangle 4"/>
          <p:cNvSpPr/>
          <p:nvPr/>
        </p:nvSpPr>
        <p:spPr>
          <a:xfrm>
            <a:off x="1219200" y="153035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32150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31838"/>
            <a:ext cx="7097086" cy="748127"/>
          </a:xfrm>
        </p:spPr>
        <p:txBody>
          <a:bodyPr/>
          <a:lstStyle/>
          <a:p>
            <a:pPr algn="l" eaLnBrk="1" hangingPunct="1"/>
            <a:r>
              <a:rPr lang="en-US" sz="3600" b="1">
                <a:latin typeface="Arial" charset="0"/>
              </a:rPr>
              <a:t>Designing Web Forms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05000"/>
            <a:ext cx="7162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Describe Forms HTML tags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Forms </a:t>
            </a:r>
            <a:r>
              <a:rPr lang="en-AU" sz="2000" dirty="0">
                <a:latin typeface="Arial" charset="0"/>
              </a:rPr>
              <a:t>provide a means of submitting information from the client to the server. 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Design forms with: </a:t>
            </a:r>
            <a:endParaRPr lang="en-US" sz="24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Text Field</a:t>
            </a:r>
            <a:endParaRPr lang="en-US" sz="18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Radio Button</a:t>
            </a:r>
            <a:endParaRPr lang="en-US" sz="18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Popup Menu &amp; Scrolled List</a:t>
            </a:r>
            <a:endParaRPr lang="en-US" sz="18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Checkbox</a:t>
            </a:r>
            <a:endParaRPr lang="en-US" sz="18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Text Area</a:t>
            </a:r>
            <a:endParaRPr lang="en-US" sz="1800" dirty="0">
              <a:latin typeface="Arial" charset="0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Submit and Reset buttons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Use of scripts for processing input data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Send output results by email and save them into a file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712913"/>
            <a:ext cx="6834231" cy="6564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028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9800"/>
            <a:ext cx="8229600" cy="533400"/>
          </a:xfrm>
        </p:spPr>
        <p:txBody>
          <a:bodyPr/>
          <a:lstStyle/>
          <a:p>
            <a:pPr marL="838200" indent="-838200" algn="l" eaLnBrk="1" hangingPunct="1"/>
            <a:r>
              <a:rPr lang="en-US" sz="2800" b="1" dirty="0" smtClean="0">
                <a:latin typeface="Arial" charset="0"/>
              </a:rPr>
              <a:t> Registration</a:t>
            </a:r>
            <a:endParaRPr lang="en-US" sz="3200" b="1" dirty="0">
              <a:latin typeface="Arial" charset="0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4400"/>
            <a:ext cx="4571999" cy="52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80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Arial" charset="0"/>
              </a:rPr>
              <a:t>Password Entry Field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SAMPLE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3300"/>
                </a:solidFill>
                <a:latin typeface="Arial" charset="0"/>
              </a:rPr>
              <a:t>&lt;p&gt; Enter User Name and Password:&lt;/p&gt;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3300"/>
                </a:solidFill>
                <a:latin typeface="Arial" charset="0"/>
              </a:rPr>
              <a:t>&lt;p&gt;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3300"/>
                </a:solidFill>
                <a:latin typeface="Arial" charset="0"/>
              </a:rPr>
              <a:t>Username: </a:t>
            </a:r>
            <a:r>
              <a:rPr lang="en-US" sz="2800" b="1" dirty="0" smtClean="0">
                <a:latin typeface="Arial" charset="0"/>
              </a:rPr>
              <a:t>&lt;input type=“text” size=“30”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Password: </a:t>
            </a:r>
            <a:r>
              <a:rPr lang="en-US" sz="2800" b="1" dirty="0" smtClean="0">
                <a:latin typeface="Arial" charset="0"/>
              </a:rPr>
              <a:t>&lt;input type=“password” size=“30”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&lt;/p&gt;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60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Arial" charset="0"/>
              </a:rPr>
              <a:t>User Submit File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SAMPLE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b="1" dirty="0" smtClean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3300"/>
                </a:solidFill>
                <a:latin typeface="Arial" charset="0"/>
              </a:rPr>
              <a:t>&lt;p&gt; Use the browse button to select file:&lt;/p&gt;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b="1" dirty="0" smtClean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3300"/>
                </a:solidFill>
                <a:latin typeface="Arial" charset="0"/>
              </a:rPr>
              <a:t>&lt;p&gt;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latin typeface="Arial" charset="0"/>
              </a:rPr>
              <a:t>&lt;input type=“file” size=“30”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&lt;/p&gt;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60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Arial" charset="0"/>
              </a:rPr>
              <a:t>Image for Submit Button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543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SAMPLE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b="1" dirty="0" smtClean="0">
              <a:solidFill>
                <a:schemeClr val="accent3">
                  <a:lumMod val="50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&lt;p&gt; Click the image to submit &lt;/p&gt;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b="1" dirty="0" smtClean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3300"/>
                </a:solidFill>
                <a:latin typeface="Arial" charset="0"/>
              </a:rPr>
              <a:t>&lt;input type=“image” </a:t>
            </a:r>
            <a:r>
              <a:rPr lang="en-US" b="1" dirty="0" err="1" smtClean="0">
                <a:solidFill>
                  <a:srgbClr val="FF3300"/>
                </a:solidFill>
                <a:latin typeface="Arial" charset="0"/>
              </a:rPr>
              <a:t>src</a:t>
            </a:r>
            <a:r>
              <a:rPr lang="en-US" b="1" dirty="0" smtClean="0">
                <a:solidFill>
                  <a:srgbClr val="FF3300"/>
                </a:solidFill>
                <a:latin typeface="Arial" charset="0"/>
              </a:rPr>
              <a:t>=“van.jpg</a:t>
            </a:r>
            <a:r>
              <a:rPr lang="en-US" b="1" dirty="0" smtClean="0">
                <a:solidFill>
                  <a:srgbClr val="FF3300"/>
                </a:solidFill>
                <a:latin typeface="Arial" charset="0"/>
              </a:rPr>
              <a:t>” alt=“submit button” /&gt;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60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543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Styling FORM using external CSS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err="1" smtClean="0">
                <a:latin typeface="Arial" charset="0"/>
              </a:rPr>
              <a:t>fieldset</a:t>
            </a:r>
            <a:r>
              <a:rPr lang="en-US" sz="2400" b="1" dirty="0" smtClean="0">
                <a:latin typeface="Arial" charset="0"/>
              </a:rPr>
              <a:t>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	width: 24em;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	background-color: #</a:t>
            </a:r>
            <a:r>
              <a:rPr lang="en-US" sz="2400" b="1" dirty="0" err="1" smtClean="0">
                <a:latin typeface="Arial" charset="0"/>
              </a:rPr>
              <a:t>ddeeff</a:t>
            </a:r>
            <a:r>
              <a:rPr lang="en-US" sz="2400" b="1" dirty="0" smtClean="0">
                <a:latin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	border: solid medium #05972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legend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	border: solid 1px #</a:t>
            </a:r>
            <a:r>
              <a:rPr lang="en-US" sz="2400" b="1" dirty="0" smtClean="0">
                <a:latin typeface="Arial" charset="0"/>
              </a:rPr>
              <a:t>053972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</a:rPr>
              <a:t>}</a:t>
            </a: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06926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Arial" charset="0"/>
              </a:rPr>
              <a:t>ADOBE DREAMWEAVER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53039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0303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85825"/>
            <a:ext cx="8382000" cy="563563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Arial" charset="0"/>
              </a:rPr>
              <a:t>ADOBE DREAMWEAVER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31938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8001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819400" cy="442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4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824950" y="1570383"/>
            <a:ext cx="78486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600" b="1" i="1" dirty="0" smtClean="0">
                <a:solidFill>
                  <a:schemeClr val="accent3">
                    <a:lumMod val="50000"/>
                  </a:schemeClr>
                </a:solidFill>
              </a:rPr>
              <a:t>END OF </a:t>
            </a:r>
            <a:r>
              <a:rPr lang="en-US" sz="3600" b="1" i="1" smtClean="0">
                <a:solidFill>
                  <a:schemeClr val="accent3">
                    <a:lumMod val="50000"/>
                  </a:schemeClr>
                </a:solidFill>
              </a:rPr>
              <a:t>MODULE 8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8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974850">
              <a:lnSpc>
                <a:spcPct val="150000"/>
              </a:lnSpc>
            </a:pP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5"/>
          <p:cNvGrpSpPr>
            <a:grpSpLocks/>
          </p:cNvGrpSpPr>
          <p:nvPr/>
        </p:nvGrpSpPr>
        <p:grpSpPr bwMode="auto">
          <a:xfrm>
            <a:off x="2362200" y="381000"/>
            <a:ext cx="5105400" cy="5791200"/>
            <a:chOff x="2304" y="3963"/>
            <a:chExt cx="7488" cy="10224"/>
          </a:xfrm>
        </p:grpSpPr>
        <p:pic>
          <p:nvPicPr>
            <p:cNvPr id="819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963"/>
              <a:ext cx="6720" cy="1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6" name="Rectangle 7"/>
            <p:cNvSpPr>
              <a:spLocks noChangeArrowheads="1"/>
            </p:cNvSpPr>
            <p:nvPr/>
          </p:nvSpPr>
          <p:spPr bwMode="auto">
            <a:xfrm>
              <a:off x="8064" y="6267"/>
              <a:ext cx="172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Text box</a:t>
              </a:r>
              <a:endParaRPr lang="en-US"/>
            </a:p>
          </p:txBody>
        </p:sp>
        <p:sp>
          <p:nvSpPr>
            <p:cNvPr id="8197" name="Line 8"/>
            <p:cNvSpPr>
              <a:spLocks noChangeShapeType="1"/>
            </p:cNvSpPr>
            <p:nvPr/>
          </p:nvSpPr>
          <p:spPr bwMode="auto">
            <a:xfrm flipH="1">
              <a:off x="7488" y="6555"/>
              <a:ext cx="57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Rectangle 9"/>
            <p:cNvSpPr>
              <a:spLocks noChangeArrowheads="1"/>
            </p:cNvSpPr>
            <p:nvPr/>
          </p:nvSpPr>
          <p:spPr bwMode="auto">
            <a:xfrm>
              <a:off x="8064" y="7563"/>
              <a:ext cx="172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Radio button</a:t>
              </a:r>
              <a:endParaRPr lang="en-US"/>
            </a:p>
          </p:txBody>
        </p:sp>
        <p:sp>
          <p:nvSpPr>
            <p:cNvPr id="8199" name="Line 10"/>
            <p:cNvSpPr>
              <a:spLocks noChangeShapeType="1"/>
            </p:cNvSpPr>
            <p:nvPr/>
          </p:nvSpPr>
          <p:spPr bwMode="auto">
            <a:xfrm flipH="1">
              <a:off x="6192" y="7707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Rectangle 11"/>
            <p:cNvSpPr>
              <a:spLocks noChangeArrowheads="1"/>
            </p:cNvSpPr>
            <p:nvPr/>
          </p:nvSpPr>
          <p:spPr bwMode="auto">
            <a:xfrm>
              <a:off x="8064" y="8715"/>
              <a:ext cx="172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Popup menu</a:t>
              </a:r>
              <a:endParaRPr lang="en-US"/>
            </a:p>
          </p:txBody>
        </p:sp>
        <p:sp>
          <p:nvSpPr>
            <p:cNvPr id="8201" name="Line 12"/>
            <p:cNvSpPr>
              <a:spLocks noChangeShapeType="1"/>
            </p:cNvSpPr>
            <p:nvPr/>
          </p:nvSpPr>
          <p:spPr bwMode="auto">
            <a:xfrm flipH="1" flipV="1">
              <a:off x="6192" y="9003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Rectangle 13"/>
            <p:cNvSpPr>
              <a:spLocks noChangeArrowheads="1"/>
            </p:cNvSpPr>
            <p:nvPr/>
          </p:nvSpPr>
          <p:spPr bwMode="auto">
            <a:xfrm>
              <a:off x="8064" y="9867"/>
              <a:ext cx="172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Scroll box</a:t>
              </a:r>
              <a:endParaRPr lang="en-US"/>
            </a:p>
          </p:txBody>
        </p:sp>
        <p:sp>
          <p:nvSpPr>
            <p:cNvPr id="8203" name="Line 14"/>
            <p:cNvSpPr>
              <a:spLocks noChangeShapeType="1"/>
            </p:cNvSpPr>
            <p:nvPr/>
          </p:nvSpPr>
          <p:spPr bwMode="auto">
            <a:xfrm flipH="1">
              <a:off x="5760" y="10011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Rectangle 15"/>
            <p:cNvSpPr>
              <a:spLocks noChangeArrowheads="1"/>
            </p:cNvSpPr>
            <p:nvPr/>
          </p:nvSpPr>
          <p:spPr bwMode="auto">
            <a:xfrm>
              <a:off x="8064" y="10875"/>
              <a:ext cx="172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Check box</a:t>
              </a:r>
              <a:endParaRPr lang="en-US"/>
            </a:p>
          </p:txBody>
        </p:sp>
        <p:sp>
          <p:nvSpPr>
            <p:cNvPr id="8205" name="Line 16"/>
            <p:cNvSpPr>
              <a:spLocks noChangeShapeType="1"/>
            </p:cNvSpPr>
            <p:nvPr/>
          </p:nvSpPr>
          <p:spPr bwMode="auto">
            <a:xfrm flipH="1">
              <a:off x="7344" y="11019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646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31838"/>
            <a:ext cx="8458200" cy="563562"/>
          </a:xfrm>
        </p:spPr>
        <p:txBody>
          <a:bodyPr/>
          <a:lstStyle/>
          <a:p>
            <a:pPr algn="l" eaLnBrk="1" hangingPunct="1"/>
            <a:r>
              <a:rPr lang="en-US" sz="3200" b="1">
                <a:solidFill>
                  <a:schemeClr val="tx1"/>
                </a:solidFill>
                <a:latin typeface="Arial" charset="0"/>
              </a:rPr>
              <a:t>Forms in HTML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Arial" charset="0"/>
              </a:rPr>
              <a:t>In a form, different types of inputs are used.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Arial" charset="0"/>
              </a:rPr>
              <a:t>Processing inputs to collect data is done using CGI Scripts (Common Gateway Interface).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5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Arial" charset="0"/>
              </a:rPr>
              <a:t>&lt;</a:t>
            </a:r>
            <a:r>
              <a:rPr lang="en-US" sz="2400" b="1" dirty="0" smtClean="0">
                <a:solidFill>
                  <a:srgbClr val="FF3300"/>
                </a:solidFill>
                <a:latin typeface="Arial" charset="0"/>
              </a:rPr>
              <a:t>FORM </a:t>
            </a:r>
            <a:r>
              <a:rPr lang="en-US" sz="2400" b="1" dirty="0" smtClean="0">
                <a:solidFill>
                  <a:srgbClr val="FF6600"/>
                </a:solidFill>
                <a:latin typeface="Arial" charset="0"/>
              </a:rPr>
              <a:t>ACTION</a:t>
            </a:r>
            <a:r>
              <a:rPr lang="en-US" sz="2400" b="1" dirty="0" smtClean="0">
                <a:latin typeface="Arial" charset="0"/>
              </a:rPr>
              <a:t>=</a:t>
            </a:r>
            <a:r>
              <a:rPr lang="en-US" sz="2400" b="1" dirty="0">
                <a:latin typeface="Arial" charset="0"/>
              </a:rPr>
              <a:t>"</a:t>
            </a:r>
            <a:r>
              <a:rPr lang="en-US" sz="2400" b="1" dirty="0" smtClean="0">
                <a:latin typeface="Arial" charset="0"/>
              </a:rPr>
              <a:t>sendform.cgi“ </a:t>
            </a:r>
            <a:r>
              <a:rPr lang="en-US" sz="2400" b="1" dirty="0" smtClean="0">
                <a:solidFill>
                  <a:srgbClr val="FF6600"/>
                </a:solidFill>
                <a:latin typeface="Arial" charset="0"/>
              </a:rPr>
              <a:t>METHOD</a:t>
            </a:r>
            <a:r>
              <a:rPr lang="en-US" sz="2400" b="1" dirty="0" smtClean="0">
                <a:latin typeface="Arial" charset="0"/>
              </a:rPr>
              <a:t>=</a:t>
            </a:r>
            <a:r>
              <a:rPr lang="en-US" sz="2400" b="1" dirty="0">
                <a:latin typeface="Arial" charset="0"/>
              </a:rPr>
              <a:t>"post</a:t>
            </a:r>
            <a:r>
              <a:rPr lang="ja-JP" altLang="en-US" sz="2400" b="1" dirty="0">
                <a:latin typeface="Arial" charset="0"/>
              </a:rPr>
              <a:t>“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en-US" sz="8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	The </a:t>
            </a:r>
            <a:r>
              <a:rPr lang="en-US" sz="1800" b="1" i="1" dirty="0">
                <a:solidFill>
                  <a:schemeClr val="accent2"/>
                </a:solidFill>
                <a:latin typeface="Arial" charset="0"/>
              </a:rPr>
              <a:t>Action</a:t>
            </a:r>
            <a:r>
              <a:rPr lang="en-US" sz="1800" b="1" dirty="0">
                <a:latin typeface="Arial" charset="0"/>
              </a:rPr>
              <a:t> attribute specifies the program that will interpret and process the data collected when the user submits the data. The resulted output could be sent via email, or saved into a file, or both.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	The </a:t>
            </a:r>
            <a:r>
              <a:rPr lang="en-US" sz="1800" b="1" i="1" dirty="0">
                <a:solidFill>
                  <a:schemeClr val="accent2"/>
                </a:solidFill>
                <a:latin typeface="Arial" charset="0"/>
              </a:rPr>
              <a:t>Method</a:t>
            </a:r>
            <a:r>
              <a:rPr lang="en-US" sz="1800" b="1" dirty="0">
                <a:latin typeface="Arial" charset="0"/>
              </a:rPr>
              <a:t> attribute states how the data collected is to be transmitted (GET or POST).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Arial" charset="0"/>
              </a:rPr>
              <a:t>&lt;/FORM&gt;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4843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5399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4238"/>
            <a:ext cx="8458200" cy="563562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  <a:latin typeface="Arial" charset="0"/>
              </a:rPr>
              <a:t>ALL ABOUT FORMS</a:t>
            </a:r>
            <a:endParaRPr lang="en-US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315200" cy="36576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/>
              <a:t>	The </a:t>
            </a:r>
            <a:r>
              <a:rPr lang="en-US" sz="3600" dirty="0">
                <a:solidFill>
                  <a:srgbClr val="FF0000"/>
                </a:solidFill>
              </a:rPr>
              <a:t>&lt;FORM&gt; </a:t>
            </a:r>
            <a:r>
              <a:rPr lang="en-US" sz="3600" dirty="0"/>
              <a:t>tag starts the form</a:t>
            </a:r>
            <a:r>
              <a:rPr lang="en-US" sz="3600" dirty="0" smtClean="0"/>
              <a:t>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3600" dirty="0" smtClean="0"/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/>
              <a:t>A </a:t>
            </a:r>
            <a:r>
              <a:rPr lang="en-US" sz="3600" dirty="0"/>
              <a:t>document can consist of multiple forms, but forms cannot be nested; </a:t>
            </a:r>
            <a:endParaRPr lang="en-US" sz="3600" dirty="0" smtClean="0"/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3600" dirty="0" smtClean="0"/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/>
              <a:t>a </a:t>
            </a:r>
            <a:r>
              <a:rPr lang="en-US" sz="3600" dirty="0"/>
              <a:t>form cannot be placed inside another form.</a:t>
            </a:r>
            <a:endParaRPr lang="en-US" sz="36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636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32612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60438"/>
            <a:ext cx="8458200" cy="56356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ACTION</a:t>
            </a:r>
            <a:r>
              <a:rPr lang="en-US" sz="3200" b="1" dirty="0"/>
              <a:t> attribute</a:t>
            </a:r>
            <a:endParaRPr lang="en-US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514600"/>
            <a:ext cx="7315200" cy="2971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/>
              <a:t>	It specifies </a:t>
            </a:r>
            <a:r>
              <a:rPr lang="en-US" sz="3600" dirty="0"/>
              <a:t>the URL of the CGI program that will process the form information.</a:t>
            </a:r>
            <a:endParaRPr lang="en-US" sz="36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7129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3061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60438"/>
            <a:ext cx="8458200" cy="56356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</a:t>
            </a:r>
            <a:r>
              <a:rPr lang="sv-SE" sz="3200" b="1" dirty="0">
                <a:solidFill>
                  <a:srgbClr val="FF0000"/>
                </a:solidFill>
              </a:rPr>
              <a:t>METHOD</a:t>
            </a:r>
            <a:r>
              <a:rPr lang="sv-SE" sz="3200" b="1" dirty="0"/>
              <a:t> </a:t>
            </a:r>
            <a:r>
              <a:rPr lang="sv-SE" sz="3200" b="1" dirty="0" err="1"/>
              <a:t>attribute</a:t>
            </a:r>
            <a:endParaRPr lang="en-US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315200" cy="43434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/>
              <a:t>	It specifies </a:t>
            </a:r>
            <a:r>
              <a:rPr lang="en-US" sz="3600" dirty="0"/>
              <a:t>how the server will send the form information to the program. </a:t>
            </a:r>
            <a:endParaRPr lang="en-US" sz="3600" dirty="0" smtClean="0"/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3600" dirty="0" smtClean="0"/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POST</a:t>
            </a:r>
            <a:r>
              <a:rPr lang="en-US" sz="3600" dirty="0" smtClean="0"/>
              <a:t> </a:t>
            </a:r>
            <a:r>
              <a:rPr lang="en-US" sz="3600" dirty="0"/>
              <a:t>sends the data through standard input, while </a:t>
            </a:r>
            <a:r>
              <a:rPr lang="en-US" sz="3600" dirty="0">
                <a:solidFill>
                  <a:srgbClr val="FF0000"/>
                </a:solidFill>
              </a:rPr>
              <a:t>GET</a:t>
            </a:r>
            <a:r>
              <a:rPr lang="en-US" sz="3600" dirty="0"/>
              <a:t> passes the information through environment variables. If no method is specified, the server defaults to GET.</a:t>
            </a:r>
            <a:endParaRPr lang="en-US" sz="36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7129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2435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382000" cy="563562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latin typeface="Arial" charset="0"/>
              </a:rPr>
              <a:t>Creating a Text Field</a:t>
            </a:r>
            <a:endParaRPr lang="en-US" b="1" dirty="0">
              <a:latin typeface="Arial" charset="0"/>
            </a:endParaRPr>
          </a:p>
        </p:txBody>
      </p:sp>
      <p:sp>
        <p:nvSpPr>
          <p:cNvPr id="10243" name="Text Box 4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Syntax: 	</a:t>
            </a:r>
            <a:r>
              <a:rPr lang="en-US" sz="2800" dirty="0">
                <a:latin typeface="Arial" charset="0"/>
              </a:rPr>
              <a:t>&lt;INPUT   type=</a:t>
            </a:r>
            <a:r>
              <a:rPr lang="ja-JP" altLang="en-US" sz="280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TEXT</a:t>
            </a:r>
            <a:r>
              <a:rPr lang="ja-JP" altLang="en-US" sz="280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…..&gt;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&lt;TITLE&gt; Working with Forms 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&lt;BODY BGCOLOR="</a:t>
            </a:r>
            <a:r>
              <a:rPr lang="en-US" sz="1800" dirty="0" err="1">
                <a:latin typeface="Arial" charset="0"/>
              </a:rPr>
              <a:t>lightyellow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&lt;FORM&gt;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  &lt;B&gt;&lt;font color="blue"&gt; Class Information&lt;/font&gt;&lt;/B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Arial" charset="0"/>
              </a:rPr>
              <a:t>&lt;label&gt;  Full Name  :  &lt;/label&gt;&lt;</a:t>
            </a:r>
            <a:r>
              <a:rPr lang="en-US" sz="1800" b="1" dirty="0" smtClean="0">
                <a:latin typeface="Arial" charset="0"/>
              </a:rPr>
              <a:t>INPUT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type="TEXT"</a:t>
            </a:r>
            <a:r>
              <a:rPr lang="en-US" sz="1800" dirty="0" smtClean="0">
                <a:latin typeface="Arial" charset="0"/>
              </a:rPr>
              <a:t>  	</a:t>
            </a:r>
            <a:r>
              <a:rPr lang="en-US" sz="1800" b="1" dirty="0" smtClean="0">
                <a:latin typeface="Arial" charset="0"/>
              </a:rPr>
              <a:t>name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fullname</a:t>
            </a:r>
            <a:r>
              <a:rPr lang="en-US" sz="1800" dirty="0" smtClean="0">
                <a:latin typeface="Arial" charset="0"/>
              </a:rPr>
              <a:t>" 	</a:t>
            </a:r>
            <a:r>
              <a:rPr lang="en-US" sz="1800" b="1" dirty="0" smtClean="0">
                <a:latin typeface="Arial" charset="0"/>
              </a:rPr>
              <a:t>value</a:t>
            </a:r>
            <a:r>
              <a:rPr lang="en-US" sz="1800" dirty="0" smtClean="0">
                <a:latin typeface="Arial" charset="0"/>
              </a:rPr>
              <a:t>=" 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&lt;label&gt; </a:t>
            </a:r>
            <a:r>
              <a:rPr lang="en-US" sz="1800" dirty="0">
                <a:latin typeface="Arial" charset="0"/>
              </a:rPr>
              <a:t>E-Mail     </a:t>
            </a:r>
            <a:r>
              <a:rPr lang="en-US" sz="1800" dirty="0" smtClean="0">
                <a:latin typeface="Arial" charset="0"/>
              </a:rPr>
              <a:t>: &lt;/label&gt; &lt;</a:t>
            </a:r>
            <a:r>
              <a:rPr lang="en-US" sz="1800" b="1" dirty="0">
                <a:latin typeface="Arial" charset="0"/>
              </a:rPr>
              <a:t>INPUT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type="TEXT"  	name</a:t>
            </a:r>
            <a:r>
              <a:rPr lang="en-US" sz="1800" dirty="0">
                <a:latin typeface="Arial" charset="0"/>
              </a:rPr>
              <a:t>="email"     	</a:t>
            </a:r>
            <a:r>
              <a:rPr lang="en-US" sz="1800" b="1" dirty="0">
                <a:latin typeface="Arial" charset="0"/>
              </a:rPr>
              <a:t>value</a:t>
            </a:r>
            <a:r>
              <a:rPr lang="en-US" sz="1800" dirty="0">
                <a:latin typeface="Arial" charset="0"/>
              </a:rPr>
              <a:t>=" 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&lt;label&gt; </a:t>
            </a:r>
            <a:r>
              <a:rPr lang="en-US" sz="1800" dirty="0">
                <a:latin typeface="Arial" charset="0"/>
              </a:rPr>
              <a:t>Phone No.  </a:t>
            </a:r>
            <a:r>
              <a:rPr lang="en-US" sz="1800" dirty="0" smtClean="0">
                <a:latin typeface="Arial" charset="0"/>
              </a:rPr>
              <a:t>: &lt;/label&gt; &lt;</a:t>
            </a:r>
            <a:r>
              <a:rPr lang="en-US" sz="1800" b="1" dirty="0">
                <a:latin typeface="Arial" charset="0"/>
              </a:rPr>
              <a:t>INPUT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type="TEXT"</a:t>
            </a:r>
            <a:r>
              <a:rPr lang="en-US" sz="1800" dirty="0">
                <a:latin typeface="Arial" charset="0"/>
              </a:rPr>
              <a:t>  </a:t>
            </a:r>
            <a:r>
              <a:rPr lang="en-US" sz="1800" b="1" dirty="0" smtClean="0">
                <a:latin typeface="Arial" charset="0"/>
              </a:rPr>
              <a:t>name</a:t>
            </a:r>
            <a:r>
              <a:rPr lang="en-US" sz="1800" dirty="0">
                <a:latin typeface="Arial" charset="0"/>
              </a:rPr>
              <a:t>="phone"     </a:t>
            </a:r>
            <a:r>
              <a:rPr lang="en-US" sz="1800" b="1" dirty="0">
                <a:latin typeface="Arial" charset="0"/>
              </a:rPr>
              <a:t>value</a:t>
            </a:r>
            <a:r>
              <a:rPr lang="en-US" sz="1800" dirty="0">
                <a:latin typeface="Arial" charset="0"/>
              </a:rPr>
              <a:t>=" "&gt;                                                </a:t>
            </a: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Arial" charset="0"/>
              </a:rPr>
              <a:t>&lt;/FORM&gt;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Arial" charset="0"/>
              </a:rPr>
              <a:t>&lt;/</a:t>
            </a:r>
            <a:r>
              <a:rPr lang="en-US" sz="1800" dirty="0">
                <a:latin typeface="Arial" charset="0"/>
              </a:rPr>
              <a:t>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&lt;/HTML&gt;</a:t>
            </a:r>
            <a:endParaRPr lang="en-US" sz="1800" dirty="0">
              <a:latin typeface="Garamond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40777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5338"/>
            <a:ext cx="8382000" cy="563562"/>
          </a:xfrm>
        </p:spPr>
        <p:txBody>
          <a:bodyPr/>
          <a:lstStyle/>
          <a:p>
            <a:pPr algn="l" eaLnBrk="1" hangingPunct="1"/>
            <a:r>
              <a:rPr lang="en-US" sz="2800" b="1">
                <a:latin typeface="Arial" charset="0"/>
              </a:rPr>
              <a:t>Creating a </a:t>
            </a:r>
            <a:r>
              <a:rPr lang="en-US" sz="3200" b="1">
                <a:latin typeface="Arial" charset="0"/>
              </a:rPr>
              <a:t>Text Field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95400" y="1739900"/>
            <a:ext cx="7391400" cy="46609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838200" y="15113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682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11004</TotalTime>
  <Words>372</Words>
  <Application>Microsoft Macintosh PowerPoint</Application>
  <PresentationFormat>On-screen Show (4:3)</PresentationFormat>
  <Paragraphs>205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FEUTECH_ITE</vt:lpstr>
      <vt:lpstr>Bitmap Image</vt:lpstr>
      <vt:lpstr>Slide 1</vt:lpstr>
      <vt:lpstr>Designing Web Forms</vt:lpstr>
      <vt:lpstr>Slide 3</vt:lpstr>
      <vt:lpstr>Forms in HTML</vt:lpstr>
      <vt:lpstr>ALL ABOUT FORMS</vt:lpstr>
      <vt:lpstr>The ACTION attribute</vt:lpstr>
      <vt:lpstr>The METHOD attribute</vt:lpstr>
      <vt:lpstr>Creating a Text Field</vt:lpstr>
      <vt:lpstr>Creating a Text Field</vt:lpstr>
      <vt:lpstr>Creating a Radio Button</vt:lpstr>
      <vt:lpstr>Creating a Radio Button</vt:lpstr>
      <vt:lpstr>Creating a Popup Menu</vt:lpstr>
      <vt:lpstr>Creating a Scrolled List</vt:lpstr>
      <vt:lpstr>Creating a Checkbox</vt:lpstr>
      <vt:lpstr>Creating a Checkbox</vt:lpstr>
      <vt:lpstr>Creating a Text Area</vt:lpstr>
      <vt:lpstr>Creating a Text Area</vt:lpstr>
      <vt:lpstr>Creating Submit &amp; Reset Buttons</vt:lpstr>
      <vt:lpstr>Creating Submit and Reset Buttons</vt:lpstr>
      <vt:lpstr> Registration</vt:lpstr>
      <vt:lpstr>Password Entry Field</vt:lpstr>
      <vt:lpstr>User Submit File</vt:lpstr>
      <vt:lpstr>Image for Submit Button</vt:lpstr>
      <vt:lpstr>Slide 24</vt:lpstr>
      <vt:lpstr>ADOBE DREAMWEAVER</vt:lpstr>
      <vt:lpstr>ADOBE DREAMWEAVER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AngieBio</dc:creator>
  <cp:lastModifiedBy>art</cp:lastModifiedBy>
  <cp:revision>172</cp:revision>
  <dcterms:created xsi:type="dcterms:W3CDTF">2012-01-05T13:11:00Z</dcterms:created>
  <dcterms:modified xsi:type="dcterms:W3CDTF">2016-01-10T13:53:46Z</dcterms:modified>
</cp:coreProperties>
</file>