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1"/>
  </p:notesMasterIdLst>
  <p:handoutMasterIdLst>
    <p:handoutMasterId r:id="rId32"/>
  </p:handoutMasterIdLst>
  <p:sldIdLst>
    <p:sldId id="313" r:id="rId2"/>
    <p:sldId id="314" r:id="rId3"/>
    <p:sldId id="316" r:id="rId4"/>
    <p:sldId id="317" r:id="rId5"/>
    <p:sldId id="315" r:id="rId6"/>
    <p:sldId id="318" r:id="rId7"/>
    <p:sldId id="319" r:id="rId8"/>
    <p:sldId id="286" r:id="rId9"/>
    <p:sldId id="287" r:id="rId10"/>
    <p:sldId id="288" r:id="rId11"/>
    <p:sldId id="294" r:id="rId12"/>
    <p:sldId id="295" r:id="rId13"/>
    <p:sldId id="297" r:id="rId14"/>
    <p:sldId id="29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20" r:id="rId27"/>
    <p:sldId id="321" r:id="rId28"/>
    <p:sldId id="322" r:id="rId29"/>
    <p:sldId id="323" r:id="rId30"/>
  </p:sldIdLst>
  <p:sldSz cx="9144000" cy="6858000" type="screen4x3"/>
  <p:notesSz cx="7053263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003300"/>
    <a:srgbClr val="EDE46F"/>
    <a:srgbClr val="70CEE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980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295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/>
          <a:lstStyle>
            <a:lvl1pPr algn="r">
              <a:defRPr sz="1200"/>
            </a:lvl1pPr>
          </a:lstStyle>
          <a:p>
            <a:fld id="{5FFF6B8F-49E2-4531-9049-EA487A5FEC8B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902343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 anchor="b"/>
          <a:lstStyle>
            <a:lvl1pPr algn="r">
              <a:defRPr sz="1200"/>
            </a:lvl1pPr>
          </a:lstStyle>
          <a:p>
            <a:fld id="{003628E8-9942-49AF-80DA-E433C3553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6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/>
          <a:lstStyle>
            <a:lvl1pPr algn="r">
              <a:defRPr sz="1200"/>
            </a:lvl1pPr>
          </a:lstStyle>
          <a:p>
            <a:fld id="{D2E8AE7C-F4DD-4862-B3B6-2AAE9F979DE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54" tIns="46927" rIns="93854" bIns="469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51985"/>
            <a:ext cx="5642610" cy="4217670"/>
          </a:xfrm>
          <a:prstGeom prst="rect">
            <a:avLst/>
          </a:prstGeom>
        </p:spPr>
        <p:txBody>
          <a:bodyPr vert="horz" lIns="93854" tIns="46927" rIns="93854" bIns="469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902343"/>
            <a:ext cx="3056414" cy="468630"/>
          </a:xfrm>
          <a:prstGeom prst="rect">
            <a:avLst/>
          </a:prstGeom>
        </p:spPr>
        <p:txBody>
          <a:bodyPr vert="horz" lIns="93854" tIns="46927" rIns="93854" bIns="46927" rtlCol="0" anchor="b"/>
          <a:lstStyle>
            <a:lvl1pPr algn="r">
              <a:defRPr sz="1200"/>
            </a:lvl1pPr>
          </a:lstStyle>
          <a:p>
            <a:fld id="{DD0BCD8C-0D83-40BD-AF15-34598CAC9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76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52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70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829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23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062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33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442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956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checked for browser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32422-AA75-4298-81C3-781FFBDA0B8F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562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0" y="5822911"/>
            <a:ext cx="9150350" cy="1045722"/>
            <a:chOff x="-6350" y="5822911"/>
            <a:chExt cx="9150350" cy="1045722"/>
          </a:xfrm>
        </p:grpSpPr>
        <p:sp>
          <p:nvSpPr>
            <p:cNvPr id="8" name="Rectangle 7"/>
            <p:cNvSpPr/>
            <p:nvPr/>
          </p:nvSpPr>
          <p:spPr>
            <a:xfrm>
              <a:off x="0" y="6335233"/>
              <a:ext cx="9144000" cy="533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82550" h="38100" prst="coolSlant"/>
              </a:sp3d>
            </a:bodyPr>
            <a:lstStyle/>
            <a:p>
              <a:pPr algn="r"/>
              <a:r>
                <a:rPr lang="en-US" sz="1400" baseline="0" dirty="0" smtClean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Information Technology Education</a:t>
              </a:r>
            </a:p>
            <a:p>
              <a:pPr algn="r"/>
              <a:r>
                <a:rPr lang="en-US" sz="1400" baseline="0" dirty="0" smtClean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Department</a:t>
              </a:r>
              <a:endParaRPr lang="en-US" sz="1400" dirty="0">
                <a:ln w="19050">
                  <a:noFill/>
                  <a:prstDash val="solid"/>
                </a:ln>
                <a:solidFill>
                  <a:srgbClr val="006600"/>
                </a:solidFill>
                <a:latin typeface="Candara" pitchFamily="34" charset="0"/>
                <a:cs typeface="Andalus" pitchFamily="18" charset="-78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822911"/>
              <a:ext cx="844550" cy="996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50" y="6389970"/>
              <a:ext cx="2209800" cy="4299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843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E637E1-19F4-B14F-923D-6664ADDEBCA9}" type="datetime1">
              <a:rPr lang="en-US"/>
              <a:pPr/>
              <a:t>1/18/2016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9F8F03-44E7-824F-81C8-618410462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44976F-C4DC-43AB-B6AB-0E2915441547}" type="datetimeFigureOut">
              <a:rPr lang="en-PH" smtClean="0"/>
              <a:pPr/>
              <a:t>1/18/2016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49222B-09FF-4822-A03E-B247CDC4650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8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A16EDD8-EADD-9744-A54F-52BEB0903093}" type="datetime1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Pearson, Inc. 2013.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D7F8D89F-5670-7F47-A061-2A8A3A713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iming>
    <p:tnLst>
      <p:par>
        <p:cTn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3"/>
            <a:ext cx="8001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HTML 5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990600" y="527398"/>
            <a:ext cx="7848600" cy="58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cs typeface="American Typewriter"/>
              </a:rPr>
              <a:t>Browser Support: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	The </a:t>
            </a:r>
            <a:r>
              <a:rPr lang="en-US" sz="2800" dirty="0">
                <a:cs typeface="American Typewriter"/>
              </a:rPr>
              <a:t>latest versions of Apple Safari, Google Chrome, Mozilla Firefox, and Opera all support many HTML5 features and Internet Explorer 9.0 will also have support for some HTML5 functionality.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	The </a:t>
            </a:r>
            <a:r>
              <a:rPr lang="en-US" sz="2800" dirty="0">
                <a:cs typeface="American Typewriter"/>
              </a:rPr>
              <a:t>mobile web browsers that come pre-installed on iPhones, </a:t>
            </a:r>
            <a:r>
              <a:rPr lang="en-US" sz="2800" dirty="0" err="1">
                <a:cs typeface="American Typewriter"/>
              </a:rPr>
              <a:t>iPads</a:t>
            </a:r>
            <a:r>
              <a:rPr lang="en-US" sz="2800" dirty="0">
                <a:cs typeface="American Typewriter"/>
              </a:rPr>
              <a:t>, and Android phones all have excellent support for HTML5.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57200" y="716529"/>
            <a:ext cx="7848600" cy="522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6600"/>
                </a:solidFill>
                <a:cs typeface="American Typewriter"/>
              </a:rPr>
              <a:t>HTML 5 WEB FORMS 2.0</a:t>
            </a:r>
          </a:p>
          <a:p>
            <a:pPr algn="just">
              <a:lnSpc>
                <a:spcPct val="150000"/>
              </a:lnSpc>
            </a:pPr>
            <a:endParaRPr lang="en-US" sz="28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      </a:t>
            </a:r>
            <a:r>
              <a:rPr lang="en-US" sz="2800" dirty="0"/>
              <a:t>Web Forms 2.0 is an extension to the forms features found in HTML4. Form elements and attributes in HTML5 provide a greater degree of semantic mark-up than HTML4 and remove a great deal of the need for tedious scripting and styling that was required in HTML4.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0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838200" y="813327"/>
            <a:ext cx="7848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6600"/>
                </a:solidFill>
                <a:cs typeface="American Typewriter"/>
              </a:rPr>
              <a:t>&lt;input&gt; Elements in HTML 4</a:t>
            </a:r>
          </a:p>
          <a:p>
            <a:pPr algn="just">
              <a:lnSpc>
                <a:spcPct val="150000"/>
              </a:lnSpc>
            </a:pPr>
            <a:endParaRPr lang="en-US" sz="28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   </a:t>
            </a:r>
            <a:endParaRPr lang="en-US" sz="2800" dirty="0" smtClean="0"/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80127"/>
            <a:ext cx="7161904" cy="4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762000" y="866190"/>
            <a:ext cx="7848600" cy="44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FF6600"/>
                </a:solidFill>
                <a:cs typeface="American Typewriter"/>
              </a:rPr>
              <a:t>&lt;input&gt; Elements in HTML 5</a:t>
            </a:r>
          </a:p>
          <a:p>
            <a:pPr algn="just">
              <a:lnSpc>
                <a:spcPct val="150000"/>
              </a:lnSpc>
            </a:pPr>
            <a:endParaRPr lang="en-US" sz="32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	Apart </a:t>
            </a:r>
            <a:r>
              <a:rPr lang="en-US" sz="3200" dirty="0"/>
              <a:t>from the above mentioned attributes, HTML5 input elements introduced </a:t>
            </a:r>
            <a:r>
              <a:rPr lang="en-US" sz="3200" dirty="0" smtClean="0"/>
              <a:t>several </a:t>
            </a:r>
            <a:r>
              <a:rPr lang="en-US" sz="3200" dirty="0"/>
              <a:t>new values for the </a:t>
            </a:r>
            <a:r>
              <a:rPr lang="en-US" sz="3200" b="1" dirty="0"/>
              <a:t>type</a:t>
            </a:r>
            <a:r>
              <a:rPr lang="en-US" sz="3200" dirty="0"/>
              <a:t> attribute.</a:t>
            </a:r>
            <a:endParaRPr lang="en-US" sz="32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cs typeface="American Typewriter"/>
              </a:rPr>
              <a:t>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63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1622"/>
            <a:ext cx="6772058" cy="54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762000" y="643067"/>
            <a:ext cx="7848600" cy="651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6600"/>
                </a:solidFill>
              </a:rPr>
              <a:t>The </a:t>
            </a:r>
            <a:r>
              <a:rPr lang="en-US" sz="2800" b="1" u="sng" dirty="0">
                <a:solidFill>
                  <a:srgbClr val="FF6600"/>
                </a:solidFill>
              </a:rPr>
              <a:t>placeholder</a:t>
            </a:r>
            <a:r>
              <a:rPr lang="en-US" sz="2800" b="1" dirty="0">
                <a:solidFill>
                  <a:srgbClr val="FF6600"/>
                </a:solidFill>
              </a:rPr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attribute</a:t>
            </a:r>
          </a:p>
          <a:p>
            <a:pPr algn="just">
              <a:lnSpc>
                <a:spcPct val="150000"/>
              </a:lnSpc>
            </a:pPr>
            <a:endParaRPr lang="en-US" sz="28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/>
              <a:t>HTML5 introduced a new attribute called </a:t>
            </a:r>
            <a:r>
              <a:rPr lang="en-US" sz="2800" b="1" dirty="0">
                <a:solidFill>
                  <a:srgbClr val="FF0000"/>
                </a:solidFill>
              </a:rPr>
              <a:t>placeholder</a:t>
            </a:r>
            <a:r>
              <a:rPr lang="en-US" sz="2800" dirty="0"/>
              <a:t>. This attribute on &lt;input&gt; and &lt;</a:t>
            </a:r>
            <a:r>
              <a:rPr lang="en-US" sz="2800" dirty="0" err="1"/>
              <a:t>textarea</a:t>
            </a:r>
            <a:r>
              <a:rPr lang="en-US" sz="2800" dirty="0"/>
              <a:t>&gt; elements provides a hint to the user of what can be entered in the field. The placeholder text must not contain carriage returns or line-feeds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cs typeface="American Typewriter"/>
            </a:endParaRPr>
          </a:p>
          <a:p>
            <a:pPr algn="ctr">
              <a:lnSpc>
                <a:spcPct val="150000"/>
              </a:lnSpc>
            </a:pPr>
            <a:r>
              <a:rPr lang="en-US" dirty="0"/>
              <a:t>&lt;input type="text" name="search" placeholder="search the web"/&gt;</a:t>
            </a:r>
            <a:r>
              <a:rPr lang="en-US" sz="2800" dirty="0"/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  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42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85800" y="724572"/>
            <a:ext cx="78486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FF6600"/>
                </a:solidFill>
              </a:rPr>
              <a:t>The </a:t>
            </a:r>
            <a:r>
              <a:rPr lang="en-US" sz="3200" b="1" u="sng" dirty="0">
                <a:solidFill>
                  <a:srgbClr val="FF6600"/>
                </a:solidFill>
              </a:rPr>
              <a:t>autofocus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smtClean="0">
                <a:solidFill>
                  <a:srgbClr val="FF6600"/>
                </a:solidFill>
              </a:rPr>
              <a:t>attribute</a:t>
            </a:r>
          </a:p>
          <a:p>
            <a:pPr algn="just">
              <a:lnSpc>
                <a:spcPct val="150000"/>
              </a:lnSpc>
            </a:pPr>
            <a:endParaRPr lang="en-US" sz="32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	This </a:t>
            </a:r>
            <a:r>
              <a:rPr lang="en-US" sz="3200" dirty="0"/>
              <a:t>is a simple one-step pattern, easily programmed in JavaScript at the time of document load, automatically focus one particular form field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cs typeface="American Typewriter"/>
            </a:endParaRPr>
          </a:p>
          <a:p>
            <a:pPr algn="ctr"/>
            <a:r>
              <a:rPr lang="en-US" sz="2000" dirty="0"/>
              <a:t>&lt;input type="text" name="search" autofocus/&gt;	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cs typeface="American Typewriter"/>
              </a:rPr>
              <a:t>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547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85800" y="707599"/>
            <a:ext cx="7848600" cy="61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6600"/>
                </a:solidFill>
              </a:rPr>
              <a:t>The </a:t>
            </a:r>
            <a:r>
              <a:rPr lang="en-US" sz="2800" b="1" u="sng" dirty="0">
                <a:solidFill>
                  <a:srgbClr val="FF6600"/>
                </a:solidFill>
              </a:rPr>
              <a:t>required</a:t>
            </a:r>
            <a:r>
              <a:rPr lang="en-US" sz="2800" b="1" dirty="0">
                <a:solidFill>
                  <a:srgbClr val="FF6600"/>
                </a:solidFill>
              </a:rPr>
              <a:t> </a:t>
            </a:r>
            <a:r>
              <a:rPr lang="en-US" sz="2800" b="1" dirty="0" smtClean="0">
                <a:solidFill>
                  <a:srgbClr val="FF6600"/>
                </a:solidFill>
              </a:rPr>
              <a:t>attribute</a:t>
            </a:r>
          </a:p>
          <a:p>
            <a:pPr algn="just">
              <a:lnSpc>
                <a:spcPct val="150000"/>
              </a:lnSpc>
            </a:pPr>
            <a:endParaRPr lang="en-US" sz="2800" b="1" dirty="0" smtClean="0">
              <a:solidFill>
                <a:srgbClr val="FF6600"/>
              </a:solidFill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do not need to have </a:t>
            </a:r>
            <a:r>
              <a:rPr lang="en-US" sz="2800" dirty="0" err="1"/>
              <a:t>javascript</a:t>
            </a:r>
            <a:r>
              <a:rPr lang="en-US" sz="2800" dirty="0"/>
              <a:t> for client side validations like empty text box would never be submitted because HTML5 introduced a new attribute called </a:t>
            </a:r>
            <a:r>
              <a:rPr lang="en-US" sz="2800" b="1" dirty="0"/>
              <a:t>required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cs typeface="American Typewriter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cs typeface="American Typewriter"/>
            </a:endParaRPr>
          </a:p>
          <a:p>
            <a:pPr algn="ctr"/>
            <a:r>
              <a:rPr lang="en-US" dirty="0"/>
              <a:t>&lt;input type="text" name="search" required/&gt;	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  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5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143000" y="762000"/>
            <a:ext cx="7848600" cy="63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6600"/>
                </a:solidFill>
              </a:rPr>
              <a:t>Embedding </a:t>
            </a:r>
            <a:r>
              <a:rPr lang="en-US" sz="2800" b="1" dirty="0" smtClean="0">
                <a:solidFill>
                  <a:srgbClr val="FF6600"/>
                </a:solidFill>
              </a:rPr>
              <a:t>Video</a:t>
            </a:r>
          </a:p>
          <a:p>
            <a:pPr algn="just">
              <a:lnSpc>
                <a:spcPct val="150000"/>
              </a:lnSpc>
            </a:pPr>
            <a:endParaRPr lang="en-US" sz="2800" b="1" dirty="0" smtClean="0">
              <a:solidFill>
                <a:srgbClr val="FF6600"/>
              </a:solidFill>
              <a:cs typeface="American Typewriter"/>
            </a:endParaRPr>
          </a:p>
          <a:p>
            <a:r>
              <a:rPr lang="en-US" sz="2800" dirty="0" smtClean="0"/>
              <a:t>	</a:t>
            </a:r>
            <a:r>
              <a:rPr lang="en-US" sz="2800" dirty="0"/>
              <a:t>HTML5 features, include native audio and video support without the need for Flash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b="1" dirty="0"/>
              <a:t>C</a:t>
            </a:r>
            <a:r>
              <a:rPr lang="en-US" sz="2800" b="1" dirty="0" smtClean="0"/>
              <a:t>ommonly </a:t>
            </a:r>
            <a:r>
              <a:rPr lang="en-US" sz="2800" b="1" dirty="0"/>
              <a:t>used video formats are</a:t>
            </a:r>
            <a:r>
              <a:rPr lang="en-US" sz="2800" b="1" dirty="0" smtClean="0"/>
              <a:t>:</a:t>
            </a:r>
          </a:p>
          <a:p>
            <a:endParaRPr lang="en-US" sz="2800" dirty="0"/>
          </a:p>
          <a:p>
            <a:pPr marL="709613" indent="-709613"/>
            <a:r>
              <a:rPr lang="en-US" sz="2800" b="1" dirty="0" err="1"/>
              <a:t>Ogg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Ogg</a:t>
            </a:r>
            <a:r>
              <a:rPr lang="en-US" sz="2800" dirty="0"/>
              <a:t> files with </a:t>
            </a:r>
            <a:r>
              <a:rPr lang="en-US" sz="2800" dirty="0" err="1"/>
              <a:t>Thedora</a:t>
            </a:r>
            <a:r>
              <a:rPr lang="en-US" sz="2800" dirty="0"/>
              <a:t> video codec and </a:t>
            </a:r>
            <a:r>
              <a:rPr lang="en-US" sz="2800" dirty="0" err="1"/>
              <a:t>Vorbis</a:t>
            </a:r>
            <a:r>
              <a:rPr lang="en-US" sz="2800" dirty="0"/>
              <a:t> audio codec</a:t>
            </a:r>
            <a:r>
              <a:rPr lang="en-US" sz="2800" dirty="0" smtClean="0"/>
              <a:t>.</a:t>
            </a:r>
          </a:p>
          <a:p>
            <a:pPr marL="709613" indent="-709613"/>
            <a:endParaRPr lang="en-US" sz="2800" dirty="0"/>
          </a:p>
          <a:p>
            <a:pPr marL="709613" indent="-709613"/>
            <a:r>
              <a:rPr lang="en-US" sz="2800" b="1" dirty="0"/>
              <a:t>mpeg4:</a:t>
            </a:r>
            <a:r>
              <a:rPr lang="en-US" sz="2800" dirty="0"/>
              <a:t> MPEG4 files with H.264 video codec and AAC audio codec.	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  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59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990600" y="775213"/>
            <a:ext cx="7848600" cy="70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Video Attribute Specification:</a:t>
            </a:r>
            <a:endParaRPr lang="en-US" sz="2800" dirty="0" smtClean="0"/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610600" cy="49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143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HTML5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886200"/>
          </a:xfrm>
        </p:spPr>
        <p:txBody>
          <a:bodyPr>
            <a:normAutofit fontScale="92500" lnSpcReduction="20000"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b="1" dirty="0" smtClean="0">
                <a:latin typeface="Century Gothic"/>
                <a:cs typeface="Century Gothic"/>
              </a:rPr>
              <a:t>	A </a:t>
            </a:r>
            <a:r>
              <a:rPr lang="en-US" b="1" dirty="0">
                <a:latin typeface="Century Gothic"/>
                <a:cs typeface="Century Gothic"/>
              </a:rPr>
              <a:t>markup language used for structuring and presenting content on the World Wide Web. </a:t>
            </a:r>
            <a:endParaRPr lang="en-US" b="1" dirty="0" smtClean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b="1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b="1" dirty="0" smtClean="0">
                <a:latin typeface="Century Gothic"/>
                <a:cs typeface="Century Gothic"/>
              </a:rPr>
              <a:t>	It </a:t>
            </a:r>
            <a:r>
              <a:rPr lang="en-US" b="1" dirty="0">
                <a:latin typeface="Century Gothic"/>
                <a:cs typeface="Century Gothic"/>
              </a:rPr>
              <a:t>was finalized, and published, on </a:t>
            </a:r>
            <a:r>
              <a:rPr lang="en-US" b="1" dirty="0">
                <a:solidFill>
                  <a:srgbClr val="FF0000"/>
                </a:solidFill>
                <a:latin typeface="Century Gothic"/>
                <a:cs typeface="Century Gothic"/>
              </a:rPr>
              <a:t>28 October 2014</a:t>
            </a:r>
            <a:r>
              <a:rPr lang="en-US" b="1" dirty="0">
                <a:latin typeface="Century Gothic"/>
                <a:cs typeface="Century Gothic"/>
              </a:rPr>
              <a:t> by the World Wide Web Consortium (W3C). This is the fifth revision of the HTML standard since the inception of the World Wide Web.</a:t>
            </a:r>
            <a:endParaRPr lang="en-US" b="1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74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+mj-ea"/>
              </a:rPr>
              <a:t>New HTML5 Form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ucida Console"/>
                <a:ea typeface="+mj-ea"/>
              </a:rPr>
              <a:t>input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+mj-ea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17150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iw3htp5_03_HTML5_pt2_Page_0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11152176" cy="677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2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iw3htp5_03_HTML5_pt2_Page_06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5913"/>
            <a:ext cx="11152176" cy="677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iw3htp5_03_HTML5_pt2_Page_07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04800"/>
            <a:ext cx="11923547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iw3htp5_03_HTML5_pt2_Page_08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112959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iw3htp5_03_HTML5_pt2_Page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4863"/>
            <a:ext cx="11852946" cy="719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762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HTML5 CANVAS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4495800"/>
          </a:xfrm>
        </p:spPr>
        <p:txBody>
          <a:bodyPr>
            <a:noAutofit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entury Gothic"/>
                <a:cs typeface="Century Gothic"/>
              </a:rPr>
              <a:t>The HTML &lt;canvas&gt; element is used to draw graphics on a web page, via scripting (usually JavaScript)</a:t>
            </a:r>
            <a:r>
              <a:rPr lang="en-US" sz="2400" dirty="0" smtClean="0">
                <a:latin typeface="Century Gothic"/>
                <a:cs typeface="Century Gothic"/>
              </a:rPr>
              <a:t>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 smtClean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entury Gothic"/>
                <a:cs typeface="Century Gothic"/>
              </a:rPr>
              <a:t>Canvas has several methods for drawing paths, boxes, circles, text, and adding images</a:t>
            </a:r>
            <a:r>
              <a:rPr lang="en-US" sz="2400" dirty="0" smtClean="0">
                <a:latin typeface="Century Gothic"/>
                <a:cs typeface="Century Gothic"/>
              </a:rPr>
              <a:t>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entury Gothic"/>
                <a:cs typeface="Century Gothic"/>
              </a:rPr>
              <a:t>A canvas is a rectangular area on an HTML page. By default, a canvas has no border and no content.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 smtClean="0">
              <a:latin typeface="Century Gothic"/>
              <a:cs typeface="Century Gothic"/>
            </a:endParaRPr>
          </a:p>
        </p:txBody>
      </p:sp>
      <p:pic>
        <p:nvPicPr>
          <p:cNvPr id="2" name="Picture 1" descr="Screen Shot 2015-09-30 at 11.2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811"/>
            <a:ext cx="9144000" cy="5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096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3200" b="1" noProof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Drawing with Javascript</a:t>
            </a:r>
            <a:endParaRPr kumimoji="0" lang="en-PH" sz="3200" b="1" i="0" u="none" strike="noStrike" kern="1200" normalizeH="0" baseline="0" noProof="0" dirty="0" smtClean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495800"/>
          </a:xfrm>
        </p:spPr>
        <p:txBody>
          <a:bodyPr>
            <a:noAutofit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&lt;!DOCTYPE html&gt;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&lt;html&gt;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&lt;body&gt;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16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&lt;canvas id="</a:t>
            </a:r>
            <a:r>
              <a:rPr lang="en-US" sz="1600" dirty="0" err="1">
                <a:latin typeface="Century Gothic"/>
                <a:cs typeface="Century Gothic"/>
              </a:rPr>
              <a:t>myCanvas</a:t>
            </a:r>
            <a:r>
              <a:rPr lang="en-US" sz="1600" dirty="0">
                <a:latin typeface="Century Gothic"/>
                <a:cs typeface="Century Gothic"/>
              </a:rPr>
              <a:t>" width="200" height="100" style="border:1px solid #c3c3c3;"&gt;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Your browser does not support the HTML5 canvas tag.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&lt;/canvas&gt;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16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&lt;script&gt;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entury Gothic"/>
                <a:cs typeface="Century Gothic"/>
              </a:rPr>
              <a:t>var</a:t>
            </a:r>
            <a:r>
              <a:rPr lang="en-US" sz="1600" dirty="0">
                <a:latin typeface="Century Gothic"/>
                <a:cs typeface="Century Gothic"/>
              </a:rPr>
              <a:t> c = </a:t>
            </a:r>
            <a:r>
              <a:rPr lang="en-US" sz="1600" dirty="0" err="1">
                <a:latin typeface="Century Gothic"/>
                <a:cs typeface="Century Gothic"/>
              </a:rPr>
              <a:t>document.getElementById</a:t>
            </a:r>
            <a:r>
              <a:rPr lang="en-US" sz="1600" dirty="0">
                <a:latin typeface="Century Gothic"/>
                <a:cs typeface="Century Gothic"/>
              </a:rPr>
              <a:t>("</a:t>
            </a:r>
            <a:r>
              <a:rPr lang="en-US" sz="1600" dirty="0" err="1">
                <a:latin typeface="Century Gothic"/>
                <a:cs typeface="Century Gothic"/>
              </a:rPr>
              <a:t>myCanvas</a:t>
            </a:r>
            <a:r>
              <a:rPr lang="en-US" sz="1600" dirty="0">
                <a:latin typeface="Century Gothic"/>
                <a:cs typeface="Century Gothic"/>
              </a:rPr>
              <a:t>");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entury Gothic"/>
                <a:cs typeface="Century Gothic"/>
              </a:rPr>
              <a:t>var</a:t>
            </a:r>
            <a:r>
              <a:rPr lang="en-US" sz="1600" dirty="0">
                <a:latin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cs typeface="Century Gothic"/>
              </a:rPr>
              <a:t>ctx</a:t>
            </a:r>
            <a:r>
              <a:rPr lang="en-US" sz="1600" dirty="0">
                <a:latin typeface="Century Gothic"/>
                <a:cs typeface="Century Gothic"/>
              </a:rPr>
              <a:t> = </a:t>
            </a:r>
            <a:r>
              <a:rPr lang="en-US" sz="1600" dirty="0" err="1">
                <a:latin typeface="Century Gothic"/>
                <a:cs typeface="Century Gothic"/>
              </a:rPr>
              <a:t>c.getContext</a:t>
            </a:r>
            <a:r>
              <a:rPr lang="en-US" sz="1600" dirty="0">
                <a:latin typeface="Century Gothic"/>
                <a:cs typeface="Century Gothic"/>
              </a:rPr>
              <a:t>("2d");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entury Gothic"/>
                <a:cs typeface="Century Gothic"/>
              </a:rPr>
              <a:t>ctx.fillStyle</a:t>
            </a:r>
            <a:r>
              <a:rPr lang="en-US" sz="1600" dirty="0">
                <a:latin typeface="Century Gothic"/>
                <a:cs typeface="Century Gothic"/>
              </a:rPr>
              <a:t> = "#FF0000";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entury Gothic"/>
                <a:cs typeface="Century Gothic"/>
              </a:rPr>
              <a:t>ctx.fillRect</a:t>
            </a:r>
            <a:r>
              <a:rPr lang="en-US" sz="1600" dirty="0">
                <a:latin typeface="Century Gothic"/>
                <a:cs typeface="Century Gothic"/>
              </a:rPr>
              <a:t>(0,0,150,75);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&lt;/script&gt;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16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&lt;/body&gt;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1600" dirty="0">
                <a:latin typeface="Century Gothic"/>
                <a:cs typeface="Century Gothic"/>
              </a:rPr>
              <a:t>&lt;/html&gt;</a:t>
            </a:r>
            <a:endParaRPr lang="en-US" sz="16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6096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HTML5 </a:t>
            </a:r>
            <a:r>
              <a:rPr lang="en-PH" sz="4000" b="1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SVG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53400" cy="4495800"/>
          </a:xfrm>
        </p:spPr>
        <p:txBody>
          <a:bodyPr>
            <a:noAutofit/>
          </a:bodyPr>
          <a:lstStyle/>
          <a:p>
            <a:pPr marL="393700" indent="-342900" algn="just" fontAlgn="auto">
              <a:spcAft>
                <a:spcPts val="0"/>
              </a:spcAft>
              <a:buFont typeface="Wingdings" charset="2"/>
              <a:buChar char="ü"/>
              <a:defRPr/>
            </a:pPr>
            <a:r>
              <a:rPr lang="en-US" sz="2000" dirty="0" smtClean="0">
                <a:latin typeface="Century Gothic"/>
                <a:cs typeface="Century Gothic"/>
              </a:rPr>
              <a:t>SVG </a:t>
            </a:r>
            <a:r>
              <a:rPr lang="en-US" sz="2000" dirty="0">
                <a:latin typeface="Century Gothic"/>
                <a:cs typeface="Century Gothic"/>
              </a:rPr>
              <a:t>stands for Scalable Vector </a:t>
            </a:r>
            <a:r>
              <a:rPr lang="en-US" sz="2000" dirty="0" smtClean="0">
                <a:latin typeface="Century Gothic"/>
                <a:cs typeface="Century Gothic"/>
              </a:rPr>
              <a:t>Graphics</a:t>
            </a:r>
          </a:p>
          <a:p>
            <a:pPr marL="393700" indent="-342900" algn="just" fontAlgn="auto">
              <a:spcAft>
                <a:spcPts val="0"/>
              </a:spcAft>
              <a:buFont typeface="Wingdings" charset="2"/>
              <a:buChar char="ü"/>
              <a:defRPr/>
            </a:pPr>
            <a:r>
              <a:rPr lang="en-US" sz="2000" dirty="0" smtClean="0">
                <a:latin typeface="Century Gothic"/>
                <a:cs typeface="Century Gothic"/>
              </a:rPr>
              <a:t>SVG </a:t>
            </a:r>
            <a:r>
              <a:rPr lang="en-US" sz="2000" dirty="0">
                <a:latin typeface="Century Gothic"/>
                <a:cs typeface="Century Gothic"/>
              </a:rPr>
              <a:t>is used to define graphics for the </a:t>
            </a:r>
            <a:r>
              <a:rPr lang="en-US" sz="2000" dirty="0" smtClean="0">
                <a:latin typeface="Century Gothic"/>
                <a:cs typeface="Century Gothic"/>
              </a:rPr>
              <a:t>Web</a:t>
            </a:r>
          </a:p>
          <a:p>
            <a:pPr marL="393700" indent="-342900" algn="just" fontAlgn="auto">
              <a:spcAft>
                <a:spcPts val="0"/>
              </a:spcAft>
              <a:buFont typeface="Wingdings" charset="2"/>
              <a:buChar char="ü"/>
              <a:defRPr/>
            </a:pPr>
            <a:r>
              <a:rPr lang="en-US" sz="2000" dirty="0" smtClean="0">
                <a:latin typeface="Century Gothic"/>
                <a:cs typeface="Century Gothic"/>
              </a:rPr>
              <a:t>SVG </a:t>
            </a:r>
            <a:r>
              <a:rPr lang="en-US" sz="2000" dirty="0">
                <a:latin typeface="Century Gothic"/>
                <a:cs typeface="Century Gothic"/>
              </a:rPr>
              <a:t>is a W3C </a:t>
            </a:r>
            <a:r>
              <a:rPr lang="en-US" sz="2000" dirty="0" smtClean="0">
                <a:latin typeface="Century Gothic"/>
                <a:cs typeface="Century Gothic"/>
              </a:rPr>
              <a:t>recommendation</a:t>
            </a:r>
          </a:p>
          <a:p>
            <a:pPr marL="393700" indent="-342900" algn="just" fontAlgn="auto">
              <a:spcAft>
                <a:spcPts val="0"/>
              </a:spcAft>
              <a:buFont typeface="Wingdings" charset="2"/>
              <a:buChar char="ü"/>
              <a:defRPr/>
            </a:pPr>
            <a:r>
              <a:rPr lang="en-US" sz="2000" dirty="0" smtClean="0">
                <a:latin typeface="Century Gothic"/>
                <a:cs typeface="Century Gothic"/>
              </a:rPr>
              <a:t>The </a:t>
            </a:r>
            <a:r>
              <a:rPr lang="en-US" sz="2000" dirty="0">
                <a:latin typeface="Century Gothic"/>
                <a:cs typeface="Century Gothic"/>
              </a:rPr>
              <a:t>HTML &lt;</a:t>
            </a:r>
            <a:r>
              <a:rPr lang="en-US" sz="2000" dirty="0" err="1">
                <a:latin typeface="Century Gothic"/>
                <a:cs typeface="Century Gothic"/>
              </a:rPr>
              <a:t>svg</a:t>
            </a:r>
            <a:r>
              <a:rPr lang="en-US" sz="2000" dirty="0">
                <a:latin typeface="Century Gothic"/>
                <a:cs typeface="Century Gothic"/>
              </a:rPr>
              <a:t>&gt; element (introduced in HTML5) is a container for SVG </a:t>
            </a:r>
            <a:r>
              <a:rPr lang="en-US" sz="2000" dirty="0" smtClean="0">
                <a:latin typeface="Century Gothic"/>
                <a:cs typeface="Century Gothic"/>
              </a:rPr>
              <a:t>graphics.</a:t>
            </a:r>
          </a:p>
          <a:p>
            <a:pPr marL="393700" indent="-342900" algn="just" fontAlgn="auto">
              <a:spcAft>
                <a:spcPts val="0"/>
              </a:spcAft>
              <a:buFont typeface="Wingdings" charset="2"/>
              <a:buChar char="ü"/>
              <a:defRPr/>
            </a:pPr>
            <a:r>
              <a:rPr lang="en-US" sz="2000" dirty="0" smtClean="0">
                <a:latin typeface="Century Gothic"/>
                <a:cs typeface="Century Gothic"/>
              </a:rPr>
              <a:t>SVG </a:t>
            </a:r>
            <a:r>
              <a:rPr lang="en-US" sz="2000" dirty="0">
                <a:latin typeface="Century Gothic"/>
                <a:cs typeface="Century Gothic"/>
              </a:rPr>
              <a:t>has several methods for drawing paths, boxes, circles, text, and graphic images.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0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Century Gothic"/>
              <a:cs typeface="Century Gothic"/>
            </a:endParaRPr>
          </a:p>
        </p:txBody>
      </p:sp>
      <p:pic>
        <p:nvPicPr>
          <p:cNvPr id="5" name="Picture 4" descr="Screen Shot 2015-09-30 at 11.3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27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196975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CANVAS VS SVG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pic>
        <p:nvPicPr>
          <p:cNvPr id="6" name="Picture 5" descr="Screen Shot 2015-09-30 at 11.3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143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HTML5 Semantic Elements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>
            <a:normAutofit lnSpcReduction="10000"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entury Gothic"/>
                <a:cs typeface="Century Gothic"/>
              </a:rPr>
              <a:t>A semantic element clearly describes its meaning to both the browser and the developer</a:t>
            </a:r>
            <a:r>
              <a:rPr lang="en-US" sz="2400" dirty="0" smtClean="0">
                <a:latin typeface="Century Gothic"/>
                <a:cs typeface="Century Gothic"/>
              </a:rPr>
              <a:t>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b="1" dirty="0">
                <a:latin typeface="Century Gothic"/>
                <a:cs typeface="Century Gothic"/>
              </a:rPr>
              <a:t>Examples of non-semantic elements: </a:t>
            </a:r>
            <a:endParaRPr lang="en-US" sz="2400" b="1" dirty="0" smtClean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entury Gothic"/>
                <a:cs typeface="Century Gothic"/>
              </a:rPr>
              <a:t>&lt;</a:t>
            </a:r>
            <a:r>
              <a:rPr lang="en-US" sz="2400" dirty="0">
                <a:latin typeface="Century Gothic"/>
                <a:cs typeface="Century Gothic"/>
              </a:rPr>
              <a:t>div&gt; and &lt;span&gt; - Tells nothing about its content</a:t>
            </a:r>
            <a:r>
              <a:rPr lang="en-US" sz="2400" dirty="0" smtClean="0">
                <a:latin typeface="Century Gothic"/>
                <a:cs typeface="Century Gothic"/>
              </a:rPr>
              <a:t>.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b="1" dirty="0">
                <a:latin typeface="Century Gothic"/>
                <a:cs typeface="Century Gothic"/>
              </a:rPr>
              <a:t>Examples of semantic elements: </a:t>
            </a:r>
            <a:endParaRPr lang="en-US" sz="2400" b="1" dirty="0" smtClean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entury Gothic"/>
                <a:cs typeface="Century Gothic"/>
              </a:rPr>
              <a:t>&lt;</a:t>
            </a:r>
            <a:r>
              <a:rPr lang="en-US" sz="2400" dirty="0">
                <a:latin typeface="Century Gothic"/>
                <a:cs typeface="Century Gothic"/>
              </a:rPr>
              <a:t>form&gt;, &lt;table&gt;, and &lt;</a:t>
            </a:r>
            <a:r>
              <a:rPr lang="en-US" sz="2400" dirty="0" err="1">
                <a:latin typeface="Century Gothic"/>
                <a:cs typeface="Century Gothic"/>
              </a:rPr>
              <a:t>img</a:t>
            </a:r>
            <a:r>
              <a:rPr lang="en-US" sz="2400" dirty="0">
                <a:latin typeface="Century Gothic"/>
                <a:cs typeface="Century Gothic"/>
              </a:rPr>
              <a:t>&gt; - Clearly defines its content.</a:t>
            </a:r>
            <a:endParaRPr lang="en-US" sz="24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41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30 at 11.06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8400"/>
            <a:ext cx="2857500" cy="3352800"/>
          </a:xfrm>
          <a:prstGeom prst="rect">
            <a:avLst/>
          </a:prstGeom>
        </p:spPr>
      </p:pic>
      <p:pic>
        <p:nvPicPr>
          <p:cNvPr id="6" name="Picture 5" descr="Screen Shot 2015-09-30 at 11.06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1778000" cy="3733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1143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HTML5 Semantic Elements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21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143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Migration from HTML4 to HTML5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pic>
        <p:nvPicPr>
          <p:cNvPr id="6" name="Picture 5" descr="Screen Shot 2015-09-30 at 11.02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0"/>
            <a:ext cx="9144000" cy="33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1430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Migration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>
            <a:normAutofit fontScale="92500" lnSpcReduction="10000"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nl-NL" sz="2400" dirty="0"/>
              <a:t>&lt;!DOCTYPE HTML PUBLIC "-//W3C//DTD HTML 4.01 </a:t>
            </a:r>
            <a:r>
              <a:rPr lang="nl-NL" sz="2400" dirty="0" err="1"/>
              <a:t>Transitional</a:t>
            </a:r>
            <a:r>
              <a:rPr lang="nl-NL" sz="2400" dirty="0"/>
              <a:t>//EN" "http://www.w3.org/TR/html4/</a:t>
            </a:r>
            <a:r>
              <a:rPr lang="nl-NL" sz="2400" dirty="0" err="1"/>
              <a:t>loose.dtd</a:t>
            </a:r>
            <a:r>
              <a:rPr lang="nl-NL" sz="2400" dirty="0"/>
              <a:t>"</a:t>
            </a:r>
            <a:r>
              <a:rPr lang="nl-NL" sz="2400" dirty="0" smtClean="0"/>
              <a:t>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Migration to</a:t>
            </a:r>
          </a:p>
          <a:p>
            <a:pPr marL="50800" indent="58738" algn="ctr" fontAlgn="auto">
              <a:spcAft>
                <a:spcPts val="0"/>
              </a:spcAft>
              <a:buNone/>
              <a:defRPr/>
            </a:pPr>
            <a:r>
              <a:rPr lang="en-US" sz="3000" b="1" dirty="0" smtClean="0"/>
              <a:t>&lt;</a:t>
            </a:r>
            <a:r>
              <a:rPr lang="en-US" sz="3000" b="1" dirty="0"/>
              <a:t>!DOCTYPE html</a:t>
            </a:r>
            <a:r>
              <a:rPr lang="en-US" sz="3000" b="1" dirty="0" smtClean="0"/>
              <a:t>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4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dirty="0"/>
              <a:t>&lt;meta http-</a:t>
            </a:r>
            <a:r>
              <a:rPr lang="en-US" sz="2400" dirty="0" err="1"/>
              <a:t>equiv</a:t>
            </a:r>
            <a:r>
              <a:rPr lang="en-US" sz="2400" dirty="0"/>
              <a:t>="Content-Type" content="text/</a:t>
            </a:r>
            <a:r>
              <a:rPr lang="en-US" sz="2400" dirty="0" err="1"/>
              <a:t>html;charset</a:t>
            </a:r>
            <a:r>
              <a:rPr lang="en-US" sz="2400" dirty="0"/>
              <a:t>=utf-8"</a:t>
            </a:r>
            <a:r>
              <a:rPr lang="en-US" sz="2400" dirty="0" smtClean="0"/>
              <a:t>&gt;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Migration </a:t>
            </a:r>
            <a:r>
              <a:rPr lang="en-US" sz="2400" b="1" dirty="0" smtClean="0">
                <a:solidFill>
                  <a:srgbClr val="FF0000"/>
                </a:solidFill>
              </a:rPr>
              <a:t>to</a:t>
            </a:r>
            <a:endParaRPr lang="en-US" sz="2400" dirty="0">
              <a:latin typeface="Century Gothic"/>
              <a:cs typeface="Century Gothic"/>
            </a:endParaRPr>
          </a:p>
          <a:p>
            <a:pPr marL="50800" indent="58738" algn="ctr" fontAlgn="auto">
              <a:spcAft>
                <a:spcPts val="0"/>
              </a:spcAft>
              <a:buNone/>
              <a:defRPr/>
            </a:pPr>
            <a:r>
              <a:rPr lang="sv-SE" b="1" dirty="0"/>
              <a:t>&lt;meta </a:t>
            </a:r>
            <a:r>
              <a:rPr lang="sv-SE" b="1" dirty="0" err="1"/>
              <a:t>charset</a:t>
            </a:r>
            <a:r>
              <a:rPr lang="sv-SE" b="1" dirty="0"/>
              <a:t>="utf-8"&gt;</a:t>
            </a:r>
            <a:endParaRPr lang="en-US" b="1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16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685800"/>
            <a:ext cx="8229600" cy="147002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PH" sz="4000" b="1" noProof="0" dirty="0" smtClean="0">
                <a:ln w="1905"/>
                <a:solidFill>
                  <a:srgbClr val="00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entury Gothic"/>
                <a:cs typeface="Century Gothic"/>
              </a:rPr>
              <a:t>SHIV</a:t>
            </a:r>
            <a:endParaRPr kumimoji="0" lang="en-PH" sz="4000" b="1" i="0" u="none" strike="noStrike" kern="1200" normalizeH="0" baseline="0" noProof="0" dirty="0" smtClean="0">
              <a:ln w="1905"/>
              <a:solidFill>
                <a:srgbClr val="C3D6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Century Gothic"/>
              <a:ea typeface="+mj-ea"/>
              <a:cs typeface="Century Gothic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800" dirty="0" smtClean="0">
                <a:latin typeface="Century Gothic"/>
                <a:cs typeface="Century Gothic"/>
              </a:rPr>
              <a:t>	HTML5 </a:t>
            </a:r>
            <a:r>
              <a:rPr lang="en-US" sz="2800" dirty="0">
                <a:latin typeface="Century Gothic"/>
                <a:cs typeface="Century Gothic"/>
              </a:rPr>
              <a:t>semantic elements are supported in all modern browsers</a:t>
            </a:r>
            <a:r>
              <a:rPr lang="en-US" sz="2800" dirty="0" smtClean="0">
                <a:latin typeface="Century Gothic"/>
                <a:cs typeface="Century Gothic"/>
              </a:rPr>
              <a:t>.</a:t>
            </a:r>
            <a:endParaRPr lang="en-US" sz="28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800" dirty="0" smtClean="0">
                <a:latin typeface="Century Gothic"/>
                <a:cs typeface="Century Gothic"/>
              </a:rPr>
              <a:t>	But </a:t>
            </a:r>
            <a:r>
              <a:rPr lang="en-US" sz="2800" dirty="0">
                <a:latin typeface="Century Gothic"/>
                <a:cs typeface="Century Gothic"/>
              </a:rPr>
              <a:t>some older browsers should be taught how to handle "unknown </a:t>
            </a:r>
            <a:r>
              <a:rPr lang="en-US" sz="2800" dirty="0" smtClean="0">
                <a:latin typeface="Century Gothic"/>
                <a:cs typeface="Century Gothic"/>
              </a:rPr>
              <a:t>elements”.</a:t>
            </a:r>
            <a:endParaRPr lang="en-US" sz="28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r>
              <a:rPr lang="en-US" sz="2800" dirty="0" smtClean="0">
                <a:latin typeface="Century Gothic"/>
                <a:cs typeface="Century Gothic"/>
              </a:rPr>
              <a:t>	Add the </a:t>
            </a:r>
            <a:r>
              <a:rPr lang="en-US" sz="28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shiv</a:t>
            </a:r>
            <a:r>
              <a:rPr lang="en-US" sz="2800" dirty="0" smtClean="0">
                <a:latin typeface="Century Gothic"/>
                <a:cs typeface="Century Gothic"/>
              </a:rPr>
              <a:t> for Internet Explorer support</a:t>
            </a: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8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!--[if </a:t>
            </a:r>
            <a:r>
              <a:rPr lang="en-US" sz="1800" dirty="0" err="1"/>
              <a:t>lt</a:t>
            </a:r>
            <a:r>
              <a:rPr lang="en-US" sz="1800" dirty="0"/>
              <a:t> IE 9]&gt;</a:t>
            </a:r>
          </a:p>
          <a:p>
            <a:pPr marL="0" indent="0">
              <a:buNone/>
            </a:pPr>
            <a:r>
              <a:rPr lang="pl-PL" sz="1800" dirty="0" smtClean="0"/>
              <a:t>&lt;</a:t>
            </a:r>
            <a:r>
              <a:rPr lang="pl-PL" sz="1800" dirty="0" err="1"/>
              <a:t>script</a:t>
            </a:r>
            <a:r>
              <a:rPr lang="pl-PL" sz="1800" dirty="0"/>
              <a:t> </a:t>
            </a:r>
            <a:r>
              <a:rPr lang="pl-PL" sz="1800" dirty="0" err="1"/>
              <a:t>src</a:t>
            </a:r>
            <a:r>
              <a:rPr lang="pl-PL" sz="1800" dirty="0"/>
              <a:t>="http://html5shiv.googlecode.com/</a:t>
            </a:r>
            <a:r>
              <a:rPr lang="pl-PL" sz="1800" dirty="0" err="1"/>
              <a:t>svn</a:t>
            </a:r>
            <a:r>
              <a:rPr lang="pl-PL" sz="1800" dirty="0"/>
              <a:t>/</a:t>
            </a:r>
            <a:r>
              <a:rPr lang="pl-PL" sz="1800" dirty="0" err="1"/>
              <a:t>trunk</a:t>
            </a:r>
            <a:r>
              <a:rPr lang="pl-PL" sz="1800" dirty="0"/>
              <a:t>/html5.js"&gt;&lt;/</a:t>
            </a:r>
            <a:r>
              <a:rPr lang="pl-PL" sz="1800" dirty="0" err="1"/>
              <a:t>script</a:t>
            </a:r>
            <a:r>
              <a:rPr lang="pl-PL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&lt;![</a:t>
            </a:r>
            <a:r>
              <a:rPr lang="en-US" sz="1800" dirty="0" err="1" smtClean="0"/>
              <a:t>endif</a:t>
            </a:r>
            <a:r>
              <a:rPr lang="en-US" sz="1800" dirty="0" smtClean="0"/>
              <a:t>]--&gt;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8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800" dirty="0">
              <a:latin typeface="Century Gothic"/>
              <a:cs typeface="Century Gothic"/>
            </a:endParaRPr>
          </a:p>
          <a:p>
            <a:pPr marL="50800" indent="58738" algn="just" fontAlgn="auto">
              <a:spcAft>
                <a:spcPts val="0"/>
              </a:spcAft>
              <a:buNone/>
              <a:defRPr/>
            </a:pPr>
            <a:endParaRPr lang="en-US" sz="2800" dirty="0" smtClean="0">
              <a:latin typeface="Century Gothic"/>
              <a:cs typeface="Century Gothic"/>
            </a:endParaRPr>
          </a:p>
        </p:txBody>
      </p:sp>
      <p:pic>
        <p:nvPicPr>
          <p:cNvPr id="2" name="Picture 1" descr="Screen Shot 2015-09-30 at 11.14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8661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304800" y="941487"/>
            <a:ext cx="8686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cs typeface="American Typewriter"/>
              </a:rPr>
              <a:t>	HTML5 </a:t>
            </a:r>
            <a:r>
              <a:rPr lang="en-US" sz="2800" dirty="0">
                <a:cs typeface="American Typewriter"/>
              </a:rPr>
              <a:t>is the next major revision of the HTML standard superseding HTML 4.01, XHTML 1.0, and XHTML 1.1. HTML5 </a:t>
            </a:r>
            <a:r>
              <a:rPr lang="en-US" sz="2800" dirty="0" smtClean="0">
                <a:cs typeface="American Typewriter"/>
              </a:rPr>
              <a:t>is now the </a:t>
            </a:r>
            <a:r>
              <a:rPr lang="en-US" sz="2800" dirty="0">
                <a:cs typeface="American Typewriter"/>
              </a:rPr>
              <a:t>standard for structuring and presenting </a:t>
            </a:r>
            <a:r>
              <a:rPr lang="en-US" sz="2800" dirty="0" smtClean="0">
                <a:cs typeface="American Typewriter"/>
              </a:rPr>
              <a:t>contents </a:t>
            </a:r>
            <a:r>
              <a:rPr lang="en-US" sz="2800" dirty="0">
                <a:cs typeface="American Typewriter"/>
              </a:rPr>
              <a:t>on the World Wide Web</a:t>
            </a:r>
            <a:r>
              <a:rPr lang="en-US" sz="2800" dirty="0" smtClean="0">
                <a:cs typeface="American Typewriter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cs typeface="American Typewriter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HTML5 </a:t>
            </a:r>
            <a:r>
              <a:rPr lang="en-US" sz="2800" dirty="0"/>
              <a:t>is a cooperation between the World Wide Web Consortium (W3C) and the Web Hypertext Application Technology Working Group (WHATWG).</a:t>
            </a:r>
          </a:p>
          <a:p>
            <a:pPr algn="just">
              <a:lnSpc>
                <a:spcPct val="15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61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533400" y="1320650"/>
            <a:ext cx="7848600" cy="370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cs typeface="American Typewriter"/>
              </a:rPr>
              <a:t>	The </a:t>
            </a:r>
            <a:r>
              <a:rPr lang="en-US" sz="3200" dirty="0">
                <a:cs typeface="American Typewriter"/>
              </a:rPr>
              <a:t>new standard incorporates features like video playback and drag-and-drop that have been previously dependent on third-party browser plug-ins such as Adobe Flash, Microsoft </a:t>
            </a:r>
            <a:r>
              <a:rPr lang="en-US" sz="3200" dirty="0" smtClean="0">
                <a:cs typeface="American Typewriter"/>
              </a:rPr>
              <a:t>Silverlight</a:t>
            </a:r>
            <a:r>
              <a:rPr lang="en-US" sz="3200" dirty="0">
                <a:cs typeface="American Typewriter"/>
              </a:rPr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776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6589</TotalTime>
  <Words>481</Words>
  <Application>Microsoft Office PowerPoint</Application>
  <PresentationFormat>On-screen Show (4:3)</PresentationFormat>
  <Paragraphs>138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ＭＳ Ｐゴシック</vt:lpstr>
      <vt:lpstr>American Typewriter</vt:lpstr>
      <vt:lpstr>Andalus</vt:lpstr>
      <vt:lpstr>Arial</vt:lpstr>
      <vt:lpstr>Calibri</vt:lpstr>
      <vt:lpstr>Candara</vt:lpstr>
      <vt:lpstr>Century Gothic</vt:lpstr>
      <vt:lpstr>DellaRobbia BT</vt:lpstr>
      <vt:lpstr>Gotham Black</vt:lpstr>
      <vt:lpstr>Gotham Bold</vt:lpstr>
      <vt:lpstr>Gotham Book</vt:lpstr>
      <vt:lpstr>Lucida Console</vt:lpstr>
      <vt:lpstr>Wingdings</vt:lpstr>
      <vt:lpstr>FEUTECH_ITE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New HTML5 Form input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Van Trinstan V. Calimlim</cp:lastModifiedBy>
  <cp:revision>619</cp:revision>
  <dcterms:created xsi:type="dcterms:W3CDTF">2011-05-10T02:57:11Z</dcterms:created>
  <dcterms:modified xsi:type="dcterms:W3CDTF">2016-01-17T23:28:41Z</dcterms:modified>
</cp:coreProperties>
</file>