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62" r:id="rId5"/>
    <p:sldId id="263" r:id="rId6"/>
    <p:sldId id="264" r:id="rId7"/>
    <p:sldId id="259" r:id="rId8"/>
    <p:sldId id="260" r:id="rId9"/>
    <p:sldId id="266" r:id="rId10"/>
    <p:sldId id="267" r:id="rId11"/>
    <p:sldId id="268" r:id="rId12"/>
    <p:sldId id="269" r:id="rId13"/>
    <p:sldId id="26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ggVEilT8YghXa+l6HHO46ei8Rq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6" d="100"/>
          <a:sy n="156" d="100"/>
        </p:scale>
        <p:origin x="-324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47964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9" name="Google Shape;78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>
            <a:spLocks noGrp="1"/>
          </p:cNvSpPr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7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7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章節標題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crosoft JhengHe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935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8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body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4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1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4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2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icrosoft JhengHe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6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  <a:defRPr sz="4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2" name="Google Shape;12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glsamples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D:\Downloads\WEBGL封面jpg_工作區域 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4" y="-1588"/>
            <a:ext cx="9144000" cy="514508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3252192" y="1385342"/>
            <a:ext cx="25203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959"/>
              <a:buFont typeface="Microsoft JhengHei"/>
              <a:buNone/>
            </a:pPr>
            <a:r>
              <a:rPr lang="en-US" sz="3206" b="1" dirty="0" err="1">
                <a:solidFill>
                  <a:srgbClr val="002060"/>
                </a:solidFill>
              </a:rPr>
              <a:t>WebGL</a:t>
            </a:r>
            <a:r>
              <a:rPr lang="en-US" sz="3206" b="1" dirty="0">
                <a:solidFill>
                  <a:srgbClr val="002060"/>
                </a:solidFill>
              </a:rPr>
              <a:t> </a:t>
            </a:r>
            <a:br>
              <a:rPr lang="en-US" sz="3206" b="1" dirty="0">
                <a:solidFill>
                  <a:srgbClr val="002060"/>
                </a:solidFill>
              </a:rPr>
            </a:br>
            <a:r>
              <a:rPr lang="en-US" sz="3206" b="1" dirty="0">
                <a:solidFill>
                  <a:srgbClr val="002060"/>
                </a:solidFill>
              </a:rPr>
              <a:t>Lesson </a:t>
            </a:r>
            <a:r>
              <a:rPr lang="en-US" sz="3206" b="1" dirty="0" smtClean="0">
                <a:solidFill>
                  <a:srgbClr val="002060"/>
                </a:solidFill>
              </a:rPr>
              <a:t>0</a:t>
            </a:r>
            <a:endParaRPr sz="3206" b="1" dirty="0">
              <a:solidFill>
                <a:srgbClr val="002060"/>
              </a:solidFill>
            </a:endParaRPr>
          </a:p>
        </p:txBody>
      </p:sp>
      <p:pic>
        <p:nvPicPr>
          <p:cNvPr id="90" name="Google Shape;90;p1" descr="D:\Downloads\111-1114675_user-login-person-man-enter-person-login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1436" y="162928"/>
            <a:ext cx="360040" cy="37678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4233958" y="152400"/>
            <a:ext cx="1941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E36C09"/>
                </a:solidFill>
              </a:rPr>
              <a:t>Yen-Yi Chen</a:t>
            </a:r>
            <a:endParaRPr sz="1800">
              <a:solidFill>
                <a:srgbClr val="E36C09"/>
              </a:solidFill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588551" y="594044"/>
            <a:ext cx="2873312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6609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linss@ntou.edu.tw</a:t>
            </a:r>
            <a:endParaRPr sz="1800" b="0" i="0" u="none" strike="noStrike" cap="none">
              <a:solidFill>
                <a:srgbClr val="36609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6609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3" name="Google Shape;93;p1" descr="D:\Downloads\mail-142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8511" y="622224"/>
            <a:ext cx="360040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3280374" y="3285682"/>
            <a:ext cx="2463900" cy="46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400"/>
              <a:buFont typeface="Microsoft JhengHei"/>
              <a:buNone/>
            </a:pPr>
            <a:r>
              <a:rPr lang="en-US" sz="2400" b="1" i="0" u="none" strike="noStrike" cap="none" dirty="0" err="1">
                <a:solidFill>
                  <a:srgbClr val="36609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課程相關事項</a:t>
            </a:r>
            <a:endParaRPr sz="2400" b="1" i="0" u="none" strike="noStrike" cap="none" dirty="0">
              <a:solidFill>
                <a:srgbClr val="36609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7" name="Google Shape;97;p1" descr="D:\Downloads\111-1114675_user-login-person-man-enter-person-login-icon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28511" y="200053"/>
            <a:ext cx="360040" cy="37678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>
            <a:spLocks noGrp="1"/>
          </p:cNvSpPr>
          <p:nvPr>
            <p:ph type="subTitle" idx="1"/>
          </p:nvPr>
        </p:nvSpPr>
        <p:spPr>
          <a:xfrm>
            <a:off x="1588551" y="189550"/>
            <a:ext cx="17871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366092"/>
                </a:solidFill>
              </a:rPr>
              <a:t>Shih-Syun Lin</a:t>
            </a:r>
            <a:endParaRPr sz="1800">
              <a:solidFill>
                <a:srgbClr val="366092"/>
              </a:solidFill>
            </a:endParaRPr>
          </a:p>
        </p:txBody>
      </p:sp>
      <p:pic>
        <p:nvPicPr>
          <p:cNvPr id="99" name="Google Shape;99;p1" descr="D:\Downloads\mail-142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83511" y="622224"/>
            <a:ext cx="360040" cy="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>
            <a:spLocks noGrp="1"/>
          </p:cNvSpPr>
          <p:nvPr>
            <p:ph type="subTitle" idx="1"/>
          </p:nvPr>
        </p:nvSpPr>
        <p:spPr>
          <a:xfrm>
            <a:off x="4246040" y="603344"/>
            <a:ext cx="3828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800"/>
              <a:buNone/>
            </a:pPr>
            <a:r>
              <a:rPr lang="en-US" sz="1800">
                <a:solidFill>
                  <a:srgbClr val="E36C09"/>
                </a:solidFill>
              </a:rPr>
              <a:t>cloudya07@email.ntou.edu.tw</a:t>
            </a:r>
            <a:endParaRPr sz="1800">
              <a:solidFill>
                <a:srgbClr val="E36C09"/>
              </a:solidFill>
            </a:endParaRPr>
          </a:p>
        </p:txBody>
      </p:sp>
      <p:sp>
        <p:nvSpPr>
          <p:cNvPr id="13" name="Google Shape;96;p1"/>
          <p:cNvSpPr/>
          <p:nvPr/>
        </p:nvSpPr>
        <p:spPr>
          <a:xfrm>
            <a:off x="3280374" y="3864802"/>
            <a:ext cx="2463900" cy="463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366092"/>
              </a:buClr>
              <a:buSzPts val="2400"/>
            </a:pPr>
            <a:r>
              <a:rPr lang="zh-TW" altLang="en-US" sz="2400" b="1" dirty="0">
                <a:solidFill>
                  <a:srgbClr val="36609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關於</a:t>
            </a:r>
            <a:r>
              <a:rPr lang="en-US" sz="2400" b="1" dirty="0" err="1">
                <a:solidFill>
                  <a:srgbClr val="36609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WebGL</a:t>
            </a:r>
            <a:endParaRPr lang="en-US" sz="2400" b="1" dirty="0">
              <a:solidFill>
                <a:srgbClr val="36609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" name="Google Shape;89;p1"/>
          <p:cNvSpPr txBox="1">
            <a:spLocks/>
          </p:cNvSpPr>
          <p:nvPr/>
        </p:nvSpPr>
        <p:spPr>
          <a:xfrm>
            <a:off x="3318524" y="2191564"/>
            <a:ext cx="25203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icrosoft JhengHei"/>
              <a:buNone/>
              <a:defRPr sz="4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2060"/>
              </a:buClr>
              <a:buSzPts val="3959"/>
            </a:pPr>
            <a:r>
              <a:rPr lang="en-US" sz="2400" b="1" dirty="0" smtClean="0">
                <a:solidFill>
                  <a:srgbClr val="C00000"/>
                </a:solidFill>
              </a:rPr>
              <a:t>Course Syllabus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Microsoft JhengHei"/>
              <a:buNone/>
            </a:pPr>
            <a:r>
              <a:rPr lang="en-US" sz="4000" b="1">
                <a:solidFill>
                  <a:srgbClr val="002060"/>
                </a:solidFill>
              </a:rPr>
              <a:t>一、WebGL簡介</a:t>
            </a:r>
            <a:endParaRPr sz="4000" b="1">
              <a:solidFill>
                <a:srgbClr val="002060"/>
              </a:solidFill>
            </a:endParaRPr>
          </a:p>
        </p:txBody>
      </p:sp>
      <p:grpSp>
        <p:nvGrpSpPr>
          <p:cNvPr id="179" name="Google Shape;179;p7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80" name="Google Shape;180;p7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84" name="Google Shape;184;p7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85" name="Google Shape;185;p7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88" name="Google Shape;188;p7"/>
          <p:cNvSpPr/>
          <p:nvPr/>
        </p:nvSpPr>
        <p:spPr>
          <a:xfrm>
            <a:off x="2267744" y="1485595"/>
            <a:ext cx="4039376" cy="4001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92C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WebGL(Web Graphic Language)</a:t>
            </a:r>
            <a:endParaRPr sz="2000" b="0" i="0" u="none" strike="noStrike" cap="none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755576" y="2377430"/>
            <a:ext cx="2492991" cy="91440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  <a:endParaRPr sz="1800" b="0" i="0" u="none" strike="noStrike" cap="none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利用JavaScript API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呈現電腦圖形的技術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3365674" y="2377430"/>
            <a:ext cx="2492991" cy="91440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(2)</a:t>
            </a:r>
            <a:endParaRPr sz="1800" b="0" i="0" u="none" strike="noStrike" cap="none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不需加裝外掛程式</a:t>
            </a:r>
            <a:endParaRPr sz="1800" b="0" i="0" u="none" strike="noStrike" cap="none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6033014" y="2377430"/>
            <a:ext cx="2492991" cy="914400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(3)</a:t>
            </a:r>
            <a:endParaRPr sz="1800" b="0" i="0" u="none" strike="noStrike" cap="none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編寫網頁程式碼</a:t>
            </a:r>
            <a:endParaRPr sz="1800" b="0" i="0" u="none" strike="noStrike" cap="none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展示2D、3D圖像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2195736" y="3930610"/>
            <a:ext cx="45018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作品範例展示 </a:t>
            </a:r>
            <a:r>
              <a:rPr lang="en-US" sz="1800" b="0" i="0" u="none" strike="noStrike" cap="none">
                <a:solidFill>
                  <a:srgbClr val="00206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https://webglsamples.org/</a:t>
            </a:r>
            <a:endParaRPr sz="1800" b="0" i="0" u="none" strike="noStrike" cap="none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3" name="Google Shape;193;p7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541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83488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Microsoft JhengHei"/>
              <a:buNone/>
            </a:pPr>
            <a:r>
              <a:rPr lang="en-US" sz="3600" b="1">
                <a:solidFill>
                  <a:srgbClr val="002060"/>
                </a:solidFill>
              </a:rPr>
              <a:t>二、WebGL環境設定</a:t>
            </a:r>
            <a:endParaRPr/>
          </a:p>
        </p:txBody>
      </p:sp>
      <p:grpSp>
        <p:nvGrpSpPr>
          <p:cNvPr id="199" name="Google Shape;199;p8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200" name="Google Shape;200;p8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204" name="Google Shape;204;p8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205" name="Google Shape;205;p8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08" name="Google Shape;208;p8"/>
          <p:cNvSpPr/>
          <p:nvPr/>
        </p:nvSpPr>
        <p:spPr>
          <a:xfrm>
            <a:off x="864096" y="1349355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官方提供測試此瀏覽器是否支援WebGL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的網站 https://get.webgl.org/ (如右圖)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8969" y="704040"/>
            <a:ext cx="2799495" cy="337987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8"/>
          <p:cNvSpPr/>
          <p:nvPr/>
        </p:nvSpPr>
        <p:spPr>
          <a:xfrm>
            <a:off x="889248" y="875496"/>
            <a:ext cx="366132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(一)檢測瀏覽器 WebGL 支援度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539552" y="2211710"/>
            <a:ext cx="1338828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瀏覽器支援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1872208" y="2211710"/>
            <a:ext cx="4572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出現如右圖綠色的字說明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B05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「Your browser supports WebGL」</a:t>
            </a:r>
            <a:endParaRPr sz="1800" b="0" i="0" u="none" strike="noStrike" cap="none">
              <a:solidFill>
                <a:srgbClr val="00B05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且會看到一個旋轉的 3D 立方體動畫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2126491" y="3363838"/>
            <a:ext cx="39576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建議安裝有支援WebGL的瀏覽器Google Chrome與Mozilla Firefox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539552" y="3383870"/>
            <a:ext cx="1569660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D995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瀏覽器不支援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5" name="Google Shape;215;p8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86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69086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Microsoft JhengHei"/>
              <a:buNone/>
            </a:pPr>
            <a:r>
              <a:rPr lang="en-US" sz="3600" b="1">
                <a:solidFill>
                  <a:srgbClr val="002060"/>
                </a:solidFill>
              </a:rPr>
              <a:t>二、WebGL環境設定</a:t>
            </a:r>
            <a:endParaRPr/>
          </a:p>
        </p:txBody>
      </p:sp>
      <p:grpSp>
        <p:nvGrpSpPr>
          <p:cNvPr id="221" name="Google Shape;221;p9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222" name="Google Shape;222;p9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226" name="Google Shape;226;p9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227" name="Google Shape;227;p9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230" name="Google Shape;230;p9"/>
          <p:cNvSpPr/>
          <p:nvPr/>
        </p:nvSpPr>
        <p:spPr>
          <a:xfrm>
            <a:off x="692188" y="2927228"/>
            <a:ext cx="4116136" cy="1477328"/>
          </a:xfrm>
          <a:prstGeom prst="rect">
            <a:avLst/>
          </a:prstGeom>
          <a:noFill/>
          <a:ln w="19050" cap="flat" cmpd="sng">
            <a:solidFill>
              <a:srgbClr val="92CC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1.於瀏覽器列輸入“chrome://flags”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2.按下Ctrl+F 尋找“rendering list”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3.找到“overwrite rendering list”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4.把原本enable改為disable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5.重啟 chrome 再次開啟測試網站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889248" y="875496"/>
            <a:ext cx="31483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(二)開啟 WebGL 支援設置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9"/>
          <p:cNvSpPr/>
          <p:nvPr/>
        </p:nvSpPr>
        <p:spPr>
          <a:xfrm>
            <a:off x="1427659" y="1347614"/>
            <a:ext cx="1210588" cy="40011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92C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無作用時</a:t>
            </a:r>
            <a:endParaRPr sz="2000" b="0" i="0" u="none" strike="noStrike" cap="none">
              <a:solidFill>
                <a:srgbClr val="00206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3" name="Google Shape;233;p9"/>
          <p:cNvSpPr/>
          <p:nvPr/>
        </p:nvSpPr>
        <p:spPr>
          <a:xfrm>
            <a:off x="2664296" y="1277347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若此網站顯示此瀏覽器可以支援 WebGL， 但沒有作用 (disable 或 unavailable)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4" name="Google Shape;234;p9"/>
          <p:cNvSpPr/>
          <p:nvPr/>
        </p:nvSpPr>
        <p:spPr>
          <a:xfrm>
            <a:off x="4211960" y="1923678"/>
            <a:ext cx="216024" cy="21602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1859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5" name="Google Shape;235;p9"/>
          <p:cNvSpPr/>
          <p:nvPr/>
        </p:nvSpPr>
        <p:spPr>
          <a:xfrm>
            <a:off x="4644008" y="2211710"/>
            <a:ext cx="2954655" cy="369332"/>
          </a:xfrm>
          <a:prstGeom prst="rect">
            <a:avLst/>
          </a:prstGeom>
          <a:noFill/>
          <a:ln w="19050" cap="flat" cmpd="sng">
            <a:solidFill>
              <a:srgbClr val="92C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更新顯示卡的驅動程式版本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9"/>
          <p:cNvSpPr/>
          <p:nvPr/>
        </p:nvSpPr>
        <p:spPr>
          <a:xfrm>
            <a:off x="1427659" y="2211710"/>
            <a:ext cx="2565126" cy="369332"/>
          </a:xfrm>
          <a:prstGeom prst="rect">
            <a:avLst/>
          </a:prstGeom>
          <a:noFill/>
          <a:ln w="19050" cap="flat" cmpd="sng">
            <a:solidFill>
              <a:srgbClr val="92C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開啟 (enable) 軟體模擬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9"/>
          <p:cNvSpPr/>
          <p:nvPr/>
        </p:nvSpPr>
        <p:spPr>
          <a:xfrm>
            <a:off x="4130052" y="2202418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或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8" name="Google Shape;238;p9"/>
          <p:cNvSpPr/>
          <p:nvPr/>
        </p:nvSpPr>
        <p:spPr>
          <a:xfrm>
            <a:off x="2602210" y="2643758"/>
            <a:ext cx="216024" cy="21602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1859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9" name="Google Shape;239;p9"/>
          <p:cNvSpPr/>
          <p:nvPr/>
        </p:nvSpPr>
        <p:spPr>
          <a:xfrm>
            <a:off x="6228184" y="4148137"/>
            <a:ext cx="1512168" cy="58627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Try It Now!</a:t>
            </a:r>
            <a:endParaRPr sz="1800" b="1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0" name="Google Shape;240;p9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5481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" name="Google Shape;791;p35" descr="D:\Downloads\WEBGL封面jpg_工作區域 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4" y="-1588"/>
            <a:ext cx="9144000" cy="5145088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3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Microsoft JhengHei"/>
              <a:buNone/>
            </a:pPr>
            <a:r>
              <a:rPr lang="en-US" dirty="0">
                <a:solidFill>
                  <a:srgbClr val="002060"/>
                </a:solidFill>
              </a:rPr>
              <a:t>Lesson </a:t>
            </a:r>
            <a:r>
              <a:rPr lang="en-US" dirty="0" smtClean="0">
                <a:solidFill>
                  <a:srgbClr val="002060"/>
                </a:solidFill>
              </a:rPr>
              <a:t>0結束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793" name="Google Shape;793;p35"/>
          <p:cNvSpPr/>
          <p:nvPr/>
        </p:nvSpPr>
        <p:spPr>
          <a:xfrm>
            <a:off x="3717341" y="2112998"/>
            <a:ext cx="281224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200" b="0" i="0" u="none" strike="noStrike" cap="none" dirty="0" smtClean="0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Q&amp;A</a:t>
            </a:r>
            <a:endParaRPr sz="3200" b="0" i="0" u="none" strike="noStrike" cap="none" dirty="0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94" name="Google Shape;794;p35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6" name="Google Shape;793;p35"/>
          <p:cNvSpPr/>
          <p:nvPr/>
        </p:nvSpPr>
        <p:spPr>
          <a:xfrm>
            <a:off x="4485437" y="4461091"/>
            <a:ext cx="281224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下次課堂見囉</a:t>
            </a:r>
            <a:r>
              <a:rPr lang="en-US" sz="2000" b="0" i="0" u="none" strike="noStrike" cap="none" dirty="0">
                <a:solidFill>
                  <a:srgbClr val="E36C0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！</a:t>
            </a:r>
            <a:endParaRPr sz="2000" b="0" i="0" u="none" strike="noStrike" cap="none" dirty="0">
              <a:solidFill>
                <a:srgbClr val="E36C0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01511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" descr="D:\Downloads\webgl2_工作區域 1 複本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0538"/>
            <a:ext cx="9144000" cy="514826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889248" y="123478"/>
            <a:ext cx="5626968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Microsoft JhengHei"/>
              <a:buNone/>
            </a:pPr>
            <a:r>
              <a:rPr lang="en-US" sz="4000">
                <a:solidFill>
                  <a:srgbClr val="002060"/>
                </a:solidFill>
              </a:rPr>
              <a:t>Outline</a:t>
            </a:r>
            <a:endParaRPr sz="4000">
              <a:solidFill>
                <a:srgbClr val="002060"/>
              </a:solidFill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3923928" y="1203598"/>
            <a:ext cx="3513192" cy="46305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2400"/>
            </a:pPr>
            <a:r>
              <a:rPr lang="zh-TW" altLang="en-US" sz="2400" b="1" i="0" u="none" strike="noStrike" cap="none" dirty="0" smtClean="0">
                <a:solidFill>
                  <a:srgbClr val="36609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貳、關於</a:t>
            </a:r>
            <a:r>
              <a:rPr lang="en-US" sz="2400" b="1" dirty="0" err="1" smtClean="0">
                <a:solidFill>
                  <a:srgbClr val="36609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WebGL</a:t>
            </a:r>
            <a:endParaRPr sz="2400" b="1" i="0" u="none" strike="noStrike" cap="none" dirty="0">
              <a:solidFill>
                <a:srgbClr val="36609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4014191" y="1779662"/>
            <a:ext cx="325833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sz="2000" dirty="0" err="1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WebGL</a:t>
            </a:r>
            <a:r>
              <a:rPr lang="zh-TW" altLang="en-US" sz="2000" b="0" i="0" u="none" strike="noStrike" cap="none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簡介</a:t>
            </a:r>
            <a:endParaRPr sz="20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>
              <a:buSzPts val="2000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</a:t>
            </a:r>
            <a:r>
              <a:rPr lang="en-US" sz="2000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、WebGL</a:t>
            </a:r>
            <a:r>
              <a:rPr lang="en-US" sz="20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20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環境設定</a:t>
            </a:r>
            <a:endParaRPr sz="20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3" name="Google Shape;113;p2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7" name="Google Shape;111;p2"/>
          <p:cNvSpPr/>
          <p:nvPr/>
        </p:nvSpPr>
        <p:spPr>
          <a:xfrm>
            <a:off x="644280" y="1203598"/>
            <a:ext cx="2952328" cy="46305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2400"/>
            </a:pPr>
            <a:r>
              <a:rPr lang="zh-TW" altLang="en-US" sz="2400" b="1" dirty="0">
                <a:solidFill>
                  <a:srgbClr val="36609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壹、課程相關</a:t>
            </a:r>
            <a:r>
              <a:rPr lang="zh-TW" altLang="en-US" sz="2400" b="1" dirty="0" smtClean="0">
                <a:solidFill>
                  <a:srgbClr val="36609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事項</a:t>
            </a:r>
            <a:endParaRPr lang="zh-TW" altLang="en-US" sz="2400" b="1" dirty="0">
              <a:solidFill>
                <a:srgbClr val="36609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" name="Google Shape;112;p2"/>
          <p:cNvSpPr/>
          <p:nvPr/>
        </p:nvSpPr>
        <p:spPr>
          <a:xfrm>
            <a:off x="734543" y="1779662"/>
            <a:ext cx="27415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一、注意事項</a:t>
            </a:r>
            <a:endParaRPr sz="20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二、什麼是電腦繪圖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？</a:t>
            </a:r>
            <a:endParaRPr sz="2000" b="0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48" descr="D:\Downloads\webglTeplate_工作區域 1 複本 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775"/>
            <a:ext cx="9144000" cy="514826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8"/>
          <p:cNvSpPr txBox="1">
            <a:spLocks noGrp="1"/>
          </p:cNvSpPr>
          <p:nvPr>
            <p:ph type="title"/>
          </p:nvPr>
        </p:nvSpPr>
        <p:spPr>
          <a:xfrm>
            <a:off x="539552" y="987574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buClr>
                <a:srgbClr val="002060"/>
              </a:buClr>
            </a:pPr>
            <a:r>
              <a:rPr lang="en-US" dirty="0">
                <a:solidFill>
                  <a:srgbClr val="002060"/>
                </a:solidFill>
              </a:rPr>
              <a:t>壹</a:t>
            </a:r>
            <a:r>
              <a:rPr lang="en-US" dirty="0" smtClean="0">
                <a:solidFill>
                  <a:srgbClr val="002060"/>
                </a:solidFill>
              </a:rPr>
              <a:t>、</a:t>
            </a:r>
            <a:r>
              <a:rPr lang="zh-TW" altLang="en-US" dirty="0">
                <a:solidFill>
                  <a:srgbClr val="002060"/>
                </a:solidFill>
              </a:rPr>
              <a:t>課程相關事項</a:t>
            </a:r>
          </a:p>
        </p:txBody>
      </p:sp>
      <p:sp>
        <p:nvSpPr>
          <p:cNvPr id="120" name="Google Shape;120;p48"/>
          <p:cNvSpPr/>
          <p:nvPr/>
        </p:nvSpPr>
        <p:spPr>
          <a:xfrm>
            <a:off x="1493911" y="1635646"/>
            <a:ext cx="447529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zh-TW" altLang="en-US" sz="20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一、注意事項</a:t>
            </a:r>
          </a:p>
          <a:p>
            <a:pPr lvl="0">
              <a:buSzPts val="2000"/>
            </a:pPr>
            <a:r>
              <a:rPr lang="zh-TW" altLang="en-US" sz="20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二、什麼是電腦繪圖？</a:t>
            </a:r>
          </a:p>
        </p:txBody>
      </p:sp>
      <p:sp>
        <p:nvSpPr>
          <p:cNvPr id="121" name="Google Shape;121;p48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44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Microsoft JhengHei"/>
              <a:buNone/>
            </a:pPr>
            <a:r>
              <a:rPr lang="en-US" sz="4000" b="1">
                <a:solidFill>
                  <a:srgbClr val="002060"/>
                </a:solidFill>
              </a:rPr>
              <a:t>一、注意事項</a:t>
            </a:r>
            <a:endParaRPr/>
          </a:p>
        </p:txBody>
      </p:sp>
      <p:grpSp>
        <p:nvGrpSpPr>
          <p:cNvPr id="127" name="Google Shape;127;p4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28" name="Google Shape;128;p4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32" name="Google Shape;132;p4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33" name="Google Shape;133;p4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39" name="Google Shape;139;p4"/>
          <p:cNvSpPr txBox="1"/>
          <p:nvPr/>
        </p:nvSpPr>
        <p:spPr>
          <a:xfrm>
            <a:off x="859838" y="912960"/>
            <a:ext cx="491307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400"/>
            </a:pPr>
            <a:r>
              <a:rPr lang="en-US" sz="2000" b="1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</a:t>
            </a:r>
            <a:r>
              <a:rPr lang="en-US" sz="2000" b="1" i="0" u="none" strike="noStrike" cap="none" dirty="0" err="1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</a:t>
            </a:r>
            <a:r>
              <a:rPr lang="en-US" sz="2000" b="1" dirty="0" err="1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）</a:t>
            </a:r>
            <a:r>
              <a:rPr lang="en-US" sz="2000" b="1" dirty="0" err="1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Prerequisite</a:t>
            </a:r>
            <a:r>
              <a:rPr lang="zh-TW" altLang="en-US" sz="2000" b="1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建議先修過的課程</a:t>
            </a:r>
            <a:endParaRPr lang="en-US" sz="2000" b="1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" name="Google Shape;141;p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矩形 1"/>
          <p:cNvSpPr/>
          <p:nvPr/>
        </p:nvSpPr>
        <p:spPr>
          <a:xfrm>
            <a:off x="1712976" y="128694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Programming and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Computer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Algebra</a:t>
            </a:r>
          </a:p>
        </p:txBody>
      </p:sp>
      <p:sp>
        <p:nvSpPr>
          <p:cNvPr id="21" name="Google Shape;139;p4"/>
          <p:cNvSpPr txBox="1"/>
          <p:nvPr/>
        </p:nvSpPr>
        <p:spPr>
          <a:xfrm>
            <a:off x="859838" y="2633511"/>
            <a:ext cx="45290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400"/>
            </a:pPr>
            <a:r>
              <a:rPr lang="en-US" sz="2000" b="1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</a:t>
            </a:r>
            <a:r>
              <a:rPr lang="zh-TW" altLang="en-US" sz="2000" b="1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</a:t>
            </a:r>
            <a:r>
              <a:rPr lang="en-US" sz="2000" b="1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）Allocated </a:t>
            </a:r>
            <a:r>
              <a:rPr lang="en-US" sz="20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time and space</a:t>
            </a:r>
          </a:p>
        </p:txBody>
      </p:sp>
      <p:sp>
        <p:nvSpPr>
          <p:cNvPr id="3" name="矩形 2"/>
          <p:cNvSpPr/>
          <p:nvPr/>
        </p:nvSpPr>
        <p:spPr>
          <a:xfrm>
            <a:off x="1712975" y="3033580"/>
            <a:ext cx="4136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17:30 ~ 18:20, Monday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at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INS407 </a:t>
            </a:r>
          </a:p>
        </p:txBody>
      </p:sp>
    </p:spTree>
    <p:extLst>
      <p:ext uri="{BB962C8B-B14F-4D97-AF65-F5344CB8AC3E}">
        <p14:creationId xmlns:p14="http://schemas.microsoft.com/office/powerpoint/2010/main" val="116311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Microsoft JhengHei"/>
              <a:buNone/>
            </a:pPr>
            <a:r>
              <a:rPr lang="en-US" sz="4000" b="1">
                <a:solidFill>
                  <a:srgbClr val="002060"/>
                </a:solidFill>
              </a:rPr>
              <a:t>一、注意事項</a:t>
            </a:r>
            <a:endParaRPr/>
          </a:p>
        </p:txBody>
      </p:sp>
      <p:grpSp>
        <p:nvGrpSpPr>
          <p:cNvPr id="127" name="Google Shape;127;p4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28" name="Google Shape;128;p4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32" name="Google Shape;132;p4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33" name="Google Shape;133;p4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39" name="Google Shape;139;p4"/>
          <p:cNvSpPr txBox="1"/>
          <p:nvPr/>
        </p:nvSpPr>
        <p:spPr>
          <a:xfrm>
            <a:off x="859838" y="912960"/>
            <a:ext cx="491307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400"/>
            </a:pPr>
            <a:r>
              <a:rPr lang="en-US" sz="2000" b="1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</a:t>
            </a:r>
            <a:r>
              <a:rPr lang="zh-TW" altLang="en-US" sz="2000" b="1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</a:t>
            </a:r>
            <a:r>
              <a:rPr lang="en-US" sz="20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）Text Book and Reference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692188" y="1313029"/>
            <a:ext cx="8390852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r>
              <a:rPr lang="en-US" altLang="zh-TW" sz="1800" dirty="0" smtClean="0"/>
              <a:t>Lecture notes</a:t>
            </a:r>
          </a:p>
          <a:p>
            <a:pPr>
              <a:spcBef>
                <a:spcPts val="1200"/>
              </a:spcBef>
            </a:pPr>
            <a:r>
              <a:rPr lang="en-US" altLang="zh-TW" sz="1800" dirty="0" err="1" smtClean="0"/>
              <a:t>Parisi</a:t>
            </a:r>
            <a:r>
              <a:rPr lang="en-US" altLang="zh-TW" sz="1800" dirty="0" smtClean="0"/>
              <a:t>, Tony (2012). </a:t>
            </a:r>
            <a:r>
              <a:rPr lang="en-US" altLang="zh-TW" sz="1800" dirty="0" err="1" smtClean="0"/>
              <a:t>WebGL</a:t>
            </a:r>
            <a:r>
              <a:rPr lang="en-US" altLang="zh-TW" sz="1800" dirty="0" smtClean="0"/>
              <a:t>: Up and Running. Canada: O’Reilly Media</a:t>
            </a:r>
          </a:p>
          <a:p>
            <a:pPr>
              <a:spcBef>
                <a:spcPts val="1200"/>
              </a:spcBef>
            </a:pPr>
            <a:r>
              <a:rPr lang="en-US" altLang="zh-TW" sz="1800" dirty="0" smtClean="0"/>
              <a:t>Proceedings of SIGGRAPH, CVPR, ICCV, </a:t>
            </a:r>
            <a:r>
              <a:rPr lang="en-US" altLang="zh-TW" sz="1800" dirty="0" err="1" smtClean="0"/>
              <a:t>etc</a:t>
            </a: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237705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Microsoft JhengHei"/>
              <a:buNone/>
            </a:pPr>
            <a:r>
              <a:rPr lang="en-US" sz="4000" b="1">
                <a:solidFill>
                  <a:srgbClr val="002060"/>
                </a:solidFill>
              </a:rPr>
              <a:t>一、注意事項</a:t>
            </a:r>
            <a:endParaRPr/>
          </a:p>
        </p:txBody>
      </p:sp>
      <p:grpSp>
        <p:nvGrpSpPr>
          <p:cNvPr id="127" name="Google Shape;127;p4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28" name="Google Shape;128;p4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32" name="Google Shape;132;p4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33" name="Google Shape;133;p4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39" name="Google Shape;139;p4"/>
          <p:cNvSpPr txBox="1"/>
          <p:nvPr/>
        </p:nvSpPr>
        <p:spPr>
          <a:xfrm>
            <a:off x="859838" y="912960"/>
            <a:ext cx="309646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400"/>
            </a:pPr>
            <a:r>
              <a:rPr lang="en-US" sz="2000" b="1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</a:t>
            </a:r>
            <a:r>
              <a:rPr lang="zh-TW" altLang="en-US" sz="2000" b="1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</a:t>
            </a:r>
            <a:r>
              <a:rPr lang="en-US" sz="20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）Course Goal</a:t>
            </a:r>
          </a:p>
        </p:txBody>
      </p:sp>
      <p:sp>
        <p:nvSpPr>
          <p:cNvPr id="141" name="Google Shape;141;p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矩形 1"/>
          <p:cNvSpPr/>
          <p:nvPr/>
        </p:nvSpPr>
        <p:spPr>
          <a:xfrm>
            <a:off x="1731940" y="1363254"/>
            <a:ext cx="500649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1800" dirty="0"/>
              <a:t>Introduce the fundamental principles of </a:t>
            </a:r>
            <a:r>
              <a:rPr lang="en-US" altLang="zh-TW" sz="1800" dirty="0" err="1"/>
              <a:t>WebGL</a:t>
            </a:r>
            <a:endParaRPr lang="en-US" altLang="zh-TW" sz="1800" dirty="0"/>
          </a:p>
        </p:txBody>
      </p:sp>
      <p:sp>
        <p:nvSpPr>
          <p:cNvPr id="3" name="矩形 2"/>
          <p:cNvSpPr/>
          <p:nvPr/>
        </p:nvSpPr>
        <p:spPr>
          <a:xfrm>
            <a:off x="1731940" y="1791825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Basic concepts of computer graphics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Getting started with 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WebGL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2D and 3D viewing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Transformation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Color, materials and lighting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Imaging and texture mapping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Interactive animation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172187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Microsoft JhengHei"/>
              <a:buNone/>
            </a:pPr>
            <a:r>
              <a:rPr lang="en-US" sz="4000" b="1">
                <a:solidFill>
                  <a:srgbClr val="002060"/>
                </a:solidFill>
              </a:rPr>
              <a:t>一、注意事項</a:t>
            </a:r>
            <a:endParaRPr/>
          </a:p>
        </p:txBody>
      </p:sp>
      <p:grpSp>
        <p:nvGrpSpPr>
          <p:cNvPr id="127" name="Google Shape;127;p4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28" name="Google Shape;128;p4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32" name="Google Shape;132;p4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33" name="Google Shape;133;p4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icrosoft JhengHe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36" name="Google Shape;136;p4"/>
          <p:cNvSpPr/>
          <p:nvPr/>
        </p:nvSpPr>
        <p:spPr>
          <a:xfrm>
            <a:off x="2684588" y="2139702"/>
            <a:ext cx="1758600" cy="93600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DAEE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Microsoft JhengHei"/>
              <a:buNone/>
            </a:pPr>
            <a:r>
              <a:rPr lang="en-US" sz="2000" b="1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可以正確執行就100分</a:t>
            </a:r>
            <a:endParaRPr sz="20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2108524" y="3853073"/>
            <a:ext cx="3456384" cy="863992"/>
          </a:xfrm>
          <a:prstGeom prst="rect">
            <a:avLst/>
          </a:prstGeom>
          <a:noFill/>
          <a:ln w="25400" cap="flat" cmpd="sng">
            <a:solidFill>
              <a:srgbClr val="92CC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Microsoft JhengHei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期中考、期末考週停課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Microsoft JhengHei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（109/11/09、110/01/11）</a:t>
            </a:r>
            <a:endParaRPr sz="2000" b="0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2684588" y="1298580"/>
            <a:ext cx="1758600" cy="84112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 sz="20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icrosoft JhengHei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100%</a:t>
            </a:r>
            <a:endParaRPr sz="20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201470" y="1257476"/>
            <a:ext cx="23391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</a:t>
            </a:r>
            <a:r>
              <a:rPr lang="zh-TW" altLang="en-US" sz="2400" b="1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五</a:t>
            </a:r>
            <a:r>
              <a:rPr lang="en-US" sz="2400" b="1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）</a:t>
            </a:r>
            <a:r>
              <a:rPr lang="en-US" sz="2400" b="1" i="0" u="none" strike="noStrike" cap="none" dirty="0" err="1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評分方式</a:t>
            </a:r>
            <a:endParaRPr sz="24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240959" y="3777779"/>
            <a:ext cx="17235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</a:t>
            </a:r>
            <a:r>
              <a:rPr lang="zh-TW" altLang="en-US" sz="2400" b="1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七</a:t>
            </a:r>
            <a:r>
              <a:rPr lang="en-US" sz="2400" b="1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）</a:t>
            </a:r>
            <a:r>
              <a:rPr lang="en-US" sz="2400" b="1" i="0" u="none" strike="noStrike" cap="none" dirty="0" err="1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其他</a:t>
            </a:r>
            <a:endParaRPr sz="24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1" name="Google Shape;141;p4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8" name="Google Shape;139;p4"/>
          <p:cNvSpPr txBox="1"/>
          <p:nvPr/>
        </p:nvSpPr>
        <p:spPr>
          <a:xfrm>
            <a:off x="4806080" y="1257476"/>
            <a:ext cx="296845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</a:t>
            </a:r>
            <a:r>
              <a:rPr lang="zh-TW" altLang="en-US" sz="2400" b="1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六</a:t>
            </a:r>
            <a:r>
              <a:rPr lang="en-US" sz="2400" b="1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）</a:t>
            </a:r>
            <a:r>
              <a:rPr lang="zh-TW" altLang="en-US" sz="2400" b="1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每週</a:t>
            </a:r>
            <a:r>
              <a:rPr lang="en-US" altLang="zh-TW" sz="2400" b="1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Task</a:t>
            </a:r>
            <a:endParaRPr sz="24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" name="Google Shape;137;p4"/>
          <p:cNvSpPr/>
          <p:nvPr/>
        </p:nvSpPr>
        <p:spPr>
          <a:xfrm>
            <a:off x="5004048" y="1758556"/>
            <a:ext cx="3456384" cy="863992"/>
          </a:xfrm>
          <a:prstGeom prst="rect">
            <a:avLst/>
          </a:prstGeom>
          <a:noFill/>
          <a:ln w="25400" cap="flat" cmpd="sng">
            <a:solidFill>
              <a:srgbClr val="92CC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Microsoft JhengHei"/>
              <a:buNone/>
            </a:pPr>
            <a:r>
              <a:rPr lang="zh-TW" altLang="en-US" sz="2000" b="0" i="0" u="none" strike="noStrike" cap="none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每週會有問卷填寫</a:t>
            </a:r>
            <a:endParaRPr lang="en-US" altLang="zh-TW" sz="2000" b="0" i="0" u="none" strike="noStrike" cap="none" dirty="0" smtClean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Microsoft JhengHei"/>
              <a:buNone/>
            </a:pPr>
            <a:r>
              <a:rPr lang="zh-TW" altLang="en-US" sz="2000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請大家</a:t>
            </a:r>
            <a:r>
              <a:rPr lang="zh-TW" altLang="en-US" sz="2000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</a:t>
            </a:r>
            <a:r>
              <a:rPr lang="zh-TW" altLang="en-US" sz="2000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課程內容</a:t>
            </a:r>
            <a:r>
              <a:rPr lang="zh-TW" altLang="en-US" sz="2000" dirty="0" smtClean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提供建議</a:t>
            </a:r>
            <a:endParaRPr sz="2000" b="0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889248" y="195486"/>
            <a:ext cx="4258816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Microsoft JhengHei"/>
              <a:buNone/>
            </a:pPr>
            <a:r>
              <a:rPr lang="en-US" sz="4000" b="1">
                <a:solidFill>
                  <a:srgbClr val="002060"/>
                </a:solidFill>
              </a:rPr>
              <a:t>二、關於電腦繪圖</a:t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0" y="0"/>
            <a:ext cx="791072" cy="791072"/>
            <a:chOff x="0" y="0"/>
            <a:chExt cx="791072" cy="791072"/>
          </a:xfrm>
        </p:grpSpPr>
        <p:sp>
          <p:nvSpPr>
            <p:cNvPr id="148" name="Google Shape;148;p5"/>
            <p:cNvSpPr/>
            <p:nvPr/>
          </p:nvSpPr>
          <p:spPr>
            <a:xfrm>
              <a:off x="0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395536" y="0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0" y="395536"/>
              <a:ext cx="395536" cy="395536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93304" y="593304"/>
              <a:ext cx="197768" cy="1977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52" name="Google Shape;152;p5"/>
          <p:cNvGrpSpPr/>
          <p:nvPr/>
        </p:nvGrpSpPr>
        <p:grpSpPr>
          <a:xfrm>
            <a:off x="8460432" y="4299942"/>
            <a:ext cx="500406" cy="640288"/>
            <a:chOff x="8460432" y="4299942"/>
            <a:chExt cx="500406" cy="640288"/>
          </a:xfrm>
        </p:grpSpPr>
        <p:sp>
          <p:nvSpPr>
            <p:cNvPr id="153" name="Google Shape;153;p5"/>
            <p:cNvSpPr/>
            <p:nvPr/>
          </p:nvSpPr>
          <p:spPr>
            <a:xfrm>
              <a:off x="8528790" y="4299942"/>
              <a:ext cx="432048" cy="432048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8852826" y="4832218"/>
              <a:ext cx="108012" cy="108012"/>
            </a:xfrm>
            <a:prstGeom prst="ellipse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8460432" y="4547836"/>
              <a:ext cx="284382" cy="28438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56" name="Google Shape;156;p5"/>
          <p:cNvSpPr/>
          <p:nvPr/>
        </p:nvSpPr>
        <p:spPr>
          <a:xfrm>
            <a:off x="971600" y="1203598"/>
            <a:ext cx="2880320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（一）什麼是電腦繪圖？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971600" y="2774052"/>
            <a:ext cx="2880320" cy="43204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（二）可以怎麼應用？</a:t>
            </a:r>
            <a:endParaRPr sz="18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1043608" y="3291830"/>
            <a:ext cx="162736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展示資訊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設計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模擬與動畫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使用者介面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遊戲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961621" y="1923678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使用電腦繪製圖案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60" name="Google Shape;160;p5"/>
          <p:cNvCxnSpPr/>
          <p:nvPr/>
        </p:nvCxnSpPr>
        <p:spPr>
          <a:xfrm rot="10800000" flipH="1">
            <a:off x="3019182" y="1851670"/>
            <a:ext cx="256674" cy="256674"/>
          </a:xfrm>
          <a:prstGeom prst="straightConnector1">
            <a:avLst/>
          </a:prstGeom>
          <a:noFill/>
          <a:ln w="19050" cap="flat" cmpd="sng">
            <a:solidFill>
              <a:srgbClr val="92CCD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1" name="Google Shape;161;p5"/>
          <p:cNvCxnSpPr/>
          <p:nvPr/>
        </p:nvCxnSpPr>
        <p:spPr>
          <a:xfrm>
            <a:off x="3019182" y="2088553"/>
            <a:ext cx="256674" cy="267173"/>
          </a:xfrm>
          <a:prstGeom prst="straightConnector1">
            <a:avLst/>
          </a:prstGeom>
          <a:noFill/>
          <a:ln w="19050" cap="flat" cmpd="sng">
            <a:solidFill>
              <a:srgbClr val="92CCD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2" name="Google Shape;162;p5"/>
          <p:cNvSpPr txBox="1"/>
          <p:nvPr/>
        </p:nvSpPr>
        <p:spPr>
          <a:xfrm>
            <a:off x="3302144" y="1667004"/>
            <a:ext cx="4211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繪圖軟體 ex:小畫家、Adobe Illustrator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3302144" y="2171060"/>
            <a:ext cx="2228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寫code ex:網頁設計</a:t>
            </a:r>
            <a:endParaRPr sz="1800" b="0" i="0" u="none" strike="noStrike" cap="non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2973812" y="2031057"/>
            <a:ext cx="154573" cy="154573"/>
          </a:xfrm>
          <a:prstGeom prst="ellipse">
            <a:avLst/>
          </a:prstGeom>
          <a:solidFill>
            <a:srgbClr val="92CC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5" name="Google Shape;165;p5"/>
          <p:cNvSpPr txBox="1">
            <a:spLocks noGrp="1"/>
          </p:cNvSpPr>
          <p:nvPr>
            <p:ph type="sldNum" idx="12"/>
          </p:nvPr>
        </p:nvSpPr>
        <p:spPr>
          <a:xfrm>
            <a:off x="6660232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48" descr="D:\Downloads\webglTeplate_工作區域 1 複本 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775"/>
            <a:ext cx="9144000" cy="514826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8"/>
          <p:cNvSpPr txBox="1">
            <a:spLocks noGrp="1"/>
          </p:cNvSpPr>
          <p:nvPr>
            <p:ph type="title"/>
          </p:nvPr>
        </p:nvSpPr>
        <p:spPr>
          <a:xfrm>
            <a:off x="539552" y="987574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buClr>
                <a:srgbClr val="002060"/>
              </a:buClr>
            </a:pPr>
            <a:r>
              <a:rPr lang="zh-TW" altLang="en-US" dirty="0">
                <a:solidFill>
                  <a:srgbClr val="002060"/>
                </a:solidFill>
              </a:rPr>
              <a:t>貳、關於</a:t>
            </a:r>
            <a:r>
              <a:rPr lang="en-US" dirty="0" err="1">
                <a:solidFill>
                  <a:srgbClr val="002060"/>
                </a:solidFill>
              </a:rPr>
              <a:t>WebGL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0" name="Google Shape;120;p48"/>
          <p:cNvSpPr/>
          <p:nvPr/>
        </p:nvSpPr>
        <p:spPr>
          <a:xfrm>
            <a:off x="1493911" y="1635646"/>
            <a:ext cx="447529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zh-TW" altLang="en-US" sz="20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</a:t>
            </a:r>
            <a:r>
              <a:rPr lang="en-US" altLang="zh-TW" sz="2000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WebGL</a:t>
            </a:r>
            <a:r>
              <a:rPr lang="zh-TW" altLang="en-US" sz="20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簡介</a:t>
            </a:r>
          </a:p>
          <a:p>
            <a:pPr lvl="0">
              <a:buSzPts val="2000"/>
            </a:pPr>
            <a:r>
              <a:rPr lang="zh-TW" altLang="en-US" sz="20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二、</a:t>
            </a:r>
            <a:r>
              <a:rPr lang="en-US" altLang="zh-TW" sz="2000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WebGL</a:t>
            </a:r>
            <a:r>
              <a:rPr lang="en-US" altLang="zh-TW" sz="20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altLang="en-US" sz="20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環境設定</a:t>
            </a:r>
          </a:p>
        </p:txBody>
      </p:sp>
      <p:sp>
        <p:nvSpPr>
          <p:cNvPr id="121" name="Google Shape;121;p48"/>
          <p:cNvSpPr txBox="1">
            <a:spLocks noGrp="1"/>
          </p:cNvSpPr>
          <p:nvPr>
            <p:ph type="sldNum" idx="12"/>
          </p:nvPr>
        </p:nvSpPr>
        <p:spPr>
          <a:xfrm>
            <a:off x="673224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07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407</Words>
  <Application>Microsoft Office PowerPoint</Application>
  <PresentationFormat>如螢幕大小 (16:9)</PresentationFormat>
  <Paragraphs>115</Paragraphs>
  <Slides>13</Slides>
  <Notes>13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WebGL  Lesson 0</vt:lpstr>
      <vt:lpstr>Outline</vt:lpstr>
      <vt:lpstr>壹、課程相關事項</vt:lpstr>
      <vt:lpstr>一、注意事項</vt:lpstr>
      <vt:lpstr>一、注意事項</vt:lpstr>
      <vt:lpstr>一、注意事項</vt:lpstr>
      <vt:lpstr>一、注意事項</vt:lpstr>
      <vt:lpstr>二、關於電腦繪圖</vt:lpstr>
      <vt:lpstr>貳、關於WebGL</vt:lpstr>
      <vt:lpstr>一、WebGL簡介</vt:lpstr>
      <vt:lpstr>二、WebGL環境設定</vt:lpstr>
      <vt:lpstr>二、WebGL環境設定</vt:lpstr>
      <vt:lpstr>Lesson 0結束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  Lesson 1</dc:title>
  <dc:creator>X</dc:creator>
  <cp:lastModifiedBy>X</cp:lastModifiedBy>
  <cp:revision>33</cp:revision>
  <dcterms:created xsi:type="dcterms:W3CDTF">2020-06-27T07:16:06Z</dcterms:created>
  <dcterms:modified xsi:type="dcterms:W3CDTF">2020-09-11T08:24:47Z</dcterms:modified>
</cp:coreProperties>
</file>