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2" r:id="rId13"/>
    <p:sldId id="33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1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h6ayfTzOwLD6QxM7M6HGzQRDXj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AB3E4C-6658-40F0-B092-BE1A25C31DAC}">
  <a:tblStyle styleId="{54AB3E4C-6658-40F0-B092-BE1A25C31DAC}" styleName="Table_0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9715EE7-5795-48D4-B874-0AA5F90B26C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058A6AB-C4E6-4D9C-B949-AE9297630AD6}" styleName="Table_2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815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5" name="Google Shape;3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13076384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g913076384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13076384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8" name="Google Shape;528;g913076384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1307638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9130763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3076384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g913076384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13076384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913076384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13076384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g913076384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130763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g9130763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130763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g9130763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13076384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5" name="Google Shape;675;g913076384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6" name="Google Shape;7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9" name="Google Shape;8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0" name="Google Shape;8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5" name="Google Shape;9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4" name="Google Shape;93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3" name="Google Shape;9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5" name="Google Shape;97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3" name="Google Shape;9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0" name="Google Shape;101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3" name="Google Shape;103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3" name="Google Shape;10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1" name="Google Shape;109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1" name="Google Shape;115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9" name="Google Shape;116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6" name="Google Shape;11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0" name="Google Shape;122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7" name="Google Shape;1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4" name="Google Shape;125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1" name="Google Shape;1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5" name="Google Shape;1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5" name="Google Shape;1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3" name="Google Shape;1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6" name="Google Shape;1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7" name="Google Shape;13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3" name="Google Shape;1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0" name="Google Shape;14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5" name="Google Shape;1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7" name="Google Shape;14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970ac6aa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9" name="Google Shape;1519;g970ac6aa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5" name="Google Shape;15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1" name="Google Shape;15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7" name="Google Shape;15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6" name="Google Shape;16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3" name="Google Shape;16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9" name="Google Shape;16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7" name="Google Shape;17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3" name="Google Shape;2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7" name="Google Shape;173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4" name="Google Shape;175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1" name="Google Shape;177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9" name="Google Shape;178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7" name="Google Shape;181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4" name="Google Shape;183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1" name="Google Shape;185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5" name="Google Shape;3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Built-in_Variable_(GLSL)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252192" y="1385342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Microsoft JhengHei"/>
              <a:buNone/>
            </a:pPr>
            <a:r>
              <a:rPr lang="en-US" sz="3206" b="1">
                <a:solidFill>
                  <a:srgbClr val="002060"/>
                </a:solidFill>
              </a:rPr>
              <a:t>WebGL </a:t>
            </a:r>
            <a:br>
              <a:rPr lang="en-US" sz="3206" b="1">
                <a:solidFill>
                  <a:srgbClr val="002060"/>
                </a:solidFill>
              </a:rPr>
            </a:br>
            <a:r>
              <a:rPr lang="en-US" sz="3206" b="1">
                <a:solidFill>
                  <a:srgbClr val="002060"/>
                </a:solidFill>
              </a:rPr>
              <a:t>Lesson 3</a:t>
            </a:r>
            <a:endParaRPr sz="3206" b="1">
              <a:solidFill>
                <a:srgbClr val="002060"/>
              </a:solidFill>
            </a:endParaRPr>
          </a:p>
        </p:txBody>
      </p:sp>
      <p:pic>
        <p:nvPicPr>
          <p:cNvPr id="90" name="Google Shape;90;p1" descr="D:\Downloads\111-1114675_user-login-person-man-enter-person-login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436" y="162928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4233958" y="152400"/>
            <a:ext cx="1941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Yen-Yi Chen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88551" y="594044"/>
            <a:ext cx="2873312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linss@ntou.edu.tw</a:t>
            </a: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" descr="D:\Downloads\mail-14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639568" y="2744868"/>
            <a:ext cx="4029456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Graphics Programming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" name="Google Shape;95;p1" descr="D:\Downloads\111-1114675_user-login-person-man-enter-person-login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511" y="200053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88551" y="189550"/>
            <a:ext cx="178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Shih-Syun Lin</a:t>
            </a:r>
            <a:endParaRPr sz="1800">
              <a:solidFill>
                <a:srgbClr val="366092"/>
              </a:solidFill>
            </a:endParaRPr>
          </a:p>
        </p:txBody>
      </p:sp>
      <p:pic>
        <p:nvPicPr>
          <p:cNvPr id="97" name="Google Shape;97;p1" descr="D:\Downloads\mail-14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83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4246040" y="603344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cloudya07@email.ntou.edu.tw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639568" y="3396129"/>
            <a:ext cx="40296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54" name="Google Shape;354;p3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8" name="Google Shape;358;p3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9" name="Google Shape;359;p3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（三）如何進行Depth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692188" y="1521054"/>
            <a:ext cx="7695908" cy="321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在webGLStart()中，一直都有這一行程式碼：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告知WebGL，讓Depth Buffer參與計算。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Testing有一個預設的函數，即近處的物體會擋住遠處的物體。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此函數預設為：gl.DepthFunc(gl.less);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需要繪製的新相素之Z值與Depth Buffer中對應位置的Z值比較，若比Depth Buffer中的值小，將採用新相素的顏色值。其中參數func預設值為gl.less(小於)。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649" y="1989575"/>
            <a:ext cx="3206338" cy="41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71" name="Google Shape;371;p1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72" name="Google Shape;372;p1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77" name="Google Shape;377;p1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80" name="Google Shape;380;p1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971600" y="1185310"/>
            <a:ext cx="513659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（四）實做Depth Testing-Shader的工作流程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971600" y="1706559"/>
            <a:ext cx="70019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1.每個頂點被頂點著色器處理一次，進行相應的變換；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2.頂點之間進行線性內插運算，得到許多片段傳給片段著色器；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3.每個片段被片段著色器處理一次，算出它的顏色；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4.把結果送給Frame Buffer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 txBox="1">
            <a:spLocks noGrp="1"/>
          </p:cNvSpPr>
          <p:nvPr>
            <p:ph type="title"/>
          </p:nvPr>
        </p:nvSpPr>
        <p:spPr>
          <a:xfrm>
            <a:off x="889247" y="195486"/>
            <a:ext cx="60384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 smtClean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345" name="Google Shape;345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46" name="Google Shape;346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1" name="Google Shape;351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54" name="Google Shape;354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56" name="Google Shape;356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357" name="Google Shape;357;p15"/>
            <p:cNvCxnSpPr/>
            <p:nvPr/>
          </p:nvCxnSpPr>
          <p:spPr>
            <a:xfrm rot="10800000" flipH="1">
              <a:off x="6441927" y="2902870"/>
              <a:ext cx="1205440" cy="995040"/>
            </a:xfrm>
            <a:prstGeom prst="bentConnector3">
              <a:avLst>
                <a:gd name="adj1" fmla="val 286968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8" name="Google Shape;358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69" name="Google Shape;369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0" name="Google Shape;370;p15"/>
            <p:cNvCxnSpPr>
              <a:stCxn id="371" idx="3"/>
            </p:cNvCxnSpPr>
            <p:nvPr/>
          </p:nvCxnSpPr>
          <p:spPr>
            <a:xfrm>
              <a:off x="9237717" y="2755050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4" name="Google Shape;374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5" name="Google Shape;375;p15"/>
            <p:cNvCxnSpPr>
              <a:stCxn id="367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80335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6" name="Google Shape;376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9" name="Google Shape;379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1" name="Google Shape;381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3" name="Google Shape;383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6" name="Google Shape;386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87" name="Google Shape;387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8" name="Google Shape;388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9" name="Google Shape;389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0" name="Google Shape;390;p15"/>
            <p:cNvCxnSpPr>
              <a:stCxn id="359" idx="3"/>
              <a:endCxn id="360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1" name="Google Shape;391;p15"/>
            <p:cNvCxnSpPr>
              <a:stCxn id="360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2" name="Google Shape;392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3" name="Google Shape;393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4" name="Google Shape;394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5" name="Google Shape;395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6" name="Google Shape;396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7" name="Google Shape;397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</a:t>
              </a:r>
              <a:r>
                <a:rPr lang="en-US" sz="1400" b="1" i="0" u="none" strike="noStrike" cap="none" dirty="0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(Fragment)</a:t>
              </a:r>
              <a:endParaRPr sz="14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9" name="Google Shape;399;p15"/>
            <p:cNvCxnSpPr>
              <a:stCxn id="365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0" name="Google Shape;400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4" name="Google Shape;404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81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608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 smtClean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411" name="Google Shape;411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12" name="Google Shape;412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16" name="Google Shape;416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17" name="Google Shape;417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20" name="Google Shape;420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23" name="Google Shape;423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24" name="Google Shape;424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25" name="Google Shape;425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427931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26" name="Google Shape;426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/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/>
                </a:p>
              </p:txBody>
            </p:sp>
            <p:sp>
              <p:nvSpPr>
                <p:cNvPr id="428" name="Google Shape;428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/>
                </a:p>
              </p:txBody>
            </p:sp>
            <p:sp>
              <p:nvSpPr>
                <p:cNvPr id="429" name="Google Shape;429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sp>
              <p:nvSpPr>
                <p:cNvPr id="430" name="Google Shape;430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cxnSp>
              <p:nvCxnSpPr>
                <p:cNvPr id="431" name="Google Shape;431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2" name="Google Shape;432;p17"/>
                <p:cNvCxnSpPr>
                  <a:stCxn id="433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4" name="Google Shape;434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35" name="Google Shape;435;p17"/>
                <p:cNvCxnSpPr>
                  <a:stCxn id="430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33" name="Google Shape;433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36" name="Google Shape;436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37" name="Google Shape;437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38" name="Google Shape;438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40" name="Google Shape;440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30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 dirty="0" err="1">
                <a:solidFill>
                  <a:srgbClr val="002060"/>
                </a:solidFill>
              </a:rPr>
              <a:t>三、Depth</a:t>
            </a:r>
            <a:r>
              <a:rPr lang="en-US" sz="4000" b="1" dirty="0">
                <a:solidFill>
                  <a:srgbClr val="002060"/>
                </a:solidFill>
              </a:rPr>
              <a:t> Testing</a:t>
            </a:r>
            <a:endParaRPr dirty="0"/>
          </a:p>
        </p:txBody>
      </p:sp>
      <p:grpSp>
        <p:nvGrpSpPr>
          <p:cNvPr id="388" name="Google Shape;388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89" name="Google Shape;389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94" name="Google Shape;394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97" name="Google Shape;397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99" name="Google Shape;399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400" name="Google Shape;400;p15"/>
            <p:cNvCxnSpPr/>
            <p:nvPr/>
          </p:nvCxnSpPr>
          <p:spPr>
            <a:xfrm rot="10800000" flipH="1">
              <a:off x="6441927" y="2902870"/>
              <a:ext cx="1205440" cy="995040"/>
            </a:xfrm>
            <a:prstGeom prst="bentConnector3">
              <a:avLst>
                <a:gd name="adj1" fmla="val 951220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1" name="Google Shape;401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12" name="Google Shape;412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15"/>
            <p:cNvCxnSpPr>
              <a:stCxn id="414" idx="3"/>
            </p:cNvCxnSpPr>
            <p:nvPr/>
          </p:nvCxnSpPr>
          <p:spPr>
            <a:xfrm>
              <a:off x="9237717" y="2755050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6" name="Google Shape;416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7" name="Google Shape;417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8" name="Google Shape;418;p15"/>
            <p:cNvCxnSpPr>
              <a:stCxn id="410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347246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9" name="Google Shape;419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22" name="Google Shape;422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4" name="Google Shape;424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9" name="Google Shape;429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430" name="Google Shape;430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1" name="Google Shape;431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2" name="Google Shape;432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3" name="Google Shape;433;p15"/>
            <p:cNvCxnSpPr>
              <a:stCxn id="402" idx="3"/>
              <a:endCxn id="403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4" name="Google Shape;434;p15"/>
            <p:cNvCxnSpPr>
              <a:stCxn id="403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5" name="Google Shape;435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6" name="Google Shape;436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7" name="Google Shape;437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8" name="Google Shape;438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9" name="Google Shape;439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0" name="Google Shape;440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 (Fragment)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1" name="Google Shape;441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42" name="Google Shape;442;p15"/>
            <p:cNvCxnSpPr>
              <a:stCxn id="408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3" name="Google Shape;443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7" name="Google Shape;447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55" name="Google Shape;455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59" name="Google Shape;459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60" name="Google Shape;460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63" name="Google Shape;463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（五）Fragment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65" name="Google Shape;465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66" name="Google Shape;466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67" name="Google Shape;467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68" name="Google Shape;468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821310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69" name="Google Shape;469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4" name="Google Shape;474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5" name="Google Shape;475;p17"/>
                <p:cNvCxnSpPr>
                  <a:stCxn id="476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7" name="Google Shape;477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78" name="Google Shape;478;p17"/>
                <p:cNvCxnSpPr>
                  <a:stCxn id="473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76" name="Google Shape;476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79" name="Google Shape;479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80" name="Google Shape;480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81" name="Google Shape;481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83" name="Google Shape;483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參、GLSL語法介紹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1493912" y="1635646"/>
            <a:ext cx="348042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一、GLSL簡介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二、繪圖相關function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五、流程控制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六、函數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1" name="Google Shape;491;p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497" name="Google Shape;497;p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98" name="Google Shape;498;p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02" name="Google Shape;502;p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503" name="Google Shape;503;p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07" name="Google Shape;507;p7"/>
          <p:cNvSpPr/>
          <p:nvPr/>
        </p:nvSpPr>
        <p:spPr>
          <a:xfrm>
            <a:off x="971600" y="1203598"/>
            <a:ext cx="256408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（一）什麼是GLSL？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8" name="Google Shape;508;p7"/>
          <p:cNvSpPr/>
          <p:nvPr/>
        </p:nvSpPr>
        <p:spPr>
          <a:xfrm>
            <a:off x="971600" y="1761685"/>
            <a:ext cx="59900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GLSL是一個基於C++設計的程式語言，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目的是為了能對著色器Shader進行控制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基本語法皆與C/C++類似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本章節將一一介紹與C語言不同或是需要注意之處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另會提及GLSL常用的特性，如Built-in變數與函數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130763840_0_19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49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514" name="Google Shape;514;g9130763840_0_196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15" name="Google Shape;515;g9130763840_0_196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6" name="Google Shape;516;g9130763840_0_196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7" name="Google Shape;517;g9130763840_0_196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8" name="Google Shape;518;g9130763840_0_196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19" name="Google Shape;519;g9130763840_0_196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20" name="Google Shape;520;g9130763840_0_196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21" name="Google Shape;521;g9130763840_0_196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22" name="Google Shape;522;g9130763840_0_196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23" name="Google Shape;523;g9130763840_0_19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24" name="Google Shape;524;g9130763840_0_196"/>
          <p:cNvSpPr/>
          <p:nvPr/>
        </p:nvSpPr>
        <p:spPr>
          <a:xfrm>
            <a:off x="889248" y="875496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 Shader Code本人長相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5" name="Google Shape;525;g9130763840_0_196"/>
          <p:cNvSpPr txBox="1"/>
          <p:nvPr/>
        </p:nvSpPr>
        <p:spPr>
          <a:xfrm>
            <a:off x="678442" y="1278566"/>
            <a:ext cx="8174400" cy="3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前三行為定義變數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第七行為使用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因此在傳到片段著色器時，會完成內插 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第11行為將float的運算精確度定義為中等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第13行使用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這個Built-in varying 變數會輸出給 Frame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效果 : 所有東西都是白色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130763840_0_2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531" name="Google Shape;531;g9130763840_0_2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32" name="Google Shape;532;g9130763840_0_2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3" name="Google Shape;533;g9130763840_0_2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4" name="Google Shape;534;g9130763840_0_2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5" name="Google Shape;535;g9130763840_0_2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36" name="Google Shape;536;g9130763840_0_2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37" name="Google Shape;537;g9130763840_0_2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8" name="Google Shape;538;g9130763840_0_2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9" name="Google Shape;539;g9130763840_0_2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40" name="Google Shape;540;g9130763840_0_2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41" name="Google Shape;541;g9130763840_0_212"/>
          <p:cNvPicPr preferRelativeResize="0"/>
          <p:nvPr/>
        </p:nvPicPr>
        <p:blipFill rotWithShape="1">
          <a:blip r:embed="rId3">
            <a:alphaModFix/>
          </a:blip>
          <a:srcRect t="-250"/>
          <a:stretch/>
        </p:blipFill>
        <p:spPr>
          <a:xfrm>
            <a:off x="12192" y="1542116"/>
            <a:ext cx="4693920" cy="294255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9130763840_0_212"/>
          <p:cNvSpPr/>
          <p:nvPr/>
        </p:nvSpPr>
        <p:spPr>
          <a:xfrm>
            <a:off x="12192" y="1712976"/>
            <a:ext cx="4630200" cy="163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9130763840_0_212"/>
          <p:cNvSpPr/>
          <p:nvPr/>
        </p:nvSpPr>
        <p:spPr>
          <a:xfrm>
            <a:off x="44034" y="3657600"/>
            <a:ext cx="4630200" cy="426600"/>
          </a:xfrm>
          <a:prstGeom prst="rect">
            <a:avLst/>
          </a:prstGeom>
          <a:noFill/>
          <a:ln w="2857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9130763840_0_212"/>
          <p:cNvSpPr/>
          <p:nvPr/>
        </p:nvSpPr>
        <p:spPr>
          <a:xfrm>
            <a:off x="4806344" y="1447893"/>
            <a:ext cx="38805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1.兩個用於傳入頂點資訊的attribute變數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(1)aVertexPosition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(2)aVertexColor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2.兩個 uniform 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(1)uMVMatrix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(2)uPMatrix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3.varying 變數輸出的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4.在這段頂點著色器(Vertex Shader)的程式碼的主程式，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gl_Position (一個Built-in varying 變數)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做頂點(Vertex)變換的計算。對於顏色的處理，就是從屬性(Attributes)獲取它們，並直接輸出給 varying 變數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9130763840_0_212"/>
          <p:cNvSpPr/>
          <p:nvPr/>
        </p:nvSpPr>
        <p:spPr>
          <a:xfrm>
            <a:off x="889248" y="875496"/>
            <a:ext cx="687705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 Shader Code本人長相-以vertex shader為例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 descr="D:\Downloads\webgl2_工作區域 1 複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442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889248" y="123478"/>
            <a:ext cx="56269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>
                <a:solidFill>
                  <a:srgbClr val="002060"/>
                </a:solidFill>
              </a:rPr>
              <a:t>Outline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42416" y="2691524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貳、GLSL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46056" y="3154578"/>
            <a:ext cx="352919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簡介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二</a:t>
            </a:r>
            <a:r>
              <a:rPr lang="zh-TW" altLang="en-US" sz="2000" dirty="0" smtClean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、繪圖相關</a:t>
            </a:r>
            <a:r>
              <a:rPr lang="en-US" altLang="zh-TW" sz="2000" dirty="0" smtClean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資料型態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流程控制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函數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42416" y="1106062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壹、Graphics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39176" y="156911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&amp; Attributes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Testing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遮擋判斷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130763840_0_2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51" name="Google Shape;551;g9130763840_0_23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52" name="Google Shape;552;g9130763840_0_23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g9130763840_0_23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g9130763840_0_23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g9130763840_0_23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56" name="Google Shape;556;g9130763840_0_23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57" name="Google Shape;557;g9130763840_0_23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8" name="Google Shape;558;g9130763840_0_23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9" name="Google Shape;559;g9130763840_0_23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60" name="Google Shape;560;g9130763840_0_231"/>
          <p:cNvSpPr/>
          <p:nvPr/>
        </p:nvSpPr>
        <p:spPr>
          <a:xfrm>
            <a:off x="889248" y="875496"/>
            <a:ext cx="38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(一)與Shader相關的function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1" name="Google Shape;561;g9130763840_0_231"/>
          <p:cNvSpPr/>
          <p:nvPr/>
        </p:nvSpPr>
        <p:spPr>
          <a:xfrm>
            <a:off x="3339385" y="2922014"/>
            <a:ext cx="2952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webGLStart()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initGL() 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setMatrixUniforms()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initBuffers()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drawScene()</a:t>
            </a:r>
            <a:endParaRPr sz="1800" b="0" i="0" u="none" strike="noStrike" cap="none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2" name="Google Shape;562;g9130763840_0_231"/>
          <p:cNvSpPr/>
          <p:nvPr/>
        </p:nvSpPr>
        <p:spPr>
          <a:xfrm>
            <a:off x="1751198" y="1344008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 code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3" name="Google Shape;563;g9130763840_0_231"/>
          <p:cNvSpPr/>
          <p:nvPr/>
        </p:nvSpPr>
        <p:spPr>
          <a:xfrm>
            <a:off x="1751198" y="2965315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4" name="Google Shape;564;g9130763840_0_231"/>
          <p:cNvSpPr/>
          <p:nvPr/>
        </p:nvSpPr>
        <p:spPr>
          <a:xfrm>
            <a:off x="2396827" y="1809226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5" name="Google Shape;565;g9130763840_0_231"/>
          <p:cNvSpPr/>
          <p:nvPr/>
        </p:nvSpPr>
        <p:spPr>
          <a:xfrm>
            <a:off x="2396827" y="2619879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6" name="Google Shape;566;g9130763840_0_231"/>
          <p:cNvSpPr/>
          <p:nvPr/>
        </p:nvSpPr>
        <p:spPr>
          <a:xfrm>
            <a:off x="1751198" y="2154661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9130763840_0_2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68" name="Google Shape;568;g9130763840_0_231"/>
          <p:cNvSpPr/>
          <p:nvPr/>
        </p:nvSpPr>
        <p:spPr>
          <a:xfrm>
            <a:off x="1179819" y="3475907"/>
            <a:ext cx="2159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還記得Lesson1提到的結構嗎？</a:t>
            </a:r>
            <a:endParaRPr sz="20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130763840_0_25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74" name="Google Shape;574;g9130763840_0_25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75" name="Google Shape;575;g9130763840_0_25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6" name="Google Shape;576;g9130763840_0_25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7" name="Google Shape;577;g9130763840_0_25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8" name="Google Shape;578;g9130763840_0_25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79" name="Google Shape;579;g9130763840_0_253"/>
          <p:cNvSpPr/>
          <p:nvPr/>
        </p:nvSpPr>
        <p:spPr>
          <a:xfrm>
            <a:off x="889248" y="875496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0" name="Google Shape;580;g9130763840_0_253"/>
          <p:cNvSpPr/>
          <p:nvPr/>
        </p:nvSpPr>
        <p:spPr>
          <a:xfrm>
            <a:off x="971600" y="1304137"/>
            <a:ext cx="1869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81" name="Google Shape;581;g9130763840_0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0443"/>
            <a:ext cx="4680520" cy="3176078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9130763840_0_253"/>
          <p:cNvSpPr/>
          <p:nvPr/>
        </p:nvSpPr>
        <p:spPr>
          <a:xfrm>
            <a:off x="224179" y="2381771"/>
            <a:ext cx="4347900" cy="21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3" name="Google Shape;583;g9130763840_0_253"/>
          <p:cNvSpPr/>
          <p:nvPr/>
        </p:nvSpPr>
        <p:spPr>
          <a:xfrm>
            <a:off x="213788" y="3219822"/>
            <a:ext cx="4368600" cy="822300"/>
          </a:xfrm>
          <a:prstGeom prst="rect">
            <a:avLst/>
          </a:prstGeom>
          <a:noFill/>
          <a:ln w="19050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4" name="Google Shape;584;g9130763840_0_253"/>
          <p:cNvSpPr/>
          <p:nvPr/>
        </p:nvSpPr>
        <p:spPr>
          <a:xfrm>
            <a:off x="4644008" y="3245867"/>
            <a:ext cx="4572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(2)先建立一個program，將fragment shader與vertex shader加入program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(3)此program是binary data，每個shader可視為program內的一段程式碼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5" name="Google Shape;585;g9130763840_0_253"/>
          <p:cNvSpPr/>
          <p:nvPr/>
        </p:nvSpPr>
        <p:spPr>
          <a:xfrm>
            <a:off x="4644008" y="1779662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(1)使用 getShader() 獲得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(fragment shader, shader-fs) 與頂點著色器 (vertex shader, shader-vs)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9130763840_0_25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87" name="Google Shape;587;g9130763840_0_25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8" name="Google Shape;588;g9130763840_0_25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9" name="Google Shape;589;g9130763840_0_25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90" name="Google Shape;590;g9130763840_0_25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130763840_0_2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96" name="Google Shape;596;g9130763840_0_27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97" name="Google Shape;597;g9130763840_0_27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8" name="Google Shape;598;g9130763840_0_27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9" name="Google Shape;599;g9130763840_0_27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0" name="Google Shape;600;g9130763840_0_27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1" name="Google Shape;601;g9130763840_0_274"/>
          <p:cNvSpPr/>
          <p:nvPr/>
        </p:nvSpPr>
        <p:spPr>
          <a:xfrm>
            <a:off x="889248" y="875496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2" name="Google Shape;602;g9130763840_0_274"/>
          <p:cNvSpPr/>
          <p:nvPr/>
        </p:nvSpPr>
        <p:spPr>
          <a:xfrm>
            <a:off x="971600" y="1304137"/>
            <a:ext cx="17301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03" name="Google Shape;603;g9130763840_0_274"/>
          <p:cNvPicPr preferRelativeResize="0"/>
          <p:nvPr/>
        </p:nvPicPr>
        <p:blipFill rotWithShape="1">
          <a:blip r:embed="rId3">
            <a:alphaModFix/>
          </a:blip>
          <a:srcRect t="20191"/>
          <a:stretch/>
        </p:blipFill>
        <p:spPr>
          <a:xfrm>
            <a:off x="852047" y="3003797"/>
            <a:ext cx="7966842" cy="1080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g9130763840_0_27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05" name="Google Shape;605;g9130763840_0_27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6" name="Google Shape;606;g9130763840_0_27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7" name="Google Shape;607;g9130763840_0_27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8" name="Google Shape;608;g9130763840_0_274"/>
          <p:cNvSpPr/>
          <p:nvPr/>
        </p:nvSpPr>
        <p:spPr>
          <a:xfrm>
            <a:off x="889249" y="1799975"/>
            <a:ext cx="6661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(4)從shaderProgram取得屬性(Attributes)位置資訊後，使用gl.enableVertexAttribArray 告訴 webGL，提供數值給矩陣的屬性(Attributes)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(5)從shaderProgram取得兩個uniform變數。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9" name="Google Shape;609;g9130763840_0_2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130763840_0_29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15" name="Google Shape;615;g9130763840_0_29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16" name="Google Shape;616;g9130763840_0_29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7" name="Google Shape;617;g9130763840_0_29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8" name="Google Shape;618;g9130763840_0_29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9" name="Google Shape;619;g9130763840_0_29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20" name="Google Shape;620;g9130763840_0_292"/>
          <p:cNvSpPr/>
          <p:nvPr/>
        </p:nvSpPr>
        <p:spPr>
          <a:xfrm>
            <a:off x="889248" y="875496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1" name="Google Shape;621;g9130763840_0_292"/>
          <p:cNvSpPr/>
          <p:nvPr/>
        </p:nvSpPr>
        <p:spPr>
          <a:xfrm>
            <a:off x="971600" y="1304137"/>
            <a:ext cx="1746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22" name="Google Shape;622;g9130763840_0_29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23" name="Google Shape;623;g9130763840_0_29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4" name="Google Shape;624;g9130763840_0_29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5" name="Google Shape;625;g9130763840_0_29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626" name="Google Shape;626;g9130763840_0_292"/>
          <p:cNvPicPr preferRelativeResize="0"/>
          <p:nvPr/>
        </p:nvPicPr>
        <p:blipFill rotWithShape="1">
          <a:blip r:embed="rId3">
            <a:alphaModFix/>
          </a:blip>
          <a:srcRect b="55442"/>
          <a:stretch/>
        </p:blipFill>
        <p:spPr>
          <a:xfrm>
            <a:off x="524256" y="2896120"/>
            <a:ext cx="3787096" cy="224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9130763840_0_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0288" y="1660310"/>
            <a:ext cx="3775304" cy="348318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9130763840_0_292"/>
          <p:cNvSpPr/>
          <p:nvPr/>
        </p:nvSpPr>
        <p:spPr>
          <a:xfrm>
            <a:off x="56764" y="1679172"/>
            <a:ext cx="46860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 HTML 頁面使用id ，Fragment Shader或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Shader的物件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網頁物件是由很多子物件組成，所以不是一個物件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如果用一個物件處理就要把所有子物件合併成一個物件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要把shader送去compile需要一個完整的字串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9" name="Google Shape;629;g9130763840_0_292"/>
          <p:cNvSpPr txBox="1">
            <a:spLocks noGrp="1"/>
          </p:cNvSpPr>
          <p:nvPr>
            <p:ph type="sldNum" idx="12"/>
          </p:nvPr>
        </p:nvSpPr>
        <p:spPr>
          <a:xfrm>
            <a:off x="668687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30" name="Google Shape;630;g9130763840_0_292"/>
          <p:cNvSpPr/>
          <p:nvPr/>
        </p:nvSpPr>
        <p:spPr>
          <a:xfrm>
            <a:off x="584887" y="3785293"/>
            <a:ext cx="3665700" cy="122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130763840_0_3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36" name="Google Shape;636;g9130763840_0_3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37" name="Google Shape;637;g9130763840_0_3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8" name="Google Shape;638;g9130763840_0_3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9" name="Google Shape;639;g9130763840_0_3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0" name="Google Shape;640;g9130763840_0_3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1" name="Google Shape;641;g9130763840_0_31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(二)如何編譯GLSL？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42" name="Google Shape;642;g9130763840_0_3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43" name="Google Shape;643;g9130763840_0_3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4" name="Google Shape;644;g9130763840_0_3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5" name="Google Shape;645;g9130763840_0_3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6" name="Google Shape;646;g9130763840_0_312"/>
          <p:cNvSpPr/>
          <p:nvPr/>
        </p:nvSpPr>
        <p:spPr>
          <a:xfrm>
            <a:off x="889249" y="1373101"/>
            <a:ext cx="431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Lesson 1的範例僅有位置資訊，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現在再增加取得顏色屬性 (color attribute)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9130763840_0_3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648" name="Google Shape;648;g9130763840_0_312"/>
          <p:cNvPicPr preferRelativeResize="0"/>
          <p:nvPr/>
        </p:nvPicPr>
        <p:blipFill rotWithShape="1">
          <a:blip r:embed="rId3">
            <a:alphaModFix/>
          </a:blip>
          <a:srcRect t="58600"/>
          <a:stretch/>
        </p:blipFill>
        <p:spPr>
          <a:xfrm>
            <a:off x="971600" y="2287845"/>
            <a:ext cx="5843729" cy="206701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9130763840_0_312"/>
          <p:cNvSpPr/>
          <p:nvPr/>
        </p:nvSpPr>
        <p:spPr>
          <a:xfrm>
            <a:off x="971599" y="2371190"/>
            <a:ext cx="5843700" cy="1408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130763840_0_3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55" name="Google Shape;655;g9130763840_0_33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56" name="Google Shape;656;g9130763840_0_33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g9130763840_0_33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g9130763840_0_33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g9130763840_0_33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0" name="Google Shape;660;g9130763840_0_330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g9130763840_0_33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62" name="Google Shape;662;g9130763840_0_33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g9130763840_0_33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g9130763840_0_33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5" name="Google Shape;665;g9130763840_0_3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666" name="Google Shape;666;g9130763840_0_330"/>
          <p:cNvGrpSpPr/>
          <p:nvPr/>
        </p:nvGrpSpPr>
        <p:grpSpPr>
          <a:xfrm>
            <a:off x="889248" y="1571351"/>
            <a:ext cx="7931728" cy="2120734"/>
            <a:chOff x="862105" y="3022766"/>
            <a:chExt cx="7931728" cy="2120734"/>
          </a:xfrm>
        </p:grpSpPr>
        <p:pic>
          <p:nvPicPr>
            <p:cNvPr id="667" name="Google Shape;667;g9130763840_0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105" y="3971027"/>
              <a:ext cx="7931728" cy="1172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g9130763840_0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35832" y="3022766"/>
              <a:ext cx="4272833" cy="82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g9130763840_0_330"/>
            <p:cNvSpPr/>
            <p:nvPr/>
          </p:nvSpPr>
          <p:spPr>
            <a:xfrm>
              <a:off x="6370848" y="3120340"/>
              <a:ext cx="2081400" cy="5196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 Code中有宣告2個attribute變數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0" name="Google Shape;670;g9130763840_0_330"/>
            <p:cNvCxnSpPr/>
            <p:nvPr/>
          </p:nvCxnSpPr>
          <p:spPr>
            <a:xfrm rot="10800000" flipH="1">
              <a:off x="969480" y="3418551"/>
              <a:ext cx="1323300" cy="912600"/>
            </a:xfrm>
            <a:prstGeom prst="bentConnector3">
              <a:avLst>
                <a:gd name="adj1" fmla="val -43042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71" name="Google Shape;671;g9130763840_0_330"/>
            <p:cNvCxnSpPr/>
            <p:nvPr/>
          </p:nvCxnSpPr>
          <p:spPr>
            <a:xfrm rot="10800000" flipH="1">
              <a:off x="862105" y="3624818"/>
              <a:ext cx="1375500" cy="1312200"/>
            </a:xfrm>
            <a:prstGeom prst="bentConnector3">
              <a:avLst>
                <a:gd name="adj1" fmla="val -52620"/>
              </a:avLst>
            </a:prstGeom>
            <a:noFill/>
            <a:ln w="28575" cap="flat" cmpd="sng">
              <a:solidFill>
                <a:srgbClr val="92D0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72" name="Google Shape;672;g9130763840_0_330"/>
          <p:cNvSpPr/>
          <p:nvPr/>
        </p:nvSpPr>
        <p:spPr>
          <a:xfrm>
            <a:off x="791072" y="3901505"/>
            <a:ext cx="766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1.每次的繪製事件都會執行一次Shader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2.需要注意的是，所有的attribute變數都要與一個Buffer做Binding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130763840_0_35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78" name="Google Shape;678;g9130763840_0_35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79" name="Google Shape;679;g9130763840_0_35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g9130763840_0_35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g9130763840_0_35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g9130763840_0_35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3" name="Google Shape;683;g9130763840_0_35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9130763840_0_35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85" name="Google Shape;685;g9130763840_0_35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g9130763840_0_35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g9130763840_0_35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8" name="Google Shape;688;g9130763840_0_35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689" name="Google Shape;689;g9130763840_0_352"/>
          <p:cNvGrpSpPr/>
          <p:nvPr/>
        </p:nvGrpSpPr>
        <p:grpSpPr>
          <a:xfrm>
            <a:off x="593304" y="2514118"/>
            <a:ext cx="7618845" cy="2001858"/>
            <a:chOff x="713509" y="2765415"/>
            <a:chExt cx="7618845" cy="2001858"/>
          </a:xfrm>
        </p:grpSpPr>
        <p:pic>
          <p:nvPicPr>
            <p:cNvPr id="690" name="Google Shape;690;g9130763840_0_3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1648" y="2765415"/>
              <a:ext cx="7520706" cy="1966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g9130763840_0_352"/>
            <p:cNvSpPr/>
            <p:nvPr/>
          </p:nvSpPr>
          <p:spPr>
            <a:xfrm>
              <a:off x="713509" y="4336473"/>
              <a:ext cx="4461300" cy="4308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g9130763840_0_352"/>
          <p:cNvSpPr/>
          <p:nvPr/>
        </p:nvSpPr>
        <p:spPr>
          <a:xfrm>
            <a:off x="692188" y="1499372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3.當一切的attribute 變數都Binding完畢後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執行drawXXX得當下就會執行GLSL Code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98" name="Google Shape;698;p3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99" name="Google Shape;699;p3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03" name="Google Shape;703;p3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04" name="Google Shape;704;p3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07" name="Google Shape;707;p3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2636143" y="1233352"/>
            <a:ext cx="2286300" cy="1873217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474785" y="154467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474785" y="2282660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474785" y="3250509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474785" y="3904931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linkProgram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499702" y="453034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useProgram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 txBox="1"/>
          <p:nvPr/>
        </p:nvSpPr>
        <p:spPr>
          <a:xfrm>
            <a:off x="5241085" y="1385001"/>
            <a:ext cx="3694200" cy="146237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"shader-vs"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"x-shader/x-vertex"</a:t>
            </a: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 i="0" u="none" strike="noStrike" cap="none">
              <a:solidFill>
                <a:srgbClr val="8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vec3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aVertexPosition;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1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 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gl_Position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(aVertexPosition,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5241084" y="3453993"/>
            <a:ext cx="3469800" cy="1281009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"shader-fs"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 fragment"</a:t>
            </a: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100" b="0" i="0" u="none" strike="noStrike" cap="none">
              <a:solidFill>
                <a:srgbClr val="008000"/>
              </a:solidFill>
              <a:highlight>
                <a:srgbClr val="F2F4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mediump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gl_FragColor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2801646" y="1522680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2801646" y="1937013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2801646" y="236439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2801646" y="277054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3583594" y="179433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3583594" y="220904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3596244" y="263747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2664418" y="1257737"/>
            <a:ext cx="2748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 (Vertex 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2626464" y="3160585"/>
            <a:ext cx="2286300" cy="1922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2791968" y="347441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2791968" y="3888744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2791968" y="431612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2791968" y="4722272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3573915" y="374606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3573915" y="416077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3586565" y="458920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2654740" y="3209468"/>
            <a:ext cx="275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(Fragment Shader)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4721579" y="3511276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4726050" y="1498534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2105659" y="2348809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093186" y="3313333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175500" y="1812344"/>
            <a:ext cx="255900" cy="47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175500" y="2543057"/>
            <a:ext cx="255900" cy="70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1175500" y="3510907"/>
            <a:ext cx="255900" cy="37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1175500" y="4168937"/>
            <a:ext cx="255900" cy="36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499710" y="1253301"/>
            <a:ext cx="1607700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3596244" y="943896"/>
            <a:ext cx="1179895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49" name="Google Shape;749;p48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50" name="Google Shape;750;p48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55" name="Google Shape;755;p48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58" name="Google Shape;758;p4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59" name="Google Shape;759;p48"/>
          <p:cNvSpPr txBox="1">
            <a:spLocks noGrp="1"/>
          </p:cNvSpPr>
          <p:nvPr>
            <p:ph type="body" idx="1"/>
          </p:nvPr>
        </p:nvSpPr>
        <p:spPr>
          <a:xfrm>
            <a:off x="167960" y="826257"/>
            <a:ext cx="395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shaderScript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TEXT_NODE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k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//建立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"x-shader/x-fragment"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FRAGMENT_SHADER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"x-shader/x-vertex"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VERTEX_SHADER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//編譯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shaderSource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getShaderParameter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COMPILE_STATUS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getShaderInfoLog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760" name="Google Shape;760;p48"/>
          <p:cNvSpPr/>
          <p:nvPr/>
        </p:nvSpPr>
        <p:spPr>
          <a:xfrm>
            <a:off x="3880024" y="1131223"/>
            <a:ext cx="2438400" cy="2177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>
            <a:off x="6658147" y="1392912"/>
            <a:ext cx="2334471" cy="165663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"shader-fs"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"x-shader/x-vertex"</a:t>
            </a: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rgbClr val="8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vec3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aVertexPosition;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 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gl_Position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(aVertexPosition,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938016" y="1486723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938016" y="1956077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8"/>
          <p:cNvSpPr/>
          <p:nvPr/>
        </p:nvSpPr>
        <p:spPr>
          <a:xfrm>
            <a:off x="3938016" y="2440215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3938016" y="2900292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8"/>
          <p:cNvSpPr/>
          <p:nvPr/>
        </p:nvSpPr>
        <p:spPr>
          <a:xfrm>
            <a:off x="4890463" y="1794451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4890463" y="2264228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4903953" y="2749553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3910180" y="1186597"/>
            <a:ext cx="224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著色器 (Shader)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0" name="Google Shape;770;p48"/>
          <p:cNvSpPr/>
          <p:nvPr/>
        </p:nvSpPr>
        <p:spPr>
          <a:xfrm>
            <a:off x="6108872" y="1521520"/>
            <a:ext cx="549300" cy="228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197700" y="835152"/>
            <a:ext cx="3218879" cy="135837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48"/>
          <p:cNvCxnSpPr>
            <a:stCxn id="771" idx="3"/>
            <a:endCxn id="762" idx="1"/>
          </p:cNvCxnSpPr>
          <p:nvPr/>
        </p:nvCxnSpPr>
        <p:spPr>
          <a:xfrm>
            <a:off x="3416579" y="1514337"/>
            <a:ext cx="521400" cy="12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3" name="Google Shape;773;p48"/>
          <p:cNvSpPr/>
          <p:nvPr/>
        </p:nvSpPr>
        <p:spPr>
          <a:xfrm>
            <a:off x="831779" y="2325529"/>
            <a:ext cx="2901600" cy="79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8"/>
          <p:cNvCxnSpPr>
            <a:stCxn id="763" idx="1"/>
            <a:endCxn id="773" idx="3"/>
          </p:cNvCxnSpPr>
          <p:nvPr/>
        </p:nvCxnSpPr>
        <p:spPr>
          <a:xfrm flipH="1">
            <a:off x="3733416" y="2105327"/>
            <a:ext cx="204600" cy="61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5" name="Google Shape;775;p48"/>
          <p:cNvSpPr txBox="1"/>
          <p:nvPr/>
        </p:nvSpPr>
        <p:spPr>
          <a:xfrm>
            <a:off x="3963392" y="3390303"/>
            <a:ext cx="4202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產生著色器物件 → 傳遞著色器程式碼 →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編譯供 GPU 執行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5718419" y="393204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82" name="Google Shape;782;p49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83" name="Google Shape;783;p49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7" name="Google Shape;787;p49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88" name="Google Shape;788;p49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1" name="Google Shape;791;p4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889248" y="869400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9"/>
          <p:cNvSpPr txBox="1">
            <a:spLocks noGrp="1"/>
          </p:cNvSpPr>
          <p:nvPr>
            <p:ph type="body" idx="1"/>
          </p:nvPr>
        </p:nvSpPr>
        <p:spPr>
          <a:xfrm>
            <a:off x="244602" y="1231869"/>
            <a:ext cx="5032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initShaders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//著色器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"shader-fs"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"shader-vs"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/*添加片段著色器(fragment shader)和頂點著色器(vertex shader)到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webgl program(二進制碼，可存一個片段與一個頂點著色器)*/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getProgramParameter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LINK_STATUS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"Could not initialise shaders"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"aVertexPosition"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//提供數值給矩陣的屬性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"uPMatrix"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"uMVMatrix"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794" name="Google Shape;794;p49"/>
          <p:cNvSpPr/>
          <p:nvPr/>
        </p:nvSpPr>
        <p:spPr>
          <a:xfrm>
            <a:off x="3956666" y="1483021"/>
            <a:ext cx="2438400" cy="2231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5" name="Google Shape;795;p49"/>
          <p:cNvSpPr/>
          <p:nvPr/>
        </p:nvSpPr>
        <p:spPr>
          <a:xfrm>
            <a:off x="4984059" y="2307409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6" name="Google Shape;796;p49"/>
          <p:cNvSpPr/>
          <p:nvPr/>
        </p:nvSpPr>
        <p:spPr>
          <a:xfrm>
            <a:off x="4967105" y="2771334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7" name="Google Shape;797;p49"/>
          <p:cNvSpPr/>
          <p:nvPr/>
        </p:nvSpPr>
        <p:spPr>
          <a:xfrm>
            <a:off x="4967105" y="3204661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5173795" y="3886997"/>
            <a:ext cx="3286637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建立GPU程式物件→ 載入程式 → Bind程式 → 設為預設繪圖程式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9" name="Google Shape;799;p49"/>
          <p:cNvSpPr/>
          <p:nvPr/>
        </p:nvSpPr>
        <p:spPr>
          <a:xfrm>
            <a:off x="4326948" y="1561368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0" name="Google Shape;800;p49"/>
          <p:cNvSpPr/>
          <p:nvPr/>
        </p:nvSpPr>
        <p:spPr>
          <a:xfrm>
            <a:off x="4318616" y="2022143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4318616" y="2467345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4352234" y="2927131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linkProgram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3" name="Google Shape;803;p49"/>
          <p:cNvSpPr/>
          <p:nvPr/>
        </p:nvSpPr>
        <p:spPr>
          <a:xfrm>
            <a:off x="4352234" y="3356461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useProgram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4" name="Google Shape;804;p49"/>
          <p:cNvSpPr/>
          <p:nvPr/>
        </p:nvSpPr>
        <p:spPr>
          <a:xfrm>
            <a:off x="4950440" y="1865357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5" name="Google Shape;805;p49"/>
          <p:cNvSpPr/>
          <p:nvPr/>
        </p:nvSpPr>
        <p:spPr>
          <a:xfrm>
            <a:off x="6475082" y="2410181"/>
            <a:ext cx="2282214" cy="1385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6695745" y="2708269"/>
            <a:ext cx="1766400" cy="221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7" name="Google Shape;807;p49"/>
          <p:cNvSpPr/>
          <p:nvPr/>
        </p:nvSpPr>
        <p:spPr>
          <a:xfrm>
            <a:off x="6702088" y="3099280"/>
            <a:ext cx="1760100" cy="23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8" name="Google Shape;808;p49"/>
          <p:cNvSpPr/>
          <p:nvPr/>
        </p:nvSpPr>
        <p:spPr>
          <a:xfrm>
            <a:off x="6704337" y="3501250"/>
            <a:ext cx="1758000" cy="218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9" name="Google Shape;809;p49"/>
          <p:cNvSpPr/>
          <p:nvPr/>
        </p:nvSpPr>
        <p:spPr>
          <a:xfrm>
            <a:off x="7322347" y="2926013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0" name="Google Shape;810;p49"/>
          <p:cNvSpPr/>
          <p:nvPr/>
        </p:nvSpPr>
        <p:spPr>
          <a:xfrm>
            <a:off x="7322347" y="3331092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6477738" y="894349"/>
            <a:ext cx="2282214" cy="1385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2" name="Google Shape;812;p49"/>
          <p:cNvSpPr/>
          <p:nvPr/>
        </p:nvSpPr>
        <p:spPr>
          <a:xfrm>
            <a:off x="6698401" y="1191496"/>
            <a:ext cx="1766400" cy="221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3" name="Google Shape;813;p49"/>
          <p:cNvSpPr/>
          <p:nvPr/>
        </p:nvSpPr>
        <p:spPr>
          <a:xfrm>
            <a:off x="6704744" y="1582507"/>
            <a:ext cx="1760100" cy="23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4" name="Google Shape;814;p49"/>
          <p:cNvSpPr/>
          <p:nvPr/>
        </p:nvSpPr>
        <p:spPr>
          <a:xfrm>
            <a:off x="6706992" y="1985418"/>
            <a:ext cx="1758000" cy="218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5" name="Google Shape;815;p49"/>
          <p:cNvSpPr/>
          <p:nvPr/>
        </p:nvSpPr>
        <p:spPr>
          <a:xfrm>
            <a:off x="7325003" y="1409240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6" name="Google Shape;816;p49"/>
          <p:cNvSpPr/>
          <p:nvPr/>
        </p:nvSpPr>
        <p:spPr>
          <a:xfrm>
            <a:off x="7325003" y="1814319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6450540" y="936590"/>
            <a:ext cx="256544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 (Vertex 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18" name="Google Shape;818;p49"/>
          <p:cNvCxnSpPr>
            <a:stCxn id="811" idx="1"/>
            <a:endCxn id="800" idx="3"/>
          </p:cNvCxnSpPr>
          <p:nvPr/>
        </p:nvCxnSpPr>
        <p:spPr>
          <a:xfrm flipH="1">
            <a:off x="6033138" y="1587199"/>
            <a:ext cx="444600" cy="584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19" name="Google Shape;819;p49"/>
          <p:cNvCxnSpPr>
            <a:stCxn id="805" idx="1"/>
            <a:endCxn id="801" idx="3"/>
          </p:cNvCxnSpPr>
          <p:nvPr/>
        </p:nvCxnSpPr>
        <p:spPr>
          <a:xfrm rot="10800000">
            <a:off x="6033182" y="2616731"/>
            <a:ext cx="441900" cy="486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0" name="Google Shape;820;p49"/>
          <p:cNvCxnSpPr>
            <a:stCxn id="799" idx="1"/>
          </p:cNvCxnSpPr>
          <p:nvPr/>
        </p:nvCxnSpPr>
        <p:spPr>
          <a:xfrm flipH="1">
            <a:off x="3184248" y="1710618"/>
            <a:ext cx="1142700" cy="493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1" name="Google Shape;821;p49"/>
          <p:cNvCxnSpPr>
            <a:stCxn id="800" idx="1"/>
          </p:cNvCxnSpPr>
          <p:nvPr/>
        </p:nvCxnSpPr>
        <p:spPr>
          <a:xfrm flipH="1">
            <a:off x="3778616" y="2171393"/>
            <a:ext cx="540000" cy="149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2" name="Google Shape;822;p49"/>
          <p:cNvCxnSpPr>
            <a:stCxn id="801" idx="1"/>
          </p:cNvCxnSpPr>
          <p:nvPr/>
        </p:nvCxnSpPr>
        <p:spPr>
          <a:xfrm rot="10800000">
            <a:off x="3874016" y="2472595"/>
            <a:ext cx="444600" cy="1440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3" name="Google Shape;823;p49"/>
          <p:cNvCxnSpPr>
            <a:stCxn id="802" idx="1"/>
          </p:cNvCxnSpPr>
          <p:nvPr/>
        </p:nvCxnSpPr>
        <p:spPr>
          <a:xfrm rot="10800000">
            <a:off x="2838734" y="2605981"/>
            <a:ext cx="1513500" cy="470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4" name="Google Shape;824;p49"/>
          <p:cNvCxnSpPr>
            <a:stCxn id="803" idx="1"/>
          </p:cNvCxnSpPr>
          <p:nvPr/>
        </p:nvCxnSpPr>
        <p:spPr>
          <a:xfrm rot="10800000">
            <a:off x="2776334" y="3091111"/>
            <a:ext cx="1575900" cy="414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5" name="Google Shape;825;p49"/>
          <p:cNvSpPr/>
          <p:nvPr/>
        </p:nvSpPr>
        <p:spPr>
          <a:xfrm>
            <a:off x="637509" y="4460593"/>
            <a:ext cx="3763803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此頁流程是編譯shader的方法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同學也可以透過實作相應的流程編譯需要的shader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同個網頁不限定只能用一個shader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681728" y="1011936"/>
            <a:ext cx="2529840" cy="7536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35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壹、Graphics Programming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256168" y="168212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 &amp; Attributes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 Testing 遮擋判斷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31" name="Google Shape;831;p5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32" name="Google Shape;832;p5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36" name="Google Shape;836;p5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37" name="Google Shape;837;p5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40" name="Google Shape;840;p5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41" name="Google Shape;841;p50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(五)useProgram 與 MutiProgram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 txBox="1">
            <a:spLocks noGrp="1"/>
          </p:cNvSpPr>
          <p:nvPr>
            <p:ph type="body" idx="1"/>
          </p:nvPr>
        </p:nvSpPr>
        <p:spPr>
          <a:xfrm>
            <a:off x="457200" y="143771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useProgram決定現在作用中的GLSL GPU程式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shader可以編譯多次，但目前範例code只編譯一次，相當於一台手機只載了一個app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multiprogram就是做了很多shader，利用useProgram決定現在要用哪個shader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因此是可以切換的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48" name="Google Shape;848;p5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49" name="Google Shape;849;p5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53" name="Google Shape;853;p5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54" name="Google Shape;854;p5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57" name="Google Shape;857;p5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858" name="Google Shape;858;p51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(五)useProgram 與 MutiProgram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453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800" b="1">
                <a:solidFill>
                  <a:srgbClr val="8000FF"/>
                </a:solidFill>
                <a:highlight>
                  <a:srgbClr val="FFFFFF"/>
                </a:highlight>
              </a:rPr>
              <a:t>"shader-fs2”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800" b="1">
                <a:solidFill>
                  <a:srgbClr val="8000FF"/>
                </a:solidFill>
                <a:highlight>
                  <a:srgbClr val="FFFFFF"/>
                </a:highlight>
              </a:rPr>
              <a:t>“x-shader/x-vertex”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80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n-US" sz="800">
                <a:solidFill>
                  <a:srgbClr val="008000"/>
                </a:solidFill>
                <a:highlight>
                  <a:srgbClr val="F2F4FF"/>
                </a:highlight>
              </a:rPr>
              <a:t>//新的片段著色器(fragment shader)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mediump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78.233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43758.5453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rand2(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91.233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85734.5453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rand3(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79.233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73584.9487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gl_FragColor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vec4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(rand2(gl_FragCoord.xy)),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(rand3(gl_FragCoord.xy)),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/>
          </a:p>
        </p:txBody>
      </p:sp>
      <p:sp>
        <p:nvSpPr>
          <p:cNvPr id="860" name="Google Shape;860;p51"/>
          <p:cNvSpPr txBox="1"/>
          <p:nvPr/>
        </p:nvSpPr>
        <p:spPr>
          <a:xfrm>
            <a:off x="4081829" y="1380026"/>
            <a:ext cx="4433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initShaders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7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//著色器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”shader-fs”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getShader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”shader-fs2”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”shader-vs”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getShader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”shader-vs2”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/*添加片段著色器(fragment shader)和頂點著色器(vertex shader)到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webgl program(二進制碼，可存一個片段與一個頂點著色器)*/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shaderProgram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()];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700" b="0" i="0" u="none" strike="noStrike" cap="none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"aVertexPosition"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pMatrixUniform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"uPMatrix"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mvMatrixUniform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"uMVMatrix"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gl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now_using_shader</a:t>
            </a: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1"/>
          <p:cNvSpPr/>
          <p:nvPr/>
        </p:nvSpPr>
        <p:spPr>
          <a:xfrm>
            <a:off x="4325816" y="1536456"/>
            <a:ext cx="3837900" cy="112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51"/>
          <p:cNvCxnSpPr/>
          <p:nvPr/>
        </p:nvCxnSpPr>
        <p:spPr>
          <a:xfrm rot="10800000" flipH="1">
            <a:off x="3504835" y="2618045"/>
            <a:ext cx="900000" cy="14058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3" name="Google Shape;863;p51"/>
          <p:cNvSpPr txBox="1"/>
          <p:nvPr/>
        </p:nvSpPr>
        <p:spPr>
          <a:xfrm>
            <a:off x="1905732" y="4034653"/>
            <a:ext cx="2196000" cy="50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換成陣列與迴圈儲存多個Shader程式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4" name="Google Shape;864;p51"/>
          <p:cNvSpPr txBox="1"/>
          <p:nvPr/>
        </p:nvSpPr>
        <p:spPr>
          <a:xfrm>
            <a:off x="89024" y="2217187"/>
            <a:ext cx="352800" cy="157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偽隨機數發生器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764932" y="1767254"/>
            <a:ext cx="3053100" cy="15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51"/>
          <p:cNvCxnSpPr>
            <a:stCxn id="864" idx="3"/>
            <a:endCxn id="865" idx="1"/>
          </p:cNvCxnSpPr>
          <p:nvPr/>
        </p:nvCxnSpPr>
        <p:spPr>
          <a:xfrm rot="10800000" flipH="1">
            <a:off x="441824" y="2538787"/>
            <a:ext cx="323100" cy="4671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72" name="Google Shape;872;p5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73" name="Google Shape;873;p5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77" name="Google Shape;877;p5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78" name="Google Shape;878;p5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81" name="Google Shape;881;p5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882" name="Google Shape;882;p57"/>
          <p:cNvSpPr/>
          <p:nvPr/>
        </p:nvSpPr>
        <p:spPr>
          <a:xfrm>
            <a:off x="2624328" y="1517660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純量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int, float, bool, uint, double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7"/>
          <p:cNvSpPr/>
          <p:nvPr/>
        </p:nvSpPr>
        <p:spPr>
          <a:xfrm>
            <a:off x="262432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4" name="Google Shape;884;p57"/>
          <p:cNvSpPr/>
          <p:nvPr/>
        </p:nvSpPr>
        <p:spPr>
          <a:xfrm>
            <a:off x="2624328" y="3431098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sampler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5" name="Google Shape;885;p5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(一)簡述GLSL資料形態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446836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7" name="Google Shape;887;p57"/>
          <p:cNvSpPr/>
          <p:nvPr/>
        </p:nvSpPr>
        <p:spPr>
          <a:xfrm>
            <a:off x="6312393" y="2486924"/>
            <a:ext cx="1612500" cy="646200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N是可以改的正整數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93" name="Google Shape;893;p5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94" name="Google Shape;894;p5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5" name="Google Shape;895;p5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98" name="Google Shape;898;p5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99" name="Google Shape;899;p5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02" name="Google Shape;902;p5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903" name="Google Shape;903;p5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4" name="Google Shape;904;p58"/>
          <p:cNvSpPr/>
          <p:nvPr/>
        </p:nvSpPr>
        <p:spPr>
          <a:xfrm>
            <a:off x="197768" y="1320582"/>
            <a:ext cx="337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1.向量可以指定維度和資料型態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8"/>
          <p:cNvSpPr/>
          <p:nvPr/>
        </p:nvSpPr>
        <p:spPr>
          <a:xfrm>
            <a:off x="197768" y="1662982"/>
            <a:ext cx="3984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[資料型態]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[維度]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6" name="Google Shape;906;p58"/>
          <p:cNvSpPr/>
          <p:nvPr/>
        </p:nvSpPr>
        <p:spPr>
          <a:xfrm>
            <a:off x="197769" y="1967008"/>
            <a:ext cx="504479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ivec2 是 int版本的2維向量，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可用的為 i (int)、b (bool)、u (unsigned int)、d (double)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8"/>
          <p:cNvSpPr/>
          <p:nvPr/>
        </p:nvSpPr>
        <p:spPr>
          <a:xfrm>
            <a:off x="197768" y="284742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8"/>
          <p:cNvSpPr/>
          <p:nvPr/>
        </p:nvSpPr>
        <p:spPr>
          <a:xfrm>
            <a:off x="197778" y="3123784"/>
            <a:ext cx="36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r>
              <a:rPr lang="en-US" sz="1800" b="0" i="0" u="none" strike="noStrike" cap="none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ivec2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XXx; </a:t>
            </a:r>
            <a:r>
              <a:rPr lang="en-US" sz="1800" b="0" i="0" u="none" strike="noStrike" cap="none">
                <a:solidFill>
                  <a:srgbClr val="6AA8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//變數名稱</a:t>
            </a: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8"/>
          <p:cNvSpPr/>
          <p:nvPr/>
        </p:nvSpPr>
        <p:spPr>
          <a:xfrm>
            <a:off x="197768" y="3475125"/>
            <a:ext cx="62580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4.存取：可以用x, y, z, w或r, g, b, a或s, t, p, q。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.x 與 .r是相同的呼叫。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8"/>
          <p:cNvSpPr/>
          <p:nvPr/>
        </p:nvSpPr>
        <p:spPr>
          <a:xfrm>
            <a:off x="197768" y="409089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XXx.y == XXx.g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1" name="Google Shape;911;p58"/>
          <p:cNvSpPr txBox="1"/>
          <p:nvPr/>
        </p:nvSpPr>
        <p:spPr>
          <a:xfrm>
            <a:off x="5138544" y="1222137"/>
            <a:ext cx="4005456" cy="180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各向量元素代表的函義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(1)材質座標 (.s, .t, .p, .q)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(2)顏色 (.r, .g, .b, .a)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(3)齊次坐標系的值 (.x, .y, .z, .w)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(4)一般的陣列 ([0], [1], [2], [3])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2" name="Google Shape;912;p58"/>
          <p:cNvSpPr/>
          <p:nvPr/>
        </p:nvSpPr>
        <p:spPr>
          <a:xfrm>
            <a:off x="5224273" y="2739700"/>
            <a:ext cx="391972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col, point;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col.rgb = vec3(0.0, 1.0, 0.0); //綠色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point.xyzw = vec4(1.0 , 0.0 , 0.0 , 0.0);  //向量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18" name="Google Shape;918;p6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19" name="Google Shape;919;p6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6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23" name="Google Shape;923;p6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24" name="Google Shape;924;p6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5" name="Google Shape;925;p6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6" name="Google Shape;926;p6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27" name="Google Shape;927;p6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28" name="Google Shape;928;p60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9" name="Google Shape;929;p60"/>
          <p:cNvSpPr/>
          <p:nvPr/>
        </p:nvSpPr>
        <p:spPr>
          <a:xfrm>
            <a:off x="971817" y="1308390"/>
            <a:ext cx="2678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6.補充說明：齊次坐標系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0"/>
          <p:cNvSpPr/>
          <p:nvPr/>
        </p:nvSpPr>
        <p:spPr>
          <a:xfrm>
            <a:off x="971817" y="1650790"/>
            <a:ext cx="634947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(1)三維的齊次坐標系是一個四維vector (x, y, z, 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(2)其中 x, y, z代表空間中的座標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(3)若 w=0 表示這個vector代表空間中的向量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w=1 表示這個vector代表空間中的點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w=其他 表示這個vector代表空間依w縮放值的座標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座標位置為 (x/w, y/w, z/w)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1" name="Google Shape;931;p60"/>
          <p:cNvSpPr/>
          <p:nvPr/>
        </p:nvSpPr>
        <p:spPr>
          <a:xfrm>
            <a:off x="971817" y="3426083"/>
            <a:ext cx="7038327" cy="1569660"/>
          </a:xfrm>
          <a:prstGeom prst="rect">
            <a:avLst/>
          </a:prstGeom>
          <a:noFill/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0)為方向為&lt;1, 0, 0&gt;、長度為2的向量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1)為座標位於(2, 0, 0)的點－實際位置 (2,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-1)為座標位於(2, 0, 0)由原點鏡射一倍的點－實際位置 (-2,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2)為座標位於(2, 0, 0)縮放1/2倍的點－實際位置 (1,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GLSL利用w=0 或 w=1 來區分對象是點還是向量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37" name="Google Shape;937;p6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38" name="Google Shape;938;p6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42" name="Google Shape;942;p6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43" name="Google Shape;943;p6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46" name="Google Shape;946;p6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947" name="Google Shape;947;p61"/>
          <p:cNvSpPr/>
          <p:nvPr/>
        </p:nvSpPr>
        <p:spPr>
          <a:xfrm>
            <a:off x="889248" y="875496"/>
            <a:ext cx="333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8" name="Google Shape;948;p61"/>
          <p:cNvSpPr/>
          <p:nvPr/>
        </p:nvSpPr>
        <p:spPr>
          <a:xfrm>
            <a:off x="971817" y="132058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7.向量類的建構子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1"/>
          <p:cNvSpPr/>
          <p:nvPr/>
        </p:nvSpPr>
        <p:spPr>
          <a:xfrm>
            <a:off x="971817" y="1763078"/>
            <a:ext cx="69773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向量可以用 「組合的方式」 來建構，只要數字數量對就行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這與C/C++不同， C/C++對型態限制通常較嚴謹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1"/>
          <p:cNvSpPr/>
          <p:nvPr/>
        </p:nvSpPr>
        <p:spPr>
          <a:xfrm>
            <a:off x="1014489" y="2601000"/>
            <a:ext cx="78383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vec2 可以vec2(float, float)、 vec2(vec2)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可以vec3(float, float, float)、 vec3(vec2, float) 、 vec3(vec3)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可以vec4(float, vec2, float)、 vec4(vec2, vec2) 、 vec4(float, vec3)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56" name="Google Shape;956;p6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57" name="Google Shape;957;p6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61" name="Google Shape;961;p6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62" name="Google Shape;962;p6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65" name="Google Shape;965;p6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(三)GLSL資料形態：方陣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7" name="Google Shape;967;p62"/>
          <p:cNvSpPr/>
          <p:nvPr/>
        </p:nvSpPr>
        <p:spPr>
          <a:xfrm>
            <a:off x="971817" y="1320582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1.方陣可以指定維度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2"/>
          <p:cNvSpPr/>
          <p:nvPr/>
        </p:nvSpPr>
        <p:spPr>
          <a:xfrm>
            <a:off x="971817" y="198863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2.格式：mat[維度]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2"/>
          <p:cNvSpPr/>
          <p:nvPr/>
        </p:nvSpPr>
        <p:spPr>
          <a:xfrm>
            <a:off x="971817" y="2274368"/>
            <a:ext cx="5831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是 3x3 矩陣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62"/>
          <p:cNvSpPr/>
          <p:nvPr/>
        </p:nvSpPr>
        <p:spPr>
          <a:xfrm>
            <a:off x="971817" y="2928046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2"/>
          <p:cNvSpPr/>
          <p:nvPr/>
        </p:nvSpPr>
        <p:spPr>
          <a:xfrm>
            <a:off x="971817" y="3204414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971817" y="382011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4.建構子特性與向量相同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78" name="Google Shape;978;p6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79" name="Google Shape;979;p6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6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3" name="Google Shape;983;p6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84" name="Google Shape;984;p6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87" name="Google Shape;987;p6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(四)GLSL資料形態：材質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9" name="Google Shape;989;p63"/>
          <p:cNvSpPr/>
          <p:nvPr/>
        </p:nvSpPr>
        <p:spPr>
          <a:xfrm>
            <a:off x="971817" y="1320582"/>
            <a:ext cx="4921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材質也是一種陣列，其可利用s, t, p, q來取得值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0" name="Google Shape;990;p63"/>
          <p:cNvGraphicFramePr/>
          <p:nvPr/>
        </p:nvGraphicFramePr>
        <p:xfrm>
          <a:off x="1051558" y="1805875"/>
          <a:ext cx="6385575" cy="19797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867925"/>
                <a:gridCol w="2517650"/>
              </a:tblGrid>
              <a:tr h="49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資料型態名稱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sampler1D, sampler2D, sampler3D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各維度的材質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samplerCube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可以用來完成全景圖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sampler1Dshadow, sampler2Dshadow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處理影子的深度資料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96" name="Google Shape;996;p6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97" name="Google Shape;997;p6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6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1" name="Google Shape;1001;p6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02" name="Google Shape;1002;p6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4" name="Google Shape;1004;p6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05" name="Google Shape;1005;p6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006" name="Google Shape;1006;p64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(五)陣列與結構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7" name="Google Shape;1007;p64"/>
          <p:cNvSpPr/>
          <p:nvPr/>
        </p:nvSpPr>
        <p:spPr>
          <a:xfrm>
            <a:off x="1018032" y="1381387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與C相同，但不能使用指標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float Nanachi[24];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ColorOfNanachi[42];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 myLight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vec4 pos;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vec3 col;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13" name="Google Shape;1013;p6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14" name="Google Shape;1014;p6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8" name="Google Shape;1018;p6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19" name="Google Shape;1019;p6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2" name="Google Shape;1022;p6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23" name="Google Shape;1023;p65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(一)變數種類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4" name="Google Shape;1024;p65"/>
          <p:cNvSpPr/>
          <p:nvPr/>
        </p:nvSpPr>
        <p:spPr>
          <a:xfrm>
            <a:off x="1018032" y="1275565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GLSL有三種變數可供使用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5" name="Google Shape;1025;p65"/>
          <p:cNvSpPr/>
          <p:nvPr/>
        </p:nvSpPr>
        <p:spPr>
          <a:xfrm>
            <a:off x="971600" y="1827093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1.內建變數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6" name="Google Shape;1026;p65"/>
          <p:cNvSpPr/>
          <p:nvPr/>
        </p:nvSpPr>
        <p:spPr>
          <a:xfrm>
            <a:off x="971600" y="2424500"/>
            <a:ext cx="26712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2.Interpolated內插變數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7" name="Google Shape;1027;p65"/>
          <p:cNvSpPr/>
          <p:nvPr/>
        </p:nvSpPr>
        <p:spPr>
          <a:xfrm>
            <a:off x="971600" y="3008358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3.全域變數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8" name="Google Shape;1028;p65"/>
          <p:cNvSpPr/>
          <p:nvPr/>
        </p:nvSpPr>
        <p:spPr>
          <a:xfrm>
            <a:off x="2414016" y="1858451"/>
            <a:ext cx="2785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由GL內部定義好的變數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9" name="Google Shape;1029;p65"/>
          <p:cNvSpPr/>
          <p:nvPr/>
        </p:nvSpPr>
        <p:spPr>
          <a:xfrm>
            <a:off x="3745520" y="2455859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即Varying（稍後介紹）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0" name="Google Shape;1030;p65"/>
          <p:cNvSpPr/>
          <p:nvPr/>
        </p:nvSpPr>
        <p:spPr>
          <a:xfrm>
            <a:off x="2371344" y="3008358"/>
            <a:ext cx="25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生命週期為整個Shader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1" name="Google Shape;131;p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3840" y="937022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（一）什麼是Primitives？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43840" y="2720584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（二）Primitives可分為2種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43840" y="3250936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Geometric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46915" y="4146646"/>
            <a:ext cx="34381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Image or raster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3352800" y="937022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構成物件的原始資料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956814" y="3235184"/>
            <a:ext cx="4035552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包含點、線段、多邊形、曲線、表面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1135126" y="1328444"/>
            <a:ext cx="7609688" cy="1355235"/>
            <a:chOff x="1135126" y="1328444"/>
            <a:chExt cx="7609688" cy="1355235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1135126" y="1631632"/>
              <a:ext cx="1152881" cy="738664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528345" y="1631632"/>
              <a:ext cx="104868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Transform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3793088" y="1631632"/>
              <a:ext cx="77617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Project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4785322" y="1625976"/>
              <a:ext cx="1015021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3221992" y="2062519"/>
              <a:ext cx="1529586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6257057" y="1739354"/>
              <a:ext cx="1095172" cy="523220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7523005" y="1853158"/>
              <a:ext cx="1221809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Framebuffer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9" name="Google Shape;149;p5"/>
            <p:cNvCxnSpPr>
              <a:stCxn id="142" idx="3"/>
              <a:endCxn id="143" idx="1"/>
            </p:cNvCxnSpPr>
            <p:nvPr/>
          </p:nvCxnSpPr>
          <p:spPr>
            <a:xfrm rot="10800000" flipH="1">
              <a:off x="2288007" y="1785564"/>
              <a:ext cx="2403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5"/>
            <p:cNvCxnSpPr>
              <a:stCxn id="143" idx="3"/>
              <a:endCxn id="144" idx="1"/>
            </p:cNvCxnSpPr>
            <p:nvPr/>
          </p:nvCxnSpPr>
          <p:spPr>
            <a:xfrm>
              <a:off x="3577030" y="1785521"/>
              <a:ext cx="216000" cy="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5"/>
            <p:cNvCxnSpPr>
              <a:stCxn id="144" idx="3"/>
              <a:endCxn id="145" idx="1"/>
            </p:cNvCxnSpPr>
            <p:nvPr/>
          </p:nvCxnSpPr>
          <p:spPr>
            <a:xfrm rot="10800000" flipH="1">
              <a:off x="4569263" y="1779821"/>
              <a:ext cx="216000" cy="57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" name="Google Shape;152;p5"/>
            <p:cNvCxnSpPr>
              <a:stCxn id="145" idx="3"/>
              <a:endCxn id="147" idx="1"/>
            </p:cNvCxnSpPr>
            <p:nvPr/>
          </p:nvCxnSpPr>
          <p:spPr>
            <a:xfrm>
              <a:off x="5800343" y="1779864"/>
              <a:ext cx="456600" cy="2211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5"/>
            <p:cNvCxnSpPr>
              <a:stCxn id="147" idx="3"/>
              <a:endCxn id="148" idx="1"/>
            </p:cNvCxnSpPr>
            <p:nvPr/>
          </p:nvCxnSpPr>
          <p:spPr>
            <a:xfrm>
              <a:off x="7352229" y="2000964"/>
              <a:ext cx="170700" cy="60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5"/>
            <p:cNvCxnSpPr>
              <a:stCxn id="142" idx="3"/>
              <a:endCxn id="146" idx="1"/>
            </p:cNvCxnSpPr>
            <p:nvPr/>
          </p:nvCxnSpPr>
          <p:spPr>
            <a:xfrm>
              <a:off x="2288007" y="2000964"/>
              <a:ext cx="9339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5"/>
            <p:cNvCxnSpPr>
              <a:stCxn id="146" idx="3"/>
              <a:endCxn id="147" idx="1"/>
            </p:cNvCxnSpPr>
            <p:nvPr/>
          </p:nvCxnSpPr>
          <p:spPr>
            <a:xfrm rot="10800000" flipH="1">
              <a:off x="4751578" y="2001007"/>
              <a:ext cx="15054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3182112" y="1328444"/>
              <a:ext cx="1792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Geometric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274995" y="2375902"/>
              <a:ext cx="15408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243839" y="3677888"/>
            <a:ext cx="7108389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這些資料會經由geometric pipeline傳遞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486541" y="4150316"/>
            <a:ext cx="2017776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例如像素的陣列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46915" y="4636299"/>
            <a:ext cx="3538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這些資料會經由texture pipeline傳遞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36" name="Google Shape;1036;p6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37" name="Google Shape;1037;p6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41" name="Google Shape;1041;p6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42" name="Google Shape;1042;p6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45" name="Google Shape;1045;p6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46" name="Google Shape;1046;p66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7" name="Google Shape;1047;p66"/>
          <p:cNvSpPr/>
          <p:nvPr/>
        </p:nvSpPr>
        <p:spPr>
          <a:xfrm>
            <a:off x="1018032" y="1275565"/>
            <a:ext cx="618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C/C++的變數允許修飾詞，如static、const、private…等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GLSL變數也有自己的修飾詞，本課程會用到以下四種：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8" name="Google Shape;1048;p66"/>
          <p:cNvSpPr/>
          <p:nvPr/>
        </p:nvSpPr>
        <p:spPr>
          <a:xfrm>
            <a:off x="971600" y="2105475"/>
            <a:ext cx="22608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icrosoft JhengHei"/>
              <a:buAutoNum type="arabicPeriod"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attribute屬性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6"/>
          <p:cNvSpPr/>
          <p:nvPr/>
        </p:nvSpPr>
        <p:spPr>
          <a:xfrm>
            <a:off x="971600" y="2658702"/>
            <a:ext cx="724580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(1)用來指明怎麼從緩衝(Buffer)中獲取所需數據並將它提供給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頂點著色器(Vertex Shader)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可能在緩衝(Buffer)中用三個32位的浮點數儲存一個位置值。對於一個確切的屬性(Attributes)你需要告訴它從哪個緩衝(Buffer)中獲取數據，獲取什麼類型的數據(三個32位的浮點數據)，起始偏移值是多少，到下一個位置的位元組數是多少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(2)屬性(Attributes)的資料型態可以是float,vec 或 mat。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6"/>
          <p:cNvSpPr/>
          <p:nvPr/>
        </p:nvSpPr>
        <p:spPr>
          <a:xfrm>
            <a:off x="3232394" y="2136825"/>
            <a:ext cx="56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輸入至GLSL的變數，不能在GLSL的Code中做更改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56" name="Google Shape;1056;p6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57" name="Google Shape;1057;p6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1" name="Google Shape;1061;p6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62" name="Google Shape;1062;p6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65" name="Google Shape;1065;p6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066" name="Google Shape;1066;p6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7"/>
          <p:cNvSpPr/>
          <p:nvPr/>
        </p:nvSpPr>
        <p:spPr>
          <a:xfrm>
            <a:off x="971600" y="1515253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uniform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7"/>
          <p:cNvSpPr/>
          <p:nvPr/>
        </p:nvSpPr>
        <p:spPr>
          <a:xfrm>
            <a:off x="2487168" y="1546611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全域變數，不能在GLSL的Code中做更改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953178" y="2016003"/>
            <a:ext cx="57219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在一次繪製過程中傳遞給著色器(Shader)的值都一樣，並在著色程序(shader programs)執行前賦值，讓程式執行期間的值保持不變。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75" name="Google Shape;1075;p6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76" name="Google Shape;1076;p6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80" name="Google Shape;1080;p6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81" name="Google Shape;1081;p6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84" name="Google Shape;1084;p6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085" name="Google Shape;1085;p6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6" name="Google Shape;1086;p68"/>
          <p:cNvSpPr/>
          <p:nvPr/>
        </p:nvSpPr>
        <p:spPr>
          <a:xfrm>
            <a:off x="971600" y="1425392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varying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7" name="Google Shape;1087;p68"/>
          <p:cNvSpPr/>
          <p:nvPr/>
        </p:nvSpPr>
        <p:spPr>
          <a:xfrm>
            <a:off x="2487168" y="1456750"/>
            <a:ext cx="30380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會透過rasterizer內插的變數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953178" y="2016003"/>
            <a:ext cx="71179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(1)是一種頂點著色器(Vertex Shader)給片段著色器(Fragment Shader)傳值的方式，依照渲染(Render)的內容是點、線還是三角形，頂點著色器(Vertex Shader)中設置的可變量(Varying)會在片段著色器(Fragment Shader)運行中獲取不同的內插值(Interpolation)。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(2)為了使用可變量(Varying) ，要在兩個著色器(Shader)中定義同名的可變量(Varying) 。給頂點著色器(Vertex Shader)中可變量(Varying)設置的值，會作為參考值進行內插(Interpolation) 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94" name="Google Shape;1094;p6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95" name="Google Shape;1095;p6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99" name="Google Shape;1099;p6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00" name="Google Shape;1100;p6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03" name="Google Shape;1103;p6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04" name="Google Shape;1104;p69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5" name="Google Shape;1105;p69"/>
          <p:cNvSpPr/>
          <p:nvPr/>
        </p:nvSpPr>
        <p:spPr>
          <a:xfrm>
            <a:off x="971600" y="1423555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9"/>
          <p:cNvSpPr/>
          <p:nvPr/>
        </p:nvSpPr>
        <p:spPr>
          <a:xfrm>
            <a:off x="2487168" y="1454913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是用來指定特定型態精確度的關鍵字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9"/>
          <p:cNvSpPr/>
          <p:nvPr/>
        </p:nvSpPr>
        <p:spPr>
          <a:xfrm>
            <a:off x="971599" y="1896007"/>
            <a:ext cx="763102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(1)嚴格來說是一個特殊的語法/陳述式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precision [precision種類]​ [型態​];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種類可以為 : highp, mediump, lowp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(3)型態可以為 : 任何浮點數(純量、vec或mat)和任何整數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:precision mediump float; //第一章的範例Code－shader.js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(4)將浮點數(float)設定為中等精確(medium precision)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0"/>
          <p:cNvSpPr/>
          <p:nvPr/>
        </p:nvSpPr>
        <p:spPr>
          <a:xfrm>
            <a:off x="73152" y="1694718"/>
            <a:ext cx="983025" cy="288167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3" name="Google Shape;1113;p70"/>
          <p:cNvGraphicFramePr/>
          <p:nvPr/>
        </p:nvGraphicFramePr>
        <p:xfrm>
          <a:off x="1834888" y="1998537"/>
          <a:ext cx="1197950" cy="11932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/>
              </a:tblGrid>
              <a:tr h="59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頂點著色器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Vertex Shader</a:t>
                      </a:r>
                      <a:endParaRPr sz="1200" b="1" u="none" strike="noStrike" cap="none"/>
                    </a:p>
                  </a:txBody>
                  <a:tcPr marL="68575" marR="68575" marT="34300" marB="34300"/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</a:t>
                      </a:r>
                      <a:r>
                        <a:rPr lang="en-US" sz="1100" u="none" strike="noStrike" cap="none"/>
                        <a:t>宣告varying變數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cxnSp>
        <p:nvCxnSpPr>
          <p:cNvPr id="1114" name="Google Shape;1114;p70"/>
          <p:cNvCxnSpPr/>
          <p:nvPr/>
        </p:nvCxnSpPr>
        <p:spPr>
          <a:xfrm rot="10800000" flipH="1">
            <a:off x="1055077" y="2347501"/>
            <a:ext cx="797902" cy="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5" name="Google Shape;1115;p70"/>
          <p:cNvSpPr txBox="1"/>
          <p:nvPr/>
        </p:nvSpPr>
        <p:spPr>
          <a:xfrm>
            <a:off x="975360" y="2396692"/>
            <a:ext cx="939473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6" name="Google Shape;1116;p70"/>
          <p:cNvSpPr txBox="1"/>
          <p:nvPr/>
        </p:nvSpPr>
        <p:spPr>
          <a:xfrm>
            <a:off x="-68880" y="2209001"/>
            <a:ext cx="1268086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(JavaScript)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7" name="Google Shape;1117;p70"/>
          <p:cNvGraphicFramePr/>
          <p:nvPr/>
        </p:nvGraphicFramePr>
        <p:xfrm>
          <a:off x="3775710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{79715EE7-5795-48D4-B874-0AA5F90B26C3}</a:tableStyleId>
              </a:tblPr>
              <a:tblGrid>
                <a:gridCol w="1197950"/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幾何著色器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Geometry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pic>
        <p:nvPicPr>
          <p:cNvPr id="1118" name="Google Shape;111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864" y="2209002"/>
            <a:ext cx="932769" cy="37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70"/>
          <p:cNvSpPr txBox="1"/>
          <p:nvPr/>
        </p:nvSpPr>
        <p:spPr>
          <a:xfrm>
            <a:off x="2978947" y="2416714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70"/>
          <p:cNvSpPr txBox="1"/>
          <p:nvPr/>
        </p:nvSpPr>
        <p:spPr>
          <a:xfrm>
            <a:off x="4911658" y="2475344"/>
            <a:ext cx="95396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out變數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1" name="Google Shape;1121;p70"/>
          <p:cNvCxnSpPr/>
          <p:nvPr/>
        </p:nvCxnSpPr>
        <p:spPr>
          <a:xfrm rot="10800000" flipH="1">
            <a:off x="3021486" y="2359321"/>
            <a:ext cx="774823" cy="17543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2" name="Google Shape;1122;p70"/>
          <p:cNvCxnSpPr/>
          <p:nvPr/>
        </p:nvCxnSpPr>
        <p:spPr>
          <a:xfrm rot="10800000" flipH="1">
            <a:off x="4973661" y="2359170"/>
            <a:ext cx="501203" cy="15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3" name="Google Shape;1123;p70"/>
          <p:cNvCxnSpPr/>
          <p:nvPr/>
        </p:nvCxnSpPr>
        <p:spPr>
          <a:xfrm>
            <a:off x="6380473" y="2371744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4" name="Google Shape;1124;p70"/>
          <p:cNvSpPr txBox="1"/>
          <p:nvPr/>
        </p:nvSpPr>
        <p:spPr>
          <a:xfrm>
            <a:off x="6231738" y="2468731"/>
            <a:ext cx="835174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25" name="Google Shape;1125;p70"/>
          <p:cNvGraphicFramePr/>
          <p:nvPr/>
        </p:nvGraphicFramePr>
        <p:xfrm>
          <a:off x="7002518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/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片段著色器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Fragment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cxnSp>
        <p:nvCxnSpPr>
          <p:cNvPr id="1126" name="Google Shape;1126;p70"/>
          <p:cNvCxnSpPr/>
          <p:nvPr/>
        </p:nvCxnSpPr>
        <p:spPr>
          <a:xfrm>
            <a:off x="8250726" y="2342381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7" name="Google Shape;1127;p70"/>
          <p:cNvSpPr txBox="1"/>
          <p:nvPr/>
        </p:nvSpPr>
        <p:spPr>
          <a:xfrm>
            <a:off x="8125640" y="2467897"/>
            <a:ext cx="95396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8" name="Google Shape;1128;p70"/>
          <p:cNvCxnSpPr/>
          <p:nvPr/>
        </p:nvCxnSpPr>
        <p:spPr>
          <a:xfrm>
            <a:off x="1055077" y="3738929"/>
            <a:ext cx="6515100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9" name="Google Shape;1129;p70"/>
          <p:cNvCxnSpPr/>
          <p:nvPr/>
        </p:nvCxnSpPr>
        <p:spPr>
          <a:xfrm rot="10800000">
            <a:off x="2433863" y="3086100"/>
            <a:ext cx="0" cy="652829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30" name="Google Shape;1130;p70"/>
          <p:cNvCxnSpPr/>
          <p:nvPr/>
        </p:nvCxnSpPr>
        <p:spPr>
          <a:xfrm rot="10800000">
            <a:off x="7556989" y="3086101"/>
            <a:ext cx="0" cy="67261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1" name="Google Shape;1131;p70"/>
          <p:cNvSpPr txBox="1"/>
          <p:nvPr/>
        </p:nvSpPr>
        <p:spPr>
          <a:xfrm>
            <a:off x="3455927" y="3720250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2" name="Google Shape;1132;p70"/>
          <p:cNvSpPr txBox="1"/>
          <p:nvPr/>
        </p:nvSpPr>
        <p:spPr>
          <a:xfrm>
            <a:off x="135110" y="3489418"/>
            <a:ext cx="91996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給著色器中定義的attribute、uniform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0"/>
          <p:cNvSpPr txBox="1"/>
          <p:nvPr/>
        </p:nvSpPr>
        <p:spPr>
          <a:xfrm>
            <a:off x="6126773" y="4134541"/>
            <a:ext cx="24758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最後會傳出的Built-in varying變數為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gl_FragColor、gl_FragDepth、gl_FragData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34" name="Google Shape;1134;p70"/>
          <p:cNvCxnSpPr/>
          <p:nvPr/>
        </p:nvCxnSpPr>
        <p:spPr>
          <a:xfrm>
            <a:off x="8325817" y="3183478"/>
            <a:ext cx="1" cy="9510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5" name="Google Shape;1135;p70"/>
          <p:cNvSpPr txBox="1"/>
          <p:nvPr/>
        </p:nvSpPr>
        <p:spPr>
          <a:xfrm>
            <a:off x="3256513" y="1525129"/>
            <a:ext cx="2766335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※註：WebGL 1.0不能由使用者自定義幾何著色器，只能用GPU預設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0"/>
          <p:cNvSpPr txBox="1"/>
          <p:nvPr/>
        </p:nvSpPr>
        <p:spPr>
          <a:xfrm>
            <a:off x="5388641" y="3123607"/>
            <a:ext cx="21315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此處的varing變數已完成內插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0"/>
          <p:cNvSpPr txBox="1"/>
          <p:nvPr/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4000" b="1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38" name="Google Shape;1138;p7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39" name="Google Shape;1139;p7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43" name="Google Shape;1143;p7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44" name="Google Shape;1144;p7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47" name="Google Shape;1147;p7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48" name="Google Shape;1148;p70"/>
          <p:cNvSpPr/>
          <p:nvPr/>
        </p:nvSpPr>
        <p:spPr>
          <a:xfrm>
            <a:off x="889248" y="875496"/>
            <a:ext cx="43350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(三)用pipeline解說變數修飾詞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54" name="Google Shape;1154;p7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55" name="Google Shape;1155;p7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59" name="Google Shape;1159;p7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60" name="Google Shape;1160;p7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63" name="Google Shape;1163;p7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64" name="Google Shape;1164;p71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(四)內建(Built-in)變數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5" name="Google Shape;1165;p71"/>
          <p:cNvSpPr/>
          <p:nvPr/>
        </p:nvSpPr>
        <p:spPr>
          <a:xfrm>
            <a:off x="1018024" y="1367550"/>
            <a:ext cx="608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 內建(Built-in)變數 是指GLSL 預設支援的變數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1"/>
          <p:cNvSpPr/>
          <p:nvPr/>
        </p:nvSpPr>
        <p:spPr>
          <a:xfrm>
            <a:off x="971599" y="1896007"/>
            <a:ext cx="763102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(1)一般皆以 「gl_」開頭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所以GLSL中自定義變數儘量不要以 「gl_」 開頭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(2)不須宣告，且在Shader執行時就會被初始化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(3)所有變數都不能命名與Built-in變數 同名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(4)可以到GL Wiki查詢可用的Built-in變數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https://www.khronos.org/opengl/wiki/Built-in_Variable_(GLSL)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(5)注意 : 每個Shader中可用的Built-in變數皆不同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例如gl_Position只能在頂點著色器中使用，在片段著色器中是未定義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72" name="Google Shape;1172;p7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73" name="Google Shape;1173;p7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4" name="Google Shape;1174;p7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5" name="Google Shape;1175;p7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6" name="Google Shape;1176;p7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77" name="Google Shape;1177;p7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78" name="Google Shape;1178;p7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9" name="Google Shape;1179;p7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81" name="Google Shape;1181;p7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82" name="Google Shape;1182;p7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(五)常用內建Attribute變數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83" name="Google Shape;1183;p72"/>
          <p:cNvGraphicFramePr/>
          <p:nvPr/>
        </p:nvGraphicFramePr>
        <p:xfrm>
          <a:off x="566952" y="1342670"/>
          <a:ext cx="7717525" cy="361127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474700"/>
                <a:gridCol w="4242825"/>
              </a:tblGrid>
              <a:tr h="3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Attribute變數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說明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gl_Vertex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vec4變數，表示目前著色器處理的點座標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vec3變數，表示目前著色器處理的點之法向量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gl_SecondaryColor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vec4變數，表示目前著色器處理的點之第二顏色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6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gl_MultiTexCoord</a:t>
                      </a:r>
                      <a:r>
                        <a:rPr lang="en-US" sz="2100" b="0" i="0" u="none" strike="noStrike" cap="none">
                          <a:solidFill>
                            <a:srgbClr val="00B05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</a:t>
                      </a:r>
                      <a:endParaRPr sz="21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u="none" strike="noStrike" cap="none"/>
                        <a:t>層材質的材質坐標系座標值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gl_FogCoord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float變數，Fog Coord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89" name="Google Shape;1189;p7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90" name="Google Shape;1190;p7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1" name="Google Shape;1191;p7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2" name="Google Shape;1192;p7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3" name="Google Shape;1193;p7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94" name="Google Shape;1194;p7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95" name="Google Shape;1195;p7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6" name="Google Shape;1196;p7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7" name="Google Shape;1197;p7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98" name="Google Shape;1198;p7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199" name="Google Shape;1199;p73"/>
          <p:cNvSpPr/>
          <p:nvPr/>
        </p:nvSpPr>
        <p:spPr>
          <a:xfrm>
            <a:off x="889248" y="875496"/>
            <a:ext cx="42862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0" name="Google Shape;1200;p73"/>
          <p:cNvGraphicFramePr/>
          <p:nvPr/>
        </p:nvGraphicFramePr>
        <p:xfrm>
          <a:off x="981456" y="1267894"/>
          <a:ext cx="7302200" cy="36183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651100"/>
                <a:gridCol w="3651100"/>
              </a:tblGrid>
              <a:tr h="58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3500" marR="63500" marT="31750" marB="31750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mat4變數，表示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 Matrix 和 View Matrix的乘積</a:t>
                      </a:r>
                      <a:endParaRPr sz="13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mat4變數，投影矩陣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ModelView Matrix 和 Projection Matrix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mat3變數，法向量的變換矩陣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gl_TextureMatrix[n]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mat4變數，材質變換矩陣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06" name="Google Shape;1206;p7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07" name="Google Shape;1207;p7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8" name="Google Shape;1208;p7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9" name="Google Shape;1209;p7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0" name="Google Shape;1210;p7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11" name="Google Shape;1211;p7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12" name="Google Shape;1212;p7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3" name="Google Shape;1213;p7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4" name="Google Shape;1214;p7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15" name="Google Shape;1215;p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16" name="Google Shape;1216;p7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7" name="Google Shape;1217;p74"/>
          <p:cNvGraphicFramePr/>
          <p:nvPr/>
        </p:nvGraphicFramePr>
        <p:xfrm>
          <a:off x="1219200" y="1424299"/>
          <a:ext cx="7032900" cy="171651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2926450"/>
                <a:gridCol w="4106450"/>
              </a:tblGrid>
              <a:tr h="3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1150" marR="61150" marT="30575" marB="30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1150" marR="61150" marT="30575" marB="30575"/>
                </a:tc>
              </a:tr>
              <a:tr h="136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gl_LightSource[gl_MaxLights]</a:t>
                      </a:r>
                      <a:endParaRPr sz="1400" u="none" strike="noStrike" cap="none"/>
                    </a:p>
                  </a:txBody>
                  <a:tcPr marL="61150" marR="61150" marT="30575" marB="30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陣列，為光源資料，型態為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gl_LightSourceParameters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position;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00804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//以及其他光源該有的資料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1150" marR="61150" marT="30575" marB="3057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23" name="Google Shape;1223;p7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24" name="Google Shape;1224;p7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5" name="Google Shape;1225;p7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6" name="Google Shape;1226;p7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7" name="Google Shape;1227;p7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28" name="Google Shape;1228;p7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29" name="Google Shape;1229;p7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0" name="Google Shape;1230;p7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1" name="Google Shape;1231;p7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32" name="Google Shape;1232;p7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33" name="Google Shape;1233;p7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4" name="Google Shape;1234;p75"/>
          <p:cNvGraphicFramePr/>
          <p:nvPr/>
        </p:nvGraphicFramePr>
        <p:xfrm>
          <a:off x="522375" y="1537511"/>
          <a:ext cx="8080250" cy="337724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4040125"/>
                <a:gridCol w="404012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Uniform變數</a:t>
                      </a:r>
                      <a:endParaRPr sz="2200" u="none" strike="noStrike" cap="none"/>
                    </a:p>
                  </a:txBody>
                  <a:tcPr marL="70275" marR="70275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70275" marR="70275" marT="35125" marB="35125"/>
                </a:tc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正面的材質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emission;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shininess;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背面的材質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5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(同上)</a:t>
                      </a:r>
                      <a:endParaRPr sz="25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7" name="Google Shape;167;p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2" name="Google Shape;172;p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243840" y="937022"/>
            <a:ext cx="38831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（三）細說Geometric primitives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592941" y="1446311"/>
            <a:ext cx="1371913" cy="1319642"/>
            <a:chOff x="592941" y="1292423"/>
            <a:chExt cx="1371913" cy="1319642"/>
          </a:xfrm>
        </p:grpSpPr>
        <p:sp>
          <p:nvSpPr>
            <p:cNvPr id="178" name="Google Shape;178;p8"/>
            <p:cNvSpPr/>
            <p:nvPr/>
          </p:nvSpPr>
          <p:spPr>
            <a:xfrm>
              <a:off x="1182624" y="160020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444752" y="1764792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438656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82624" y="217932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932688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38784" y="1761744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650330" y="1517975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058762" y="129242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1560576" y="156674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560576" y="197056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1066778" y="23042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92941" y="200707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743772" y="2829854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gl.POINTS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414076" y="2829854"/>
            <a:ext cx="873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3957933" y="1464634"/>
            <a:ext cx="1371913" cy="1319642"/>
            <a:chOff x="3957933" y="1464634"/>
            <a:chExt cx="1371913" cy="1319642"/>
          </a:xfrm>
        </p:grpSpPr>
        <p:sp>
          <p:nvSpPr>
            <p:cNvPr id="193" name="Google Shape;193;p8"/>
            <p:cNvSpPr txBox="1"/>
            <p:nvPr/>
          </p:nvSpPr>
          <p:spPr>
            <a:xfrm>
              <a:off x="4015322" y="1690186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4423754" y="1464634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4925568" y="160785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4925568" y="214277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4431770" y="2476499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3957933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9" name="Google Shape;199;p8"/>
            <p:cNvCxnSpPr>
              <a:stCxn id="193" idx="2"/>
              <a:endCxn id="194" idx="2"/>
            </p:cNvCxnSpPr>
            <p:nvPr/>
          </p:nvCxnSpPr>
          <p:spPr>
            <a:xfrm rot="10800000" flipH="1">
              <a:off x="4217461" y="1772363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8"/>
            <p:cNvCxnSpPr>
              <a:stCxn id="195" idx="2"/>
              <a:endCxn id="196" idx="0"/>
            </p:cNvCxnSpPr>
            <p:nvPr/>
          </p:nvCxnSpPr>
          <p:spPr>
            <a:xfrm flipH="1">
              <a:off x="5123807" y="1915630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8"/>
            <p:cNvCxnSpPr>
              <a:stCxn id="194" idx="2"/>
              <a:endCxn id="195" idx="2"/>
            </p:cNvCxnSpPr>
            <p:nvPr/>
          </p:nvCxnSpPr>
          <p:spPr>
            <a:xfrm>
              <a:off x="4625893" y="1772411"/>
              <a:ext cx="501900" cy="143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8"/>
            <p:cNvCxnSpPr>
              <a:stCxn id="196" idx="0"/>
              <a:endCxn id="197" idx="0"/>
            </p:cNvCxnSpPr>
            <p:nvPr/>
          </p:nvCxnSpPr>
          <p:spPr>
            <a:xfrm flipH="1">
              <a:off x="4629899" y="2142778"/>
              <a:ext cx="493800" cy="333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8"/>
            <p:cNvCxnSpPr>
              <a:stCxn id="197" idx="0"/>
              <a:endCxn id="198" idx="3"/>
            </p:cNvCxnSpPr>
            <p:nvPr/>
          </p:nvCxnSpPr>
          <p:spPr>
            <a:xfrm rot="10800000">
              <a:off x="4354201" y="2333099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4" name="Google Shape;204;p8"/>
          <p:cNvGrpSpPr/>
          <p:nvPr/>
        </p:nvGrpSpPr>
        <p:grpSpPr>
          <a:xfrm>
            <a:off x="2263245" y="1501139"/>
            <a:ext cx="1371913" cy="1319642"/>
            <a:chOff x="2263245" y="1501139"/>
            <a:chExt cx="1371913" cy="1319642"/>
          </a:xfrm>
        </p:grpSpPr>
        <p:sp>
          <p:nvSpPr>
            <p:cNvPr id="205" name="Google Shape;205;p8"/>
            <p:cNvSpPr txBox="1"/>
            <p:nvPr/>
          </p:nvSpPr>
          <p:spPr>
            <a:xfrm>
              <a:off x="2320634" y="17266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2729066" y="1501139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3230880" y="1644358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3230880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737082" y="2513004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263245" y="22157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1" name="Google Shape;211;p8"/>
            <p:cNvCxnSpPr>
              <a:stCxn id="206" idx="2"/>
              <a:endCxn id="205" idx="2"/>
            </p:cNvCxnSpPr>
            <p:nvPr/>
          </p:nvCxnSpPr>
          <p:spPr>
            <a:xfrm flipH="1">
              <a:off x="2522905" y="1808916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8"/>
            <p:cNvCxnSpPr>
              <a:stCxn id="207" idx="2"/>
              <a:endCxn id="208" idx="0"/>
            </p:cNvCxnSpPr>
            <p:nvPr/>
          </p:nvCxnSpPr>
          <p:spPr>
            <a:xfrm flipH="1">
              <a:off x="3429119" y="1952135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8"/>
            <p:cNvCxnSpPr>
              <a:stCxn id="209" idx="1"/>
              <a:endCxn id="210" idx="2"/>
            </p:cNvCxnSpPr>
            <p:nvPr/>
          </p:nvCxnSpPr>
          <p:spPr>
            <a:xfrm rot="10800000">
              <a:off x="2461382" y="2523492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4" name="Google Shape;214;p8"/>
          <p:cNvSpPr txBox="1"/>
          <p:nvPr/>
        </p:nvSpPr>
        <p:spPr>
          <a:xfrm>
            <a:off x="3965296" y="2829854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5698523" y="1441013"/>
            <a:ext cx="1485646" cy="1430822"/>
            <a:chOff x="5679096" y="1490471"/>
            <a:chExt cx="1485646" cy="1430822"/>
          </a:xfrm>
        </p:grpSpPr>
        <p:sp>
          <p:nvSpPr>
            <p:cNvPr id="216" name="Google Shape;216;p8"/>
            <p:cNvSpPr/>
            <p:nvPr/>
          </p:nvSpPr>
          <p:spPr>
            <a:xfrm rot="1800000">
              <a:off x="6010656" y="1844074"/>
              <a:ext cx="871340" cy="75115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5679096" y="177691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6258650" y="149047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6760464" y="17647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6760464" y="239416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6266666" y="2613516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687112" y="228745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5854959" y="2829854"/>
            <a:ext cx="1342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gl.LINE_LOOP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1427581" y="3252930"/>
            <a:ext cx="1485646" cy="1430822"/>
            <a:chOff x="1427581" y="3252930"/>
            <a:chExt cx="1485646" cy="1430822"/>
          </a:xfrm>
        </p:grpSpPr>
        <p:sp>
          <p:nvSpPr>
            <p:cNvPr id="225" name="Google Shape;225;p8"/>
            <p:cNvSpPr txBox="1"/>
            <p:nvPr/>
          </p:nvSpPr>
          <p:spPr>
            <a:xfrm>
              <a:off x="1427581" y="353937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007135" y="325293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2508949" y="352725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2508949" y="415662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2015151" y="4375975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1435597" y="4049911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31" name="Google Shape;231;p8"/>
            <p:cNvCxnSpPr>
              <a:stCxn id="225" idx="3"/>
              <a:endCxn id="226" idx="2"/>
            </p:cNvCxnSpPr>
            <p:nvPr/>
          </p:nvCxnSpPr>
          <p:spPr>
            <a:xfrm rot="10800000" flipH="1">
              <a:off x="1831859" y="3560658"/>
              <a:ext cx="377400" cy="13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8"/>
            <p:cNvCxnSpPr>
              <a:stCxn id="226" idx="2"/>
              <a:endCxn id="227" idx="1"/>
            </p:cNvCxnSpPr>
            <p:nvPr/>
          </p:nvCxnSpPr>
          <p:spPr>
            <a:xfrm>
              <a:off x="2209274" y="3560707"/>
              <a:ext cx="299700" cy="120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8"/>
            <p:cNvCxnSpPr>
              <a:stCxn id="227" idx="1"/>
              <a:endCxn id="225" idx="3"/>
            </p:cNvCxnSpPr>
            <p:nvPr/>
          </p:nvCxnSpPr>
          <p:spPr>
            <a:xfrm flipH="1">
              <a:off x="1831849" y="3681139"/>
              <a:ext cx="677100" cy="12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8"/>
            <p:cNvCxnSpPr>
              <a:stCxn id="230" idx="3"/>
              <a:endCxn id="229" idx="0"/>
            </p:cNvCxnSpPr>
            <p:nvPr/>
          </p:nvCxnSpPr>
          <p:spPr>
            <a:xfrm>
              <a:off x="1831859" y="4203799"/>
              <a:ext cx="381300" cy="172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>
              <a:stCxn id="229" idx="0"/>
              <a:endCxn id="228" idx="1"/>
            </p:cNvCxnSpPr>
            <p:nvPr/>
          </p:nvCxnSpPr>
          <p:spPr>
            <a:xfrm rot="10800000" flipH="1">
              <a:off x="2213282" y="4310575"/>
              <a:ext cx="295800" cy="65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8"/>
            <p:cNvCxnSpPr>
              <a:stCxn id="228" idx="1"/>
              <a:endCxn id="230" idx="3"/>
            </p:cNvCxnSpPr>
            <p:nvPr/>
          </p:nvCxnSpPr>
          <p:spPr>
            <a:xfrm rot="10800000">
              <a:off x="1831849" y="4203715"/>
              <a:ext cx="677100" cy="106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7" name="Google Shape;237;p8"/>
          <p:cNvSpPr txBox="1"/>
          <p:nvPr/>
        </p:nvSpPr>
        <p:spPr>
          <a:xfrm>
            <a:off x="1548144" y="4669423"/>
            <a:ext cx="134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4115696" y="3273385"/>
            <a:ext cx="2937845" cy="1498930"/>
            <a:chOff x="2643655" y="2069356"/>
            <a:chExt cx="9895193" cy="5048669"/>
          </a:xfrm>
        </p:grpSpPr>
        <p:cxnSp>
          <p:nvCxnSpPr>
            <p:cNvPr id="239" name="Google Shape;239;p8"/>
            <p:cNvCxnSpPr/>
            <p:nvPr/>
          </p:nvCxnSpPr>
          <p:spPr>
            <a:xfrm flipH="1">
              <a:off x="3998796" y="2958812"/>
              <a:ext cx="1378422" cy="27568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0" name="Google Shape;240;p8"/>
            <p:cNvCxnSpPr/>
            <p:nvPr/>
          </p:nvCxnSpPr>
          <p:spPr>
            <a:xfrm>
              <a:off x="5377218" y="2958812"/>
              <a:ext cx="1253319" cy="26044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1" name="Google Shape;241;p8"/>
            <p:cNvCxnSpPr/>
            <p:nvPr/>
          </p:nvCxnSpPr>
          <p:spPr>
            <a:xfrm flipH="1">
              <a:off x="3985146" y="5563259"/>
              <a:ext cx="2707945" cy="15240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8"/>
            <p:cNvCxnSpPr/>
            <p:nvPr/>
          </p:nvCxnSpPr>
          <p:spPr>
            <a:xfrm>
              <a:off x="5377217" y="2964818"/>
              <a:ext cx="3464257" cy="611875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8"/>
            <p:cNvCxnSpPr/>
            <p:nvPr/>
          </p:nvCxnSpPr>
          <p:spPr>
            <a:xfrm flipH="1">
              <a:off x="6630537" y="3576693"/>
              <a:ext cx="2210937" cy="1986566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6630536" y="5563259"/>
              <a:ext cx="3035492" cy="573208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8"/>
            <p:cNvCxnSpPr/>
            <p:nvPr/>
          </p:nvCxnSpPr>
          <p:spPr>
            <a:xfrm>
              <a:off x="8841474" y="3576693"/>
              <a:ext cx="824554" cy="2559774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6" name="Google Shape;246;p8"/>
            <p:cNvCxnSpPr/>
            <p:nvPr/>
          </p:nvCxnSpPr>
          <p:spPr>
            <a:xfrm flipH="1">
              <a:off x="9673989" y="3067994"/>
              <a:ext cx="1812875" cy="3068473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8841474" y="3067994"/>
              <a:ext cx="2645390" cy="50869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8"/>
            <p:cNvSpPr txBox="1"/>
            <p:nvPr/>
          </p:nvSpPr>
          <p:spPr>
            <a:xfrm>
              <a:off x="4967786" y="4282644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6550924" y="3678900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8148282" y="4602229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9703559" y="3799368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2643655" y="5331608"/>
              <a:ext cx="1355141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4735555" y="2069356"/>
              <a:ext cx="1412548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4" name="Google Shape;254;p8"/>
            <p:cNvSpPr txBox="1"/>
            <p:nvPr/>
          </p:nvSpPr>
          <p:spPr>
            <a:xfrm>
              <a:off x="6078068" y="5563258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8214542" y="2608023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9253750" y="6081514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11183708" y="2300851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58" name="Google Shape;258;p8"/>
          <p:cNvSpPr txBox="1"/>
          <p:nvPr/>
        </p:nvSpPr>
        <p:spPr>
          <a:xfrm>
            <a:off x="4386508" y="4690027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40" name="Google Shape;1240;p7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41" name="Google Shape;1241;p7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45" name="Google Shape;1245;p7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46" name="Google Shape;1246;p7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7" name="Google Shape;1247;p7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8" name="Google Shape;1248;p7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49" name="Google Shape;1249;p7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50" name="Google Shape;1250;p7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(五)常用內建Varying變數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51" name="Google Shape;1251;p76"/>
          <p:cNvGraphicFramePr/>
          <p:nvPr/>
        </p:nvGraphicFramePr>
        <p:xfrm>
          <a:off x="473607" y="1438406"/>
          <a:ext cx="7804750" cy="328362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902375"/>
                <a:gridCol w="3902375"/>
              </a:tblGrid>
              <a:tr h="29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vec4變數，用於片段著色器，像素顏色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gl_TexCoord[ ]</a:t>
                      </a:r>
                      <a:endParaRPr sz="21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vec4變數，可用在頂點著色器與片段著色器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gl_Position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vec4變數，用於頂點著色器，表示最終顏色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float變數，用於片段著色器，會套用到Frame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gl_FragDepth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float變數，用於片段著色器，會套用到Depth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7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57" name="Google Shape;1257;p7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58" name="Google Shape;1258;p7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9" name="Google Shape;1259;p7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0" name="Google Shape;1260;p7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1" name="Google Shape;1261;p7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62" name="Google Shape;1262;p7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63" name="Google Shape;1263;p7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4" name="Google Shape;1264;p7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5" name="Google Shape;1265;p7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66" name="Google Shape;1266;p7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267" name="Google Shape;1267;p77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(五)常用內建Varying變數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68" name="Google Shape;1268;p77"/>
          <p:cNvGraphicFramePr/>
          <p:nvPr/>
        </p:nvGraphicFramePr>
        <p:xfrm>
          <a:off x="473607" y="1438406"/>
          <a:ext cx="7804750" cy="328362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902375"/>
                <a:gridCol w="3902375"/>
              </a:tblGrid>
              <a:tr h="29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vec4變數，用於片段著色器，像素顏色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gl_TexCoord[ ]</a:t>
                      </a:r>
                      <a:endParaRPr sz="21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vec4變數，可用在頂點著色器與片段著色器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gl_Position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vec4變數，用於頂點著色器，表示最終顏色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float變數，用於片段著色器，會套用到Frame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gl_FragDepth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float變數，用於片段著色器，會套用到Depth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74" name="Google Shape;1274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75" name="Google Shape;1275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79" name="Google Shape;1279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80" name="Google Shape;1280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83" name="Google Shape;1283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284" name="Google Shape;1284;p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5" name="Google Shape;1285;p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在vertex shader中加入「attribute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9" name="Google Shape;1289;p4"/>
          <p:cNvSpPr/>
          <p:nvPr/>
        </p:nvSpPr>
        <p:spPr>
          <a:xfrm>
            <a:off x="889248" y="3703964"/>
            <a:ext cx="4982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 attribute變數不能在程式碼中直接給初始值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0" name="Google Shape;1290;p4"/>
          <p:cNvSpPr/>
          <p:nvPr/>
        </p:nvSpPr>
        <p:spPr>
          <a:xfrm>
            <a:off x="981307" y="1896318"/>
            <a:ext cx="60595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注意，只能加入在vertex shader中，若要在fragment shader中使用，請將其轉存到varying變數。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1" name="Google Shape;12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695" y="2501894"/>
            <a:ext cx="5182049" cy="9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"/>
          <p:cNvSpPr/>
          <p:nvPr/>
        </p:nvSpPr>
        <p:spPr>
          <a:xfrm>
            <a:off x="1000702" y="2501894"/>
            <a:ext cx="1406993" cy="967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98" name="Google Shape;1298;p1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99" name="Google Shape;1299;p1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3" name="Google Shape;1303;p1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04" name="Google Shape;1304;p1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07" name="Google Shape;1307;p1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308" name="Google Shape;1308;p1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9" name="Google Shape;1309;p1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1"/>
          <p:cNvSpPr/>
          <p:nvPr/>
        </p:nvSpPr>
        <p:spPr>
          <a:xfrm>
            <a:off x="889247" y="1275565"/>
            <a:ext cx="729768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1.建立buffer存入[你想要賦予數值的attribute變數]的數值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18" name="Google Shape;1318;p1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19" name="Google Shape;1319;p1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3" name="Google Shape;1323;p1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24" name="Google Shape;1324;p1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27" name="Google Shape;1327;p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328" name="Google Shape;1328;p1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9" name="Google Shape;1329;p1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2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3" name="Google Shape;1333;p12"/>
          <p:cNvSpPr/>
          <p:nvPr/>
        </p:nvSpPr>
        <p:spPr>
          <a:xfrm>
            <a:off x="593304" y="2233628"/>
            <a:ext cx="804788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準備一個Buffer，該Buffer的資料筆數要與欲繪製的頂點數量一樣多、且資料形態要一致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例如前一頁定義的attribute vec4 aVertexColor;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假如我要畫三角形，有三個頂點，則Buffer中需要存有3個vec4 (4維float) 3 x 4 = 12 個float數字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（此處以上一章教的colorBuffer為例）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34" name="Google Shape;1334;p12"/>
          <p:cNvGrpSpPr/>
          <p:nvPr/>
        </p:nvGrpSpPr>
        <p:grpSpPr>
          <a:xfrm>
            <a:off x="1644365" y="3212119"/>
            <a:ext cx="5443407" cy="1875508"/>
            <a:chOff x="1408497" y="2844443"/>
            <a:chExt cx="6443034" cy="2219926"/>
          </a:xfrm>
        </p:grpSpPr>
        <p:pic>
          <p:nvPicPr>
            <p:cNvPr id="1335" name="Google Shape;133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8497" y="2844443"/>
              <a:ext cx="6100133" cy="221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2"/>
            <p:cNvSpPr/>
            <p:nvPr/>
          </p:nvSpPr>
          <p:spPr>
            <a:xfrm flipH="1">
              <a:off x="3393831" y="3520421"/>
              <a:ext cx="1055077" cy="1758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2"/>
            <p:cNvSpPr txBox="1"/>
            <p:nvPr/>
          </p:nvSpPr>
          <p:spPr>
            <a:xfrm>
              <a:off x="4598377" y="3388535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1個vec4有4個浮點數(float)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3393831" y="3712618"/>
              <a:ext cx="395654" cy="483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2"/>
            <p:cNvSpPr txBox="1"/>
            <p:nvPr/>
          </p:nvSpPr>
          <p:spPr>
            <a:xfrm>
              <a:off x="3789485" y="3769740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有三個vec4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0" name="Google Shape;1340;p12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1.建立存有[你想要賦值的attribute變數]的數值的Buffer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46" name="Google Shape;1346;p1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47" name="Google Shape;1347;p1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51" name="Google Shape;1351;p1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52" name="Google Shape;1352;p1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55" name="Google Shape;1355;p1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56" name="Google Shape;1356;p1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7" name="Google Shape;1357;p1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1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6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1" name="Google Shape;1361;p16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1.建立存有[你想要賦數的attribute變數]的數值的Buffer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2" name="Google Shape;1362;p16"/>
          <p:cNvSpPr/>
          <p:nvPr/>
        </p:nvSpPr>
        <p:spPr>
          <a:xfrm>
            <a:off x="850252" y="2251832"/>
            <a:ext cx="78945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提醒：雖然剛才給了3個vec4，但Shader Code中只需要專注在處裡單一一個vec4上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如下面的code只需要寫一個，其他兩個都會照這些Code自動算完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3" name="Google Shape;1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069" y="2855661"/>
            <a:ext cx="4259035" cy="210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69" name="Google Shape;1369;p2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70" name="Google Shape;1370;p2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74" name="Google Shape;1374;p2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75" name="Google Shape;1375;p2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78" name="Google Shape;1378;p2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79" name="Google Shape;1379;p2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0" name="Google Shape;1380;p20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0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0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0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4" name="Google Shape;1384;p20"/>
          <p:cNvSpPr/>
          <p:nvPr/>
        </p:nvSpPr>
        <p:spPr>
          <a:xfrm>
            <a:off x="889247" y="1907861"/>
            <a:ext cx="3597409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5" name="Google Shape;1385;p20"/>
          <p:cNvSpPr/>
          <p:nvPr/>
        </p:nvSpPr>
        <p:spPr>
          <a:xfrm>
            <a:off x="889248" y="2246375"/>
            <a:ext cx="71330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在Javascript中，使用gl.getAttribLocation獲得指定名稱的attribute變數變數ID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使用gl.enableVertexAttribArray來啟用這個attribute變數。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p20"/>
          <p:cNvGrpSpPr/>
          <p:nvPr/>
        </p:nvGrpSpPr>
        <p:grpSpPr>
          <a:xfrm>
            <a:off x="1881453" y="2985039"/>
            <a:ext cx="2932342" cy="1450550"/>
            <a:chOff x="5865889" y="3080441"/>
            <a:chExt cx="5006774" cy="2476715"/>
          </a:xfrm>
        </p:grpSpPr>
        <p:pic>
          <p:nvPicPr>
            <p:cNvPr id="1387" name="Google Shape;138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65889" y="3080441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p20"/>
            <p:cNvSpPr/>
            <p:nvPr/>
          </p:nvSpPr>
          <p:spPr>
            <a:xfrm>
              <a:off x="6221022" y="3307224"/>
              <a:ext cx="3059723" cy="334107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7750883" y="3213338"/>
              <a:ext cx="1468316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20"/>
          <p:cNvGrpSpPr/>
          <p:nvPr/>
        </p:nvGrpSpPr>
        <p:grpSpPr>
          <a:xfrm>
            <a:off x="1881453" y="4482922"/>
            <a:ext cx="6239993" cy="559364"/>
            <a:chOff x="1173053" y="5732548"/>
            <a:chExt cx="9845893" cy="882603"/>
          </a:xfrm>
        </p:grpSpPr>
        <p:pic>
          <p:nvPicPr>
            <p:cNvPr id="1391" name="Google Shape;139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3053" y="5738775"/>
              <a:ext cx="9845893" cy="876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2" name="Google Shape;1392;p20"/>
            <p:cNvSpPr/>
            <p:nvPr/>
          </p:nvSpPr>
          <p:spPr>
            <a:xfrm>
              <a:off x="8635137" y="5732548"/>
              <a:ext cx="1572731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20"/>
          <p:cNvSpPr/>
          <p:nvPr/>
        </p:nvSpPr>
        <p:spPr>
          <a:xfrm>
            <a:off x="849821" y="3002642"/>
            <a:ext cx="1031632" cy="1432947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4" name="Google Shape;1394;p20"/>
          <p:cNvSpPr/>
          <p:nvPr/>
        </p:nvSpPr>
        <p:spPr>
          <a:xfrm>
            <a:off x="54864" y="4482922"/>
            <a:ext cx="1826589" cy="559364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Javascript中的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initShader()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00" name="Google Shape;1400;p2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01" name="Google Shape;1401;p2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05" name="Google Shape;1405;p2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06" name="Google Shape;1406;p2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09" name="Google Shape;1409;p2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410" name="Google Shape;1410;p2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1" name="Google Shape;1411;p2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2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21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5" name="Google Shape;1415;p21"/>
          <p:cNvSpPr/>
          <p:nvPr/>
        </p:nvSpPr>
        <p:spPr>
          <a:xfrm>
            <a:off x="889247" y="1907861"/>
            <a:ext cx="5828545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6" name="Google Shape;1416;p21"/>
          <p:cNvSpPr/>
          <p:nvPr/>
        </p:nvSpPr>
        <p:spPr>
          <a:xfrm>
            <a:off x="889250" y="2246375"/>
            <a:ext cx="5639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在繪製動作開始之前，將attribute變數變數ID (shaderProgram.vertexColorAttribute)與存有其數值的Buffer(triangleVertexColorBuffer) 做Binding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7" name="Google Shape;1417;p21"/>
          <p:cNvGrpSpPr/>
          <p:nvPr/>
        </p:nvGrpSpPr>
        <p:grpSpPr>
          <a:xfrm>
            <a:off x="57828" y="3146854"/>
            <a:ext cx="8960506" cy="991219"/>
            <a:chOff x="102350" y="4484608"/>
            <a:chExt cx="11987299" cy="1326045"/>
          </a:xfrm>
        </p:grpSpPr>
        <p:pic>
          <p:nvPicPr>
            <p:cNvPr id="1418" name="Google Shape;141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350" y="4484608"/>
              <a:ext cx="11987299" cy="1265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21"/>
            <p:cNvSpPr/>
            <p:nvPr/>
          </p:nvSpPr>
          <p:spPr>
            <a:xfrm flipH="1">
              <a:off x="7253654" y="5318284"/>
              <a:ext cx="448408" cy="492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1"/>
            <p:cNvSpPr txBox="1"/>
            <p:nvPr/>
          </p:nvSpPr>
          <p:spPr>
            <a:xfrm>
              <a:off x="7702060" y="5360148"/>
              <a:ext cx="2068227" cy="41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26" name="Google Shape;1426;p2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27" name="Google Shape;1427;p2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31" name="Google Shape;1431;p2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32" name="Google Shape;1432;p2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35" name="Google Shape;1435;p2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436" name="Google Shape;1436;p2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7" name="Google Shape;1437;p2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2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22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varying變數的宣告必須在Vertex Shader和Fragment Shader各宣告一次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1" name="Google Shape;1441;p22"/>
          <p:cNvSpPr/>
          <p:nvPr/>
        </p:nvSpPr>
        <p:spPr>
          <a:xfrm>
            <a:off x="889248" y="1879183"/>
            <a:ext cx="3292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兩地的名稱、型態必須相同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42" name="Google Shape;1442;p22"/>
          <p:cNvGrpSpPr/>
          <p:nvPr/>
        </p:nvGrpSpPr>
        <p:grpSpPr>
          <a:xfrm>
            <a:off x="4935914" y="2368687"/>
            <a:ext cx="3808900" cy="1258298"/>
            <a:chOff x="6434939" y="3926526"/>
            <a:chExt cx="5121084" cy="1691787"/>
          </a:xfrm>
        </p:grpSpPr>
        <p:pic>
          <p:nvPicPr>
            <p:cNvPr id="1443" name="Google Shape;144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34939" y="3926526"/>
              <a:ext cx="5121084" cy="1691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4" name="Google Shape;1444;p22"/>
            <p:cNvSpPr/>
            <p:nvPr/>
          </p:nvSpPr>
          <p:spPr>
            <a:xfrm>
              <a:off x="6730974" y="4200920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22"/>
          <p:cNvGrpSpPr/>
          <p:nvPr/>
        </p:nvGrpSpPr>
        <p:grpSpPr>
          <a:xfrm>
            <a:off x="803293" y="2367750"/>
            <a:ext cx="3906001" cy="1932192"/>
            <a:chOff x="838200" y="3587290"/>
            <a:chExt cx="5006774" cy="2476715"/>
          </a:xfrm>
        </p:grpSpPr>
        <p:pic>
          <p:nvPicPr>
            <p:cNvPr id="1446" name="Google Shape;1446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200" y="3587290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7" name="Google Shape;1447;p22"/>
            <p:cNvSpPr/>
            <p:nvPr/>
          </p:nvSpPr>
          <p:spPr>
            <a:xfrm>
              <a:off x="1051654" y="4336211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53" name="Google Shape;1453;p2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54" name="Google Shape;1454;p2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8" name="Google Shape;1458;p2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59" name="Google Shape;1459;p2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62" name="Google Shape;1462;p2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463" name="Google Shape;1463;p2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4" name="Google Shape;1464;p23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23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23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3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(3)如何給varying變數賦予數值？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8" name="Google Shape;1468;p23"/>
          <p:cNvSpPr/>
          <p:nvPr/>
        </p:nvSpPr>
        <p:spPr>
          <a:xfrm>
            <a:off x="981308" y="192185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varying變數只能在Vertex Shader中給予數值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不能在Fragment Shader中變更數值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320" y="2505791"/>
            <a:ext cx="3831960" cy="126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42" y="2505791"/>
            <a:ext cx="3425483" cy="1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23"/>
          <p:cNvSpPr/>
          <p:nvPr/>
        </p:nvSpPr>
        <p:spPr>
          <a:xfrm>
            <a:off x="981308" y="428622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Fragment Shader的結果等同於Vertex Shader設定的值在頂點間內差的結果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2" name="Google Shape;14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383" y="1198650"/>
            <a:ext cx="1267768" cy="1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65" name="Google Shape;265;p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70" name="Google Shape;270;p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73" name="Google Shape;273;p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692188" y="1267651"/>
            <a:ext cx="299313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（四）什麼是Attributes？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3685324" y="1267651"/>
            <a:ext cx="418185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描述一個應該要被渲染的物件之特性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6" name="Google Shape;276;p9"/>
          <p:cNvCxnSpPr/>
          <p:nvPr/>
        </p:nvCxnSpPr>
        <p:spPr>
          <a:xfrm>
            <a:off x="791072" y="2876544"/>
            <a:ext cx="23408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791072" y="3217920"/>
            <a:ext cx="2340864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791072" y="3547104"/>
            <a:ext cx="234086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9" name="Google Shape;279;p9"/>
          <p:cNvSpPr/>
          <p:nvPr/>
        </p:nvSpPr>
        <p:spPr>
          <a:xfrm>
            <a:off x="692188" y="1846771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雖然我們可用頂點資料呈現物體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但物體的細節必須用Attribute調整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3215932" y="2876544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線條的屬性不同，呈現的樣貌也不同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78" name="Google Shape;1478;p2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79" name="Google Shape;1479;p2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83" name="Google Shape;1483;p2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84" name="Google Shape;1484;p2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87" name="Google Shape;1487;p2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488" name="Google Shape;1488;p2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9" name="Google Shape;1489;p2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2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2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4"/>
          <p:cNvSpPr/>
          <p:nvPr/>
        </p:nvSpPr>
        <p:spPr>
          <a:xfrm>
            <a:off x="889247" y="1275565"/>
            <a:ext cx="816940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加入 「uniform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uniform變數不能在程式碼中直接給初始值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3" name="Google Shape;14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920" y="2301966"/>
            <a:ext cx="3071126" cy="81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24"/>
          <p:cNvSpPr/>
          <p:nvPr/>
        </p:nvSpPr>
        <p:spPr>
          <a:xfrm>
            <a:off x="963168" y="2301965"/>
            <a:ext cx="1468752" cy="815411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00" name="Google Shape;1500;p2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01" name="Google Shape;1501;p2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05" name="Google Shape;1505;p2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06" name="Google Shape;1506;p2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09" name="Google Shape;1509;p2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510" name="Google Shape;1510;p2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1" name="Google Shape;1511;p25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25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5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25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5" name="Google Shape;1515;p25"/>
          <p:cNvSpPr/>
          <p:nvPr/>
        </p:nvSpPr>
        <p:spPr>
          <a:xfrm>
            <a:off x="938016" y="1911278"/>
            <a:ext cx="5358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5"/>
          <p:cNvSpPr/>
          <p:nvPr/>
        </p:nvSpPr>
        <p:spPr>
          <a:xfrm>
            <a:off x="938075" y="2496050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970ac6aa51_0_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22" name="Google Shape;1522;g970ac6aa51_0_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523" name="Google Shape;1523;g970ac6aa51_0_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4" name="Google Shape;1524;g970ac6aa51_0_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5" name="Google Shape;1525;g970ac6aa51_0_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6" name="Google Shape;1526;g970ac6aa51_0_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7" name="Google Shape;1527;g970ac6aa51_0_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528" name="Google Shape;1528;g970ac6aa51_0_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9" name="Google Shape;1529;g970ac6aa51_0_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30" name="Google Shape;1530;g970ac6aa51_0_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31" name="Google Shape;1531;g970ac6aa51_0_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532" name="Google Shape;1532;g970ac6aa51_0_3"/>
          <p:cNvSpPr/>
          <p:nvPr/>
        </p:nvSpPr>
        <p:spPr>
          <a:xfrm>
            <a:off x="889248" y="875496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3" name="Google Shape;1533;g970ac6aa51_0_3"/>
          <p:cNvSpPr/>
          <p:nvPr/>
        </p:nvSpPr>
        <p:spPr>
          <a:xfrm>
            <a:off x="3267308" y="480176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970ac6aa51_0_3"/>
          <p:cNvSpPr/>
          <p:nvPr/>
        </p:nvSpPr>
        <p:spPr>
          <a:xfrm>
            <a:off x="7226031" y="480176"/>
            <a:ext cx="1921800" cy="62190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970ac6aa51_0_3"/>
          <p:cNvSpPr/>
          <p:nvPr/>
        </p:nvSpPr>
        <p:spPr>
          <a:xfrm>
            <a:off x="5249371" y="480175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970ac6aa51_0_3"/>
          <p:cNvSpPr/>
          <p:nvPr/>
        </p:nvSpPr>
        <p:spPr>
          <a:xfrm>
            <a:off x="0" y="1728025"/>
            <a:ext cx="3649200" cy="210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＊uniform2i(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N1, N2)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意思就是要傳的uniform是一個二維向量，每個元素都是int整數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＊uniform3f(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F1, F2, F3)就是要傳的uniform是一個3維向量，每個元素都是float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7" name="Google Shape;1537;g970ac6aa51_0_3"/>
          <p:cNvSpPr/>
          <p:nvPr/>
        </p:nvSpPr>
        <p:spPr>
          <a:xfrm>
            <a:off x="3661392" y="1728025"/>
            <a:ext cx="3084900" cy="210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uniform[1234][fi]v()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uniform2iv(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要傳的uniform是一個二維向量，以陣列的型態傳入資料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8" name="Google Shape;1538;g970ac6aa51_0_3"/>
          <p:cNvSpPr/>
          <p:nvPr/>
        </p:nvSpPr>
        <p:spPr>
          <a:xfrm>
            <a:off x="0" y="3847018"/>
            <a:ext cx="6746291" cy="109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[234]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fv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uniformMatrix4fv(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儲存方式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array)意思就是要傳的uniform是一個4x4矩陣，每個元素都是float</a:t>
            </a:r>
            <a:r>
              <a:rPr lang="en-US" sz="1600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9" name="Google Shape;1539;g970ac6aa51_0_3"/>
          <p:cNvSpPr/>
          <p:nvPr/>
        </p:nvSpPr>
        <p:spPr>
          <a:xfrm>
            <a:off x="938075" y="1312175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40" name="Google Shape;1540;g970ac6aa5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095" y="1512275"/>
            <a:ext cx="21336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g970ac6aa51_0_3"/>
          <p:cNvSpPr/>
          <p:nvPr/>
        </p:nvSpPr>
        <p:spPr>
          <a:xfrm>
            <a:off x="7577540" y="1312175"/>
            <a:ext cx="10665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True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2" name="Google Shape;1542;g970ac6aa51_0_3"/>
          <p:cNvSpPr/>
          <p:nvPr/>
        </p:nvSpPr>
        <p:spPr>
          <a:xfrm>
            <a:off x="7565345" y="2779874"/>
            <a:ext cx="791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False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48" name="Google Shape;1548;p2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49" name="Google Shape;1549;p2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53" name="Google Shape;1553;p2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54" name="Google Shape;1554;p2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57" name="Google Shape;1557;p2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558" name="Google Shape;1558;p2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2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938016" y="1911278"/>
            <a:ext cx="3694944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4" name="Google Shape;1564;p26"/>
          <p:cNvSpPr/>
          <p:nvPr/>
        </p:nvSpPr>
        <p:spPr>
          <a:xfrm>
            <a:off x="889248" y="2249832"/>
            <a:ext cx="6913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在Javascript中，使用gl.getUniformLocation獲得指定名稱的uniform變數變數ID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5" name="Google Shape;15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551" y="2972526"/>
            <a:ext cx="2419513" cy="64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26"/>
          <p:cNvSpPr/>
          <p:nvPr/>
        </p:nvSpPr>
        <p:spPr>
          <a:xfrm>
            <a:off x="769430" y="2972526"/>
            <a:ext cx="1157121" cy="64240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7" name="Google Shape;15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6551" y="3763325"/>
            <a:ext cx="6246985" cy="604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26"/>
          <p:cNvSpPr/>
          <p:nvPr/>
        </p:nvSpPr>
        <p:spPr>
          <a:xfrm>
            <a:off x="268224" y="3763325"/>
            <a:ext cx="1658327" cy="604145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Javascript的initShader()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74" name="Google Shape;1574;p2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75" name="Google Shape;1575;p2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80" name="Google Shape;1580;p2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83" name="Google Shape;1583;p2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5" name="Google Shape;1585;p27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27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27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27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9" name="Google Shape;1589;p27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27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在繪製動作開始之前，使用gl.uniform</a:t>
            </a:r>
            <a:r>
              <a:rPr lang="en-US" sz="14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將1個int傳入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1" name="Google Shape;1591;p27"/>
          <p:cNvGrpSpPr/>
          <p:nvPr/>
        </p:nvGrpSpPr>
        <p:grpSpPr>
          <a:xfrm>
            <a:off x="373716" y="2698165"/>
            <a:ext cx="8228906" cy="783020"/>
            <a:chOff x="1206274" y="2696774"/>
            <a:chExt cx="9643847" cy="917658"/>
          </a:xfrm>
        </p:grpSpPr>
        <p:pic>
          <p:nvPicPr>
            <p:cNvPr id="1592" name="Google Shape;1592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6274" y="2696774"/>
              <a:ext cx="7475868" cy="815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3" name="Google Shape;1593;p27"/>
            <p:cNvSpPr/>
            <p:nvPr/>
          </p:nvSpPr>
          <p:spPr>
            <a:xfrm flipH="1">
              <a:off x="8505092" y="3104479"/>
              <a:ext cx="703385" cy="5099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94" name="Google Shape;1594;p27"/>
            <p:cNvSpPr txBox="1"/>
            <p:nvPr/>
          </p:nvSpPr>
          <p:spPr>
            <a:xfrm>
              <a:off x="9214753" y="3202126"/>
              <a:ext cx="16353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00" name="Google Shape;1600;p2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01" name="Google Shape;1601;p2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05" name="Google Shape;1605;p2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06" name="Google Shape;1606;p2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09" name="Google Shape;1609;p2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610" name="Google Shape;1610;p28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1" name="Google Shape;1611;p28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28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28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28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5" name="Google Shape;1615;p28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28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7" name="Google Shape;1617;p28"/>
          <p:cNvGrpSpPr/>
          <p:nvPr/>
        </p:nvGrpSpPr>
        <p:grpSpPr>
          <a:xfrm>
            <a:off x="521208" y="2681263"/>
            <a:ext cx="3531860" cy="2265964"/>
            <a:chOff x="838200" y="3182815"/>
            <a:chExt cx="5354516" cy="3435340"/>
          </a:xfrm>
        </p:grpSpPr>
        <p:sp>
          <p:nvSpPr>
            <p:cNvPr id="1618" name="Google Shape;1618;p28"/>
            <p:cNvSpPr/>
            <p:nvPr/>
          </p:nvSpPr>
          <p:spPr>
            <a:xfrm>
              <a:off x="838200" y="3276717"/>
              <a:ext cx="2936630" cy="1154608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uniform變數test是true?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920117" y="4516793"/>
              <a:ext cx="738554" cy="72976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否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3774831" y="3472960"/>
              <a:ext cx="773723" cy="8792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是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4548554" y="3182815"/>
              <a:ext cx="1644162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以原始顏色繪製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943206" y="5246555"/>
              <a:ext cx="2726617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將原始顏色R、G、B值都除以二後繪製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1623" name="Google Shape;16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7728" y="2403720"/>
            <a:ext cx="3479201" cy="265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29" name="Google Shape;1629;p2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30" name="Google Shape;1630;p2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35" name="Google Shape;1635;p2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38" name="Google Shape;1638;p2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639" name="Google Shape;1639;p2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0" name="Google Shape;1640;p29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29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29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29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4" name="Google Shape;1644;p29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29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6" name="Google Shape;1646;p29"/>
          <p:cNvGrpSpPr/>
          <p:nvPr/>
        </p:nvGrpSpPr>
        <p:grpSpPr>
          <a:xfrm>
            <a:off x="836011" y="1970661"/>
            <a:ext cx="7472837" cy="3098264"/>
            <a:chOff x="549499" y="2462156"/>
            <a:chExt cx="9871834" cy="4092897"/>
          </a:xfrm>
        </p:grpSpPr>
        <p:pic>
          <p:nvPicPr>
            <p:cNvPr id="1647" name="Google Shape;164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9499" y="3517617"/>
              <a:ext cx="7224386" cy="655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7997" y="2462156"/>
              <a:ext cx="2118543" cy="2110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9499" y="5149042"/>
              <a:ext cx="7140559" cy="586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57997" y="4329820"/>
              <a:ext cx="2263336" cy="22252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56" name="Google Shape;1656;p3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57" name="Google Shape;1657;p3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61" name="Google Shape;1661;p3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62" name="Google Shape;1662;p3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65" name="Google Shape;1665;p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666" name="Google Shape;1666;p30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(一)頂點著色器 (Vertex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7" name="Google Shape;1667;p30"/>
          <p:cNvSpPr/>
          <p:nvPr/>
        </p:nvSpPr>
        <p:spPr>
          <a:xfrm>
            <a:off x="656312" y="1581151"/>
            <a:ext cx="1039650" cy="1037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8" name="Google Shape;1668;p30"/>
          <p:cNvSpPr/>
          <p:nvPr/>
        </p:nvSpPr>
        <p:spPr>
          <a:xfrm>
            <a:off x="457200" y="3644900"/>
            <a:ext cx="868200" cy="8691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9" name="Google Shape;1669;p30"/>
          <p:cNvCxnSpPr>
            <a:stCxn id="1668" idx="3"/>
          </p:cNvCxnSpPr>
          <p:nvPr/>
        </p:nvCxnSpPr>
        <p:spPr>
          <a:xfrm rot="10800000" flipH="1">
            <a:off x="1325400" y="3511550"/>
            <a:ext cx="2438400" cy="567900"/>
          </a:xfrm>
          <a:prstGeom prst="bentConnector3">
            <a:avLst>
              <a:gd name="adj1" fmla="val 41835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0" name="Google Shape;1670;p30"/>
          <p:cNvCxnSpPr>
            <a:stCxn id="1667" idx="3"/>
          </p:cNvCxnSpPr>
          <p:nvPr/>
        </p:nvCxnSpPr>
        <p:spPr>
          <a:xfrm>
            <a:off x="1695962" y="2099701"/>
            <a:ext cx="2067900" cy="786000"/>
          </a:xfrm>
          <a:prstGeom prst="bentConnector3">
            <a:avLst>
              <a:gd name="adj1" fmla="val 40371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71" name="Google Shape;1671;p30"/>
          <p:cNvSpPr txBox="1"/>
          <p:nvPr/>
        </p:nvSpPr>
        <p:spPr>
          <a:xfrm>
            <a:off x="2105698" y="1662228"/>
            <a:ext cx="1437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使用者定義的uniform變數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2" name="Google Shape;1672;p30"/>
          <p:cNvSpPr txBox="1"/>
          <p:nvPr/>
        </p:nvSpPr>
        <p:spPr>
          <a:xfrm>
            <a:off x="1233960" y="3623128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gl_modelViewMatrix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gl_FrontMaterial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gl_LightSource[0…]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3" name="Google Shape;1673;p30"/>
          <p:cNvSpPr txBox="1"/>
          <p:nvPr/>
        </p:nvSpPr>
        <p:spPr>
          <a:xfrm>
            <a:off x="2544631" y="3623128"/>
            <a:ext cx="1437300" cy="137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gl_Color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gl_Normal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gl_Vertex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gl_MuliTexCoord0…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74" name="Google Shape;1674;p30"/>
          <p:cNvCxnSpPr/>
          <p:nvPr/>
        </p:nvCxnSpPr>
        <p:spPr>
          <a:xfrm rot="10800000" flipH="1">
            <a:off x="5844262" y="3203849"/>
            <a:ext cx="1613400" cy="9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75" name="Google Shape;1675;p30"/>
          <p:cNvGraphicFramePr/>
          <p:nvPr/>
        </p:nvGraphicFramePr>
        <p:xfrm>
          <a:off x="7457691" y="1676400"/>
          <a:ext cx="125677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25677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6" name="Google Shape;1676;p30"/>
          <p:cNvSpPr/>
          <p:nvPr/>
        </p:nvSpPr>
        <p:spPr>
          <a:xfrm>
            <a:off x="3776295" y="2681557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82" name="Google Shape;1682;p3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83" name="Google Shape;1683;p3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87" name="Google Shape;1687;p3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88" name="Google Shape;1688;p3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91" name="Google Shape;1691;p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692" name="Google Shape;1692;p31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(二)幾何著色器 (Geometry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3" name="Google Shape;1693;p31"/>
          <p:cNvSpPr/>
          <p:nvPr/>
        </p:nvSpPr>
        <p:spPr>
          <a:xfrm>
            <a:off x="608828" y="1489781"/>
            <a:ext cx="1010700" cy="828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4" name="Google Shape;1694;p31"/>
          <p:cNvSpPr/>
          <p:nvPr/>
        </p:nvSpPr>
        <p:spPr>
          <a:xfrm>
            <a:off x="624305" y="3994774"/>
            <a:ext cx="969600" cy="8469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5" name="Google Shape;1695;p31"/>
          <p:cNvCxnSpPr/>
          <p:nvPr/>
        </p:nvCxnSpPr>
        <p:spPr>
          <a:xfrm rot="10800000" flipH="1">
            <a:off x="1578296" y="3588711"/>
            <a:ext cx="2121600" cy="829500"/>
          </a:xfrm>
          <a:prstGeom prst="bentConnector3">
            <a:avLst>
              <a:gd name="adj1" fmla="val 44219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6" name="Google Shape;1696;p31"/>
          <p:cNvCxnSpPr>
            <a:stCxn id="1693" idx="3"/>
          </p:cNvCxnSpPr>
          <p:nvPr/>
        </p:nvCxnSpPr>
        <p:spPr>
          <a:xfrm>
            <a:off x="1619528" y="1903781"/>
            <a:ext cx="2080200" cy="822000"/>
          </a:xfrm>
          <a:prstGeom prst="bentConnector3">
            <a:avLst>
              <a:gd name="adj1" fmla="val 44104"/>
            </a:avLst>
          </a:prstGeom>
          <a:noFill/>
          <a:ln w="28575" cap="flat" cmpd="sng">
            <a:solidFill>
              <a:srgbClr val="1B417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7" name="Google Shape;1697;p31"/>
          <p:cNvSpPr txBox="1"/>
          <p:nvPr/>
        </p:nvSpPr>
        <p:spPr>
          <a:xfrm>
            <a:off x="2547891" y="3805829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gl_FrontColorIn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gl_FogFragColorIn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gl_TexCoordIn[0…]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8" name="Google Shape;1698;p31"/>
          <p:cNvCxnSpPr/>
          <p:nvPr/>
        </p:nvCxnSpPr>
        <p:spPr>
          <a:xfrm>
            <a:off x="5767805" y="3201579"/>
            <a:ext cx="1310386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99" name="Google Shape;1699;p31"/>
          <p:cNvGraphicFramePr/>
          <p:nvPr/>
        </p:nvGraphicFramePr>
        <p:xfrm>
          <a:off x="7049765" y="1764929"/>
          <a:ext cx="147902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47902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 out變數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0" name="Google Shape;1700;p31"/>
          <p:cNvSpPr txBox="1"/>
          <p:nvPr/>
        </p:nvSpPr>
        <p:spPr>
          <a:xfrm>
            <a:off x="1941108" y="2072229"/>
            <a:ext cx="175878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(WebGL 1.0不提供)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1" name="Google Shape;1701;p31"/>
          <p:cNvSpPr/>
          <p:nvPr/>
        </p:nvSpPr>
        <p:spPr>
          <a:xfrm>
            <a:off x="608828" y="2770095"/>
            <a:ext cx="1004400" cy="8631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02" name="Google Shape;1702;p31"/>
          <p:cNvCxnSpPr>
            <a:stCxn id="1701" idx="3"/>
            <a:endCxn id="1703" idx="1"/>
          </p:cNvCxnSpPr>
          <p:nvPr/>
        </p:nvCxnSpPr>
        <p:spPr>
          <a:xfrm>
            <a:off x="1613228" y="3201645"/>
            <a:ext cx="2086500" cy="21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04" name="Google Shape;1704;p31"/>
          <p:cNvSpPr txBox="1"/>
          <p:nvPr/>
        </p:nvSpPr>
        <p:spPr>
          <a:xfrm>
            <a:off x="1672752" y="2982286"/>
            <a:ext cx="1437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使用者定義的Varying in變數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3" name="Google Shape;1703;p31"/>
          <p:cNvSpPr/>
          <p:nvPr/>
        </p:nvSpPr>
        <p:spPr>
          <a:xfrm>
            <a:off x="3699838" y="2641993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幾何著色器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Geometry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10" name="Google Shape;1710;p3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11" name="Google Shape;1711;p3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5" name="Google Shape;1715;p3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16" name="Google Shape;1716;p3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19" name="Google Shape;1719;p3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720" name="Google Shape;1720;p32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(三)片段著色器 (Fragment Shader) 的資料傳遞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21" name="Google Shape;1721;p32"/>
          <p:cNvGrpSpPr/>
          <p:nvPr/>
        </p:nvGrpSpPr>
        <p:grpSpPr>
          <a:xfrm>
            <a:off x="531153" y="1334328"/>
            <a:ext cx="7929279" cy="3663817"/>
            <a:chOff x="377688" y="1237859"/>
            <a:chExt cx="7929279" cy="3663817"/>
          </a:xfrm>
        </p:grpSpPr>
        <p:cxnSp>
          <p:nvCxnSpPr>
            <p:cNvPr id="1722" name="Google Shape;1722;p32"/>
            <p:cNvCxnSpPr/>
            <p:nvPr/>
          </p:nvCxnSpPr>
          <p:spPr>
            <a:xfrm>
              <a:off x="4660370" y="2048125"/>
              <a:ext cx="0" cy="5871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3" name="Google Shape;1723;p32"/>
            <p:cNvSpPr/>
            <p:nvPr/>
          </p:nvSpPr>
          <p:spPr>
            <a:xfrm>
              <a:off x="3577183" y="2641993"/>
              <a:ext cx="2067900" cy="1123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Shader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3972116" y="1237859"/>
              <a:ext cx="1437300" cy="803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377688" y="3492442"/>
              <a:ext cx="1398600" cy="1268700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GPU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6" name="Google Shape;1726;p32"/>
            <p:cNvCxnSpPr>
              <a:stCxn id="1725" idx="3"/>
            </p:cNvCxnSpPr>
            <p:nvPr/>
          </p:nvCxnSpPr>
          <p:spPr>
            <a:xfrm rot="10800000" flipH="1">
              <a:off x="1776288" y="3397192"/>
              <a:ext cx="1754400" cy="729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7" name="Google Shape;1727;p32"/>
            <p:cNvSpPr txBox="1"/>
            <p:nvPr/>
          </p:nvSpPr>
          <p:spPr>
            <a:xfrm>
              <a:off x="2282686" y="1274023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gl_Color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gl_TexCoord[0…]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.etc…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8" name="Google Shape;1728;p32"/>
            <p:cNvCxnSpPr>
              <a:stCxn id="1723" idx="3"/>
            </p:cNvCxnSpPr>
            <p:nvPr/>
          </p:nvCxnSpPr>
          <p:spPr>
            <a:xfrm rot="10800000" flipH="1">
              <a:off x="5645083" y="3200443"/>
              <a:ext cx="1124100" cy="33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9" name="Google Shape;1729;p32"/>
            <p:cNvSpPr/>
            <p:nvPr/>
          </p:nvSpPr>
          <p:spPr>
            <a:xfrm>
              <a:off x="377688" y="1274023"/>
              <a:ext cx="1398600" cy="1474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前一個著色器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</a:t>
              </a:r>
              <a:endParaRPr sz="1400" b="0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Geometry 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0" name="Google Shape;1730;p32"/>
            <p:cNvSpPr txBox="1"/>
            <p:nvPr/>
          </p:nvSpPr>
          <p:spPr>
            <a:xfrm>
              <a:off x="3972117" y="2052522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使用者定義的uniform變數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1" name="Google Shape;1731;p32"/>
            <p:cNvSpPr txBox="1"/>
            <p:nvPr/>
          </p:nvSpPr>
          <p:spPr>
            <a:xfrm>
              <a:off x="6869667" y="2708437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特殊 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gl_FragColor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gl_FragDepth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gl_FragData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32" name="Google Shape;1732;p32"/>
            <p:cNvCxnSpPr>
              <a:stCxn id="1729" idx="3"/>
            </p:cNvCxnSpPr>
            <p:nvPr/>
          </p:nvCxnSpPr>
          <p:spPr>
            <a:xfrm>
              <a:off x="1776288" y="2011273"/>
              <a:ext cx="1754400" cy="963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33" name="Google Shape;1733;p32"/>
            <p:cNvSpPr txBox="1"/>
            <p:nvPr/>
          </p:nvSpPr>
          <p:spPr>
            <a:xfrm>
              <a:off x="2426686" y="3847476"/>
              <a:ext cx="1437300" cy="10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gl_modelViewMatrix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gl_FrontMaterial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gl_LightSource[0…]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.etc…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4" name="Google Shape;1734;p32"/>
            <p:cNvSpPr txBox="1"/>
            <p:nvPr/>
          </p:nvSpPr>
          <p:spPr>
            <a:xfrm>
              <a:off x="1602205" y="2232001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使用者定義的Varying 變數 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二、Color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87" name="Google Shape;287;p1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92" name="Google Shape;292;p1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95" name="Google Shape;295;p1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243840" y="1152595"/>
            <a:ext cx="17495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（一）三原色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7" name="Google Shape;297;p10" descr="D:\Downloads\色光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919" y="1152594"/>
            <a:ext cx="1653857" cy="158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 descr="D:\Downloads\色彩三原色及混色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6027" y="1121816"/>
            <a:ext cx="1767141" cy="16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/>
        </p:nvSpPr>
        <p:spPr>
          <a:xfrm>
            <a:off x="2133600" y="1214730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印刷三原色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841123" y="1219158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243840" y="3158179"/>
            <a:ext cx="199948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（二）RGB顏色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346960" y="3158179"/>
            <a:ext cx="199948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值介於0到1之間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5923475" y="2839725"/>
            <a:ext cx="144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WebGL用的是光的三原色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40" name="Google Shape;1740;p7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41" name="Google Shape;1741;p7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45" name="Google Shape;1745;p7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46" name="Google Shape;1746;p7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49" name="Google Shape;1749;p7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750" name="Google Shape;1750;p78"/>
          <p:cNvSpPr/>
          <p:nvPr/>
        </p:nvSpPr>
        <p:spPr>
          <a:xfrm>
            <a:off x="889248" y="1411944"/>
            <a:ext cx="785556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1.GLSL流程控制大致與C/C++相同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如if-else、for、do-while等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2.注意－流程控制上，GLSL有: continue、break、</a:t>
            </a: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en-US" sz="1800" b="0" i="0" u="none" strike="noStrike" cap="non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GLSL定義了新的方式，稱為discard</a:t>
            </a: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(1)用途 : 在片段著色器中，人判斷發現這個像素不該上色，則使用discard跳出GLSL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(2)在Web GL中，程式呼叫會取消執行discard後方的程式碼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(3)但不會直接回到JavaScript中，會做下一個像素 (類似continue)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1" name="Google Shape;1751;p78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流程控制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7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57" name="Google Shape;1757;p7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58" name="Google Shape;1758;p7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62" name="Google Shape;1762;p7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63" name="Google Shape;1763;p7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66" name="Google Shape;1766;p7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767" name="Google Shape;1767;p79"/>
          <p:cNvSpPr/>
          <p:nvPr/>
        </p:nvSpPr>
        <p:spPr>
          <a:xfrm>
            <a:off x="889248" y="1497288"/>
            <a:ext cx="716356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1.GLSL函數定義方式與C/C++大同小異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2.但參數傳遞有四種方式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(1)預設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：跟C語言的參數傳遞相同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－會把值傳進去，在函數執行完後不會動到原本傳入的變數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－不會傳值進去，但執行結果會寫入這個變數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(4)Inout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－會把值傳進去，並且執行完後會寫入原本傳入的變數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8" name="Google Shape;1768;p7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74" name="Google Shape;1774;p8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75" name="Google Shape;1775;p8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6" name="Google Shape;1776;p8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79" name="Google Shape;1779;p8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80" name="Google Shape;1780;p8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83" name="Google Shape;1783;p8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784" name="Google Shape;1784;p80"/>
          <p:cNvSpPr/>
          <p:nvPr/>
        </p:nvSpPr>
        <p:spPr>
          <a:xfrm>
            <a:off x="889248" y="1275565"/>
            <a:ext cx="656616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參數傳遞範例：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MyFunction(in float inputValue, out int outputValue, inout float inAndOutValue)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inputValue = 0.0;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outputValue = int(inAndOutValue + inputValue);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inAndOutValue = 3.0;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in1 = 10.5;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int out1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out2 = 10.0;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MyFunction(in1, out1, out2);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5" name="Google Shape;1785;p80"/>
          <p:cNvGraphicFramePr/>
          <p:nvPr/>
        </p:nvGraphicFramePr>
        <p:xfrm>
          <a:off x="5147954" y="3385542"/>
          <a:ext cx="2672850" cy="914430"/>
        </p:xfrm>
        <a:graphic>
          <a:graphicData uri="http://schemas.openxmlformats.org/drawingml/2006/table">
            <a:tbl>
              <a:tblPr>
                <a:noFill/>
                <a:tableStyleId>{B058A6AB-C4E6-4D9C-B949-AE9297630AD6}</a:tableStyleId>
              </a:tblPr>
              <a:tblGrid>
                <a:gridCol w="1336425"/>
                <a:gridCol w="133642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10.5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3.0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786" name="Google Shape;1786;p8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92" name="Google Shape;1792;p8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93" name="Google Shape;1793;p8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97" name="Google Shape;1797;p8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98" name="Google Shape;1798;p8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01" name="Google Shape;1801;p8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802" name="Google Shape;1802;p8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(二)內建函數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3" name="Google Shape;1803;p81"/>
          <p:cNvSpPr/>
          <p:nvPr/>
        </p:nvSpPr>
        <p:spPr>
          <a:xfrm>
            <a:off x="971600" y="1272546"/>
            <a:ext cx="138145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1.三角函數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81"/>
          <p:cNvSpPr/>
          <p:nvPr/>
        </p:nvSpPr>
        <p:spPr>
          <a:xfrm>
            <a:off x="2355720" y="1303924"/>
            <a:ext cx="38926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sin, cos, tan, asin, acos, atan,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81"/>
          <p:cNvSpPr/>
          <p:nvPr/>
        </p:nvSpPr>
        <p:spPr>
          <a:xfrm>
            <a:off x="971600" y="1808994"/>
            <a:ext cx="235681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2.純量運算數學函數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81"/>
          <p:cNvSpPr/>
          <p:nvPr/>
        </p:nvSpPr>
        <p:spPr>
          <a:xfrm>
            <a:off x="3328416" y="1808994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abs, floor, sign, ceil, min, max, clamp, pow, exp2, log2, sqrt, inversesqrt…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mix(x, y, a) = x*( 1.0-a) + y*a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81"/>
          <p:cNvSpPr/>
          <p:nvPr/>
        </p:nvSpPr>
        <p:spPr>
          <a:xfrm>
            <a:off x="971600" y="2609470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3.向量運算函數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81"/>
          <p:cNvSpPr/>
          <p:nvPr/>
        </p:nvSpPr>
        <p:spPr>
          <a:xfrm>
            <a:off x="2852544" y="2609470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length, dot, cross, normalize, reflect, distance,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lessThan, lessThanEqual, greaterThan, greaterThanEqual, equal, notEqual, any,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81"/>
          <p:cNvSpPr/>
          <p:nvPr/>
        </p:nvSpPr>
        <p:spPr>
          <a:xfrm>
            <a:off x="971600" y="3471914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4.矩陣運算函數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81"/>
          <p:cNvSpPr/>
          <p:nvPr/>
        </p:nvSpPr>
        <p:spPr>
          <a:xfrm>
            <a:off x="2852544" y="3471914"/>
            <a:ext cx="262166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matrixCompMult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1" name="Google Shape;1811;p81"/>
          <p:cNvSpPr/>
          <p:nvPr/>
        </p:nvSpPr>
        <p:spPr>
          <a:xfrm>
            <a:off x="971600" y="3995343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ftransform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2" name="Google Shape;1812;p81"/>
          <p:cNvSpPr/>
          <p:nvPr/>
        </p:nvSpPr>
        <p:spPr>
          <a:xfrm>
            <a:off x="2852544" y="3995343"/>
            <a:ext cx="49377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將向量座標從modelview利用 projection matrices進行轉換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81"/>
          <p:cNvSpPr/>
          <p:nvPr/>
        </p:nvSpPr>
        <p:spPr>
          <a:xfrm>
            <a:off x="971600" y="4586902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6.取得材質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81"/>
          <p:cNvSpPr/>
          <p:nvPr/>
        </p:nvSpPr>
        <p:spPr>
          <a:xfrm>
            <a:off x="2852544" y="4586902"/>
            <a:ext cx="49377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texture1D, texture2D, texture3D, textureCube,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20" name="Google Shape;1820;p8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21" name="Google Shape;1821;p8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2" name="Google Shape;1822;p8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3" name="Google Shape;1823;p8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4" name="Google Shape;1824;p8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25" name="Google Shape;1825;p8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26" name="Google Shape;1826;p8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7" name="Google Shape;1827;p8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8" name="Google Shape;1828;p8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29" name="Google Shape;1829;p8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830" name="Google Shape;1830;p8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(三)Main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2"/>
          <p:cNvSpPr/>
          <p:nvPr/>
        </p:nvSpPr>
        <p:spPr>
          <a:xfrm>
            <a:off x="993648" y="1401460"/>
            <a:ext cx="525475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1.每個shader可以有多個函數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2.但一定要有一個main，為此Shader的載入點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main(void);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3.Shader program在main function結束的同時會跟著結束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8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37" name="Google Shape;1837;p8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38" name="Google Shape;1838;p8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9" name="Google Shape;1839;p8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0" name="Google Shape;1840;p8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1" name="Google Shape;1841;p8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42" name="Google Shape;1842;p8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43" name="Google Shape;1843;p8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4" name="Google Shape;1844;p8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5" name="Google Shape;1845;p8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46" name="Google Shape;1846;p8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847" name="Google Shape;1847;p8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(四)範例-code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3"/>
          <p:cNvSpPr txBox="1"/>
          <p:nvPr/>
        </p:nvSpPr>
        <p:spPr>
          <a:xfrm>
            <a:off x="593304" y="1275565"/>
            <a:ext cx="8259522" cy="381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  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-vs"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/x-vertex"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(vertex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   	 attribute vec3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模型視圖矩陣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投影矩陣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5   	 void main(void) {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頂點著色器的載入點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   		    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將值遞給內建Varying變數，會送進rasterizater進行內插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7     		  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vec4(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1.0);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8      	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9  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-fs"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/x-fragment"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片段著色器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(fragment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11   	 precision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mediump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float;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   	 void main(void) {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13     		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gl_FragColor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vec4(1.0, 1.0, 1.0, 1.0);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白色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(Red, Green, Blue, Alpha)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14  	  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15&lt;/script&gt;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8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54" name="Google Shape;1854;p8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55" name="Google Shape;1855;p8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6" name="Google Shape;1856;p8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7" name="Google Shape;1857;p8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8" name="Google Shape;1858;p8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59" name="Google Shape;1859;p8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60" name="Google Shape;1860;p8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1" name="Google Shape;1861;p8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2" name="Google Shape;1862;p8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63" name="Google Shape;1863;p8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864" name="Google Shape;1864;p8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(四)範例說明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5" name="Google Shape;1865;p84"/>
          <p:cNvSpPr txBox="1"/>
          <p:nvPr/>
        </p:nvSpPr>
        <p:spPr>
          <a:xfrm>
            <a:off x="678442" y="1278566"/>
            <a:ext cx="8174384" cy="382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前三行為定義變數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第七行為使用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因此在傳到片段著色器時，會完成內插 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第11行為將float的運算精確度定義為中等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第13行使用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這個Built-in varying 變數會輸出給 Frame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效果 : 所有東西都是白色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" name="Google Shape;1878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>
                <a:solidFill>
                  <a:srgbClr val="002060"/>
                </a:solidFill>
              </a:rPr>
              <a:t>Lesson 3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880" name="Google Shape;1880;p35"/>
          <p:cNvSpPr/>
          <p:nvPr/>
        </p:nvSpPr>
        <p:spPr>
          <a:xfrm>
            <a:off x="2473565" y="11809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備註：附加完整程式碼於同資料夾裡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(檔名 : index.html)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1" name="Google Shape;1881;p35"/>
          <p:cNvSpPr/>
          <p:nvPr/>
        </p:nvSpPr>
        <p:spPr>
          <a:xfrm>
            <a:off x="4389120" y="4587974"/>
            <a:ext cx="2036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下次課堂見囉！</a:t>
            </a:r>
            <a:endParaRPr sz="18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2" name="Google Shape;1882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2473575" y="2089324"/>
            <a:ext cx="4572000" cy="1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回家作業2：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1.遮擋判斷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2.要寫出main以外的function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並且呼叫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練習改shader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10" name="Google Shape;310;p1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15" name="Google Shape;315;p1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971600" y="1203598"/>
            <a:ext cx="343580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4407408" y="1234956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利用Depth Buffer決定是否繪製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971600" y="1643504"/>
            <a:ext cx="6852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Buffer是一個用來進行遮擋判斷的Buffer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當Depth Buffer啟用(Enable)時，所有更動Buffer的動作都會先跟Depth Buffer進行比較來決定是否進行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744" y="2604662"/>
            <a:ext cx="6185104" cy="253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29" name="Google Shape;329;p1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33" name="Google Shape;333;p1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34" name="Google Shape;334;p1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37" name="Google Shape;337;p1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（二）為什麼需要Depth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395536" y="1458373"/>
            <a:ext cx="8263128" cy="194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如果場景中有前後多個模型，同一個像素就會傳入不同的顏色讓片段著色器處理多次，我們肯定只繪製最前面物體的顏色，遮擋後面的物體，然而著色器如何知道哪個前哪個後，這時就需要Depth Buffer。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WebGL預設情況下，將所有Z值按照從0到1順序排列，0為最近，1為最遠。當Z-buffer的值越大，物體距離就越遠。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2388225" y="3170082"/>
            <a:ext cx="5939358" cy="1926246"/>
            <a:chOff x="4215810" y="4657502"/>
            <a:chExt cx="6784981" cy="2200498"/>
          </a:xfrm>
        </p:grpSpPr>
        <p:pic>
          <p:nvPicPr>
            <p:cNvPr id="341" name="Google Shape;34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15810" y="4749295"/>
              <a:ext cx="2162078" cy="160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36199" y="4749294"/>
              <a:ext cx="2156007" cy="1609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8"/>
            <p:cNvSpPr/>
            <p:nvPr/>
          </p:nvSpPr>
          <p:spPr>
            <a:xfrm>
              <a:off x="9741159" y="4749294"/>
              <a:ext cx="186612" cy="199391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7F7F7F"/>
                </a:gs>
                <a:gs pos="100000">
                  <a:schemeClr val="lt1"/>
                </a:gs>
              </a:gsLst>
              <a:lin ang="16200000" scaled="0"/>
            </a:gra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9927771" y="6488668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9927771" y="4657502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4215810" y="6387102"/>
              <a:ext cx="2162078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Color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7330128" y="6358389"/>
              <a:ext cx="21620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Depth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4340</Words>
  <Application>Microsoft Office PowerPoint</Application>
  <PresentationFormat>如螢幕大小 (16:9)</PresentationFormat>
  <Paragraphs>1241</Paragraphs>
  <Slides>77</Slides>
  <Notes>77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78" baseType="lpstr">
      <vt:lpstr>Office 佈景主題</vt:lpstr>
      <vt:lpstr>WebGL  Lesson 3</vt:lpstr>
      <vt:lpstr>Outline</vt:lpstr>
      <vt:lpstr>壹、Graphics Programming</vt:lpstr>
      <vt:lpstr>一、Primitives &amp; Attributes</vt:lpstr>
      <vt:lpstr>一、Primitives &amp; Attributes</vt:lpstr>
      <vt:lpstr>一、Primitives &amp; Attributes</vt:lpstr>
      <vt:lpstr>二、Color</vt:lpstr>
      <vt:lpstr>三、Depth Testing</vt:lpstr>
      <vt:lpstr>三、Depth Testing</vt:lpstr>
      <vt:lpstr>三、Depth Testing</vt:lpstr>
      <vt:lpstr>三、Depth Testing</vt:lpstr>
      <vt:lpstr>三、 Depth Testing實做</vt:lpstr>
      <vt:lpstr>三、 Depth Testing實做</vt:lpstr>
      <vt:lpstr>三、Depth Testing</vt:lpstr>
      <vt:lpstr>三、Depth Testing</vt:lpstr>
      <vt:lpstr>參、GLSL語法介紹</vt:lpstr>
      <vt:lpstr>一、GLSL簡介</vt:lpstr>
      <vt:lpstr>一、GLSL簡介</vt:lpstr>
      <vt:lpstr>一、GLSL簡介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四、變數</vt:lpstr>
      <vt:lpstr>四、變數</vt:lpstr>
      <vt:lpstr>四、變數</vt:lpstr>
      <vt:lpstr>四、變數</vt:lpstr>
      <vt:lpstr>四、變數</vt:lpstr>
      <vt:lpstr>PowerPoint 簡報</vt:lpstr>
      <vt:lpstr>四、變數</vt:lpstr>
      <vt:lpstr>四、變數</vt:lpstr>
      <vt:lpstr>四、變數</vt:lpstr>
      <vt:lpstr>四、變數</vt:lpstr>
      <vt:lpstr>四、變數</vt:lpstr>
      <vt:lpstr>四、變數</vt:lpstr>
      <vt:lpstr>三、變數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五、資料傳遞</vt:lpstr>
      <vt:lpstr>五、資料傳遞</vt:lpstr>
      <vt:lpstr>五、資料傳遞</vt:lpstr>
      <vt:lpstr>五、資料傳遞</vt:lpstr>
      <vt:lpstr>六、函數</vt:lpstr>
      <vt:lpstr>六、函數</vt:lpstr>
      <vt:lpstr>六、函數</vt:lpstr>
      <vt:lpstr>六、函數</vt:lpstr>
      <vt:lpstr>六、函數</vt:lpstr>
      <vt:lpstr>六、函數</vt:lpstr>
      <vt:lpstr>Lesson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3</dc:title>
  <dc:creator>X</dc:creator>
  <cp:lastModifiedBy>X</cp:lastModifiedBy>
  <cp:revision>9</cp:revision>
  <dcterms:created xsi:type="dcterms:W3CDTF">2020-06-27T07:16:06Z</dcterms:created>
  <dcterms:modified xsi:type="dcterms:W3CDTF">2020-09-28T03:33:00Z</dcterms:modified>
</cp:coreProperties>
</file>