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98" r:id="rId3"/>
    <p:sldId id="284" r:id="rId4"/>
    <p:sldId id="285" r:id="rId5"/>
    <p:sldId id="286" r:id="rId6"/>
    <p:sldId id="290" r:id="rId7"/>
    <p:sldId id="288" r:id="rId8"/>
    <p:sldId id="291" r:id="rId9"/>
    <p:sldId id="294" r:id="rId10"/>
    <p:sldId id="292" r:id="rId11"/>
    <p:sldId id="295" r:id="rId12"/>
    <p:sldId id="293" r:id="rId13"/>
    <p:sldId id="296" r:id="rId14"/>
    <p:sldId id="282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>
      <p:cViewPr varScale="1">
        <p:scale>
          <a:sx n="88" d="100"/>
          <a:sy n="88" d="100"/>
        </p:scale>
        <p:origin x="124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7D15C-CFBE-45C1-8069-1EF7B0011EF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6E123-8CAE-41B4-A87B-B84B9DA876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93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6E123-8CAE-41B4-A87B-B84B9DA8764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2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F3F498-DA04-42BB-8A0C-401C06F6D895}" type="datetime12">
              <a:rPr lang="en-CA" smtClean="0"/>
              <a:t>5:17 PM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4EF-0BCA-4C48-BD12-CA1847655F3E}" type="datetime12">
              <a:rPr lang="en-CA" smtClean="0"/>
              <a:t>5:17 PM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A14-D579-482F-A1A0-FFA02ED277EA}" type="datetime12">
              <a:rPr lang="en-CA" smtClean="0"/>
              <a:t>5:17 PM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040-E1D3-4D03-9126-162E93D1D427}" type="datetime12">
              <a:rPr lang="en-CA" smtClean="0"/>
              <a:t>5:17 PM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1F17-D73A-419C-8128-116483002C3F}" type="datetime12">
              <a:rPr lang="en-CA" smtClean="0"/>
              <a:t>5:17 PM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B4F2-5A05-465B-B0CE-DEBDB57CE7E0}" type="datetime12">
              <a:rPr lang="en-CA" smtClean="0"/>
              <a:t>5:17 PM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35C8-1B73-4879-9287-75415F5EBC00}" type="datetime12">
              <a:rPr lang="en-CA" smtClean="0"/>
              <a:t>5:17 PM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1EA-696B-42CF-BF33-97D4022A5C34}" type="datetime12">
              <a:rPr lang="en-CA" smtClean="0"/>
              <a:t>5:17 PM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AEB3-08E9-4E5D-8647-B0427529DB80}" type="datetime12">
              <a:rPr lang="en-CA" smtClean="0"/>
              <a:t>5:17 PM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4447167-CFAE-4A0A-89BB-0F547A808818}" type="datetime12">
              <a:rPr lang="en-CA" smtClean="0"/>
              <a:t>5:17 PM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A03D51-16EE-4C06-8ABA-B31D26DC0A99}" type="datetime12">
              <a:rPr lang="en-CA" smtClean="0"/>
              <a:t>5:17 PM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931508-6D7A-441C-A0FC-5413DFF834EB}" type="datetime12">
              <a:rPr lang="en-CA" smtClean="0"/>
              <a:t>5:17 PM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7AB8D9-0BC6-4268-BB9A-25D5D73B0FC8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projects/cifar-10-dataset-mirror/" TargetMode="External"/><Relationship Id="rId2" Type="http://schemas.openxmlformats.org/officeDocument/2006/relationships/hyperlink" Target="https://www.datacamp.com/community/tutorials/k-nearest-neighbor-classification-scikit-lea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age-net.org/index.p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2376264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400" dirty="0" smtClean="0"/>
              <a:t>Deep </a:t>
            </a:r>
            <a:r>
              <a:rPr lang="en-CA" sz="4400" dirty="0"/>
              <a:t>Learning </a:t>
            </a:r>
            <a:r>
              <a:rPr lang="en-CA" sz="4400" dirty="0" smtClean="0"/>
              <a:t/>
            </a:r>
            <a:br>
              <a:rPr lang="en-CA" sz="4400" dirty="0" smtClean="0"/>
            </a:br>
            <a:r>
              <a:rPr lang="en-CA" sz="4400" dirty="0" smtClean="0"/>
              <a:t>for </a:t>
            </a:r>
            <a:r>
              <a:rPr lang="en-CA" sz="4400" dirty="0"/>
              <a:t>Computer </a:t>
            </a:r>
            <a:r>
              <a:rPr lang="en-CA" sz="4400" dirty="0" smtClean="0"/>
              <a:t>Vision</a:t>
            </a:r>
            <a:br>
              <a:rPr lang="en-CA" sz="4400" dirty="0" smtClean="0"/>
            </a:br>
            <a:r>
              <a:rPr lang="en-CA" sz="4400" dirty="0" smtClean="0"/>
              <a:t>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4000" dirty="0" smtClean="0"/>
              <a:t>Assignment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3472"/>
            <a:ext cx="7772400" cy="1199704"/>
          </a:xfrm>
        </p:spPr>
        <p:txBody>
          <a:bodyPr/>
          <a:lstStyle/>
          <a:p>
            <a:r>
              <a:rPr lang="en-CA" dirty="0" smtClean="0"/>
              <a:t>Instructor: Dr. </a:t>
            </a:r>
            <a:r>
              <a:rPr lang="en-CA" dirty="0" err="1" smtClean="0"/>
              <a:t>Mehrandezh</a:t>
            </a:r>
            <a:endParaRPr lang="en-CA" dirty="0" smtClean="0"/>
          </a:p>
          <a:p>
            <a:r>
              <a:rPr lang="en-CA" dirty="0" smtClean="0"/>
              <a:t>Student: </a:t>
            </a:r>
            <a:r>
              <a:rPr lang="en-CA" dirty="0" err="1" smtClean="0"/>
              <a:t>Marzieh</a:t>
            </a:r>
            <a:r>
              <a:rPr lang="en-CA" dirty="0" smtClean="0"/>
              <a:t> </a:t>
            </a:r>
            <a:r>
              <a:rPr lang="en-CA" dirty="0" err="1" smtClean="0"/>
              <a:t>Zamani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0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CA" sz="2400" dirty="0"/>
              <a:t>k-NN Classifier </a:t>
            </a:r>
            <a:r>
              <a:rPr lang="en-CA" sz="2400" dirty="0" smtClean="0"/>
              <a:t>Class-wise Performance for Test Data 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 smtClean="0"/>
              <a:t>[Varied Parameters: </a:t>
            </a:r>
            <a:r>
              <a:rPr lang="en-CA" sz="2400" dirty="0" err="1" smtClean="0"/>
              <a:t>n_neighbors</a:t>
            </a:r>
            <a:r>
              <a:rPr lang="en-CA" sz="2400" dirty="0"/>
              <a:t>, </a:t>
            </a:r>
            <a:r>
              <a:rPr lang="en-CA" sz="2400" dirty="0" smtClean="0"/>
              <a:t>weights, classes]</a:t>
            </a:r>
            <a:br>
              <a:rPr lang="en-CA" sz="2400" dirty="0" smtClean="0"/>
            </a:br>
            <a:r>
              <a:rPr lang="en-CA" sz="2400" dirty="0" smtClean="0"/>
              <a:t>algorithm = “brute”</a:t>
            </a:r>
            <a:endParaRPr lang="en-CA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200000" cy="539413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CA" sz="2400" dirty="0"/>
              <a:t>k-NN Classifier </a:t>
            </a:r>
            <a:r>
              <a:rPr lang="en-CA" sz="2400" dirty="0" smtClean="0"/>
              <a:t>Class-wise Performance for Test Data 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 smtClean="0"/>
              <a:t>[Varied Parameters: </a:t>
            </a:r>
            <a:r>
              <a:rPr lang="en-CA" sz="2400" dirty="0" err="1" smtClean="0"/>
              <a:t>n_neighbors</a:t>
            </a:r>
            <a:r>
              <a:rPr lang="en-CA" sz="2400" dirty="0"/>
              <a:t>, </a:t>
            </a:r>
            <a:r>
              <a:rPr lang="en-CA" sz="2400" dirty="0" smtClean="0"/>
              <a:t>weights, classes]</a:t>
            </a:r>
            <a:br>
              <a:rPr lang="en-CA" sz="2400" dirty="0" smtClean="0"/>
            </a:br>
            <a:r>
              <a:rPr lang="en-CA" sz="2400" dirty="0"/>
              <a:t>algorithm = “brute”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/>
              <a:t>Average </a:t>
            </a:r>
            <a:r>
              <a:rPr lang="en-CA" dirty="0" smtClean="0"/>
              <a:t>precision: 90</a:t>
            </a:r>
            <a:r>
              <a:rPr lang="en-CA" dirty="0"/>
              <a:t>% for </a:t>
            </a:r>
            <a:r>
              <a:rPr lang="en-CA" dirty="0" smtClean="0"/>
              <a:t>Panda, 40</a:t>
            </a:r>
            <a:r>
              <a:rPr lang="en-CA" dirty="0"/>
              <a:t>% for Cats and Dogs. </a:t>
            </a:r>
            <a:endParaRPr lang="en-CA" dirty="0" smtClean="0"/>
          </a:p>
          <a:p>
            <a:pPr lvl="0"/>
            <a:r>
              <a:rPr lang="en-CA" dirty="0" smtClean="0"/>
              <a:t>For Panda: “uniform</a:t>
            </a:r>
            <a:r>
              <a:rPr lang="en-CA" dirty="0"/>
              <a:t>” weight </a:t>
            </a:r>
            <a:r>
              <a:rPr lang="en-CA" dirty="0" smtClean="0"/>
              <a:t>slightly more precise than </a:t>
            </a:r>
            <a:r>
              <a:rPr lang="en-CA" dirty="0"/>
              <a:t>“distance” weight. </a:t>
            </a:r>
            <a:endParaRPr lang="en-CA" dirty="0" smtClean="0"/>
          </a:p>
          <a:p>
            <a:pPr lvl="0"/>
            <a:r>
              <a:rPr lang="en-CA" dirty="0" smtClean="0"/>
              <a:t>For </a:t>
            </a:r>
            <a:r>
              <a:rPr lang="en-CA" dirty="0"/>
              <a:t>Cats and Dogs, “distance” weight </a:t>
            </a:r>
            <a:r>
              <a:rPr lang="en-CA" dirty="0" smtClean="0"/>
              <a:t>has higher </a:t>
            </a:r>
            <a:r>
              <a:rPr lang="en-CA" dirty="0"/>
              <a:t>precision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8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CA" sz="2000" dirty="0"/>
              <a:t>k-NN Classifier </a:t>
            </a:r>
            <a:r>
              <a:rPr lang="en-CA" sz="2000" dirty="0" smtClean="0"/>
              <a:t>Class-wise &amp; Average </a:t>
            </a:r>
            <a:r>
              <a:rPr lang="en-CA" sz="2000" dirty="0"/>
              <a:t>Performance </a:t>
            </a:r>
            <a:br>
              <a:rPr lang="en-CA" sz="2000" dirty="0"/>
            </a:br>
            <a:r>
              <a:rPr lang="en-CA" sz="2000" dirty="0"/>
              <a:t>for </a:t>
            </a:r>
            <a:r>
              <a:rPr lang="en-CA" sz="2000" dirty="0" smtClean="0"/>
              <a:t>Evaluation Data</a:t>
            </a:r>
            <a:br>
              <a:rPr lang="en-CA" sz="2000" dirty="0" smtClean="0"/>
            </a:br>
            <a:r>
              <a:rPr lang="en-CA" sz="2000" dirty="0"/>
              <a:t>[Varied </a:t>
            </a:r>
            <a:r>
              <a:rPr lang="en-CA" sz="2000" dirty="0" smtClean="0"/>
              <a:t>Parameters: </a:t>
            </a:r>
            <a:r>
              <a:rPr lang="en-CA" sz="2000" dirty="0" err="1" smtClean="0"/>
              <a:t>n_neighbors</a:t>
            </a:r>
            <a:r>
              <a:rPr lang="en-CA" sz="2000" dirty="0" smtClean="0"/>
              <a:t>, classes]</a:t>
            </a:r>
            <a:br>
              <a:rPr lang="en-CA" sz="2000" dirty="0" smtClean="0"/>
            </a:br>
            <a:r>
              <a:rPr lang="en-CA" sz="2000" dirty="0" smtClean="0"/>
              <a:t>weights=“distance &amp; ”algorithm </a:t>
            </a:r>
            <a:r>
              <a:rPr lang="en-CA" sz="2000" dirty="0"/>
              <a:t>= “brute”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08" y="1419239"/>
            <a:ext cx="7200000" cy="539413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6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CA" sz="2000" dirty="0"/>
              <a:t>k-NN Classifier Class-wise &amp; Average Performance </a:t>
            </a:r>
            <a:br>
              <a:rPr lang="en-CA" sz="2000" dirty="0"/>
            </a:br>
            <a:r>
              <a:rPr lang="en-CA" sz="2000" dirty="0"/>
              <a:t>for Evaluation Data</a:t>
            </a:r>
            <a:br>
              <a:rPr lang="en-CA" sz="2000" dirty="0"/>
            </a:br>
            <a:r>
              <a:rPr lang="en-CA" sz="2000" dirty="0"/>
              <a:t>[Varied Parameters: </a:t>
            </a:r>
            <a:r>
              <a:rPr lang="en-CA" sz="2000" dirty="0" err="1"/>
              <a:t>n_neighbors</a:t>
            </a:r>
            <a:r>
              <a:rPr lang="en-CA" sz="2000" dirty="0"/>
              <a:t>, classes]</a:t>
            </a:r>
            <a:br>
              <a:rPr lang="en-CA" sz="2000" dirty="0"/>
            </a:br>
            <a:r>
              <a:rPr lang="en-CA" sz="2000" dirty="0"/>
              <a:t>weights=“distance &amp; ”algorithm = “brute”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Overall </a:t>
            </a:r>
            <a:r>
              <a:rPr lang="en-CA" dirty="0"/>
              <a:t>average </a:t>
            </a:r>
            <a:r>
              <a:rPr lang="en-CA" dirty="0" smtClean="0"/>
              <a:t>precision:56</a:t>
            </a:r>
            <a:r>
              <a:rPr lang="en-CA" dirty="0"/>
              <a:t>%</a:t>
            </a:r>
          </a:p>
          <a:p>
            <a:r>
              <a:rPr lang="en-CA" dirty="0" smtClean="0"/>
              <a:t>Average </a:t>
            </a:r>
            <a:r>
              <a:rPr lang="en-CA" dirty="0"/>
              <a:t>class </a:t>
            </a:r>
            <a:r>
              <a:rPr lang="en-CA" dirty="0" smtClean="0"/>
              <a:t>precision: </a:t>
            </a:r>
          </a:p>
          <a:p>
            <a:pPr lvl="1"/>
            <a:r>
              <a:rPr lang="en-CA" dirty="0" smtClean="0"/>
              <a:t>41</a:t>
            </a:r>
            <a:r>
              <a:rPr lang="en-CA" dirty="0"/>
              <a:t>% for Cats, </a:t>
            </a:r>
            <a:endParaRPr lang="en-CA" dirty="0" smtClean="0"/>
          </a:p>
          <a:p>
            <a:pPr lvl="1"/>
            <a:r>
              <a:rPr lang="en-CA" dirty="0" smtClean="0"/>
              <a:t>39</a:t>
            </a:r>
            <a:r>
              <a:rPr lang="en-CA" dirty="0"/>
              <a:t>% for </a:t>
            </a:r>
            <a:r>
              <a:rPr lang="en-CA" dirty="0" smtClean="0"/>
              <a:t>Dogs,</a:t>
            </a:r>
          </a:p>
          <a:p>
            <a:pPr lvl="1"/>
            <a:r>
              <a:rPr lang="en-CA" dirty="0" smtClean="0"/>
              <a:t>87</a:t>
            </a:r>
            <a:r>
              <a:rPr lang="en-CA" dirty="0"/>
              <a:t>% for Panda. </a:t>
            </a:r>
            <a:endParaRPr lang="en-CA" dirty="0" smtClean="0"/>
          </a:p>
          <a:p>
            <a:r>
              <a:rPr lang="en-CA" dirty="0" smtClean="0"/>
              <a:t>Highest </a:t>
            </a:r>
            <a:r>
              <a:rPr lang="en-CA" dirty="0"/>
              <a:t>precision </a:t>
            </a:r>
            <a:r>
              <a:rPr lang="en-CA" dirty="0" smtClean="0"/>
              <a:t>for </a:t>
            </a:r>
            <a:r>
              <a:rPr lang="en-CA" dirty="0" err="1"/>
              <a:t>n_neighbors</a:t>
            </a:r>
            <a:r>
              <a:rPr lang="en-CA" dirty="0"/>
              <a:t> = </a:t>
            </a:r>
            <a:r>
              <a:rPr lang="en-CA" dirty="0" smtClean="0"/>
              <a:t>2 &amp; 12</a:t>
            </a:r>
            <a:endParaRPr lang="en-CA" dirty="0"/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1600" u="sng" dirty="0">
                <a:hlinkClick r:id="rId2"/>
              </a:rPr>
              <a:t>https://</a:t>
            </a:r>
            <a:r>
              <a:rPr lang="en-CA" sz="1600" u="sng" dirty="0" smtClean="0">
                <a:hlinkClick r:id="rId2"/>
              </a:rPr>
              <a:t>www.datacamp.com/community/tutorials/k-nearest-neighbor-classification-scikit-learn</a:t>
            </a:r>
            <a:endParaRPr lang="en-CA" sz="1600" dirty="0" smtClean="0"/>
          </a:p>
          <a:p>
            <a:pPr lvl="0"/>
            <a:r>
              <a:rPr lang="en-US" sz="1600" dirty="0" err="1" smtClean="0"/>
              <a:t>Rosebrock</a:t>
            </a:r>
            <a:r>
              <a:rPr lang="en-US" sz="1600" dirty="0"/>
              <a:t>, A. (2017). Deep learning for computer vision with python: starter bundle. </a:t>
            </a:r>
            <a:r>
              <a:rPr lang="en-US" sz="1600" dirty="0" err="1"/>
              <a:t>PyImageSearch</a:t>
            </a:r>
            <a:r>
              <a:rPr lang="en-US" sz="1600" dirty="0"/>
              <a:t>.</a:t>
            </a:r>
          </a:p>
          <a:p>
            <a:r>
              <a:rPr lang="en-CA" sz="1600" dirty="0"/>
              <a:t>Cifar-10 </a:t>
            </a:r>
            <a:r>
              <a:rPr lang="en-CA" sz="1600" dirty="0" smtClean="0"/>
              <a:t>Dataset: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://pjreddie.com/projects/cifar-10-dataset-mirror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0"/>
            <a:r>
              <a:rPr lang="en-CA" sz="1600" dirty="0"/>
              <a:t>ImageNet </a:t>
            </a:r>
            <a:r>
              <a:rPr lang="en-CA" sz="1600" dirty="0" smtClean="0"/>
              <a:t>Dataset: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www.image-net.org/index.php</a:t>
            </a:r>
            <a:endParaRPr lang="en-CA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5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your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664" y="3356992"/>
            <a:ext cx="6947049" cy="1454888"/>
          </a:xfrm>
        </p:spPr>
        <p:txBody>
          <a:bodyPr/>
          <a:lstStyle/>
          <a:p>
            <a:r>
              <a:rPr lang="en-CA" sz="3600" dirty="0"/>
              <a:t>Questions are welcome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3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CA" dirty="0" smtClean="0"/>
              <a:t>Calculate </a:t>
            </a:r>
            <a:r>
              <a:rPr lang="en-CA" dirty="0"/>
              <a:t>distance</a:t>
            </a:r>
          </a:p>
          <a:p>
            <a:r>
              <a:rPr lang="en-CA" dirty="0"/>
              <a:t>Find </a:t>
            </a:r>
            <a:r>
              <a:rPr lang="en-CA" dirty="0" smtClean="0"/>
              <a:t>k closest </a:t>
            </a:r>
            <a:r>
              <a:rPr lang="en-CA" dirty="0"/>
              <a:t>neighbors</a:t>
            </a:r>
          </a:p>
          <a:p>
            <a:r>
              <a:rPr lang="en-CA" dirty="0"/>
              <a:t>Vote for </a:t>
            </a:r>
            <a:r>
              <a:rPr lang="en-CA" dirty="0" smtClean="0"/>
              <a:t>labels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k-Nearest Neighbors Method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8" t="50000" r="19235"/>
          <a:stretch/>
        </p:blipFill>
        <p:spPr>
          <a:xfrm>
            <a:off x="3348504" y="2281377"/>
            <a:ext cx="5760000" cy="45319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0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Dataset </a:t>
            </a:r>
            <a:r>
              <a:rPr lang="en-CA" sz="2400" dirty="0"/>
              <a:t>for Training and </a:t>
            </a:r>
            <a:r>
              <a:rPr lang="en-CA" sz="2400" dirty="0" smtClean="0"/>
              <a:t>Testing</a:t>
            </a:r>
          </a:p>
          <a:p>
            <a:pPr lvl="1"/>
            <a:r>
              <a:rPr lang="en-CA" sz="2000" dirty="0" smtClean="0"/>
              <a:t>900 image per Cats, Dogs, and Panda Class </a:t>
            </a:r>
            <a:r>
              <a:rPr lang="en-CA" sz="2000" dirty="0"/>
              <a:t>from Animals </a:t>
            </a:r>
            <a:r>
              <a:rPr lang="en-CA" sz="2000" dirty="0" smtClean="0"/>
              <a:t>dataset</a:t>
            </a:r>
          </a:p>
          <a:p>
            <a:r>
              <a:rPr lang="en-CA" sz="2400" dirty="0" smtClean="0"/>
              <a:t>Dataset </a:t>
            </a:r>
            <a:r>
              <a:rPr lang="en-CA" sz="2400" dirty="0"/>
              <a:t>for </a:t>
            </a:r>
            <a:r>
              <a:rPr lang="en-CA" sz="2400" dirty="0" smtClean="0"/>
              <a:t>Evaluation</a:t>
            </a:r>
          </a:p>
          <a:p>
            <a:pPr lvl="1"/>
            <a:r>
              <a:rPr lang="en-CA" sz="2000" dirty="0" smtClean="0"/>
              <a:t>100 image </a:t>
            </a:r>
            <a:r>
              <a:rPr lang="en-CA" sz="2000" dirty="0"/>
              <a:t>per Cats, </a:t>
            </a:r>
            <a:r>
              <a:rPr lang="en-CA" sz="2000" dirty="0" smtClean="0"/>
              <a:t>Dogs from </a:t>
            </a:r>
            <a:r>
              <a:rPr lang="en-CA" sz="2000" dirty="0"/>
              <a:t>Cifar-10 datasets</a:t>
            </a:r>
            <a:r>
              <a:rPr lang="en-CA" sz="2000" dirty="0" smtClean="0"/>
              <a:t> </a:t>
            </a:r>
          </a:p>
          <a:p>
            <a:pPr lvl="1"/>
            <a:r>
              <a:rPr lang="en-CA" sz="2000" dirty="0" smtClean="0"/>
              <a:t>100 </a:t>
            </a:r>
            <a:r>
              <a:rPr lang="en-CA" sz="2000" dirty="0"/>
              <a:t>image per </a:t>
            </a:r>
            <a:r>
              <a:rPr lang="en-CA" sz="2000" dirty="0" smtClean="0"/>
              <a:t>Panda Class from </a:t>
            </a:r>
            <a:r>
              <a:rPr lang="en-CA" sz="2000" dirty="0" smtClean="0"/>
              <a:t>ImageNet </a:t>
            </a:r>
            <a:r>
              <a:rPr lang="en-CA" sz="2000" dirty="0"/>
              <a:t>datasets</a:t>
            </a:r>
          </a:p>
          <a:p>
            <a:endParaRPr lang="en-CA" dirty="0"/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Implementing k-NN: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Step </a:t>
            </a:r>
            <a:r>
              <a:rPr lang="en-CA" dirty="0"/>
              <a:t>#1 – Gather Our </a:t>
            </a:r>
            <a:r>
              <a:rPr lang="en-CA" dirty="0" smtClean="0"/>
              <a:t>Dataset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33056"/>
            <a:ext cx="5990914" cy="288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509120"/>
            <a:ext cx="244827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Note: No </a:t>
            </a:r>
            <a:r>
              <a:rPr lang="en-CA" dirty="0"/>
              <a:t>image has </a:t>
            </a:r>
            <a:endParaRPr lang="en-CA" dirty="0" smtClean="0"/>
          </a:p>
          <a:p>
            <a:r>
              <a:rPr lang="en-CA" dirty="0" smtClean="0"/>
              <a:t>Been used </a:t>
            </a:r>
            <a:r>
              <a:rPr lang="en-CA" dirty="0"/>
              <a:t>twice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1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Training dataset: 75</a:t>
            </a:r>
            <a:r>
              <a:rPr lang="en-CA" dirty="0"/>
              <a:t>% of </a:t>
            </a:r>
            <a:r>
              <a:rPr lang="en-CA" dirty="0" smtClean="0"/>
              <a:t>3x900 images </a:t>
            </a:r>
          </a:p>
          <a:p>
            <a:pPr lvl="1"/>
            <a:r>
              <a:rPr lang="en-CA" dirty="0" smtClean="0"/>
              <a:t>(675 image per class)</a:t>
            </a:r>
          </a:p>
          <a:p>
            <a:pPr lvl="1"/>
            <a:endParaRPr lang="en-CA" dirty="0"/>
          </a:p>
          <a:p>
            <a:r>
              <a:rPr lang="en-CA" dirty="0" smtClean="0"/>
              <a:t>Testing dataset: 25</a:t>
            </a:r>
            <a:r>
              <a:rPr lang="en-CA" dirty="0"/>
              <a:t>% of </a:t>
            </a:r>
            <a:r>
              <a:rPr lang="en-CA" dirty="0" smtClean="0"/>
              <a:t>3x900 images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(225 </a:t>
            </a:r>
            <a:r>
              <a:rPr lang="en-CA" dirty="0"/>
              <a:t>image </a:t>
            </a:r>
            <a:r>
              <a:rPr lang="en-CA" dirty="0" smtClean="0"/>
              <a:t>per </a:t>
            </a:r>
            <a:r>
              <a:rPr lang="en-CA" dirty="0"/>
              <a:t>class</a:t>
            </a:r>
            <a:r>
              <a:rPr lang="en-CA" dirty="0" smtClean="0"/>
              <a:t>)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Evaluation dataset:100</a:t>
            </a:r>
            <a:r>
              <a:rPr lang="en-CA" dirty="0"/>
              <a:t>% of </a:t>
            </a:r>
            <a:r>
              <a:rPr lang="en-CA" dirty="0" smtClean="0"/>
              <a:t>3x100 </a:t>
            </a:r>
            <a:r>
              <a:rPr lang="en-CA" dirty="0"/>
              <a:t>images</a:t>
            </a:r>
            <a:r>
              <a:rPr lang="en-CA" dirty="0" smtClean="0"/>
              <a:t>)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(100 image </a:t>
            </a:r>
            <a:r>
              <a:rPr lang="en-CA" dirty="0"/>
              <a:t>per class)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Implementing k-NN: </a:t>
            </a:r>
            <a:br>
              <a:rPr lang="en-CA" dirty="0"/>
            </a:br>
            <a:r>
              <a:rPr lang="en-CA" dirty="0"/>
              <a:t>Step </a:t>
            </a:r>
            <a:r>
              <a:rPr lang="en-CA" dirty="0" smtClean="0"/>
              <a:t>#2 </a:t>
            </a:r>
            <a:r>
              <a:rPr lang="en-CA" dirty="0"/>
              <a:t>– Split the Dataset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6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Dataset: Training dataset (75% of 3x900 images)</a:t>
            </a:r>
          </a:p>
          <a:p>
            <a:endParaRPr lang="en-CA" dirty="0" smtClean="0"/>
          </a:p>
          <a:p>
            <a:r>
              <a:rPr lang="en-CA" dirty="0" smtClean="0"/>
              <a:t>Train </a:t>
            </a:r>
            <a:r>
              <a:rPr lang="en-CA" dirty="0"/>
              <a:t>the </a:t>
            </a:r>
            <a:r>
              <a:rPr lang="en-CA" dirty="0" smtClean="0"/>
              <a:t>Classifier for </a:t>
            </a:r>
            <a:r>
              <a:rPr lang="en-CA" dirty="0"/>
              <a:t>Different </a:t>
            </a:r>
            <a:r>
              <a:rPr lang="en-CA" dirty="0" smtClean="0"/>
              <a:t>Parameters:</a:t>
            </a:r>
          </a:p>
          <a:p>
            <a:pPr lvl="1"/>
            <a:r>
              <a:rPr lang="en-CA" b="1" dirty="0"/>
              <a:t>Weights</a:t>
            </a:r>
            <a:r>
              <a:rPr lang="en-CA" dirty="0"/>
              <a:t>: {‘uniform’, ‘distance’} </a:t>
            </a:r>
          </a:p>
          <a:p>
            <a:pPr lvl="1"/>
            <a:r>
              <a:rPr lang="en-CA" b="1" dirty="0"/>
              <a:t>Algorithm</a:t>
            </a:r>
            <a:r>
              <a:rPr lang="en-CA" dirty="0"/>
              <a:t>: {‘auto’, ‘</a:t>
            </a:r>
            <a:r>
              <a:rPr lang="en-CA" dirty="0" err="1"/>
              <a:t>ball_tree</a:t>
            </a:r>
            <a:r>
              <a:rPr lang="en-CA" dirty="0"/>
              <a:t>’, ‘</a:t>
            </a:r>
            <a:r>
              <a:rPr lang="en-CA" dirty="0" err="1"/>
              <a:t>kd_tree</a:t>
            </a:r>
            <a:r>
              <a:rPr lang="en-CA" dirty="0"/>
              <a:t>’, ‘brute</a:t>
            </a:r>
            <a:r>
              <a:rPr lang="en-CA" dirty="0" smtClean="0"/>
              <a:t>’}</a:t>
            </a:r>
            <a:endParaRPr lang="en-CA" dirty="0"/>
          </a:p>
          <a:p>
            <a:pPr lvl="1"/>
            <a:r>
              <a:rPr lang="en-CA" b="1" dirty="0" err="1"/>
              <a:t>n_neighbors</a:t>
            </a:r>
            <a:r>
              <a:rPr lang="en-CA" dirty="0"/>
              <a:t>: {1,2,3,4,5,6,7,8,9,10,12,14,16,18,20}</a:t>
            </a:r>
          </a:p>
          <a:p>
            <a:endParaRPr lang="en-CA" dirty="0" smtClean="0"/>
          </a:p>
          <a:p>
            <a:r>
              <a:rPr lang="en-CA" dirty="0" smtClean="0"/>
              <a:t>=&gt; 2 </a:t>
            </a:r>
            <a:r>
              <a:rPr lang="en-CA" dirty="0"/>
              <a:t>x 4 x 15 = 120 combinations of </a:t>
            </a:r>
            <a:r>
              <a:rPr lang="en-CA" dirty="0" smtClean="0"/>
              <a:t>parameters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Implementing k-NN: </a:t>
            </a:r>
            <a:br>
              <a:rPr lang="en-CA" sz="3200" dirty="0"/>
            </a:br>
            <a:r>
              <a:rPr lang="en-CA" sz="3200" dirty="0"/>
              <a:t>Step </a:t>
            </a:r>
            <a:r>
              <a:rPr lang="en-CA" sz="3200" dirty="0" smtClean="0"/>
              <a:t>#3 </a:t>
            </a:r>
            <a:r>
              <a:rPr lang="en-CA" sz="3200" dirty="0"/>
              <a:t>– Train </a:t>
            </a:r>
            <a:r>
              <a:rPr lang="en-CA" sz="3200" dirty="0" smtClean="0"/>
              <a:t>the Classifier</a:t>
            </a:r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6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Dataset: </a:t>
            </a:r>
            <a:r>
              <a:rPr lang="en-CA" dirty="0" smtClean="0"/>
              <a:t>Testing </a:t>
            </a:r>
            <a:r>
              <a:rPr lang="en-CA" dirty="0"/>
              <a:t>dataset </a:t>
            </a:r>
            <a:r>
              <a:rPr lang="en-CA" dirty="0" smtClean="0"/>
              <a:t>(25</a:t>
            </a:r>
            <a:r>
              <a:rPr lang="en-CA" dirty="0"/>
              <a:t>% of </a:t>
            </a:r>
            <a:r>
              <a:rPr lang="en-CA" dirty="0" smtClean="0"/>
              <a:t>3x900 images)</a:t>
            </a:r>
            <a:endParaRPr lang="en-CA" dirty="0"/>
          </a:p>
          <a:p>
            <a:pPr marL="109728" indent="0">
              <a:buNone/>
            </a:pPr>
            <a:endParaRPr lang="en-CA" dirty="0" smtClean="0"/>
          </a:p>
          <a:p>
            <a:r>
              <a:rPr lang="en-CA" dirty="0" smtClean="0"/>
              <a:t>=&gt; 2 </a:t>
            </a:r>
            <a:r>
              <a:rPr lang="en-CA" dirty="0"/>
              <a:t>x 4 x 15 = 120 combinations of </a:t>
            </a:r>
            <a:r>
              <a:rPr lang="en-CA" dirty="0" smtClean="0"/>
              <a:t>parameters</a:t>
            </a:r>
          </a:p>
          <a:p>
            <a:endParaRPr lang="en-CA" dirty="0" smtClean="0"/>
          </a:p>
          <a:p>
            <a:r>
              <a:rPr lang="en-CA" dirty="0" smtClean="0"/>
              <a:t>Compare average precision</a:t>
            </a:r>
          </a:p>
          <a:p>
            <a:endParaRPr lang="en-CA" dirty="0" smtClean="0"/>
          </a:p>
          <a:p>
            <a:r>
              <a:rPr lang="en-CA" dirty="0" smtClean="0"/>
              <a:t>Choose best parameter values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Implementing k-NN: </a:t>
            </a:r>
            <a:br>
              <a:rPr lang="en-CA" sz="3200" dirty="0"/>
            </a:br>
            <a:r>
              <a:rPr lang="en-CA" sz="3200" dirty="0"/>
              <a:t>Step </a:t>
            </a:r>
            <a:r>
              <a:rPr lang="en-CA" sz="3200" dirty="0" smtClean="0"/>
              <a:t>#4 </a:t>
            </a:r>
            <a:r>
              <a:rPr lang="en-CA" sz="3200" dirty="0"/>
              <a:t>– </a:t>
            </a:r>
            <a:r>
              <a:rPr lang="en-CA" sz="3200" dirty="0" smtClean="0"/>
              <a:t>Test the Classifier</a:t>
            </a:r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2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Dataset: Evaluation dataset (100% of 3x100 images)</a:t>
            </a:r>
          </a:p>
          <a:p>
            <a:endParaRPr lang="en-CA" dirty="0" smtClean="0"/>
          </a:p>
          <a:p>
            <a:r>
              <a:rPr lang="en-CA" dirty="0" smtClean="0"/>
              <a:t>Parameters: Optimal parameters from test results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Implementing k-NN: </a:t>
            </a:r>
            <a:br>
              <a:rPr lang="en-CA" dirty="0"/>
            </a:br>
            <a:r>
              <a:rPr lang="en-CA" dirty="0"/>
              <a:t>Step #5 – Evaluate Tuned </a:t>
            </a:r>
            <a:r>
              <a:rPr lang="en-CA" dirty="0" smtClean="0"/>
              <a:t>Classifier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9239"/>
            <a:ext cx="7200000" cy="53941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CA" sz="2400" dirty="0"/>
              <a:t>k-NN Classifier Average </a:t>
            </a:r>
            <a:r>
              <a:rPr lang="en-CA" sz="2400" dirty="0" smtClean="0"/>
              <a:t>Performance for Test Data 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 smtClean="0"/>
              <a:t>[Varied Parameters: </a:t>
            </a:r>
            <a:r>
              <a:rPr lang="en-CA" sz="2400" dirty="0" err="1" smtClean="0"/>
              <a:t>n_neighbors</a:t>
            </a:r>
            <a:r>
              <a:rPr lang="en-CA" sz="2400" dirty="0"/>
              <a:t>, weights, </a:t>
            </a:r>
            <a:r>
              <a:rPr lang="en-CA" sz="2400" dirty="0" smtClean="0"/>
              <a:t>algorithms]</a:t>
            </a:r>
            <a:endParaRPr lang="en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4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CA" sz="2400" dirty="0"/>
              <a:t>k-NN Classifier Average </a:t>
            </a:r>
            <a:r>
              <a:rPr lang="en-CA" sz="2400" dirty="0" smtClean="0"/>
              <a:t>Performance for Test Data 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 smtClean="0"/>
              <a:t>[Varied Parameters: </a:t>
            </a:r>
            <a:r>
              <a:rPr lang="en-CA" sz="2400" dirty="0" err="1" smtClean="0"/>
              <a:t>n_neighbors</a:t>
            </a:r>
            <a:r>
              <a:rPr lang="en-CA" sz="2400" dirty="0"/>
              <a:t>, weights, </a:t>
            </a:r>
            <a:r>
              <a:rPr lang="en-CA" sz="2400" dirty="0" smtClean="0"/>
              <a:t>algorithms]</a:t>
            </a:r>
            <a:endParaRPr lang="en-CA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Average precision: 54% </a:t>
            </a:r>
            <a:r>
              <a:rPr lang="en-CA" dirty="0"/>
              <a:t>to </a:t>
            </a:r>
            <a:r>
              <a:rPr lang="en-CA" dirty="0" smtClean="0"/>
              <a:t>58%</a:t>
            </a:r>
            <a:endParaRPr lang="en-CA" dirty="0"/>
          </a:p>
          <a:p>
            <a:r>
              <a:rPr lang="en-CA" dirty="0" smtClean="0"/>
              <a:t>“</a:t>
            </a:r>
            <a:r>
              <a:rPr lang="en-CA" dirty="0"/>
              <a:t>distance” weight </a:t>
            </a:r>
            <a:r>
              <a:rPr lang="en-CA" dirty="0" smtClean="0"/>
              <a:t>slightly </a:t>
            </a:r>
            <a:r>
              <a:rPr lang="en-CA" dirty="0"/>
              <a:t>higher than “uniform” weight</a:t>
            </a:r>
            <a:r>
              <a:rPr lang="en-CA" dirty="0" smtClean="0"/>
              <a:t>;</a:t>
            </a:r>
            <a:endParaRPr lang="en-CA" dirty="0"/>
          </a:p>
          <a:p>
            <a:r>
              <a:rPr lang="en-CA" dirty="0" smtClean="0"/>
              <a:t>Equal average </a:t>
            </a:r>
            <a:r>
              <a:rPr lang="en-CA" dirty="0"/>
              <a:t>precision </a:t>
            </a:r>
            <a:r>
              <a:rPr lang="en-CA" dirty="0" smtClean="0"/>
              <a:t>for </a:t>
            </a:r>
            <a:r>
              <a:rPr lang="en-CA" dirty="0"/>
              <a:t>all algorithms;</a:t>
            </a:r>
          </a:p>
          <a:p>
            <a:r>
              <a:rPr lang="en-CA" dirty="0" smtClean="0"/>
              <a:t>“</a:t>
            </a:r>
            <a:r>
              <a:rPr lang="en-CA" dirty="0"/>
              <a:t>brute” was </a:t>
            </a:r>
            <a:r>
              <a:rPr lang="en-CA" dirty="0" smtClean="0"/>
              <a:t>fastest algorithm;</a:t>
            </a:r>
            <a:endParaRPr lang="en-CA" dirty="0"/>
          </a:p>
          <a:p>
            <a:r>
              <a:rPr lang="en-CA" dirty="0" smtClean="0"/>
              <a:t>Highest average precision for </a:t>
            </a:r>
            <a:r>
              <a:rPr lang="en-CA" dirty="0" err="1"/>
              <a:t>n_neighbors</a:t>
            </a:r>
            <a:r>
              <a:rPr lang="en-CA" dirty="0"/>
              <a:t> = 14.</a:t>
            </a:r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8D9-0BC6-4268-BB9A-25D5D73B0FC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9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457</TotalTime>
  <Words>418</Words>
  <Application>Microsoft Office PowerPoint</Application>
  <PresentationFormat>On-screen Show (4:3)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Lucida Sans Unicode</vt:lpstr>
      <vt:lpstr>Verdana</vt:lpstr>
      <vt:lpstr>Wingdings 2</vt:lpstr>
      <vt:lpstr>Wingdings 3</vt:lpstr>
      <vt:lpstr>Concourse</vt:lpstr>
      <vt:lpstr>Deep Learning  for Computer Vision   Assignment 2</vt:lpstr>
      <vt:lpstr>k-Nearest Neighbors Method</vt:lpstr>
      <vt:lpstr>Implementing k-NN:  Step #1 – Gather Our Dataset</vt:lpstr>
      <vt:lpstr>Implementing k-NN:  Step #2 – Split the Dataset</vt:lpstr>
      <vt:lpstr>Implementing k-NN:  Step #3 – Train the Classifier</vt:lpstr>
      <vt:lpstr>Implementing k-NN:  Step #4 – Test the Classifier</vt:lpstr>
      <vt:lpstr>Implementing k-NN:  Step #5 – Evaluate Tuned Classifier</vt:lpstr>
      <vt:lpstr>k-NN Classifier Average Performance for Test Data  [Varied Parameters: n_neighbors, weights, algorithms]</vt:lpstr>
      <vt:lpstr>k-NN Classifier Average Performance for Test Data  [Varied Parameters: n_neighbors, weights, algorithms]</vt:lpstr>
      <vt:lpstr>k-NN Classifier Class-wise Performance for Test Data  [Varied Parameters: n_neighbors, weights, classes] algorithm = “brute”</vt:lpstr>
      <vt:lpstr>k-NN Classifier Class-wise Performance for Test Data  [Varied Parameters: n_neighbors, weights, classes] algorithm = “brute”</vt:lpstr>
      <vt:lpstr>k-NN Classifier Class-wise &amp; Average Performance  for Evaluation Data [Varied Parameters: n_neighbors, classes] weights=“distance &amp; ”algorithm = “brute”</vt:lpstr>
      <vt:lpstr>k-NN Classifier Class-wise &amp; Average Performance  for Evaluation Data [Varied Parameters: n_neighbors, classes] weights=“distance &amp; ”algorithm = “brute”</vt:lpstr>
      <vt:lpstr>References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Assignment 1</dc:title>
  <dc:creator>Windows User</dc:creator>
  <cp:lastModifiedBy>Marzi Zamani</cp:lastModifiedBy>
  <cp:revision>40</cp:revision>
  <dcterms:created xsi:type="dcterms:W3CDTF">2020-05-15T21:05:23Z</dcterms:created>
  <dcterms:modified xsi:type="dcterms:W3CDTF">2022-06-13T00:20:46Z</dcterms:modified>
</cp:coreProperties>
</file>