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9"/>
  </p:notesMasterIdLst>
  <p:sldIdLst>
    <p:sldId id="339" r:id="rId2"/>
    <p:sldId id="257" r:id="rId3"/>
    <p:sldId id="678" r:id="rId4"/>
    <p:sldId id="628" r:id="rId5"/>
    <p:sldId id="623" r:id="rId6"/>
    <p:sldId id="624" r:id="rId7"/>
    <p:sldId id="625" r:id="rId8"/>
    <p:sldId id="632" r:id="rId9"/>
    <p:sldId id="629" r:id="rId10"/>
    <p:sldId id="633" r:id="rId11"/>
    <p:sldId id="627" r:id="rId12"/>
    <p:sldId id="630" r:id="rId13"/>
    <p:sldId id="634" r:id="rId14"/>
    <p:sldId id="649" r:id="rId15"/>
    <p:sldId id="617" r:id="rId16"/>
    <p:sldId id="640" r:id="rId17"/>
    <p:sldId id="679" r:id="rId18"/>
    <p:sldId id="642" r:id="rId19"/>
    <p:sldId id="643" r:id="rId20"/>
    <p:sldId id="645" r:id="rId21"/>
    <p:sldId id="644" r:id="rId22"/>
    <p:sldId id="650" r:id="rId23"/>
    <p:sldId id="621" r:id="rId24"/>
    <p:sldId id="510" r:id="rId25"/>
    <p:sldId id="654" r:id="rId26"/>
    <p:sldId id="653" r:id="rId27"/>
    <p:sldId id="563" r:id="rId28"/>
    <p:sldId id="661" r:id="rId29"/>
    <p:sldId id="662" r:id="rId30"/>
    <p:sldId id="652" r:id="rId31"/>
    <p:sldId id="677" r:id="rId32"/>
    <p:sldId id="655" r:id="rId33"/>
    <p:sldId id="665" r:id="rId34"/>
    <p:sldId id="674" r:id="rId35"/>
    <p:sldId id="666" r:id="rId36"/>
    <p:sldId id="675" r:id="rId37"/>
    <p:sldId id="656" r:id="rId38"/>
    <p:sldId id="671" r:id="rId39"/>
    <p:sldId id="657" r:id="rId40"/>
    <p:sldId id="673" r:id="rId41"/>
    <p:sldId id="676" r:id="rId42"/>
    <p:sldId id="668" r:id="rId43"/>
    <p:sldId id="667" r:id="rId44"/>
    <p:sldId id="669" r:id="rId45"/>
    <p:sldId id="659" r:id="rId46"/>
    <p:sldId id="503" r:id="rId47"/>
    <p:sldId id="404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86356" autoAdjust="0"/>
  </p:normalViewPr>
  <p:slideViewPr>
    <p:cSldViewPr snapToGrid="0" snapToObjects="1">
      <p:cViewPr>
        <p:scale>
          <a:sx n="90" d="100"/>
          <a:sy n="90" d="100"/>
        </p:scale>
        <p:origin x="173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337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FC533-7745-9D4A-BD1B-678770803902}" type="datetimeFigureOut">
              <a:rPr kumimoji="1" lang="zh-TW" altLang="en-US" smtClean="0"/>
              <a:t>2016/9/8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B359-394C-4D47-849B-5ADAAD4689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30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AAB5-E889-492C-B0A8-58AD9190F11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92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B359-394C-4D47-849B-5ADAAD46899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386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B359-394C-4D47-849B-5ADAAD468995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94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B359-394C-4D47-849B-5ADAAD468995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420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B359-394C-4D47-849B-5ADAAD468995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951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solidFill>
          <a:srgbClr val="005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Zoe's\藍科\簡報版型\藍科簡報版型-25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6486525"/>
            <a:ext cx="13811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5935663"/>
            <a:ext cx="3614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59429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936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3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00" y="549275"/>
            <a:ext cx="198438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" name="Picture 2" descr="D:\Zoe's\藍科\簡報版型\藍科簡報版型-2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91501" y="128587"/>
            <a:ext cx="88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762508" y="415636"/>
            <a:ext cx="924292" cy="57105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199" y="274640"/>
            <a:ext cx="7029736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37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848872" cy="65293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268760"/>
            <a:ext cx="7859216" cy="4857405"/>
          </a:xfrm>
        </p:spPr>
        <p:txBody>
          <a:bodyPr/>
          <a:lstStyle>
            <a:lvl1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4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627063"/>
            <a:ext cx="80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175" y="620713"/>
            <a:ext cx="398463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4" name="Picture 2" descr="D:\Zoe's\藍科\簡報版型\藍科簡報版型-2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657475"/>
            <a:ext cx="825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741863"/>
            <a:ext cx="9144000" cy="2133600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279900"/>
            <a:ext cx="3614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Zoe's\藍科\簡報版型\藍科簡報版型-1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95325"/>
            <a:ext cx="25574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8892480" y="3861048"/>
            <a:ext cx="108000" cy="108000"/>
          </a:xfrm>
          <a:prstGeom prst="ellipse">
            <a:avLst/>
          </a:prstGeom>
          <a:solidFill>
            <a:srgbClr val="54B59B"/>
          </a:solidFill>
          <a:effectLst>
            <a:glow rad="12700">
              <a:srgbClr val="54B59B">
                <a:alpha val="75000"/>
              </a:srgb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9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308E-6 -0.00162 C -0.00469 -0.00417 -0.02084 -0.00648 -0.0264 -0.00648 C -0.06182 -0.00648 -0.09882 0.03336 -0.09882 0.07343 C -0.09882 0.05305 -0.11705 0.03336 -0.13407 0.03336 C -0.15248 0.03336 -0.1695 0.05351 -0.1695 0.07343 C -0.1695 0.06324 -0.17853 0.05305 -0.18774 0.05305 C -0.19711 0.05305 -0.20615 0.06301 -0.20615 0.07343 C -0.20615 0.0681 -0.21066 0.06324 -0.21535 0.06324 C -0.21987 0.06324 -0.22455 0.06834 -0.22455 0.07343 C -0.22455 0.07065 -0.22681 0.0681 -0.22907 0.0681 C -0.23029 0.0681 -0.23376 0.07065 -0.23376 0.07343 C -0.23376 0.07181 -0.2348 0.07065 -0.23602 0.07065 C -0.23602 0.07042 -0.23827 0.07181 -0.23827 0.07343 C -0.23827 0.07251 -0.23827 0.07181 -0.23966 0.07181 C -0.23966 0.07227 -0.24088 0.07251 -0.24088 0.07343 C -0.24088 0.07297 -0.24088 0.07251 -0.24088 0.07227 C -0.24192 0.07227 -0.24192 0.07251 -0.24192 0.07297 C -0.24314 0.07297 -0.24314 0.07251 -0.24314 0.07227 C -0.24418 0.07227 -0.24418 0.07251 -0.24418 0.07297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9" y="3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49740" y="1412777"/>
            <a:ext cx="3855198" cy="4713388"/>
          </a:xfrm>
        </p:spPr>
        <p:txBody>
          <a:bodyPr/>
          <a:lstStyle>
            <a:lvl1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37876" y="1412777"/>
            <a:ext cx="3848924" cy="4713388"/>
          </a:xfrm>
        </p:spPr>
        <p:txBody>
          <a:bodyPr/>
          <a:lstStyle>
            <a:lvl1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5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627063"/>
            <a:ext cx="80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6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9740" y="1340768"/>
            <a:ext cx="38551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9740" y="1980530"/>
            <a:ext cx="3855198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837876" y="1340768"/>
            <a:ext cx="38489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837876" y="1980530"/>
            <a:ext cx="3848924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627063"/>
            <a:ext cx="80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2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3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627063"/>
            <a:ext cx="80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20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8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4200" y="549275"/>
            <a:ext cx="198438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65125"/>
            <a:ext cx="825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74373" y="273052"/>
            <a:ext cx="4912427" cy="5853113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186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4200" y="549275"/>
            <a:ext cx="198438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976813"/>
            <a:ext cx="80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057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81750"/>
            <a:ext cx="9166225" cy="503238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27088" y="476250"/>
            <a:ext cx="784936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27088" y="1268413"/>
            <a:ext cx="785971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文字方塊 7"/>
          <p:cNvSpPr txBox="1">
            <a:spLocks noChangeArrowheads="1"/>
          </p:cNvSpPr>
          <p:nvPr/>
        </p:nvSpPr>
        <p:spPr bwMode="auto">
          <a:xfrm>
            <a:off x="7277100" y="6519863"/>
            <a:ext cx="1084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fld id="{B1E7C76F-EA34-054B-B734-82018C682EA2}" type="datetime1">
              <a:rPr kumimoji="0" lang="zh-TW" altLang="en-US" sz="1100" b="1" smtClean="0">
                <a:solidFill>
                  <a:schemeClr val="bg1"/>
                </a:solidFill>
                <a:latin typeface="微軟正黑體" charset="0"/>
                <a:ea typeface="微軟正黑體" charset="0"/>
                <a:cs typeface="微軟正黑體" charset="0"/>
              </a:rPr>
              <a:t>2016/9/8</a:t>
            </a:fld>
            <a:r>
              <a:rPr kumimoji="0" lang="zh-TW" altLang="en-US" sz="1100" b="1" dirty="0" smtClean="0">
                <a:solidFill>
                  <a:schemeClr val="bg1"/>
                </a:solidFill>
                <a:latin typeface="微軟正黑體" charset="0"/>
                <a:ea typeface="微軟正黑體" charset="0"/>
                <a:cs typeface="微軟正黑體" charset="0"/>
              </a:rPr>
              <a:t>│</a:t>
            </a:r>
          </a:p>
        </p:txBody>
      </p:sp>
      <p:sp>
        <p:nvSpPr>
          <p:cNvPr id="1031" name="文字方塊 8"/>
          <p:cNvSpPr txBox="1">
            <a:spLocks noChangeArrowheads="1"/>
          </p:cNvSpPr>
          <p:nvPr/>
        </p:nvSpPr>
        <p:spPr bwMode="auto">
          <a:xfrm>
            <a:off x="8293100" y="6492875"/>
            <a:ext cx="4651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fld id="{6531CCFC-2584-8845-86CA-A7E6F271D84B}" type="slidenum">
              <a:rPr kumimoji="0" lang="zh-TW" altLang="en-US" sz="12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kumimoji="0" lang="zh-TW" altLang="en-US" sz="1600" b="1" smtClean="0">
              <a:solidFill>
                <a:schemeClr val="bg1"/>
              </a:solidFill>
            </a:endParaRPr>
          </a:p>
        </p:txBody>
      </p:sp>
      <p:pic>
        <p:nvPicPr>
          <p:cNvPr id="1032" name="Picture 4" descr="D:\Zoe's\藍科\簡報版型\藍科簡報版型-22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6465888"/>
            <a:ext cx="1662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5935663"/>
            <a:ext cx="3614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8892480" y="5517232"/>
            <a:ext cx="108000" cy="108000"/>
          </a:xfrm>
          <a:prstGeom prst="ellipse">
            <a:avLst/>
          </a:prstGeom>
          <a:solidFill>
            <a:srgbClr val="54B59B"/>
          </a:solidFill>
          <a:effectLst>
            <a:glow rad="12700">
              <a:srgbClr val="54B59B">
                <a:alpha val="75000"/>
              </a:srgb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308E-6 -0.00162 C -0.00469 -0.00417 -0.02084 -0.00648 -0.0264 -0.00648 C -0.06182 -0.00648 -0.09882 0.03336 -0.09882 0.07343 C -0.09882 0.05305 -0.11705 0.03336 -0.13407 0.03336 C -0.15248 0.03336 -0.1695 0.05351 -0.1695 0.07343 C -0.1695 0.06324 -0.17853 0.05305 -0.18774 0.05305 C -0.19711 0.05305 -0.20615 0.06301 -0.20615 0.07343 C -0.20615 0.0681 -0.21066 0.06324 -0.21535 0.06324 C -0.21987 0.06324 -0.22455 0.06834 -0.22455 0.07343 C -0.22455 0.07065 -0.22681 0.0681 -0.22907 0.0681 C -0.23029 0.0681 -0.23376 0.07065 -0.23376 0.07343 C -0.23376 0.07181 -0.2348 0.07065 -0.23602 0.07065 C -0.23602 0.07042 -0.23827 0.07181 -0.23827 0.07343 C -0.23827 0.07251 -0.23827 0.07181 -0.23966 0.07181 C -0.23966 0.07227 -0.24088 0.07251 -0.24088 0.07343 C -0.24088 0.07297 -0.24088 0.07251 -0.24088 0.07227 C -0.24192 0.07227 -0.24192 0.07251 -0.24192 0.07297 C -0.24314 0.07297 -0.24314 0.07251 -0.24314 0.07227 C -0.24418 0.07227 -0.24418 0.07251 -0.24418 0.07297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9" y="3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262626"/>
          </a:solidFill>
          <a:latin typeface="微軟正黑體" pitchFamily="34" charset="-120"/>
          <a:ea typeface="微軟正黑體" pitchFamily="34" charset="-120"/>
          <a:cs typeface="微軟正黑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微軟正黑體" charset="0"/>
          <a:ea typeface="微軟正黑體" charset="0"/>
          <a:cs typeface="微軟正黑體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pitchFamily="34" charset="0"/>
          <a:ea typeface="標楷體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pitchFamily="34" charset="0"/>
          <a:ea typeface="標楷體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pitchFamily="34" charset="0"/>
          <a:ea typeface="標楷體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pitchFamily="34" charset="0"/>
          <a:ea typeface="標楷體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pitchFamily="34" charset="0"/>
          <a:ea typeface="標楷體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725145"/>
            <a:ext cx="9144000" cy="2132857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2072462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SD </a:t>
            </a:r>
            <a:r>
              <a:rPr lang="en-US" altLang="zh-TW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Tra</a:t>
            </a:r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</a:t>
            </a:r>
            <a:r>
              <a:rPr lang="en-US" altLang="zh-TW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ning</a:t>
            </a:r>
            <a:endParaRPr lang="zh-TW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8803" y="2577099"/>
            <a:ext cx="4648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Framework</a:t>
            </a:r>
          </a:p>
        </p:txBody>
      </p:sp>
      <p:pic>
        <p:nvPicPr>
          <p:cNvPr id="2" name="Picture 4" descr="D:\Zoe's\藍科\簡報版型\藍科簡報版型-2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96" y="6417964"/>
            <a:ext cx="2092569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15616" y="5013177"/>
            <a:ext cx="5583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竹風體W4" pitchFamily="65" charset="-120"/>
                <a:ea typeface="華康竹風體W4" pitchFamily="65" charset="-120"/>
              </a:rPr>
              <a:t>Aken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竹風體W4" pitchFamily="65" charset="-120"/>
              <a:ea typeface="華康竹風體W4" pitchFamily="65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竹風體W4" pitchFamily="65" charset="-120"/>
                <a:ea typeface="華康竹風體W4" pitchFamily="65" charset="-120"/>
              </a:rPr>
              <a:t>AkenKao@bluetechnology.com.tw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竹風體W4" pitchFamily="65" charset="-120"/>
              <a:ea typeface="華康竹風體W4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UserDetailsService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Where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UserDetails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err="1" smtClean="0"/>
              <a:t>DaoAuthenticationProvider</a:t>
            </a:r>
            <a:r>
              <a:rPr lang="zh-TW" altLang="en-US" sz="2800" dirty="0" smtClean="0"/>
              <a:t>須提供一個</a:t>
            </a:r>
            <a:r>
              <a:rPr lang="en-US" altLang="zh-TW" sz="2800" dirty="0" err="1" smtClean="0"/>
              <a:t>UserDetailsService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kumimoji="1" lang="zh-TW" altLang="en-US" sz="2800" dirty="0" smtClean="0"/>
              <a:t>透過</a:t>
            </a:r>
            <a:r>
              <a:rPr lang="en-US" altLang="zh-TW" sz="2800" dirty="0" err="1" smtClean="0"/>
              <a:t>UserDetailsService</a:t>
            </a:r>
            <a:r>
              <a:rPr lang="zh-TW" altLang="en-US" sz="2800" dirty="0" smtClean="0"/>
              <a:t>介面，只暴露一個方法</a:t>
            </a:r>
            <a:endParaRPr lang="en-US" altLang="zh-TW" sz="2800" dirty="0"/>
          </a:p>
          <a:p>
            <a:pPr lvl="1"/>
            <a:r>
              <a:rPr lang="en-US" altLang="zh-TW" sz="2400" i="1" dirty="0" err="1" smtClean="0"/>
              <a:t>loadUserByUsername</a:t>
            </a:r>
            <a:r>
              <a:rPr lang="en-US" altLang="zh-TW" sz="2400" i="1" dirty="0" smtClean="0"/>
              <a:t>(String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username)</a:t>
            </a:r>
          </a:p>
          <a:p>
            <a:pPr lvl="1"/>
            <a:r>
              <a:rPr lang="en-US" altLang="zh-TW" sz="2400" dirty="0" smtClean="0"/>
              <a:t>return</a:t>
            </a:r>
            <a:r>
              <a:rPr lang="zh-TW" altLang="en-US" sz="2400" dirty="0" smtClean="0"/>
              <a:t> </a:t>
            </a:r>
            <a:r>
              <a:rPr lang="en-US" altLang="zh-TW" sz="2400" dirty="0" err="1"/>
              <a:t>UserDetails</a:t>
            </a:r>
            <a:endParaRPr lang="en-US" altLang="zh-TW" sz="2400" dirty="0" smtClean="0"/>
          </a:p>
          <a:p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20" y="4318000"/>
            <a:ext cx="7670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UserDetails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Authentication.getPrincipal</a:t>
            </a:r>
            <a:r>
              <a:rPr lang="en-US" altLang="zh-TW" sz="2800" dirty="0"/>
              <a:t>()</a:t>
            </a:r>
            <a:r>
              <a:rPr lang="zh-TW" altLang="en-US" sz="2800" dirty="0"/>
              <a:t>返回</a:t>
            </a:r>
            <a:r>
              <a:rPr lang="en-US" altLang="zh-TW" sz="2800" dirty="0" smtClean="0"/>
              <a:t>Object</a:t>
            </a:r>
            <a:r>
              <a:rPr lang="zh-TW" altLang="en-US" sz="2800" dirty="0" smtClean="0"/>
              <a:t>，大多情況下返回一個</a:t>
            </a:r>
            <a:r>
              <a:rPr lang="en-US" altLang="zh-TW" sz="2800" dirty="0" err="1" smtClean="0"/>
              <a:t>UserDetails</a:t>
            </a:r>
            <a:r>
              <a:rPr lang="zh-TW" altLang="en-US" sz="2800" dirty="0" smtClean="0"/>
              <a:t>。</a:t>
            </a:r>
            <a:endParaRPr kumimoji="1" lang="en-US" altLang="zh-TW" sz="2800" dirty="0" smtClean="0"/>
          </a:p>
          <a:p>
            <a:r>
              <a:rPr lang="en-US" altLang="zh-TW" sz="2800" dirty="0" err="1"/>
              <a:t>UserDetails</a:t>
            </a:r>
            <a:r>
              <a:rPr kumimoji="1" lang="zh-TW" altLang="en-US" sz="2800" dirty="0" smtClean="0"/>
              <a:t>定義了用戶名、密碼、權限</a:t>
            </a:r>
            <a:r>
              <a:rPr kumimoji="1" lang="is-IS" altLang="zh-TW" sz="2800" dirty="0" smtClean="0"/>
              <a:t>…</a:t>
            </a:r>
            <a:r>
              <a:rPr kumimoji="1" lang="zh-TW" altLang="en-US" sz="2800" dirty="0" smtClean="0"/>
              <a:t>等</a:t>
            </a:r>
            <a:endParaRPr lang="en-US" altLang="zh-TW" sz="2800" dirty="0" smtClean="0"/>
          </a:p>
          <a:p>
            <a:r>
              <a:rPr lang="zh-TW" altLang="en-US" sz="2800" dirty="0" smtClean="0"/>
              <a:t>認證通過後，存放於</a:t>
            </a:r>
            <a:r>
              <a:rPr lang="en-US" altLang="zh-TW" sz="2800" dirty="0"/>
              <a:t> </a:t>
            </a:r>
            <a:r>
              <a:rPr lang="en-US" altLang="zh-TW" sz="2800" dirty="0" smtClean="0"/>
              <a:t>Authentication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principal</a:t>
            </a:r>
          </a:p>
          <a:p>
            <a:r>
              <a:rPr lang="en-US" altLang="zh-TW" sz="2800" dirty="0" smtClean="0"/>
              <a:t>Authentication</a:t>
            </a:r>
          </a:p>
          <a:p>
            <a:pPr lvl="1"/>
            <a:r>
              <a:rPr lang="zh-TW" altLang="en-US" sz="2400" dirty="0" smtClean="0"/>
              <a:t>可分未證認，已認證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Spring Security </a:t>
            </a:r>
            <a:r>
              <a:rPr lang="zh-TW" altLang="en-US" sz="2400" dirty="0"/>
              <a:t>使用的進行安全訪問控制用戶信息安全</a:t>
            </a:r>
            <a:r>
              <a:rPr lang="zh-TW" altLang="en-US" sz="2400" dirty="0" smtClean="0"/>
              <a:t>對象。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未</a:t>
            </a:r>
            <a:r>
              <a:rPr kumimoji="1" lang="zh-TW" altLang="en-US" sz="2400" dirty="0" smtClean="0"/>
              <a:t>認證時與</a:t>
            </a:r>
            <a:r>
              <a:rPr kumimoji="1" lang="en-US" altLang="zh-TW" sz="2400" dirty="0" err="1" smtClean="0"/>
              <a:t>UserDetails</a:t>
            </a:r>
            <a:r>
              <a:rPr kumimoji="1" lang="zh-TW" altLang="en-US" sz="2400" dirty="0" smtClean="0"/>
              <a:t>進行匹配</a:t>
            </a:r>
            <a:endParaRPr kumimoji="1" lang="en-US" altLang="zh-TW" sz="2400" dirty="0" smtClean="0"/>
          </a:p>
          <a:p>
            <a:pPr lvl="1"/>
            <a:r>
              <a:rPr lang="zh-TW" altLang="en-US" sz="2400" dirty="0" smtClean="0"/>
              <a:t>已認證時將</a:t>
            </a:r>
            <a:r>
              <a:rPr lang="en-US" altLang="zh-TW" sz="2400" dirty="0" err="1" smtClean="0"/>
              <a:t>UserDetails</a:t>
            </a:r>
            <a:r>
              <a:rPr lang="zh-TW" altLang="en-US" sz="2400" dirty="0" smtClean="0"/>
              <a:t>拷貝至</a:t>
            </a:r>
            <a:r>
              <a:rPr lang="en-US" altLang="zh-TW" sz="2400" dirty="0"/>
              <a:t>Authentication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18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PasswordEncoder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DaoAuthenticationProvider</a:t>
            </a:r>
            <a:r>
              <a:rPr lang="en-US" altLang="zh-TW" sz="2800" dirty="0"/>
              <a:t> </a:t>
            </a:r>
            <a:r>
              <a:rPr lang="zh-TW" altLang="en-US" sz="2800" dirty="0" smtClean="0"/>
              <a:t>須提供加密方式。</a:t>
            </a:r>
            <a:endParaRPr lang="en-US" altLang="zh-TW" sz="2800" dirty="0" smtClean="0"/>
          </a:p>
          <a:p>
            <a:r>
              <a:rPr lang="en-US" altLang="zh-TW" sz="2800" dirty="0" smtClean="0"/>
              <a:t>Encode</a:t>
            </a:r>
            <a:r>
              <a:rPr lang="zh-TW" altLang="en-US" sz="2800" dirty="0" smtClean="0"/>
              <a:t>所輸入的密碼，在與載入的</a:t>
            </a:r>
            <a:r>
              <a:rPr lang="en-US" altLang="zh-TW" sz="2800" dirty="0" err="1" smtClean="0"/>
              <a:t>UserDetails</a:t>
            </a:r>
            <a:r>
              <a:rPr lang="zh-TW" altLang="en-US" sz="2800" dirty="0" smtClean="0"/>
              <a:t>比對。</a:t>
            </a:r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70" y="2741802"/>
            <a:ext cx="6921500" cy="345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211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Security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18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Spring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login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u</a:t>
            </a:r>
            <a:r>
              <a:rPr lang="en-US" altLang="zh-TW" sz="2800" dirty="0" smtClean="0"/>
              <a:t>sername</a:t>
            </a:r>
            <a:r>
              <a:rPr lang="zh-TW" altLang="en-US" sz="2800" dirty="0" smtClean="0"/>
              <a:t>預設參數，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j_username</a:t>
            </a:r>
            <a:endParaRPr lang="en-US" altLang="zh-TW" sz="2800" dirty="0" smtClean="0"/>
          </a:p>
          <a:p>
            <a:r>
              <a:rPr lang="en-US" altLang="zh-TW" sz="2800" dirty="0"/>
              <a:t>p</a:t>
            </a:r>
            <a:r>
              <a:rPr lang="en-US" altLang="zh-TW" sz="2800" dirty="0" smtClean="0"/>
              <a:t>assword</a:t>
            </a:r>
            <a:r>
              <a:rPr lang="zh-TW" altLang="en-US" sz="2800" dirty="0" smtClean="0"/>
              <a:t>預設參數，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j_password</a:t>
            </a:r>
            <a:endParaRPr lang="en-US" altLang="zh-TW" sz="2800" dirty="0" smtClean="0"/>
          </a:p>
          <a:p>
            <a:r>
              <a:rPr lang="zh-TW" altLang="en-US" sz="2800" dirty="0" smtClean="0"/>
              <a:t>提交預設位址，</a:t>
            </a:r>
            <a:r>
              <a:rPr lang="en-US" altLang="zh-TW" sz="2800" dirty="0"/>
              <a:t> /</a:t>
            </a:r>
            <a:r>
              <a:rPr lang="en-US" altLang="zh-TW" sz="2800" dirty="0" smtClean="0"/>
              <a:t>j-spring-security-check</a:t>
            </a:r>
          </a:p>
          <a:p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219450"/>
            <a:ext cx="8915400" cy="749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91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800" dirty="0" smtClean="0"/>
              <a:t>Spring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Security</a:t>
            </a:r>
            <a:r>
              <a:rPr kumimoji="1" lang="zh-TW" altLang="en-US" sz="2800" dirty="0" smtClean="0"/>
              <a:t>的底層是通過</a:t>
            </a:r>
            <a:r>
              <a:rPr kumimoji="1" lang="zh-TW" altLang="en-US" sz="2800" dirty="0" smtClean="0">
                <a:solidFill>
                  <a:srgbClr val="FF0000"/>
                </a:solidFill>
              </a:rPr>
              <a:t>一系列</a:t>
            </a:r>
            <a:r>
              <a:rPr kumimoji="1" lang="en-US" altLang="zh-TW" sz="2800" dirty="0" smtClean="0"/>
              <a:t>Filter</a:t>
            </a:r>
            <a:r>
              <a:rPr kumimoji="1" lang="zh-TW" altLang="en-US" sz="2800" dirty="0" smtClean="0"/>
              <a:t>管理</a:t>
            </a:r>
            <a:endParaRPr kumimoji="1" lang="en-US" altLang="zh-TW" sz="2800" dirty="0" smtClean="0"/>
          </a:p>
          <a:p>
            <a:r>
              <a:rPr lang="en-US" altLang="zh-TW" sz="2400" dirty="0" err="1" smtClean="0"/>
              <a:t>org.springframework.web.filter.DelegatingFilterProxy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是一個代理類別，代理對象為實作</a:t>
            </a:r>
            <a:r>
              <a:rPr lang="en-US" altLang="zh-TW" sz="2400" dirty="0" smtClean="0"/>
              <a:t>Filter</a:t>
            </a:r>
            <a:r>
              <a:rPr lang="zh-TW" altLang="en-US" sz="2400" dirty="0" smtClean="0"/>
              <a:t>的類別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代理的對象必須是一個</a:t>
            </a:r>
            <a:r>
              <a:rPr lang="en-US" altLang="zh-TW" sz="2400" dirty="0" smtClean="0"/>
              <a:t>spring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bean</a:t>
            </a:r>
          </a:p>
          <a:p>
            <a:pPr lvl="1"/>
            <a:r>
              <a:rPr lang="zh-TW" altLang="en-US" sz="2400" dirty="0" smtClean="0"/>
              <a:t>可以從</a:t>
            </a:r>
            <a:r>
              <a:rPr lang="en-US" altLang="zh-TW" sz="2400" dirty="0" err="1" smtClean="0"/>
              <a:t>WebApplicationContext</a:t>
            </a:r>
            <a:r>
              <a:rPr lang="zh-TW" altLang="en-US" sz="2400" dirty="0" smtClean="0"/>
              <a:t>中指定</a:t>
            </a:r>
            <a:r>
              <a:rPr lang="en-US" altLang="zh-TW" sz="2400" dirty="0" smtClean="0"/>
              <a:t>bean</a:t>
            </a:r>
            <a:r>
              <a:rPr lang="zh-TW" altLang="en-US" sz="2400" dirty="0" smtClean="0"/>
              <a:t>作為代理對象</a:t>
            </a:r>
            <a:endParaRPr lang="en-US" altLang="zh-TW" sz="2400" dirty="0" smtClean="0"/>
          </a:p>
          <a:p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web.xml</a:t>
            </a:r>
            <a:r>
              <a:rPr lang="zh-TW" altLang="en-US" sz="2800" dirty="0" smtClean="0"/>
              <a:t>註冊此</a:t>
            </a:r>
            <a:r>
              <a:rPr lang="en-US" altLang="zh-TW" sz="2800" dirty="0" smtClean="0"/>
              <a:t>Filter</a:t>
            </a:r>
          </a:p>
          <a:p>
            <a:endParaRPr lang="en-US" altLang="zh-TW" sz="3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513265"/>
            <a:ext cx="9042400" cy="161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904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Filters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SecurityContextPersistenceFilter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獲取</a:t>
            </a:r>
            <a:r>
              <a:rPr lang="en-US" altLang="zh-TW" sz="2400" dirty="0" err="1" smtClean="0"/>
              <a:t>SecurityContext</a:t>
            </a:r>
            <a:r>
              <a:rPr lang="zh-TW" altLang="en-US" sz="2400" dirty="0" smtClean="0"/>
              <a:t>給予</a:t>
            </a:r>
            <a:r>
              <a:rPr lang="en-US" altLang="zh-TW" sz="2400" dirty="0" err="1" smtClean="0"/>
              <a:t>SecurityContextHolder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保存</a:t>
            </a:r>
            <a:r>
              <a:rPr lang="en-US" altLang="zh-TW" sz="2400" dirty="0" err="1" smtClean="0"/>
              <a:t>SecurityContext</a:t>
            </a:r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HttpSession</a:t>
            </a:r>
            <a:endParaRPr lang="en-US" altLang="zh-TW" sz="2400" dirty="0" smtClean="0"/>
          </a:p>
          <a:p>
            <a:r>
              <a:rPr lang="en-US" altLang="zh-TW" sz="2800" dirty="0" err="1" smtClean="0"/>
              <a:t>UsernamePasswordAuthenticationFilter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登入時呼叫此</a:t>
            </a:r>
            <a:r>
              <a:rPr lang="en-US" altLang="zh-TW" sz="2400" dirty="0" smtClean="0"/>
              <a:t>Filter</a:t>
            </a:r>
            <a:r>
              <a:rPr lang="zh-TW" altLang="en-US" sz="2400" dirty="0" smtClean="0"/>
              <a:t>，並建立</a:t>
            </a:r>
            <a:r>
              <a:rPr lang="en-US" altLang="zh-TW" sz="2400" dirty="0" smtClean="0"/>
              <a:t>Authentication</a:t>
            </a:r>
          </a:p>
          <a:p>
            <a:r>
              <a:rPr lang="en-US" altLang="zh-TW" sz="2800" dirty="0" err="1" smtClean="0"/>
              <a:t>FilterSecurityInterceptor</a:t>
            </a:r>
            <a:endParaRPr lang="en-US" altLang="zh-TW" dirty="0" smtClean="0"/>
          </a:p>
          <a:p>
            <a:pPr lvl="1"/>
            <a:r>
              <a:rPr lang="zh-TW" altLang="en-US" sz="2400" dirty="0" smtClean="0"/>
              <a:t>負責</a:t>
            </a:r>
            <a:r>
              <a:rPr lang="en-US" altLang="zh-TW" sz="2400" dirty="0" smtClean="0"/>
              <a:t>HTTP</a:t>
            </a:r>
            <a:r>
              <a:rPr lang="zh-TW" altLang="en-US" sz="2400" dirty="0" smtClean="0"/>
              <a:t>資源訪問的存取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參考</a:t>
            </a:r>
            <a:r>
              <a:rPr lang="en-US" altLang="zh-TW" sz="2400" dirty="0" err="1" smtClean="0"/>
              <a:t>AuthenticationManager</a:t>
            </a:r>
            <a:r>
              <a:rPr lang="en-US" altLang="zh-TW" sz="2400" dirty="0"/>
              <a:t>(</a:t>
            </a:r>
            <a:r>
              <a:rPr lang="zh-TW" altLang="en-US" sz="2400" dirty="0" smtClean="0"/>
              <a:t>需要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參考</a:t>
            </a:r>
            <a:r>
              <a:rPr lang="en-US" altLang="zh-TW" sz="2400" dirty="0" err="1" smtClean="0"/>
              <a:t>AccessDecisionManager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需要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參考</a:t>
            </a:r>
            <a:r>
              <a:rPr lang="en-US" altLang="zh-TW" sz="2400" dirty="0" err="1" smtClean="0"/>
              <a:t>SecurityMetadataSource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可選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673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Spring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Security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63700"/>
            <a:ext cx="7228796" cy="3522662"/>
          </a:xfrm>
        </p:spPr>
      </p:pic>
    </p:spTree>
    <p:extLst>
      <p:ext uri="{BB962C8B-B14F-4D97-AF65-F5344CB8AC3E}">
        <p14:creationId xmlns:p14="http://schemas.microsoft.com/office/powerpoint/2010/main" val="17866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err="1" smtClean="0"/>
              <a:t>SecurityMetadataSource</a:t>
            </a:r>
            <a:endParaRPr kumimoji="1"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800" dirty="0" smtClean="0"/>
              <a:t>請求的</a:t>
            </a:r>
            <a:r>
              <a:rPr lang="en-US" altLang="zh-TW" sz="2800" dirty="0" smtClean="0"/>
              <a:t>URL</a:t>
            </a:r>
            <a:r>
              <a:rPr kumimoji="1" lang="zh-TW" altLang="en-US" sz="2800" dirty="0" smtClean="0"/>
              <a:t>對應哪些角色</a:t>
            </a:r>
            <a:endParaRPr kumimoji="1" lang="en-US" altLang="zh-TW" sz="2800" dirty="0" smtClean="0"/>
          </a:p>
          <a:p>
            <a:r>
              <a:rPr lang="zh-TW" altLang="en-US" sz="2800" dirty="0" smtClean="0"/>
              <a:t>實作類別</a:t>
            </a:r>
            <a:r>
              <a:rPr lang="en-US" altLang="zh-TW" sz="2000" b="1" dirty="0" err="1"/>
              <a:t>DefaultFilterInvocationSecurityMetadataSource</a:t>
            </a:r>
            <a:endParaRPr lang="en-US" altLang="zh-TW" sz="2000" b="1" dirty="0"/>
          </a:p>
          <a:p>
            <a:r>
              <a:rPr kumimoji="1" lang="zh-TW" altLang="en-US" sz="2800" dirty="0" smtClean="0"/>
              <a:t>提供了一個</a:t>
            </a:r>
            <a:r>
              <a:rPr kumimoji="1" lang="en-US" altLang="zh-TW" sz="2800" dirty="0" smtClean="0"/>
              <a:t>map</a:t>
            </a:r>
          </a:p>
          <a:p>
            <a:pPr lvl="1"/>
            <a:r>
              <a:rPr lang="en-US" altLang="zh-TW" sz="2400" dirty="0" smtClean="0"/>
              <a:t>KEY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URL</a:t>
            </a:r>
          </a:p>
          <a:p>
            <a:pPr lvl="1"/>
            <a:r>
              <a:rPr lang="en-US" altLang="zh-TW" sz="2400" dirty="0" smtClean="0"/>
              <a:t>VALUE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匹配的所有角色</a:t>
            </a:r>
            <a:r>
              <a:rPr lang="en-US" altLang="zh-TW" sz="2400" dirty="0" smtClean="0"/>
              <a:t>(Collection)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0" y="3971925"/>
            <a:ext cx="8356600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13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AccessDecisionManager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完成身份證認後，決定是否擁有訪問權限。</a:t>
            </a:r>
            <a:endParaRPr lang="en-US" altLang="zh-TW" sz="2800" dirty="0" smtClean="0"/>
          </a:p>
          <a:p>
            <a:r>
              <a:rPr kumimoji="1" lang="en-US" altLang="zh-TW" sz="2800" dirty="0" smtClean="0"/>
              <a:t>Spring</a:t>
            </a:r>
            <a:r>
              <a:rPr kumimoji="1" lang="zh-TW" altLang="en-US" sz="2800" dirty="0" smtClean="0"/>
              <a:t> 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ecurity</a:t>
            </a:r>
            <a:r>
              <a:rPr lang="zh-TW" altLang="en-US" sz="2800" dirty="0" smtClean="0"/>
              <a:t>引入了投票器的概念，有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種不同的實作類別。</a:t>
            </a:r>
            <a:endParaRPr lang="en-US" altLang="zh-TW" sz="2800" dirty="0" smtClean="0"/>
          </a:p>
          <a:p>
            <a:pPr lvl="1"/>
            <a:r>
              <a:rPr lang="en-US" altLang="zh-TW" sz="2400" dirty="0" err="1"/>
              <a:t>UnanimousBased</a:t>
            </a:r>
            <a:r>
              <a:rPr lang="zh-TW" altLang="en-US" sz="2400" dirty="0"/>
              <a:t>（全</a:t>
            </a:r>
            <a:r>
              <a:rPr lang="zh-TW" altLang="en-US" sz="2400" dirty="0" smtClean="0"/>
              <a:t>票通過）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ConsensusBased</a:t>
            </a:r>
            <a:r>
              <a:rPr lang="zh-TW" altLang="en-US" sz="2400" dirty="0" smtClean="0"/>
              <a:t>（少數服從多數）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AffirmativeBased</a:t>
            </a:r>
            <a:r>
              <a:rPr lang="zh-TW" altLang="en-US" sz="2400" dirty="0"/>
              <a:t>（一票</a:t>
            </a:r>
            <a:r>
              <a:rPr lang="zh-TW" altLang="en-US" sz="2400" dirty="0" smtClean="0"/>
              <a:t>通過）</a:t>
            </a:r>
            <a:endParaRPr lang="en-US" altLang="zh-TW" sz="2400" dirty="0" smtClean="0"/>
          </a:p>
          <a:p>
            <a:r>
              <a:rPr kumimoji="1" lang="zh-TW" altLang="en-US" sz="2800" dirty="0" smtClean="0"/>
              <a:t>取得</a:t>
            </a:r>
            <a:r>
              <a:rPr kumimoji="1" lang="en-US" altLang="zh-TW" sz="2800" dirty="0" smtClean="0"/>
              <a:t>Voter</a:t>
            </a:r>
            <a:r>
              <a:rPr kumimoji="1" lang="zh-TW" altLang="en-US" sz="2800" dirty="0" smtClean="0"/>
              <a:t>集合並</a:t>
            </a:r>
            <a:r>
              <a:rPr kumimoji="1" lang="zh-TW" altLang="en-US" sz="2800" dirty="0" smtClean="0">
                <a:solidFill>
                  <a:srgbClr val="FF0000"/>
                </a:solidFill>
              </a:rPr>
              <a:t>委託</a:t>
            </a:r>
            <a:r>
              <a:rPr lang="en-US" altLang="zh-TW" sz="2800" dirty="0" err="1"/>
              <a:t>AccessDecisionVoter</a:t>
            </a:r>
            <a:r>
              <a:rPr kumimoji="1" lang="zh-TW" altLang="en-US" sz="2800" dirty="0" smtClean="0"/>
              <a:t>進行投票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kumimoji="1" lang="en-US" altLang="zh-TW" sz="2800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7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Security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smtClean="0"/>
              <a:t>Security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C</a:t>
            </a:r>
            <a:r>
              <a:rPr lang="en-US" altLang="zh-TW" sz="2800" dirty="0" smtClean="0"/>
              <a:t>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Classes</a:t>
            </a:r>
          </a:p>
          <a:p>
            <a:r>
              <a:rPr lang="en-US" altLang="zh-TW" sz="2800" dirty="0" smtClean="0"/>
              <a:t>Security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Process</a:t>
            </a:r>
          </a:p>
          <a:p>
            <a:r>
              <a:rPr lang="en-US" altLang="zh-TW" sz="2800" dirty="0" smtClean="0"/>
              <a:t>Batch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smtClean="0"/>
              <a:t>Batch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Classes</a:t>
            </a:r>
          </a:p>
          <a:p>
            <a:r>
              <a:rPr lang="en-US" altLang="zh-TW" sz="2800" dirty="0"/>
              <a:t>Multi-thread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Parallel </a:t>
            </a:r>
            <a:endParaRPr lang="en-US" altLang="zh-TW" sz="2800" dirty="0" smtClean="0"/>
          </a:p>
          <a:p>
            <a:r>
              <a:rPr lang="en-US" altLang="zh-TW" sz="2800" dirty="0"/>
              <a:t>Conclusion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73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AccessDecisionVoter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多種</a:t>
            </a:r>
            <a:r>
              <a:rPr lang="en-US" altLang="zh-TW" sz="2400" dirty="0" smtClean="0"/>
              <a:t>Voter</a:t>
            </a:r>
            <a:r>
              <a:rPr lang="zh-TW" altLang="en-US" sz="2400" dirty="0" smtClean="0"/>
              <a:t>實作類別，可依照需求提供給</a:t>
            </a:r>
            <a:r>
              <a:rPr lang="en-US" altLang="zh-TW" sz="2400" dirty="0" err="1" smtClean="0"/>
              <a:t>AccessDecisionManager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定義的</a:t>
            </a:r>
            <a:r>
              <a:rPr lang="en-US" altLang="zh-TW" sz="2400" dirty="0" smtClean="0"/>
              <a:t>vote</a:t>
            </a:r>
            <a:r>
              <a:rPr lang="zh-TW" altLang="en-US" sz="2400" dirty="0" smtClean="0"/>
              <a:t>方法，回傳一個</a:t>
            </a:r>
            <a:r>
              <a:rPr lang="en-US" altLang="zh-TW" sz="2400" dirty="0" err="1" smtClean="0"/>
              <a:t>int</a:t>
            </a:r>
            <a:r>
              <a:rPr lang="zh-TW" altLang="en-US" sz="2400" dirty="0" smtClean="0"/>
              <a:t>表示</a:t>
            </a:r>
            <a:r>
              <a:rPr lang="zh-TW" altLang="en-US" sz="2400" dirty="0"/>
              <a:t>通過、不通過、</a:t>
            </a:r>
            <a:r>
              <a:rPr lang="zh-TW" altLang="en-US" sz="2400" dirty="0" smtClean="0"/>
              <a:t>棄權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AccessDecisionVoter.</a:t>
            </a:r>
            <a:r>
              <a:rPr lang="en-US" altLang="zh-TW" sz="2000" b="1" i="1" dirty="0" err="1" smtClean="0"/>
              <a:t>ACCESS_GRANTED</a:t>
            </a:r>
            <a:r>
              <a:rPr lang="zh-TW" altLang="en-US" sz="2000" b="1" i="1" dirty="0"/>
              <a:t> </a:t>
            </a:r>
            <a:r>
              <a:rPr lang="en-US" altLang="zh-TW" sz="2000" b="1" i="1" dirty="0" smtClean="0"/>
              <a:t>=</a:t>
            </a:r>
            <a:r>
              <a:rPr lang="zh-TW" altLang="en-US" sz="2000" b="1" i="1" dirty="0" smtClean="0"/>
              <a:t> </a:t>
            </a:r>
            <a:r>
              <a:rPr lang="en-US" altLang="zh-TW" sz="2000" b="1" i="1" dirty="0" smtClean="0"/>
              <a:t>1</a:t>
            </a:r>
            <a:endParaRPr lang="en-US" altLang="zh-TW" sz="2000" b="1" i="1" dirty="0"/>
          </a:p>
          <a:p>
            <a:pPr lvl="1"/>
            <a:r>
              <a:rPr lang="en-US" altLang="zh-TW" sz="2000" dirty="0" err="1" smtClean="0"/>
              <a:t>AccessDecisionVoter.</a:t>
            </a:r>
            <a:r>
              <a:rPr lang="en-US" altLang="zh-TW" sz="2000" b="1" i="1" dirty="0" err="1" smtClean="0"/>
              <a:t>ACCESS_DENIED</a:t>
            </a:r>
            <a:r>
              <a:rPr lang="zh-TW" altLang="en-US" sz="2000" b="1" i="1" dirty="0" smtClean="0"/>
              <a:t> </a:t>
            </a:r>
            <a:r>
              <a:rPr lang="en-US" altLang="zh-TW" sz="2000" b="1" i="1" dirty="0" smtClean="0"/>
              <a:t>=</a:t>
            </a:r>
            <a:r>
              <a:rPr lang="zh-TW" altLang="en-US" sz="2000" b="1" i="1" dirty="0" smtClean="0"/>
              <a:t> </a:t>
            </a:r>
            <a:r>
              <a:rPr lang="en-US" altLang="zh-TW" sz="2000" b="1" i="1" dirty="0" smtClean="0"/>
              <a:t>-1</a:t>
            </a:r>
          </a:p>
          <a:p>
            <a:pPr lvl="1"/>
            <a:r>
              <a:rPr lang="en-US" altLang="zh-TW" sz="2000" dirty="0" err="1" smtClean="0"/>
              <a:t>AccessDecisionVoter.</a:t>
            </a:r>
            <a:r>
              <a:rPr lang="en-US" altLang="zh-TW" sz="2000" b="1" i="1" dirty="0" err="1" smtClean="0"/>
              <a:t>ACCESS_ABSTAIN</a:t>
            </a:r>
            <a:r>
              <a:rPr lang="zh-TW" altLang="en-US" sz="2000" b="1" i="1" dirty="0" smtClean="0"/>
              <a:t> </a:t>
            </a:r>
            <a:r>
              <a:rPr lang="en-US" altLang="zh-TW" sz="2000" b="1" i="1" dirty="0" smtClean="0"/>
              <a:t>=</a:t>
            </a:r>
            <a:r>
              <a:rPr lang="zh-TW" altLang="en-US" sz="2000" b="1" i="1" dirty="0" smtClean="0"/>
              <a:t> </a:t>
            </a:r>
            <a:r>
              <a:rPr lang="en-US" altLang="zh-TW" sz="2000" b="1" i="1" dirty="0" smtClean="0"/>
              <a:t>0</a:t>
            </a:r>
          </a:p>
          <a:p>
            <a:endParaRPr lang="en-US" altLang="zh-TW" sz="2400" b="1" i="1" dirty="0" smtClean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0"/>
            <a:ext cx="9144000" cy="18945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514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1" y="1685925"/>
            <a:ext cx="8170529" cy="2992438"/>
          </a:xfrm>
        </p:spPr>
      </p:pic>
    </p:spTree>
    <p:extLst>
      <p:ext uri="{BB962C8B-B14F-4D97-AF65-F5344CB8AC3E}">
        <p14:creationId xmlns:p14="http://schemas.microsoft.com/office/powerpoint/2010/main" val="20417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Security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NameSpace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引入</a:t>
            </a:r>
            <a:r>
              <a:rPr lang="en-US" altLang="zh-TW" sz="2800" dirty="0" smtClean="0"/>
              <a:t>security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namespace</a:t>
            </a:r>
          </a:p>
          <a:p>
            <a:r>
              <a:rPr lang="zh-TW" altLang="en-US" sz="2800" dirty="0" smtClean="0"/>
              <a:t>可簡化開發，涵蓋了大部分常用功能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568010"/>
            <a:ext cx="8316416" cy="1334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14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XML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Elements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攔截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pattern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**，需有</a:t>
            </a:r>
            <a:r>
              <a:rPr lang="en-US" altLang="zh-TW" sz="2800" dirty="0" smtClean="0"/>
              <a:t>ROLE_USER</a:t>
            </a:r>
            <a:r>
              <a:rPr lang="zh-TW" altLang="en-US" sz="2800" dirty="0" smtClean="0"/>
              <a:t>權限。</a:t>
            </a:r>
            <a:endParaRPr lang="en-US" altLang="zh-TW" sz="2800" dirty="0" smtClean="0"/>
          </a:p>
          <a:p>
            <a:r>
              <a:rPr lang="zh-TW" altLang="en-US" sz="2800" dirty="0" smtClean="0"/>
              <a:t>定義用戶</a:t>
            </a:r>
            <a:r>
              <a:rPr lang="en-US" altLang="zh-TW" sz="2800" dirty="0" smtClean="0"/>
              <a:t>admin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user1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root</a:t>
            </a:r>
            <a:r>
              <a:rPr lang="zh-TW" altLang="en-US" sz="2800" dirty="0" smtClean="0"/>
              <a:t>給</a:t>
            </a:r>
            <a:r>
              <a:rPr lang="en-US" altLang="zh-TW" sz="2800" dirty="0" smtClean="0"/>
              <a:t>service</a:t>
            </a:r>
          </a:p>
          <a:p>
            <a:r>
              <a:rPr lang="en-US" altLang="zh-TW" sz="2800" dirty="0" err="1" smtClean="0"/>
              <a:t>UserDetailsService</a:t>
            </a:r>
            <a:r>
              <a:rPr lang="zh-TW" altLang="en-US" sz="2800" dirty="0" smtClean="0"/>
              <a:t>將給</a:t>
            </a:r>
            <a:r>
              <a:rPr lang="en-US" altLang="zh-TW" sz="2800" dirty="0" smtClean="0"/>
              <a:t>provider</a:t>
            </a:r>
            <a:r>
              <a:rPr lang="zh-TW" altLang="en-US" sz="2800" dirty="0" smtClean="0"/>
              <a:t>調用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1" y="3078204"/>
            <a:ext cx="8064837" cy="22796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853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Spring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Batch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45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batch </a:t>
            </a:r>
            <a:r>
              <a:rPr lang="en-US" altLang="zh-TW" sz="2800" dirty="0" smtClean="0"/>
              <a:t>processing</a:t>
            </a:r>
          </a:p>
          <a:p>
            <a:pPr lvl="1"/>
            <a:r>
              <a:rPr lang="zh-TW" altLang="en-US" sz="2400" dirty="0"/>
              <a:t>指</a:t>
            </a:r>
            <a:r>
              <a:rPr lang="zh-TW" altLang="en-US" sz="2400" dirty="0" smtClean="0"/>
              <a:t>在電腦上</a:t>
            </a:r>
            <a:r>
              <a:rPr lang="zh-TW" altLang="en-US" sz="2400" dirty="0"/>
              <a:t>無須人工干預而執行系列程式的</a:t>
            </a:r>
            <a:r>
              <a:rPr lang="zh-TW" altLang="en-US" sz="2400" dirty="0" smtClean="0"/>
              <a:t>作業。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可以</a:t>
            </a:r>
            <a:r>
              <a:rPr lang="zh-TW" altLang="en-US" sz="2400" dirty="0"/>
              <a:t>把作業處理轉移到電腦資源不太繁忙的時段</a:t>
            </a:r>
          </a:p>
          <a:p>
            <a:pPr lvl="1"/>
            <a:r>
              <a:rPr lang="zh-TW" altLang="en-US" sz="2400" dirty="0"/>
              <a:t>避免計算資源閒置</a:t>
            </a:r>
            <a:r>
              <a:rPr lang="zh-TW" altLang="en-US" sz="2400" dirty="0" smtClean="0"/>
              <a:t>，且</a:t>
            </a:r>
            <a:r>
              <a:rPr lang="zh-TW" altLang="en-US" sz="2400" dirty="0"/>
              <a:t>無須時刻有人工監視和</a:t>
            </a:r>
            <a:r>
              <a:rPr lang="zh-TW" altLang="en-US" sz="2400" dirty="0" smtClean="0"/>
              <a:t>干預</a:t>
            </a:r>
            <a:endParaRPr lang="en-US" altLang="zh-TW" dirty="0" smtClean="0"/>
          </a:p>
          <a:p>
            <a:r>
              <a:rPr lang="en-US" altLang="zh-TW" sz="2800" dirty="0" smtClean="0"/>
              <a:t>Spring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Batch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統一了讀寫接口</a:t>
            </a:r>
            <a:endParaRPr lang="en-US" altLang="zh-TW" sz="2000" dirty="0"/>
          </a:p>
          <a:p>
            <a:pPr lvl="1"/>
            <a:r>
              <a:rPr lang="zh-TW" altLang="en-US" sz="2400" dirty="0" smtClean="0"/>
              <a:t>豐富的處理方式</a:t>
            </a:r>
            <a:r>
              <a:rPr lang="en-US" altLang="zh-TW" sz="2400" dirty="0" smtClean="0"/>
              <a:t>(Step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flow)</a:t>
            </a:r>
          </a:p>
          <a:p>
            <a:pPr lvl="1"/>
            <a:r>
              <a:rPr lang="zh-TW" altLang="en-US" sz="2400" dirty="0" smtClean="0"/>
              <a:t>事務管理和併發處理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839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Spring Batch is not a scheduling framework. </a:t>
            </a:r>
            <a:endParaRPr lang="en-US" altLang="zh-TW" sz="2800" dirty="0" smtClean="0"/>
          </a:p>
          <a:p>
            <a:r>
              <a:rPr lang="en-US" altLang="zh-TW" sz="2800" dirty="0" smtClean="0"/>
              <a:t>It </a:t>
            </a:r>
            <a:r>
              <a:rPr lang="en-US" altLang="zh-TW" sz="2800" dirty="0"/>
              <a:t>is intended to work in </a:t>
            </a:r>
            <a:r>
              <a:rPr lang="en-US" altLang="zh-TW" sz="2800" dirty="0">
                <a:solidFill>
                  <a:srgbClr val="FF0000"/>
                </a:solidFill>
              </a:rPr>
              <a:t>conjunction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with a scheduler</a:t>
            </a:r>
            <a:r>
              <a:rPr lang="en-US" altLang="zh-TW" sz="2800" dirty="0"/>
              <a:t>, not replace a scheduler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/>
              <a:t>There are many good enterprise schedulers available in both the </a:t>
            </a:r>
            <a:r>
              <a:rPr lang="en-US" altLang="zh-TW" sz="2800" dirty="0">
                <a:solidFill>
                  <a:srgbClr val="FF0000"/>
                </a:solidFill>
              </a:rPr>
              <a:t>commercial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and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open source</a:t>
            </a:r>
            <a:r>
              <a:rPr lang="en-US" altLang="zh-TW" sz="2800" dirty="0"/>
              <a:t> spaces such as Quartz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839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Spring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52250"/>
            <a:ext cx="7859712" cy="3032823"/>
          </a:xfrm>
        </p:spPr>
      </p:pic>
    </p:spTree>
    <p:extLst>
      <p:ext uri="{BB962C8B-B14F-4D97-AF65-F5344CB8AC3E}">
        <p14:creationId xmlns:p14="http://schemas.microsoft.com/office/powerpoint/2010/main" val="14043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JobRepository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提供</a:t>
            </a:r>
            <a:r>
              <a:rPr lang="zh-TW" altLang="en-US" sz="2800" dirty="0"/>
              <a:t>持久化</a:t>
            </a:r>
            <a:r>
              <a:rPr lang="zh-TW" altLang="en-US" sz="2800" dirty="0" smtClean="0"/>
              <a:t>機制，隨時監控</a:t>
            </a:r>
            <a:r>
              <a:rPr lang="en-US" altLang="zh-TW" sz="2800" dirty="0" smtClean="0"/>
              <a:t>Job</a:t>
            </a:r>
            <a:r>
              <a:rPr lang="zh-TW" altLang="en-US" sz="2800" dirty="0" smtClean="0"/>
              <a:t>執行狀態</a:t>
            </a:r>
            <a:endParaRPr lang="en-US" altLang="zh-TW" sz="2800" dirty="0"/>
          </a:p>
          <a:p>
            <a:r>
              <a:rPr lang="zh-TW" altLang="en-US" sz="2800" dirty="0"/>
              <a:t>為</a:t>
            </a:r>
            <a:r>
              <a:rPr lang="en-US" altLang="zh-TW" sz="2800" dirty="0" err="1"/>
              <a:t>JobLauncher</a:t>
            </a:r>
            <a:r>
              <a:rPr lang="zh-TW" altLang="en-US" sz="2800" dirty="0"/>
              <a:t>、</a:t>
            </a:r>
            <a:r>
              <a:rPr lang="en-US" altLang="zh-TW" sz="2800" dirty="0"/>
              <a:t>Job</a:t>
            </a:r>
            <a:r>
              <a:rPr lang="zh-TW" altLang="en-US" sz="2800" dirty="0"/>
              <a:t>、</a:t>
            </a:r>
            <a:r>
              <a:rPr lang="en-US" altLang="zh-TW" sz="2800" dirty="0"/>
              <a:t>Step</a:t>
            </a:r>
            <a:r>
              <a:rPr lang="zh-TW" altLang="en-US" sz="2800" dirty="0"/>
              <a:t>提供了</a:t>
            </a:r>
            <a:r>
              <a:rPr lang="en-US" altLang="zh-TW" sz="2800" dirty="0"/>
              <a:t>CRUD</a:t>
            </a:r>
            <a:r>
              <a:rPr lang="zh-TW" altLang="en-US" sz="2800" dirty="0"/>
              <a:t>操作</a:t>
            </a:r>
            <a:endParaRPr lang="en-US" altLang="zh-TW" sz="2800" dirty="0"/>
          </a:p>
          <a:p>
            <a:r>
              <a:rPr lang="zh-TW" altLang="en-US" sz="2800" dirty="0"/>
              <a:t>加載</a:t>
            </a:r>
            <a:r>
              <a:rPr lang="en-US" altLang="zh-TW" sz="2800" dirty="0"/>
              <a:t>Job</a:t>
            </a:r>
            <a:r>
              <a:rPr lang="zh-TW" altLang="en-US" sz="2800" dirty="0"/>
              <a:t>的时候，從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中獲取 </a:t>
            </a:r>
            <a:r>
              <a:rPr lang="en-US" altLang="zh-TW" sz="2800" dirty="0" err="1" smtClean="0"/>
              <a:t>JobExecution</a:t>
            </a:r>
            <a:endParaRPr lang="en-US" altLang="zh-TW" sz="2800" dirty="0" smtClean="0"/>
          </a:p>
          <a:p>
            <a:r>
              <a:rPr lang="en-US" altLang="zh-TW" sz="2800" dirty="0"/>
              <a:t>m</a:t>
            </a:r>
            <a:r>
              <a:rPr lang="en-US" altLang="zh-TW" sz="2800" dirty="0" smtClean="0"/>
              <a:t>ax-varchar-length</a:t>
            </a:r>
            <a:r>
              <a:rPr lang="zh-TW" altLang="en-US" sz="2800" dirty="0" smtClean="0"/>
              <a:t>預設</a:t>
            </a:r>
            <a:r>
              <a:rPr lang="en-US" altLang="zh-TW" sz="2800" dirty="0" smtClean="0"/>
              <a:t>2500</a:t>
            </a:r>
            <a:endParaRPr lang="en-US" altLang="zh-TW" sz="2800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3998912"/>
            <a:ext cx="5676900" cy="17907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24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JobLauncher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實作唯一類別</a:t>
            </a:r>
            <a:r>
              <a:rPr lang="en-US" altLang="zh-TW" sz="2800" dirty="0" err="1" smtClean="0"/>
              <a:t>SimpleJobLauncher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需要指定一個</a:t>
            </a:r>
            <a:r>
              <a:rPr lang="en-US" altLang="zh-TW" sz="2800" dirty="0" err="1" smtClean="0"/>
              <a:t>JobRepository</a:t>
            </a:r>
            <a:r>
              <a:rPr lang="zh-TW" altLang="en-US" sz="2800" dirty="0" smtClean="0"/>
              <a:t>持久化。</a:t>
            </a:r>
            <a:endParaRPr lang="en-US" altLang="zh-TW" sz="2800" dirty="0" smtClean="0"/>
          </a:p>
          <a:p>
            <a:r>
              <a:rPr lang="zh-TW" altLang="en-US" sz="2800" dirty="0" smtClean="0"/>
              <a:t>透過</a:t>
            </a:r>
            <a:r>
              <a:rPr lang="en-US" altLang="zh-TW" sz="2800" dirty="0" err="1" smtClean="0"/>
              <a:t>JobLauncher</a:t>
            </a:r>
            <a:r>
              <a:rPr lang="zh-TW" altLang="en-US" sz="2800" dirty="0" smtClean="0"/>
              <a:t>，執行自定義</a:t>
            </a:r>
            <a:r>
              <a:rPr lang="en-US" altLang="zh-TW" sz="2800" dirty="0" smtClean="0"/>
              <a:t>Job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第一次執行</a:t>
            </a:r>
            <a:r>
              <a:rPr lang="en-US" altLang="zh-TW" sz="2800" dirty="0"/>
              <a:t>Job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透過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Job</a:t>
            </a:r>
            <a:r>
              <a:rPr lang="zh-TW" altLang="en-US" sz="2800" dirty="0"/>
              <a:t>和</a:t>
            </a:r>
            <a:r>
              <a:rPr lang="en-US" altLang="zh-TW" sz="2800" dirty="0" err="1" smtClean="0"/>
              <a:t>JobParameters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綁定</a:t>
            </a:r>
            <a:r>
              <a:rPr lang="zh-TW" altLang="en-US" sz="2800" dirty="0"/>
              <a:t>，建立</a:t>
            </a:r>
            <a:r>
              <a:rPr lang="en-US" altLang="zh-TW" sz="2800" dirty="0" err="1" smtClean="0"/>
              <a:t>JobInstance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和</a:t>
            </a:r>
            <a:r>
              <a:rPr lang="en-US" altLang="zh-TW" sz="2800" dirty="0" err="1"/>
              <a:t>JobExecution</a:t>
            </a:r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4875886"/>
            <a:ext cx="8658225" cy="5710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9545" y="2856994"/>
            <a:ext cx="3833005" cy="3408325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749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Spring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Security</a:t>
            </a:r>
            <a:r>
              <a:rPr kumimoji="1" lang="zh-TW" altLang="en-US" sz="2400" dirty="0" smtClean="0"/>
              <a:t>實現的兩個主要目標</a:t>
            </a:r>
            <a:endParaRPr kumimoji="1" lang="en-US" altLang="zh-TW" sz="2400" dirty="0" smtClean="0"/>
          </a:p>
          <a:p>
            <a:pPr lvl="1"/>
            <a:r>
              <a:rPr lang="en-US" altLang="zh-TW" sz="2000" dirty="0" smtClean="0"/>
              <a:t>Authentication(</a:t>
            </a:r>
            <a:r>
              <a:rPr lang="zh-TW" altLang="en-US" sz="2000" dirty="0" smtClean="0"/>
              <a:t>認證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Authorization(</a:t>
            </a:r>
            <a:r>
              <a:rPr lang="zh-TW" altLang="en-US" sz="2000" dirty="0" smtClean="0"/>
              <a:t>授權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400" dirty="0" smtClean="0"/>
              <a:t>支持</a:t>
            </a:r>
            <a:r>
              <a:rPr lang="en-US" altLang="zh-TW" sz="2400" dirty="0" smtClean="0"/>
              <a:t>Spring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framework</a:t>
            </a:r>
            <a:r>
              <a:rPr lang="zh-TW" altLang="en-US" sz="2400" dirty="0" smtClean="0"/>
              <a:t>建構</a:t>
            </a:r>
            <a:r>
              <a:rPr lang="en-US" altLang="zh-TW" sz="2400" dirty="0" smtClean="0"/>
              <a:t>security</a:t>
            </a:r>
          </a:p>
          <a:p>
            <a:r>
              <a:rPr lang="zh-TW" altLang="en-US" sz="2400" dirty="0" smtClean="0"/>
              <a:t>熟悉</a:t>
            </a:r>
            <a:r>
              <a:rPr lang="en-US" altLang="zh-TW" sz="2400" dirty="0" smtClean="0"/>
              <a:t>Spring</a:t>
            </a:r>
            <a:r>
              <a:rPr lang="zh-TW" altLang="en-US" sz="2400" dirty="0" smtClean="0"/>
              <a:t>，了解</a:t>
            </a:r>
            <a:r>
              <a:rPr lang="en-US" altLang="zh-TW" sz="2400" dirty="0" smtClean="0"/>
              <a:t>DI</a:t>
            </a:r>
            <a:r>
              <a:rPr lang="zh-TW" altLang="en-US" sz="2400" dirty="0" smtClean="0"/>
              <a:t>原理助於開發時更好上手</a:t>
            </a:r>
            <a:endParaRPr lang="en-US" altLang="zh-TW" sz="2400" dirty="0" smtClean="0"/>
          </a:p>
          <a:p>
            <a:r>
              <a:rPr lang="en-US" altLang="zh-TW" sz="2400" dirty="0" smtClean="0"/>
              <a:t>Spring Security</a:t>
            </a:r>
            <a:r>
              <a:rPr lang="zh-TW" altLang="en-US" sz="2400" dirty="0" smtClean="0"/>
              <a:t>的支持多種認證模式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HTTP BASIC authentication </a:t>
            </a:r>
            <a:r>
              <a:rPr lang="en-US" altLang="zh-TW" sz="2000" dirty="0" smtClean="0"/>
              <a:t>headers(</a:t>
            </a:r>
            <a:r>
              <a:rPr lang="zh-TW" altLang="en-US" sz="2000" dirty="0" smtClean="0"/>
              <a:t>基本認證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lvl="1"/>
            <a:r>
              <a:rPr lang="en-US" altLang="zh-TW" sz="2000" dirty="0"/>
              <a:t>HTTP Digest authentication </a:t>
            </a:r>
            <a:r>
              <a:rPr lang="en-US" altLang="zh-TW" sz="2000" dirty="0" smtClean="0"/>
              <a:t>headers(</a:t>
            </a:r>
            <a:r>
              <a:rPr lang="zh-TW" altLang="zh-TW" sz="2000" dirty="0"/>
              <a:t>摘要</a:t>
            </a:r>
            <a:r>
              <a:rPr lang="zh-TW" altLang="zh-TW" sz="2000" dirty="0" smtClean="0"/>
              <a:t>認證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lvl="1"/>
            <a:r>
              <a:rPr lang="en-US" altLang="zh-TW" sz="2000" dirty="0"/>
              <a:t>HTTP X.509 client certificate </a:t>
            </a:r>
            <a:r>
              <a:rPr lang="en-US" altLang="zh-TW" sz="2000" dirty="0" smtClean="0"/>
              <a:t>exchange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LDAP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Form-based authentication (for simple user interface needs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s-IS" altLang="zh-TW" sz="2000" dirty="0" smtClean="0"/>
              <a:t>…</a:t>
            </a:r>
            <a:endParaRPr lang="en-US" altLang="zh-TW" sz="2000" dirty="0"/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52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Job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zh-TW" dirty="0"/>
              <a:t>Step</a:t>
            </a:r>
            <a:r>
              <a:rPr lang="zh-TW" altLang="en-US" dirty="0"/>
              <a:t>的容器，封裝了處理流程，即為</a:t>
            </a:r>
            <a:r>
              <a:rPr lang="en-US" altLang="zh-TW" dirty="0"/>
              <a:t>Batch</a:t>
            </a:r>
            <a:r>
              <a:rPr lang="zh-TW" altLang="en-US" dirty="0"/>
              <a:t> </a:t>
            </a:r>
            <a:r>
              <a:rPr lang="en-US" altLang="zh-TW" dirty="0" smtClean="0"/>
              <a:t>process</a:t>
            </a:r>
          </a:p>
          <a:p>
            <a:pPr marL="342900" lvl="1" indent="-342900">
              <a:buFont typeface="Arial" charset="0"/>
              <a:buChar char="•"/>
            </a:pPr>
            <a:r>
              <a:rPr lang="zh-TW" altLang="en-US" dirty="0" smtClean="0"/>
              <a:t>一個</a:t>
            </a:r>
            <a:r>
              <a:rPr lang="en-US" altLang="zh-TW" dirty="0" smtClean="0"/>
              <a:t>Job</a:t>
            </a:r>
            <a:r>
              <a:rPr lang="zh-TW" altLang="en-US" dirty="0" smtClean="0"/>
              <a:t>可由一到多個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組成。</a:t>
            </a:r>
            <a:endParaRPr lang="en-US" altLang="zh-TW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TW" altLang="en-US" dirty="0" smtClean="0"/>
              <a:t>可</a:t>
            </a:r>
            <a:r>
              <a:rPr lang="zh-TW" altLang="en-US" dirty="0"/>
              <a:t>配置</a:t>
            </a:r>
            <a:r>
              <a:rPr lang="en-US" altLang="zh-TW" dirty="0"/>
              <a:t>Job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、定義和排序</a:t>
            </a:r>
            <a:r>
              <a:rPr lang="en-US" altLang="zh-TW" dirty="0"/>
              <a:t>Steps</a:t>
            </a:r>
            <a:r>
              <a:rPr lang="zh-TW" altLang="en-US" dirty="0"/>
              <a:t>、是否可</a:t>
            </a:r>
            <a:r>
              <a:rPr lang="en-US" altLang="zh-TW" dirty="0" smtClean="0"/>
              <a:t>restart</a:t>
            </a:r>
            <a:endParaRPr lang="en-US" altLang="zh-TW" sz="2400" dirty="0" smtClean="0"/>
          </a:p>
          <a:p>
            <a:pPr marL="342900" lvl="1" indent="-342900">
              <a:buFont typeface="Arial" charset="0"/>
              <a:buChar char="•"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3881437"/>
            <a:ext cx="6197600" cy="1524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60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Restartablity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當</a:t>
            </a:r>
            <a:r>
              <a:rPr lang="en-US" altLang="zh-TW" sz="2400" dirty="0" smtClean="0"/>
              <a:t>Job</a:t>
            </a:r>
            <a:r>
              <a:rPr lang="zh-TW" altLang="en-US" sz="2400" dirty="0" smtClean="0"/>
              <a:t>執行失敗，可以在做重啟動作。</a:t>
            </a:r>
            <a:endParaRPr lang="en-US" altLang="zh-TW" sz="2400" dirty="0" smtClean="0"/>
          </a:p>
          <a:p>
            <a:r>
              <a:rPr kumimoji="1" lang="zh-TW" altLang="en-US" sz="2400" dirty="0" smtClean="0"/>
              <a:t>如果</a:t>
            </a:r>
            <a:r>
              <a:rPr kumimoji="1" lang="en-US" altLang="zh-TW" sz="2400" dirty="0" smtClean="0"/>
              <a:t>Job</a:t>
            </a:r>
            <a:r>
              <a:rPr kumimoji="1" lang="zh-TW" altLang="en-US" sz="2400" dirty="0" smtClean="0"/>
              <a:t>不須重啟，可以配置屬性</a:t>
            </a:r>
            <a:r>
              <a:rPr lang="en-US" altLang="zh-TW" sz="2400" dirty="0" err="1" smtClean="0"/>
              <a:t>restartable</a:t>
            </a:r>
            <a:r>
              <a:rPr lang="zh-TW" altLang="en-US" sz="2400" dirty="0" smtClean="0"/>
              <a:t>＝</a:t>
            </a:r>
            <a:r>
              <a:rPr lang="en-US" altLang="zh-TW" sz="2400" dirty="0" smtClean="0"/>
              <a:t>false</a:t>
            </a:r>
          </a:p>
          <a:p>
            <a:r>
              <a:rPr kumimoji="1" lang="zh-TW" altLang="en-US" sz="2400" dirty="0" smtClean="0"/>
              <a:t>重啟一個不可重啟的</a:t>
            </a:r>
            <a:r>
              <a:rPr kumimoji="1" lang="en-US" altLang="zh-TW" sz="2400" dirty="0" smtClean="0"/>
              <a:t>Job</a:t>
            </a:r>
            <a:r>
              <a:rPr kumimoji="1" lang="zh-TW" altLang="en-US" sz="2400" dirty="0" smtClean="0"/>
              <a:t>，則拋出例外</a:t>
            </a:r>
            <a:r>
              <a:rPr lang="en-US" altLang="zh-TW" sz="2400" dirty="0" err="1"/>
              <a:t>JobRestartException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JobInstance</a:t>
            </a:r>
            <a:r>
              <a:rPr lang="en-US" altLang="zh-TW" sz="2400" dirty="0"/>
              <a:t> already exists and is not </a:t>
            </a:r>
            <a:r>
              <a:rPr lang="en-US" altLang="zh-TW" sz="2400" dirty="0" err="1"/>
              <a:t>restartable</a:t>
            </a:r>
            <a:r>
              <a:rPr lang="en-US" altLang="zh-TW" sz="2400" dirty="0"/>
              <a:t>")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89" y="3397425"/>
            <a:ext cx="7129462" cy="30448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04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TW" altLang="en-US" sz="2400" dirty="0" smtClean="0"/>
              <a:t>每個</a:t>
            </a:r>
            <a:r>
              <a:rPr lang="en-US" altLang="zh-TW" sz="2400" dirty="0" smtClean="0"/>
              <a:t>Step</a:t>
            </a:r>
            <a:r>
              <a:rPr lang="zh-TW" altLang="en-US" sz="2400" dirty="0" smtClean="0"/>
              <a:t>包含自己擁有的任務。</a:t>
            </a:r>
            <a:endParaRPr lang="en-US" altLang="zh-TW" sz="2400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TW" altLang="en-US" sz="2400" dirty="0" smtClean="0"/>
              <a:t>兩</a:t>
            </a:r>
            <a:r>
              <a:rPr lang="zh-TW" altLang="en-US" sz="2400" dirty="0"/>
              <a:t>種實作可分為</a:t>
            </a:r>
            <a:r>
              <a:rPr lang="en-US" altLang="zh-TW" sz="2400" dirty="0" err="1"/>
              <a:t>tasklet</a:t>
            </a:r>
            <a:r>
              <a:rPr lang="zh-TW" altLang="en-US" sz="2400" dirty="0"/>
              <a:t>、</a:t>
            </a:r>
            <a:r>
              <a:rPr lang="en-US" altLang="zh-TW" sz="2400" dirty="0"/>
              <a:t>chunk</a:t>
            </a:r>
          </a:p>
          <a:p>
            <a:pPr lvl="1"/>
            <a:r>
              <a:rPr kumimoji="1" lang="en-US" altLang="zh-TW" sz="2000" dirty="0" err="1" smtClean="0"/>
              <a:t>Tasklet</a:t>
            </a:r>
            <a:r>
              <a:rPr kumimoji="1" lang="zh-TW" altLang="en-US" sz="2000" dirty="0" smtClean="0"/>
              <a:t>，只需實作</a:t>
            </a:r>
            <a:r>
              <a:rPr kumimoji="1" lang="en-US" altLang="zh-TW" sz="2000" dirty="0" err="1" smtClean="0"/>
              <a:t>tasklet</a:t>
            </a:r>
            <a:r>
              <a:rPr lang="zh-TW" altLang="en-US" sz="2000" dirty="0" smtClean="0"/>
              <a:t>介面</a:t>
            </a:r>
            <a:endParaRPr lang="en-US" altLang="zh-TW" sz="2000" dirty="0"/>
          </a:p>
          <a:p>
            <a:pPr lvl="1"/>
            <a:r>
              <a:rPr kumimoji="1" lang="en-US" altLang="zh-TW" sz="2000" dirty="0" smtClean="0"/>
              <a:t>Chunk</a:t>
            </a:r>
            <a:r>
              <a:rPr kumimoji="1" lang="zh-TW" altLang="en-US" sz="2000" dirty="0" smtClean="0"/>
              <a:t>，提供了</a:t>
            </a:r>
            <a:r>
              <a:rPr lang="en-US" altLang="zh-TW" sz="2000" dirty="0" err="1"/>
              <a:t>ItemReader</a:t>
            </a:r>
            <a:r>
              <a:rPr lang="zh-TW" altLang="en-US" sz="2000" dirty="0"/>
              <a:t>， </a:t>
            </a:r>
            <a:r>
              <a:rPr lang="en-US" altLang="zh-TW" sz="2000" dirty="0" err="1"/>
              <a:t>ItemProcessor</a:t>
            </a:r>
            <a:r>
              <a:rPr lang="zh-TW" altLang="en-US" sz="2000" dirty="0"/>
              <a:t>，</a:t>
            </a:r>
            <a:r>
              <a:rPr lang="en-US" altLang="zh-TW" sz="2000" dirty="0" err="1" smtClean="0"/>
              <a:t>ItemWriter</a:t>
            </a:r>
            <a:r>
              <a:rPr lang="zh-TW" altLang="en-US" sz="2000" dirty="0" smtClean="0"/>
              <a:t>三種介面實作</a:t>
            </a:r>
            <a:endParaRPr lang="en-US" altLang="zh-TW" sz="2000" dirty="0" smtClean="0"/>
          </a:p>
          <a:p>
            <a:r>
              <a:rPr lang="zh-TW" altLang="en-US" sz="2400" dirty="0" smtClean="0"/>
              <a:t>支持</a:t>
            </a:r>
            <a:r>
              <a:rPr lang="en-US" altLang="zh-TW" sz="2400" dirty="0" smtClean="0"/>
              <a:t>step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retry</a:t>
            </a:r>
            <a:r>
              <a:rPr lang="zh-TW" altLang="en-US" sz="2400" dirty="0" smtClean="0"/>
              <a:t>操作，</a:t>
            </a:r>
            <a:r>
              <a:rPr lang="en-US" altLang="zh-TW" sz="2400" dirty="0" smtClean="0"/>
              <a:t>retry</a:t>
            </a:r>
            <a:r>
              <a:rPr lang="zh-TW" altLang="en-US" sz="2400" dirty="0" smtClean="0"/>
              <a:t>達到限制次數則任務失敗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8" y="3697462"/>
            <a:ext cx="8187828" cy="3059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414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ItemReader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可從各種的</a:t>
            </a:r>
            <a:r>
              <a:rPr lang="en-US" altLang="zh-TW" sz="2800" dirty="0"/>
              <a:t>input</a:t>
            </a:r>
            <a:r>
              <a:rPr lang="zh-TW" altLang="en-US" sz="2800" dirty="0" smtClean="0"/>
              <a:t>類型讀取數據並提供資料</a:t>
            </a:r>
            <a:endParaRPr lang="en-US" altLang="zh-TW" sz="2800" dirty="0" smtClean="0"/>
          </a:p>
          <a:p>
            <a:r>
              <a:rPr lang="zh-TW" altLang="en-US" sz="2800" dirty="0" smtClean="0"/>
              <a:t>定義了一個</a:t>
            </a:r>
            <a:r>
              <a:rPr lang="en-US" altLang="zh-TW" sz="2800" dirty="0" smtClean="0"/>
              <a:t>read()</a:t>
            </a:r>
            <a:r>
              <a:rPr lang="zh-TW" altLang="en-US" sz="2800" dirty="0" smtClean="0"/>
              <a:t>方法，回傳一個泛型</a:t>
            </a:r>
            <a:r>
              <a:rPr lang="en-US" altLang="zh-TW" sz="2800" dirty="0" smtClean="0"/>
              <a:t>(Item)</a:t>
            </a:r>
          </a:p>
          <a:p>
            <a:pPr lvl="1"/>
            <a:r>
              <a:rPr lang="zh-TW" altLang="en-US" sz="2400" dirty="0" smtClean="0"/>
              <a:t>一個</a:t>
            </a:r>
            <a:r>
              <a:rPr lang="en-US" altLang="zh-TW" sz="2400" dirty="0" smtClean="0"/>
              <a:t>Item</a:t>
            </a:r>
            <a:r>
              <a:rPr lang="zh-TW" altLang="en-US" sz="2400" dirty="0" smtClean="0"/>
              <a:t>可被</a:t>
            </a:r>
            <a:r>
              <a:rPr lang="en-US" altLang="zh-TW" sz="2400" dirty="0" smtClean="0"/>
              <a:t>mapping</a:t>
            </a:r>
            <a:r>
              <a:rPr lang="zh-TW" altLang="en-US" sz="2400" dirty="0" smtClean="0"/>
              <a:t>成一個</a:t>
            </a:r>
            <a:r>
              <a:rPr lang="en-US" altLang="zh-TW" sz="2400" dirty="0" smtClean="0"/>
              <a:t>entity</a:t>
            </a:r>
          </a:p>
          <a:p>
            <a:pPr lvl="1"/>
            <a:r>
              <a:rPr lang="zh-TW" altLang="en-US" sz="2400" dirty="0" smtClean="0"/>
              <a:t> 當讀不到數據時，則返回</a:t>
            </a:r>
            <a:r>
              <a:rPr lang="en-US" altLang="zh-TW" sz="2400" dirty="0" smtClean="0"/>
              <a:t>null</a:t>
            </a:r>
          </a:p>
          <a:p>
            <a:r>
              <a:rPr lang="zh-TW" altLang="en-US" sz="2800" dirty="0" smtClean="0"/>
              <a:t>常見例子</a:t>
            </a:r>
            <a:r>
              <a:rPr lang="en-US" altLang="zh-TW" sz="2800" dirty="0" smtClean="0"/>
              <a:t>Item</a:t>
            </a:r>
            <a:r>
              <a:rPr lang="zh-TW" altLang="en-US" sz="2800" dirty="0" smtClean="0"/>
              <a:t>對應可能是</a:t>
            </a:r>
            <a:endParaRPr lang="en-US" altLang="zh-TW" sz="2800" dirty="0"/>
          </a:p>
          <a:p>
            <a:pPr lvl="1"/>
            <a:r>
              <a:rPr lang="en-US" altLang="zh-TW" sz="2400" dirty="0"/>
              <a:t>Flat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File</a:t>
            </a:r>
            <a:r>
              <a:rPr lang="zh-TW" altLang="en-US" sz="2400" dirty="0" smtClean="0"/>
              <a:t>，一個檔案的一行</a:t>
            </a:r>
            <a:r>
              <a:rPr lang="en-US" altLang="zh-TW" sz="2400" dirty="0" smtClean="0"/>
              <a:t>(line)</a:t>
            </a:r>
          </a:p>
          <a:p>
            <a:pPr lvl="1"/>
            <a:r>
              <a:rPr lang="en-US" altLang="zh-TW" sz="2400" dirty="0" err="1" smtClean="0"/>
              <a:t>DataSource</a:t>
            </a:r>
            <a:r>
              <a:rPr lang="zh-TW" altLang="en-US" sz="2400" dirty="0" smtClean="0"/>
              <a:t>，數據庫的</a:t>
            </a:r>
            <a:r>
              <a:rPr lang="en-US" altLang="zh-TW" sz="2400" dirty="0" smtClean="0"/>
              <a:t>row</a:t>
            </a:r>
          </a:p>
          <a:p>
            <a:pPr lvl="1"/>
            <a:r>
              <a:rPr lang="en-US" altLang="zh-TW" sz="2400" dirty="0" smtClean="0"/>
              <a:t>XML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Xml</a:t>
            </a:r>
            <a:r>
              <a:rPr lang="zh-TW" altLang="en-US" sz="2400" dirty="0" smtClean="0"/>
              <a:t>的一個元素</a:t>
            </a:r>
            <a:endParaRPr lang="en-US" altLang="zh-TW" sz="2800" dirty="0" smtClean="0"/>
          </a:p>
          <a:p>
            <a:endParaRPr kumimoji="1" lang="en-US" altLang="zh-TW" sz="2800" dirty="0" smtClean="0"/>
          </a:p>
          <a:p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6" y="5097462"/>
            <a:ext cx="8432800" cy="15367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899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ItemProcessor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800" dirty="0" smtClean="0"/>
              <a:t>表示一個</a:t>
            </a:r>
            <a:r>
              <a:rPr kumimoji="1" lang="en-US" altLang="zh-TW" sz="2800" dirty="0" smtClean="0"/>
              <a:t>Item</a:t>
            </a:r>
            <a:r>
              <a:rPr kumimoji="1" lang="zh-TW" altLang="en-US" sz="2800" dirty="0" smtClean="0"/>
              <a:t>的處理業務邏輯</a:t>
            </a:r>
            <a:endParaRPr kumimoji="1" lang="en-US" altLang="zh-TW" sz="2800" dirty="0" smtClean="0"/>
          </a:p>
          <a:p>
            <a:r>
              <a:rPr lang="zh-TW" altLang="en-US" sz="2800" dirty="0" smtClean="0"/>
              <a:t>可將</a:t>
            </a:r>
            <a:r>
              <a:rPr lang="en-US" altLang="zh-TW" sz="2800" dirty="0" smtClean="0"/>
              <a:t>Reader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Item</a:t>
            </a:r>
            <a:r>
              <a:rPr lang="zh-TW" altLang="en-US" sz="2800" dirty="0" smtClean="0"/>
              <a:t>物件轉成</a:t>
            </a:r>
            <a:r>
              <a:rPr lang="en-US" altLang="zh-TW" sz="2800" dirty="0" smtClean="0"/>
              <a:t>Writer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Item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 lvl="1"/>
            <a:r>
              <a:rPr kumimoji="1" lang="zh-TW" altLang="en-US" sz="2400" dirty="0" smtClean="0"/>
              <a:t>例如</a:t>
            </a:r>
            <a:r>
              <a:rPr lang="zh-TW" altLang="en-US" sz="2400" dirty="0" smtClean="0"/>
              <a:t>讀進來為一個</a:t>
            </a:r>
            <a:r>
              <a:rPr lang="en-US" altLang="zh-TW" sz="2400" dirty="0" smtClean="0"/>
              <a:t>VO</a:t>
            </a:r>
            <a:r>
              <a:rPr lang="zh-TW" altLang="en-US" sz="2400" dirty="0" smtClean="0"/>
              <a:t>，寫出去時可轉換為</a:t>
            </a:r>
            <a:r>
              <a:rPr lang="en-US" altLang="zh-TW" sz="2400" dirty="0" smtClean="0"/>
              <a:t>Entity</a:t>
            </a:r>
          </a:p>
          <a:p>
            <a:pPr lvl="1"/>
            <a:r>
              <a:rPr lang="zh-TW" altLang="en-US" sz="2400" dirty="0" smtClean="0"/>
              <a:t>也可以設為同一物件</a:t>
            </a:r>
            <a:endParaRPr kumimoji="1" lang="en-US" altLang="zh-TW" sz="2400" dirty="0" smtClean="0"/>
          </a:p>
          <a:p>
            <a:r>
              <a:rPr kumimoji="1" lang="zh-TW" altLang="en-US" sz="2800" dirty="0" smtClean="0"/>
              <a:t>處理</a:t>
            </a:r>
            <a:r>
              <a:rPr kumimoji="1" lang="en-US" altLang="zh-TW" sz="2800" dirty="0" smtClean="0"/>
              <a:t>Item</a:t>
            </a:r>
            <a:r>
              <a:rPr kumimoji="1" lang="zh-TW" altLang="en-US" sz="2800" dirty="0" smtClean="0"/>
              <a:t>時，若有異常可返回</a:t>
            </a:r>
            <a:r>
              <a:rPr kumimoji="1" lang="en-US" altLang="zh-TW" sz="2800" dirty="0" smtClean="0"/>
              <a:t>null</a:t>
            </a:r>
            <a:r>
              <a:rPr kumimoji="1" lang="zh-TW" altLang="en-US" sz="2800" dirty="0" smtClean="0"/>
              <a:t>表示不該寫出</a:t>
            </a:r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065587"/>
            <a:ext cx="5067300" cy="1257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183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ItemWriter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800" dirty="0" smtClean="0"/>
              <a:t>相反於</a:t>
            </a:r>
            <a:r>
              <a:rPr lang="en-US" altLang="zh-TW" sz="2800" dirty="0" err="1" smtClean="0"/>
              <a:t>ItemReader</a:t>
            </a:r>
            <a:r>
              <a:rPr lang="zh-TW" altLang="en-US" sz="2800" dirty="0" smtClean="0"/>
              <a:t>，即寫入操作</a:t>
            </a:r>
            <a:endParaRPr lang="en-US" altLang="zh-TW" sz="2800" dirty="0"/>
          </a:p>
          <a:p>
            <a:r>
              <a:rPr lang="zh-TW" altLang="en-US" sz="2800" dirty="0"/>
              <a:t>定義了一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write()</a:t>
            </a:r>
            <a:r>
              <a:rPr lang="zh-TW" altLang="en-US" sz="2800" dirty="0" smtClean="0"/>
              <a:t>方法</a:t>
            </a:r>
            <a:endParaRPr lang="en-US" altLang="zh-TW" sz="2800" dirty="0" smtClean="0"/>
          </a:p>
          <a:p>
            <a:r>
              <a:rPr lang="zh-TW" altLang="en-US" sz="2800" dirty="0" smtClean="0"/>
              <a:t>當</a:t>
            </a:r>
            <a:r>
              <a:rPr lang="en-US" altLang="zh-TW" sz="2800" dirty="0" err="1" smtClean="0"/>
              <a:t>ItemReader</a:t>
            </a:r>
            <a:r>
              <a:rPr lang="zh-TW" altLang="en-US" sz="2800" dirty="0" smtClean="0"/>
              <a:t>讀取</a:t>
            </a:r>
            <a:r>
              <a:rPr lang="en-US" altLang="zh-TW" sz="2800" dirty="0" smtClean="0"/>
              <a:t>input</a:t>
            </a:r>
            <a:r>
              <a:rPr lang="zh-TW" altLang="en-US" sz="2800" dirty="0" smtClean="0"/>
              <a:t>時產生</a:t>
            </a:r>
            <a:r>
              <a:rPr lang="en-US" altLang="zh-TW" sz="2800" dirty="0" smtClean="0"/>
              <a:t>Item</a:t>
            </a:r>
            <a:r>
              <a:rPr lang="zh-TW" altLang="en-US" sz="2800" dirty="0" smtClean="0"/>
              <a:t>，則</a:t>
            </a:r>
            <a:r>
              <a:rPr lang="en-US" altLang="zh-TW" sz="2800" dirty="0" smtClean="0"/>
              <a:t>by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pass</a:t>
            </a:r>
            <a:r>
              <a:rPr lang="zh-TW" altLang="en-US" sz="2800" dirty="0" smtClean="0"/>
              <a:t>給</a:t>
            </a:r>
            <a:r>
              <a:rPr lang="en-US" altLang="zh-TW" sz="2800" dirty="0" err="1" smtClean="0"/>
              <a:t>ItemWriter</a:t>
            </a:r>
            <a:r>
              <a:rPr lang="zh-TW" altLang="en-US" sz="2800" dirty="0" smtClean="0"/>
              <a:t>，沒有則呼叫</a:t>
            </a:r>
            <a:r>
              <a:rPr lang="en-US" altLang="zh-TW" sz="2800" dirty="0" smtClean="0"/>
              <a:t>next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Step</a:t>
            </a:r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3583162"/>
            <a:ext cx="6858000" cy="149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31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Batch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5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JobInstance</a:t>
            </a:r>
            <a:endParaRPr lang="en-US" altLang="zh-TW" sz="2800" dirty="0" smtClean="0"/>
          </a:p>
          <a:p>
            <a:pPr lvl="1"/>
            <a:r>
              <a:rPr kumimoji="1" lang="en-US" altLang="zh-TW" sz="2400" dirty="0" smtClean="0"/>
              <a:t>Job</a:t>
            </a:r>
            <a:r>
              <a:rPr kumimoji="1" lang="zh-TW" altLang="en-US" sz="2400" dirty="0" smtClean="0"/>
              <a:t>實例，類似</a:t>
            </a:r>
            <a:r>
              <a:rPr kumimoji="1" lang="en-US" altLang="zh-TW" sz="2400" dirty="0" smtClean="0"/>
              <a:t>Java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Instance</a:t>
            </a:r>
            <a:r>
              <a:rPr kumimoji="1" lang="zh-TW" altLang="en-US" sz="2400" dirty="0" smtClean="0"/>
              <a:t>與類別</a:t>
            </a:r>
            <a:endParaRPr kumimoji="1" lang="en-US" altLang="zh-TW" sz="2400" dirty="0" smtClean="0"/>
          </a:p>
          <a:p>
            <a:pPr lvl="1"/>
            <a:r>
              <a:rPr lang="zh-TW" altLang="en-US" sz="2400" dirty="0" smtClean="0"/>
              <a:t>一個</a:t>
            </a:r>
            <a:r>
              <a:rPr lang="en-US" altLang="zh-TW" sz="2400" dirty="0" smtClean="0"/>
              <a:t>Job</a:t>
            </a:r>
            <a:r>
              <a:rPr lang="zh-TW" altLang="en-US" sz="2400" dirty="0" smtClean="0"/>
              <a:t>可擁有多個</a:t>
            </a:r>
            <a:r>
              <a:rPr lang="en-US" altLang="zh-TW" sz="2400" dirty="0" err="1" smtClean="0"/>
              <a:t>JobInstance</a:t>
            </a:r>
            <a:endParaRPr lang="en-US" altLang="zh-TW" sz="2400" dirty="0" smtClean="0"/>
          </a:p>
          <a:p>
            <a:pPr lvl="1"/>
            <a:r>
              <a:rPr kumimoji="1" lang="zh-TW" altLang="en-US" sz="2400" dirty="0" smtClean="0"/>
              <a:t>需靠</a:t>
            </a:r>
            <a:r>
              <a:rPr kumimoji="1" lang="en-US" altLang="zh-TW" sz="2400" dirty="0" err="1" smtClean="0"/>
              <a:t>JobParameters</a:t>
            </a:r>
            <a:r>
              <a:rPr kumimoji="1" lang="zh-TW" altLang="en-US" sz="2400" dirty="0" smtClean="0"/>
              <a:t>區分</a:t>
            </a:r>
            <a:r>
              <a:rPr lang="en-US" altLang="zh-TW" sz="2400" dirty="0" err="1" smtClean="0"/>
              <a:t>JobInstance</a:t>
            </a:r>
            <a:endParaRPr lang="en-US" altLang="zh-TW" sz="2400" dirty="0" smtClean="0"/>
          </a:p>
          <a:p>
            <a:r>
              <a:rPr lang="en-US" altLang="zh-TW" sz="2800" dirty="0" err="1" smtClean="0"/>
              <a:t>JobParameters</a:t>
            </a:r>
            <a:endParaRPr lang="en-US" altLang="zh-TW" sz="2800" dirty="0" smtClean="0"/>
          </a:p>
          <a:p>
            <a:pPr lvl="1"/>
            <a:r>
              <a:rPr kumimoji="1" lang="zh-TW" altLang="en-US" sz="2400" dirty="0" smtClean="0"/>
              <a:t>不同配置產生不同</a:t>
            </a:r>
            <a:r>
              <a:rPr lang="en-US" altLang="zh-TW" sz="2400" dirty="0" err="1" smtClean="0"/>
              <a:t>JobInstance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相同配置則運行上一次的</a:t>
            </a:r>
            <a:r>
              <a:rPr lang="en-US" altLang="zh-TW" sz="2400" dirty="0" err="1" smtClean="0"/>
              <a:t>JobInstance</a:t>
            </a:r>
            <a:endParaRPr lang="en-US" altLang="zh-TW" sz="2400" dirty="0" smtClean="0"/>
          </a:p>
          <a:p>
            <a:r>
              <a:rPr lang="en-US" altLang="zh-TW" sz="2800" dirty="0" err="1" smtClean="0"/>
              <a:t>JobExecution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一次</a:t>
            </a:r>
            <a:r>
              <a:rPr lang="en-US" altLang="zh-TW" sz="2400" dirty="0" err="1" smtClean="0"/>
              <a:t>JobInstance</a:t>
            </a:r>
            <a:r>
              <a:rPr lang="zh-TW" altLang="en-US" sz="2400" dirty="0" smtClean="0"/>
              <a:t>的運行，則創建</a:t>
            </a:r>
            <a:r>
              <a:rPr lang="en-US" altLang="zh-TW" sz="2400" dirty="0" err="1" smtClean="0"/>
              <a:t>JobExecution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記錄了</a:t>
            </a:r>
            <a:r>
              <a:rPr lang="en-US" altLang="zh-TW" sz="2400" dirty="0" err="1" smtClean="0"/>
              <a:t>JobInstance</a:t>
            </a:r>
            <a:r>
              <a:rPr lang="zh-TW" altLang="en-US" sz="2400" dirty="0" smtClean="0"/>
              <a:t>運行時所發生的事情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23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729360"/>
            <a:ext cx="7859712" cy="3935855"/>
          </a:xfrm>
        </p:spPr>
      </p:pic>
    </p:spTree>
    <p:extLst>
      <p:ext uri="{BB962C8B-B14F-4D97-AF65-F5344CB8AC3E}">
        <p14:creationId xmlns:p14="http://schemas.microsoft.com/office/powerpoint/2010/main" val="3417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Core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lasses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StepExecution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一次</a:t>
            </a:r>
            <a:r>
              <a:rPr lang="en-US" altLang="zh-TW" sz="2400" dirty="0" smtClean="0"/>
              <a:t>Step</a:t>
            </a:r>
            <a:r>
              <a:rPr lang="zh-TW" altLang="en-US" sz="2400" dirty="0" smtClean="0"/>
              <a:t>的運行記錄，則創建</a:t>
            </a:r>
            <a:r>
              <a:rPr lang="en-US" altLang="zh-TW" sz="2400" dirty="0" err="1" smtClean="0"/>
              <a:t>StepExecution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讀取記錄數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輸出記錄數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提交次數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回滾次數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Read-skip</a:t>
            </a:r>
            <a:r>
              <a:rPr lang="zh-TW" altLang="en-US" sz="2400" dirty="0" smtClean="0"/>
              <a:t>次數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Process-skip</a:t>
            </a:r>
            <a:r>
              <a:rPr lang="zh-TW" altLang="en-US" sz="2400" dirty="0" smtClean="0"/>
              <a:t>次數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Wirte</a:t>
            </a:r>
            <a:r>
              <a:rPr lang="en-US" altLang="zh-TW" sz="2400" dirty="0" smtClean="0"/>
              <a:t>-skip</a:t>
            </a:r>
            <a:r>
              <a:rPr lang="zh-TW" altLang="en-US" sz="2400" dirty="0" smtClean="0"/>
              <a:t>次數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...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38" y="2419202"/>
            <a:ext cx="4801931" cy="34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42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Security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2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Core</a:t>
            </a:r>
            <a:r>
              <a:rPr kumimoji="1" lang="zh-TW" altLang="en-US" dirty="0"/>
              <a:t> </a:t>
            </a:r>
            <a:r>
              <a:rPr kumimoji="1" lang="en-US" altLang="zh-TW" dirty="0"/>
              <a:t>Classes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ExecutionContext</a:t>
            </a:r>
            <a:endParaRPr lang="en-US" altLang="zh-TW" sz="2800" dirty="0"/>
          </a:p>
          <a:p>
            <a:pPr lvl="1"/>
            <a:r>
              <a:rPr lang="zh-TW" altLang="en-US" sz="2400" dirty="0"/>
              <a:t>為一個容器，已</a:t>
            </a:r>
            <a:r>
              <a:rPr lang="en-US" altLang="zh-TW" sz="2400" dirty="0"/>
              <a:t>key/value</a:t>
            </a:r>
            <a:r>
              <a:rPr lang="zh-TW" altLang="en-US" sz="2400" dirty="0"/>
              <a:t>方式儲存數據</a:t>
            </a:r>
            <a:endParaRPr lang="en-US" altLang="zh-TW" sz="2400" dirty="0"/>
          </a:p>
          <a:p>
            <a:pPr lvl="1"/>
            <a:r>
              <a:rPr lang="zh-TW" altLang="en-US" sz="2400" dirty="0"/>
              <a:t>可儲存</a:t>
            </a:r>
            <a:r>
              <a:rPr lang="en-US" altLang="zh-TW" sz="2400" dirty="0" err="1"/>
              <a:t>JobExecution</a:t>
            </a:r>
            <a:r>
              <a:rPr lang="zh-TW" altLang="en-US" sz="2400" dirty="0"/>
              <a:t>、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StepExecution</a:t>
            </a:r>
            <a:r>
              <a:rPr lang="zh-TW" altLang="en-US" sz="2400" dirty="0"/>
              <a:t>執行過程訊息</a:t>
            </a:r>
            <a:endParaRPr lang="en-US" altLang="zh-TW" sz="2400" dirty="0"/>
          </a:p>
          <a:p>
            <a:pPr lvl="1"/>
            <a:r>
              <a:rPr lang="zh-TW" altLang="en-US" sz="2400" dirty="0"/>
              <a:t>用於故障時重新執行和繼續執行，或者狀態回滾</a:t>
            </a:r>
            <a:endParaRPr lang="en-US" altLang="zh-TW" sz="2400" dirty="0"/>
          </a:p>
          <a:p>
            <a:pPr lvl="1"/>
            <a:r>
              <a:rPr lang="zh-TW" altLang="en-US" sz="2400" dirty="0"/>
              <a:t>由</a:t>
            </a:r>
            <a:r>
              <a:rPr lang="en-US" altLang="zh-TW" sz="2400" dirty="0"/>
              <a:t>Spring</a:t>
            </a:r>
            <a:r>
              <a:rPr lang="zh-TW" altLang="en-US" sz="2400" dirty="0"/>
              <a:t> </a:t>
            </a:r>
            <a:r>
              <a:rPr lang="en-US" altLang="zh-TW" sz="2400" dirty="0"/>
              <a:t>Batch</a:t>
            </a:r>
            <a:r>
              <a:rPr lang="zh-TW" altLang="en-US" sz="2400" dirty="0"/>
              <a:t>負責</a:t>
            </a:r>
            <a:r>
              <a:rPr lang="zh-TW" altLang="en-US" sz="2400" dirty="0" smtClean="0"/>
              <a:t>持久化</a:t>
            </a:r>
            <a:r>
              <a:rPr lang="en-US" altLang="zh-TW" sz="2400" dirty="0" smtClean="0"/>
              <a:t>Context</a:t>
            </a:r>
            <a:endParaRPr lang="en-US" altLang="zh-TW" sz="2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51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Processing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355485"/>
            <a:ext cx="7859712" cy="4683605"/>
          </a:xfrm>
        </p:spPr>
      </p:pic>
    </p:spTree>
    <p:extLst>
      <p:ext uri="{BB962C8B-B14F-4D97-AF65-F5344CB8AC3E}">
        <p14:creationId xmlns:p14="http://schemas.microsoft.com/office/powerpoint/2010/main" val="3366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Multi-thread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Parallel </a:t>
            </a:r>
          </a:p>
        </p:txBody>
      </p:sp>
    </p:spTree>
    <p:extLst>
      <p:ext uri="{BB962C8B-B14F-4D97-AF65-F5344CB8AC3E}">
        <p14:creationId xmlns:p14="http://schemas.microsoft.com/office/powerpoint/2010/main" val="18565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Multi-thread Step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多執行緒最簡單的方法配置</a:t>
            </a:r>
            <a:r>
              <a:rPr lang="en-US" altLang="zh-TW" sz="2800" dirty="0" err="1" smtClean="0"/>
              <a:t>TaskExecutor</a:t>
            </a:r>
            <a:endParaRPr lang="en-US" altLang="zh-TW" sz="2800" dirty="0" smtClean="0"/>
          </a:p>
          <a:p>
            <a:pPr lvl="1"/>
            <a:r>
              <a:rPr lang="en-US" altLang="zh-TW" sz="2400" b="1" dirty="0" err="1" smtClean="0"/>
              <a:t>SimpleAsyncTaskExecutor</a:t>
            </a:r>
            <a:endParaRPr lang="en-US" altLang="zh-TW" sz="2400" b="1" dirty="0" smtClean="0"/>
          </a:p>
          <a:p>
            <a:pPr lvl="1"/>
            <a:r>
              <a:rPr kumimoji="1" lang="zh-TW" altLang="en-US" sz="2400" dirty="0" smtClean="0"/>
              <a:t>給予</a:t>
            </a:r>
            <a:r>
              <a:rPr lang="en-US" altLang="zh-TW" sz="2400" dirty="0" smtClean="0"/>
              <a:t>task-executor</a:t>
            </a:r>
            <a:r>
              <a:rPr lang="zh-TW" altLang="en-US" sz="2400" dirty="0" smtClean="0"/>
              <a:t>屬性配置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throttle-limit</a:t>
            </a:r>
            <a:r>
              <a:rPr lang="zh-TW" altLang="en-US" sz="2400" dirty="0" smtClean="0"/>
              <a:t>設置</a:t>
            </a:r>
            <a:r>
              <a:rPr lang="en-US" altLang="zh-TW" sz="2400" dirty="0" smtClean="0"/>
              <a:t>thread</a:t>
            </a:r>
            <a:r>
              <a:rPr lang="zh-TW" altLang="en-US" sz="2400" dirty="0" smtClean="0"/>
              <a:t>數，預設</a:t>
            </a:r>
            <a:r>
              <a:rPr lang="en-US" altLang="zh-TW" sz="2400" dirty="0" smtClean="0"/>
              <a:t>4</a:t>
            </a:r>
          </a:p>
          <a:p>
            <a:pPr lvl="1"/>
            <a:r>
              <a:rPr lang="zh-TW" altLang="en-US" sz="2400" dirty="0" smtClean="0"/>
              <a:t>避免了開發</a:t>
            </a:r>
            <a:r>
              <a:rPr lang="en-US" altLang="zh-TW" sz="2400" dirty="0" smtClean="0"/>
              <a:t>multi-thread</a:t>
            </a:r>
            <a:r>
              <a:rPr lang="zh-TW" altLang="en-US" sz="2400" dirty="0" smtClean="0"/>
              <a:t>工作，只管</a:t>
            </a:r>
            <a:r>
              <a:rPr lang="en-US" altLang="zh-TW" sz="2400" dirty="0" smtClean="0"/>
              <a:t>Job</a:t>
            </a:r>
            <a:r>
              <a:rPr lang="zh-TW" altLang="en-US" sz="2400" dirty="0" smtClean="0"/>
              <a:t>本身業務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3911775"/>
            <a:ext cx="4699000" cy="1346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010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</a:t>
            </a:r>
            <a:r>
              <a:rPr lang="en-US" altLang="zh-TW" dirty="0" smtClean="0"/>
              <a:t>Steps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預設</a:t>
            </a:r>
            <a:r>
              <a:rPr lang="en-US" altLang="zh-TW" sz="2800" dirty="0" smtClean="0"/>
              <a:t>task-executor</a:t>
            </a:r>
            <a:r>
              <a:rPr lang="zh-TW" altLang="en-US" sz="2800" dirty="0" smtClean="0"/>
              <a:t>為</a:t>
            </a:r>
            <a:r>
              <a:rPr lang="en-US" altLang="zh-TW" sz="2800" dirty="0" err="1" smtClean="0"/>
              <a:t>SyncTaskExecutor</a:t>
            </a:r>
            <a:endParaRPr lang="en-US" altLang="zh-TW" sz="2800" dirty="0" smtClean="0"/>
          </a:p>
          <a:p>
            <a:r>
              <a:rPr lang="zh-TW" altLang="en-US" sz="2800" dirty="0" smtClean="0"/>
              <a:t>透過</a:t>
            </a:r>
            <a:r>
              <a:rPr lang="en-US" altLang="zh-TW" sz="2800" dirty="0" smtClean="0"/>
              <a:t>&lt;split&gt;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&lt;flow&gt;</a:t>
            </a:r>
            <a:r>
              <a:rPr lang="zh-TW" altLang="en-US" sz="2800" dirty="0" smtClean="0"/>
              <a:t>簡單配置即可達到</a:t>
            </a:r>
            <a:r>
              <a:rPr lang="en-US" altLang="zh-TW" sz="2800" dirty="0" smtClean="0"/>
              <a:t>parallel step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4337"/>
            <a:ext cx="7519032" cy="32718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973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Intercepting </a:t>
            </a:r>
            <a:r>
              <a:rPr lang="en-US" altLang="zh-TW" dirty="0"/>
              <a:t>Job </a:t>
            </a:r>
            <a:r>
              <a:rPr lang="en-US" altLang="zh-TW" dirty="0" smtClean="0"/>
              <a:t>Execution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400" dirty="0" smtClean="0"/>
              <a:t>實作</a:t>
            </a:r>
            <a:r>
              <a:rPr lang="en-US" altLang="zh-TW" sz="2400" dirty="0" err="1" smtClean="0"/>
              <a:t>JobExecutionListener</a:t>
            </a:r>
            <a:r>
              <a:rPr lang="zh-TW" altLang="en-US" sz="2400" dirty="0" smtClean="0"/>
              <a:t>，覆寫</a:t>
            </a:r>
            <a:endParaRPr lang="en-US" altLang="zh-TW" sz="2400" dirty="0" smtClean="0"/>
          </a:p>
          <a:p>
            <a:pPr lvl="1"/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beforeJob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JobExecution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jobExecution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afterJob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JobExecution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jobExecution</a:t>
            </a:r>
            <a:r>
              <a:rPr lang="en-US" altLang="zh-TW" sz="2000" dirty="0" smtClean="0"/>
              <a:t>)</a:t>
            </a:r>
          </a:p>
          <a:p>
            <a:r>
              <a:rPr kumimoji="1" lang="zh-TW" altLang="en-US" sz="2400" dirty="0" smtClean="0"/>
              <a:t>無論</a:t>
            </a:r>
            <a:r>
              <a:rPr lang="en-US" altLang="zh-TW" sz="2400" dirty="0" smtClean="0"/>
              <a:t>Job</a:t>
            </a:r>
            <a:r>
              <a:rPr lang="zh-TW" altLang="en-US" sz="2400" dirty="0" smtClean="0"/>
              <a:t>執行成功或失敗，都會執行</a:t>
            </a:r>
            <a:r>
              <a:rPr lang="en-US" altLang="zh-TW" sz="2400" dirty="0" err="1" smtClean="0"/>
              <a:t>afterJob</a:t>
            </a:r>
            <a:r>
              <a:rPr lang="zh-TW" altLang="en-US" sz="2400" dirty="0" smtClean="0"/>
              <a:t>方法</a:t>
            </a:r>
            <a:endParaRPr lang="en-US" altLang="zh-TW" sz="2400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3162300"/>
            <a:ext cx="7200900" cy="2362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022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Security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Batch</a:t>
            </a:r>
            <a:r>
              <a:rPr lang="zh-TW" altLang="en-US" sz="2800" dirty="0" smtClean="0"/>
              <a:t>均是常用的</a:t>
            </a:r>
            <a:r>
              <a:rPr lang="en-US" altLang="zh-TW" sz="2800" dirty="0" smtClean="0"/>
              <a:t>framework</a:t>
            </a:r>
          </a:p>
          <a:p>
            <a:r>
              <a:rPr lang="zh-TW" altLang="en-US" sz="2800" dirty="0" smtClean="0"/>
              <a:t>在專案建置上，不外乎使用到這些</a:t>
            </a:r>
            <a:r>
              <a:rPr lang="en-US" altLang="zh-TW" sz="2800" dirty="0" smtClean="0"/>
              <a:t>module</a:t>
            </a:r>
          </a:p>
          <a:p>
            <a:r>
              <a:rPr lang="zh-TW" altLang="en-US" sz="2800" dirty="0" smtClean="0"/>
              <a:t>熟悉這些</a:t>
            </a:r>
            <a:r>
              <a:rPr lang="en-US" altLang="zh-TW" sz="2800" dirty="0"/>
              <a:t>Module </a:t>
            </a:r>
            <a:r>
              <a:rPr lang="zh-TW" altLang="en-US" sz="2800" dirty="0" smtClean="0"/>
              <a:t>，利於專案上的開發與建置。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7869" y="4221088"/>
            <a:ext cx="9214399" cy="2736304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65931" y="2348880"/>
            <a:ext cx="238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Thanks!</a:t>
            </a:r>
            <a:endParaRPr lang="zh-TW" altLang="en-US" sz="5400" dirty="0"/>
          </a:p>
        </p:txBody>
      </p:sp>
      <p:pic>
        <p:nvPicPr>
          <p:cNvPr id="4099" name="Picture 3" descr="D:\Zoe's\藍科\簡報版型\藍科簡報版型-2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70" y="5106310"/>
            <a:ext cx="290585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D:\Zoe's\藍科\簡報版型\藍科簡報版型-2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72" y="4509120"/>
            <a:ext cx="29908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34" y="3775572"/>
            <a:ext cx="361510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SecurityContextHolder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JVM</a:t>
            </a:r>
            <a:r>
              <a:rPr lang="zh-TW" altLang="en-US" sz="2400" dirty="0" smtClean="0"/>
              <a:t>載入</a:t>
            </a:r>
            <a:r>
              <a:rPr lang="en-US" altLang="zh-TW" sz="2400" dirty="0" err="1"/>
              <a:t>SecurityContextHolder</a:t>
            </a:r>
            <a:r>
              <a:rPr lang="zh-TW" altLang="en-US" sz="2400" dirty="0" smtClean="0"/>
              <a:t>後生成。</a:t>
            </a:r>
            <a:endParaRPr lang="en-US" altLang="zh-TW" sz="2400" dirty="0" smtClean="0"/>
          </a:p>
          <a:p>
            <a:r>
              <a:rPr lang="zh-TW" altLang="en-US" sz="2400" dirty="0" smtClean="0"/>
              <a:t>用於保存</a:t>
            </a:r>
            <a:r>
              <a:rPr lang="en-US" altLang="zh-TW" sz="2400" dirty="0" err="1" smtClean="0"/>
              <a:t>SecurityContext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SecurityContext</a:t>
            </a:r>
            <a:r>
              <a:rPr lang="zh-TW" altLang="en-US" sz="2400" dirty="0" smtClean="0"/>
              <a:t>含有當前登入系統的用戶資訊</a:t>
            </a:r>
            <a:r>
              <a:rPr lang="en-US" altLang="zh-TW" sz="2400" dirty="0" smtClean="0"/>
              <a:t>(Authentication)</a:t>
            </a:r>
          </a:p>
          <a:p>
            <a:r>
              <a:rPr lang="en-US" altLang="zh-TW" sz="2400" dirty="0" smtClean="0"/>
              <a:t>3</a:t>
            </a:r>
            <a:r>
              <a:rPr lang="zh-TW" altLang="en-US" sz="2400" dirty="0" smtClean="0"/>
              <a:t>種策略取得</a:t>
            </a:r>
            <a:r>
              <a:rPr lang="en-US" altLang="zh-TW" sz="2400" dirty="0" err="1"/>
              <a:t>SecurityContext</a:t>
            </a:r>
            <a:endParaRPr lang="en-US" altLang="zh-TW" sz="2400" dirty="0" smtClean="0"/>
          </a:p>
          <a:p>
            <a:pPr lvl="1"/>
            <a:r>
              <a:rPr lang="en-US" altLang="zh-TW" sz="2000" i="1" dirty="0" smtClean="0"/>
              <a:t>MODE_GLOBAL</a:t>
            </a:r>
          </a:p>
          <a:p>
            <a:pPr lvl="1"/>
            <a:r>
              <a:rPr lang="en-US" altLang="zh-TW" sz="2000" i="1" dirty="0" smtClean="0"/>
              <a:t>MODE_INHERITABLETHREADLOCAL</a:t>
            </a:r>
          </a:p>
          <a:p>
            <a:pPr lvl="1"/>
            <a:r>
              <a:rPr lang="en-US" altLang="zh-TW" sz="2000" i="1" dirty="0" smtClean="0">
                <a:solidFill>
                  <a:srgbClr val="FF0000"/>
                </a:solidFill>
              </a:rPr>
              <a:t>MODE_THREADLOCAL</a:t>
            </a:r>
            <a:r>
              <a:rPr lang="en-US" altLang="zh-TW" sz="2000" i="1" dirty="0" smtClean="0"/>
              <a:t>(default)</a:t>
            </a:r>
          </a:p>
          <a:p>
            <a:pPr lvl="1"/>
            <a:r>
              <a:rPr lang="en-US" altLang="zh-TW" sz="2000" dirty="0" err="1" smtClean="0"/>
              <a:t>setStrategyName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改變</a:t>
            </a:r>
            <a:r>
              <a:rPr lang="en-US" altLang="zh-TW" sz="2000" dirty="0" smtClean="0"/>
              <a:t>Holder</a:t>
            </a:r>
            <a:r>
              <a:rPr lang="zh-TW" altLang="en-US" sz="2000" dirty="0" smtClean="0"/>
              <a:t>行為</a:t>
            </a:r>
            <a:endParaRPr kumimoji="1"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075"/>
            <a:ext cx="9144000" cy="6654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29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AuthenticationManager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AuthenticationManager</a:t>
            </a:r>
            <a:r>
              <a:rPr lang="zh-TW" altLang="en-US" sz="2800" dirty="0" smtClean="0"/>
              <a:t>，用於驗證身份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由唯一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ProviderManager</a:t>
            </a:r>
            <a:r>
              <a:rPr lang="zh-TW" altLang="en-US" sz="2400" dirty="0" smtClean="0"/>
              <a:t>類別實作</a:t>
            </a:r>
            <a:r>
              <a:rPr lang="zh-TW" altLang="en-US" sz="2400" dirty="0"/>
              <a:t>這個</a:t>
            </a:r>
            <a:r>
              <a:rPr lang="zh-TW" altLang="en-US" sz="2400" dirty="0" smtClean="0"/>
              <a:t>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提供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Authentication</a:t>
            </a:r>
            <a:r>
              <a:rPr lang="zh-TW" altLang="en-US" sz="2400" dirty="0" smtClean="0"/>
              <a:t>接口，取得</a:t>
            </a:r>
            <a:r>
              <a:rPr lang="en-US" altLang="zh-TW" sz="2400" dirty="0" smtClean="0"/>
              <a:t>Authentication</a:t>
            </a:r>
            <a:endParaRPr lang="en-US" altLang="zh-TW" sz="2400" dirty="0"/>
          </a:p>
          <a:p>
            <a:pPr lvl="1"/>
            <a:r>
              <a:rPr lang="en-US" altLang="zh-TW" sz="2400" dirty="0"/>
              <a:t>Authentication </a:t>
            </a:r>
            <a:r>
              <a:rPr lang="zh-TW" altLang="en-US" sz="2400" dirty="0"/>
              <a:t>由</a:t>
            </a:r>
            <a:r>
              <a:rPr lang="en-US" altLang="zh-TW" sz="2400" dirty="0"/>
              <a:t>Spring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security</a:t>
            </a:r>
            <a:r>
              <a:rPr lang="zh-TW" altLang="en-US" sz="2400" dirty="0"/>
              <a:t>自動創建。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Authentication</a:t>
            </a:r>
            <a:r>
              <a:rPr lang="zh-TW" altLang="en-US" sz="2400" dirty="0" smtClean="0"/>
              <a:t>，描述當前用戶的相關訊息。</a:t>
            </a:r>
            <a:endParaRPr lang="en-US" altLang="zh-TW" sz="2400" dirty="0"/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驗證通過</a:t>
            </a:r>
            <a:r>
              <a:rPr lang="zh-TW" altLang="en-US" sz="2400" dirty="0" smtClean="0"/>
              <a:t>後，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Authentication</a:t>
            </a:r>
            <a:r>
              <a:rPr lang="zh-TW" altLang="en-US" sz="2400" dirty="0" smtClean="0"/>
              <a:t>即保存於</a:t>
            </a:r>
            <a:r>
              <a:rPr lang="en-US" altLang="zh-TW" sz="2400" dirty="0" err="1"/>
              <a:t>SecurityContext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7" y="4403181"/>
            <a:ext cx="8074269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AuthenticationProvider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AuhenticationProvider</a:t>
            </a:r>
            <a:r>
              <a:rPr lang="zh-TW" altLang="en-US" sz="2800" dirty="0" smtClean="0"/>
              <a:t>只暴露了一個</a:t>
            </a:r>
            <a:r>
              <a:rPr lang="zh-TW" altLang="en-US" sz="2800" dirty="0" smtClean="0">
                <a:solidFill>
                  <a:srgbClr val="FF0000"/>
                </a:solidFill>
              </a:rPr>
              <a:t>方法</a:t>
            </a:r>
            <a:r>
              <a:rPr lang="zh-TW" altLang="en-US" sz="2800" dirty="0" smtClean="0"/>
              <a:t>，實作子類別進行各種認證。</a:t>
            </a:r>
            <a:endParaRPr lang="en-US" altLang="zh-TW" sz="2800" dirty="0" smtClean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a</a:t>
            </a:r>
            <a:r>
              <a:rPr lang="en-US" altLang="zh-TW" sz="2400" dirty="0" smtClean="0">
                <a:solidFill>
                  <a:srgbClr val="FF0000"/>
                </a:solidFill>
              </a:rPr>
              <a:t>uthenticate(Authentication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authentication)</a:t>
            </a:r>
          </a:p>
          <a:p>
            <a:r>
              <a:rPr lang="zh-TW" altLang="en-US" sz="2800" dirty="0" smtClean="0"/>
              <a:t>可擁有</a:t>
            </a:r>
            <a:r>
              <a:rPr lang="zh-TW" altLang="en-US" sz="2800" dirty="0" smtClean="0">
                <a:solidFill>
                  <a:srgbClr val="FF0000"/>
                </a:solidFill>
              </a:rPr>
              <a:t>多個</a:t>
            </a:r>
            <a:r>
              <a:rPr lang="zh-TW" altLang="en-US" sz="2800" dirty="0" smtClean="0"/>
              <a:t>認證方式存於</a:t>
            </a:r>
            <a:r>
              <a:rPr lang="en-US" altLang="zh-TW" sz="2800" dirty="0" err="1" smtClean="0"/>
              <a:t>ProviderManager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其中有一個</a:t>
            </a:r>
            <a:r>
              <a:rPr lang="en-US" altLang="zh-TW" sz="2800" dirty="0" smtClean="0"/>
              <a:t>provider</a:t>
            </a:r>
            <a:r>
              <a:rPr lang="zh-TW" altLang="en-US" sz="2800" dirty="0" smtClean="0"/>
              <a:t>返回不為</a:t>
            </a:r>
            <a:r>
              <a:rPr lang="en-US" altLang="zh-TW" sz="2800" dirty="0" smtClean="0"/>
              <a:t>null</a:t>
            </a:r>
            <a:r>
              <a:rPr lang="zh-TW" altLang="en-US" sz="2800" dirty="0" smtClean="0"/>
              <a:t>，則認證通過，其餘的</a:t>
            </a:r>
            <a:r>
              <a:rPr lang="en-US" altLang="zh-TW" sz="2800" dirty="0" smtClean="0"/>
              <a:t>provider</a:t>
            </a:r>
            <a:r>
              <a:rPr lang="zh-TW" altLang="en-US" sz="2800" dirty="0" smtClean="0"/>
              <a:t>不再繼續驗證。</a:t>
            </a:r>
            <a:endParaRPr lang="en-US" altLang="zh-TW" sz="2800" dirty="0" smtClean="0"/>
          </a:p>
          <a:p>
            <a:r>
              <a:rPr lang="zh-TW" altLang="en-US" sz="2800" dirty="0" smtClean="0"/>
              <a:t>最常用驗證方式為</a:t>
            </a:r>
            <a:r>
              <a:rPr lang="zh-TW" altLang="en-US" sz="2800" dirty="0" smtClean="0"/>
              <a:t>根據</a:t>
            </a:r>
            <a:r>
              <a:rPr lang="zh-TW" altLang="en-US" sz="2800" dirty="0" smtClean="0"/>
              <a:t>帳號、密碼比對</a:t>
            </a:r>
            <a:r>
              <a:rPr lang="zh-TW" altLang="en-US" sz="2800" dirty="0" smtClean="0"/>
              <a:t>載入</a:t>
            </a:r>
            <a:r>
              <a:rPr lang="en-US" altLang="zh-TW" sz="2800" dirty="0" err="1" smtClean="0"/>
              <a:t>UserDetails</a:t>
            </a:r>
            <a:r>
              <a:rPr lang="zh-TW" altLang="en-US" sz="2800" dirty="0" smtClean="0"/>
              <a:t>，比對密碼是否一致，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如：</a:t>
            </a:r>
            <a:r>
              <a:rPr lang="en-US" altLang="zh-TW" sz="2800" dirty="0" err="1" smtClean="0"/>
              <a:t>DaoAuthenticationProvider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165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4" y="1519238"/>
            <a:ext cx="7607300" cy="4356100"/>
          </a:xfrm>
        </p:spPr>
      </p:pic>
    </p:spTree>
    <p:extLst>
      <p:ext uri="{BB962C8B-B14F-4D97-AF65-F5344CB8AC3E}">
        <p14:creationId xmlns:p14="http://schemas.microsoft.com/office/powerpoint/2010/main" val="9321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Authentication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每個</a:t>
            </a:r>
            <a:r>
              <a:rPr lang="en-US" altLang="zh-TW" sz="2800" dirty="0" err="1" smtClean="0"/>
              <a:t>AuthenticationProvider</a:t>
            </a:r>
            <a:r>
              <a:rPr lang="zh-TW" altLang="en-US" sz="2800" dirty="0" smtClean="0"/>
              <a:t>只會對自己指定的</a:t>
            </a:r>
            <a:r>
              <a:rPr lang="en-US" altLang="zh-TW" sz="2800" dirty="0" smtClean="0"/>
              <a:t>Authentication</a:t>
            </a:r>
            <a:r>
              <a:rPr lang="zh-TW" altLang="en-US" sz="2800" dirty="0" smtClean="0"/>
              <a:t>進行認證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例：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DaoAuthenticationProvider</a:t>
            </a:r>
            <a:r>
              <a:rPr lang="zh-TW" altLang="en-US" sz="2400" dirty="0" smtClean="0"/>
              <a:t>，僅對</a:t>
            </a:r>
            <a:r>
              <a:rPr lang="en-US" altLang="zh-TW" sz="2400" dirty="0" err="1" smtClean="0"/>
              <a:t>UsernamePasswordAuthenticationToken</a:t>
            </a:r>
            <a:r>
              <a:rPr lang="zh-TW" altLang="en-US" sz="2400" dirty="0" smtClean="0"/>
              <a:t>進行認證</a:t>
            </a:r>
            <a:endParaRPr lang="en-US" altLang="zh-TW" sz="2400" dirty="0" smtClean="0"/>
          </a:p>
          <a:p>
            <a:r>
              <a:rPr lang="en-US" altLang="zh-TW" sz="2800" dirty="0" err="1"/>
              <a:t>getAuthorities</a:t>
            </a:r>
            <a:r>
              <a:rPr lang="en-US" altLang="zh-TW" sz="2800" dirty="0" smtClean="0"/>
              <a:t>(</a:t>
            </a:r>
            <a:r>
              <a:rPr lang="en-US" altLang="zh-TW" sz="2800" u="sng" dirty="0" smtClean="0"/>
              <a:t>)</a:t>
            </a:r>
          </a:p>
          <a:p>
            <a:pPr lvl="1"/>
            <a:r>
              <a:rPr lang="zh-TW" altLang="en-US" sz="2400" dirty="0" smtClean="0"/>
              <a:t>獲得該</a:t>
            </a:r>
            <a:r>
              <a:rPr lang="en-US" altLang="zh-TW" sz="2400" dirty="0" smtClean="0"/>
              <a:t>Authentication</a:t>
            </a:r>
            <a:r>
              <a:rPr lang="zh-TW" altLang="en-US" sz="2400" dirty="0" smtClean="0"/>
              <a:t>的權限集合。</a:t>
            </a:r>
            <a:endParaRPr lang="en-US" altLang="zh-TW" sz="2400" u="sng" dirty="0"/>
          </a:p>
          <a:p>
            <a:pPr lvl="1"/>
            <a:r>
              <a:rPr lang="zh-TW" altLang="en-US" sz="2400" dirty="0"/>
              <a:t>返回</a:t>
            </a:r>
            <a:r>
              <a:rPr lang="en-US" altLang="zh-TW" sz="2400" dirty="0"/>
              <a:t>Collection&lt;? Extends </a:t>
            </a:r>
            <a:r>
              <a:rPr lang="en-US" altLang="zh-TW" sz="2400" dirty="0" err="1"/>
              <a:t>GrantedAuthority</a:t>
            </a:r>
            <a:r>
              <a:rPr lang="en-US" altLang="zh-TW" sz="2400" dirty="0"/>
              <a:t>&gt;</a:t>
            </a:r>
            <a:endParaRPr lang="en-US" altLang="zh-TW" u="sng" dirty="0"/>
          </a:p>
          <a:p>
            <a:r>
              <a:rPr lang="en-US" altLang="zh-TW" sz="2800" dirty="0" err="1"/>
              <a:t>getPrincipal</a:t>
            </a:r>
            <a:r>
              <a:rPr lang="en-US" altLang="zh-TW" sz="2800" dirty="0"/>
              <a:t>()</a:t>
            </a:r>
          </a:p>
          <a:p>
            <a:pPr lvl="1"/>
            <a:r>
              <a:rPr lang="zh-TW" altLang="en-US" sz="2400" dirty="0"/>
              <a:t>返回</a:t>
            </a:r>
            <a:r>
              <a:rPr lang="en-US" altLang="zh-TW" sz="2400" dirty="0"/>
              <a:t>Object</a:t>
            </a:r>
            <a:r>
              <a:rPr lang="zh-TW" altLang="en-US" sz="2400" dirty="0"/>
              <a:t>，通常為</a:t>
            </a:r>
            <a:r>
              <a:rPr lang="en-US" altLang="zh-TW" sz="2400" dirty="0" err="1"/>
              <a:t>UserDetails</a:t>
            </a:r>
            <a:endParaRPr lang="zh-TW" altLang="en-US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99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藍科新版範本_v1.1">
  <a:themeElements>
    <a:clrScheme name="自然色系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藍科新版範本_v1.1.thmx</Template>
  <TotalTime>71861</TotalTime>
  <Words>1379</Words>
  <Application>Microsoft Macintosh PowerPoint</Application>
  <PresentationFormat>如螢幕大小 (4:3)</PresentationFormat>
  <Paragraphs>245</Paragraphs>
  <Slides>47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Calibri</vt:lpstr>
      <vt:lpstr>Times New Roman</vt:lpstr>
      <vt:lpstr>華康竹風體W4</vt:lpstr>
      <vt:lpstr>微軟正黑體</vt:lpstr>
      <vt:lpstr>新細明體</vt:lpstr>
      <vt:lpstr>標楷體</vt:lpstr>
      <vt:lpstr>Arial</vt:lpstr>
      <vt:lpstr>藍科新版範本_v1.1</vt:lpstr>
      <vt:lpstr>PowerPoint 簡報</vt:lpstr>
      <vt:lpstr>Agenda</vt:lpstr>
      <vt:lpstr>Introduction</vt:lpstr>
      <vt:lpstr>PowerPoint 簡報</vt:lpstr>
      <vt:lpstr>SecurityContextHolder</vt:lpstr>
      <vt:lpstr>AuthenticationManager</vt:lpstr>
      <vt:lpstr>AuthenticationProvider</vt:lpstr>
      <vt:lpstr>Overview</vt:lpstr>
      <vt:lpstr>Authentication</vt:lpstr>
      <vt:lpstr>UserDetailsService</vt:lpstr>
      <vt:lpstr>UserDetails</vt:lpstr>
      <vt:lpstr>PasswordEncoder</vt:lpstr>
      <vt:lpstr>PowerPoint 簡報</vt:lpstr>
      <vt:lpstr>Spring login form</vt:lpstr>
      <vt:lpstr>Filter Chain</vt:lpstr>
      <vt:lpstr>Core Filters</vt:lpstr>
      <vt:lpstr>Spring Security Overview</vt:lpstr>
      <vt:lpstr>SecurityMetadataSource</vt:lpstr>
      <vt:lpstr>AccessDecisionManager</vt:lpstr>
      <vt:lpstr>AccessDecisionVoter</vt:lpstr>
      <vt:lpstr>Overview</vt:lpstr>
      <vt:lpstr>Security NameSpace</vt:lpstr>
      <vt:lpstr>XML Elements</vt:lpstr>
      <vt:lpstr>PowerPoint 簡報</vt:lpstr>
      <vt:lpstr>Introduction</vt:lpstr>
      <vt:lpstr>Introduction</vt:lpstr>
      <vt:lpstr>Spring Batch Overview</vt:lpstr>
      <vt:lpstr>JobRepository</vt:lpstr>
      <vt:lpstr>JobLauncher</vt:lpstr>
      <vt:lpstr>Job</vt:lpstr>
      <vt:lpstr>Restartablity</vt:lpstr>
      <vt:lpstr>Step</vt:lpstr>
      <vt:lpstr>ItemReader</vt:lpstr>
      <vt:lpstr>ItemProcessor</vt:lpstr>
      <vt:lpstr>ItemWriter</vt:lpstr>
      <vt:lpstr>PowerPoint 簡報</vt:lpstr>
      <vt:lpstr>Core Classes</vt:lpstr>
      <vt:lpstr>Overview</vt:lpstr>
      <vt:lpstr>Core Classes</vt:lpstr>
      <vt:lpstr>Core Classes</vt:lpstr>
      <vt:lpstr>Batch Processing</vt:lpstr>
      <vt:lpstr>PowerPoint 簡報</vt:lpstr>
      <vt:lpstr>Multi-thread Step</vt:lpstr>
      <vt:lpstr>Parallel Steps</vt:lpstr>
      <vt:lpstr>Intercepting Job Execution</vt:lpstr>
      <vt:lpstr>Conclusion</vt:lpstr>
      <vt:lpstr>PowerPoint 簡報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高均彥</dc:creator>
  <cp:lastModifiedBy>Microsoft Office 使用者</cp:lastModifiedBy>
  <cp:revision>3149</cp:revision>
  <dcterms:created xsi:type="dcterms:W3CDTF">2015-10-26T02:16:27Z</dcterms:created>
  <dcterms:modified xsi:type="dcterms:W3CDTF">2016-09-10T01:47:41Z</dcterms:modified>
</cp:coreProperties>
</file>