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1" r:id="rId3"/>
    <p:sldId id="307" r:id="rId4"/>
    <p:sldId id="309" r:id="rId5"/>
    <p:sldId id="285" r:id="rId6"/>
    <p:sldId id="314" r:id="rId7"/>
    <p:sldId id="310" r:id="rId8"/>
    <p:sldId id="267" r:id="rId9"/>
    <p:sldId id="294" r:id="rId10"/>
    <p:sldId id="300" r:id="rId11"/>
    <p:sldId id="311" r:id="rId12"/>
    <p:sldId id="302" r:id="rId13"/>
    <p:sldId id="299" r:id="rId14"/>
    <p:sldId id="298" r:id="rId15"/>
    <p:sldId id="303" r:id="rId16"/>
    <p:sldId id="306" r:id="rId17"/>
    <p:sldId id="284" r:id="rId18"/>
    <p:sldId id="304" r:id="rId19"/>
    <p:sldId id="305" r:id="rId20"/>
    <p:sldId id="312" r:id="rId21"/>
    <p:sldId id="313" r:id="rId22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1A2FFA"/>
    <a:srgbClr val="CC9900"/>
    <a:srgbClr val="4B191A"/>
    <a:srgbClr val="37567F"/>
    <a:srgbClr val="B6656E"/>
    <a:srgbClr val="A5B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67857" autoAdjust="0"/>
  </p:normalViewPr>
  <p:slideViewPr>
    <p:cSldViewPr snapToGrid="0">
      <p:cViewPr varScale="1">
        <p:scale>
          <a:sx n="79" d="100"/>
          <a:sy n="79" d="100"/>
        </p:scale>
        <p:origin x="17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04" y="-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135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8135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3DA7996A-2D48-4210-A04D-E2E4546AF974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60" cy="498134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60" cy="498134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69EFA6DE-F891-42EE-A4CF-296634BD6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8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411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1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E81D1514-4A8C-410B-A710-FFB035F7B6BE}" type="datetimeFigureOut">
              <a:rPr lang="zh-TW" altLang="en-US" smtClean="0"/>
              <a:t>2015/7/3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64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64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BB2F40CB-8D0C-4E0E-9E61-611B305C0B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19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020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671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059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605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17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273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725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1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924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418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53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78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86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956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2871"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918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760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6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05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F40CB-8D0C-4E0E-9E61-611B305C0B3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1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131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gradFill flip="none" rotWithShape="1"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lin ang="5400000" scaled="1"/>
          <a:tileRect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4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4447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gradFill flip="none" rotWithShape="1"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lin ang="5400000" scaled="1"/>
          <a:tileRect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4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zh-TW" altLang="en-US" dirty="0" smtClean="0"/>
              <a:t>按一下以編輯母片標題樣式</a:t>
            </a:r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28646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bg>
      <p:bgPr>
        <a:gradFill flip="none" rotWithShape="1"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lin ang="5400000" scaled="1"/>
          <a:tileRect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 sz="4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zh-TW" altLang="en-US" dirty="0" smtClean="0"/>
              <a:t>按一下以編輯母片標題樣式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14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gradFill flip="none" rotWithShape="1"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lin ang="5400000" scaled="1"/>
          <a:tileRect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7935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gradFill flip="none" rotWithShape="1"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lin ang="5400000" scaled="1"/>
          <a:tileRect/>
        </a:gra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333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">
    <p:bg>
      <p:bgPr>
        <a:gradFill flip="none" rotWithShape="1"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480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4320" marR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lvl1pPr>
            <a:lvl2pPr marL="548640" marR="0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0504D"/>
              </a:buClr>
              <a:buSzPct val="85000"/>
              <a:buFont typeface="Wingdings 2"/>
              <a:buChar char=""/>
              <a:tabLst/>
              <a:defRPr/>
            </a:lvl2pPr>
            <a:lvl3pPr marL="822960" marR="0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4F81BD">
                  <a:tint val="60000"/>
                </a:srgbClr>
              </a:buClr>
              <a:buSzPct val="85000"/>
              <a:buFont typeface="Wingdings 2"/>
              <a:buChar char=""/>
              <a:tabLst/>
              <a:defRPr/>
            </a:lvl3pPr>
            <a:lvl4pPr marL="1097280" marR="0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BB59"/>
              </a:buClr>
              <a:buSzPct val="80000"/>
              <a:buFont typeface="Wingdings 2"/>
              <a:buChar char=""/>
              <a:tabLst/>
              <a:defRPr/>
            </a:lvl4pPr>
            <a:lvl5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BB59"/>
              </a:buClr>
              <a:buSzTx/>
              <a:buFontTx/>
              <a:buChar char="o"/>
              <a:tabLst/>
              <a:defRPr/>
            </a:lvl5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TW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/>
                <a:cs typeface="+mn-cs"/>
              </a:rPr>
              <a:t>按一下以編輯母片文字樣式</a:t>
            </a:r>
          </a:p>
          <a:p>
            <a:pPr marL="548640" marR="0" lvl="1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0504D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/>
                <a:cs typeface="+mn-cs"/>
              </a:rPr>
              <a:t>第二層</a:t>
            </a:r>
          </a:p>
          <a:p>
            <a:pPr marL="822960" marR="0" lvl="2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4F81BD">
                  <a:tint val="60000"/>
                </a:srgbClr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/>
                <a:cs typeface="+mn-cs"/>
              </a:rPr>
              <a:t>第三層</a:t>
            </a:r>
          </a:p>
          <a:p>
            <a:pPr marL="109728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BB59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/>
                <a:cs typeface="+mn-cs"/>
              </a:rPr>
              <a:t>第四層</a:t>
            </a:r>
          </a:p>
          <a:p>
            <a:pPr marL="1371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BB59"/>
              </a:buClr>
              <a:buSzTx/>
              <a:buFontTx/>
              <a:buChar char="o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標楷體"/>
                <a:cs typeface="+mn-cs"/>
              </a:rPr>
              <a:t>第五層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標楷體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B5088CD-4A15-4206-92BB-C6E5D4A7D608}" type="datetimeFigureOut">
              <a:rPr lang="en-US" smtClean="0"/>
              <a:t>7/3/2015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C347F4-8F72-414A-A174-5B896CEF3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2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en-US" dirty="0" smtClean="0"/>
              <a:t> </a:t>
            </a:r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13206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iming>
    <p:tnLst>
      <p:par>
        <p:cTn id="1" dur="indefinite" restart="never" nodeType="tmRoot"/>
      </p:par>
    </p:tnLst>
  </p:timing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 smtClean="0">
                <a:latin typeface="Palatino" panose="02040502050505030304" pitchFamily="18" charset="0"/>
              </a:rPr>
              <a:t>Haw-</a:t>
            </a:r>
            <a:r>
              <a:rPr lang="en-US" sz="2400" b="1" dirty="0" err="1" smtClean="0">
                <a:latin typeface="Palatino" panose="02040502050505030304" pitchFamily="18" charset="0"/>
              </a:rPr>
              <a:t>Shiuan</a:t>
            </a:r>
            <a:r>
              <a:rPr lang="en-US" sz="2400" b="1" dirty="0">
                <a:latin typeface="Palatino" panose="02040502050505030304" pitchFamily="18" charset="0"/>
              </a:rPr>
              <a:t> </a:t>
            </a:r>
            <a:r>
              <a:rPr lang="en-US" sz="2400" b="1" dirty="0" smtClean="0">
                <a:latin typeface="Palatino" panose="02040502050505030304" pitchFamily="18" charset="0"/>
              </a:rPr>
              <a:t>Chang</a:t>
            </a:r>
            <a:r>
              <a:rPr lang="en-US" sz="2400" dirty="0" smtClean="0">
                <a:latin typeface="Palatino" panose="02040502050505030304" pitchFamily="18" charset="0"/>
              </a:rPr>
              <a:t>, </a:t>
            </a:r>
            <a:r>
              <a:rPr lang="en-US" sz="2400" dirty="0" err="1" smtClean="0">
                <a:latin typeface="Palatino" panose="02040502050505030304" pitchFamily="18" charset="0"/>
              </a:rPr>
              <a:t>Hwai</a:t>
            </a:r>
            <a:r>
              <a:rPr lang="en-US" sz="2400" dirty="0" smtClean="0">
                <a:latin typeface="Palatino" panose="02040502050505030304" pitchFamily="18" charset="0"/>
              </a:rPr>
              <a:t>-Jung </a:t>
            </a:r>
            <a:r>
              <a:rPr lang="en-US" sz="2400" dirty="0">
                <a:latin typeface="Palatino" panose="02040502050505030304" pitchFamily="18" charset="0"/>
              </a:rPr>
              <a:t>Hsu, </a:t>
            </a:r>
            <a:r>
              <a:rPr lang="en-US" sz="2400" dirty="0" err="1">
                <a:latin typeface="Palatino" panose="02040502050505030304" pitchFamily="18" charset="0"/>
              </a:rPr>
              <a:t>Kuan</a:t>
            </a:r>
            <a:r>
              <a:rPr lang="en-US" sz="2400" dirty="0">
                <a:latin typeface="Palatino" panose="02040502050505030304" pitchFamily="18" charset="0"/>
              </a:rPr>
              <a:t>-Ta Chen</a:t>
            </a:r>
          </a:p>
          <a:p>
            <a:endParaRPr lang="en-US" sz="2000" dirty="0" smtClean="0"/>
          </a:p>
          <a:p>
            <a:r>
              <a:rPr lang="en-US" sz="2000" dirty="0">
                <a:latin typeface="Palatino" panose="02040502050505030304" pitchFamily="18" charset="0"/>
              </a:rPr>
              <a:t>Institute of Information Science, </a:t>
            </a:r>
            <a:endParaRPr lang="en-US" sz="2000" dirty="0" smtClean="0">
              <a:latin typeface="Palatino" panose="02040502050505030304" pitchFamily="18" charset="0"/>
            </a:endParaRPr>
          </a:p>
          <a:p>
            <a:r>
              <a:rPr lang="en-US" sz="2000" dirty="0" smtClean="0">
                <a:latin typeface="Palatino" panose="02040502050505030304" pitchFamily="18" charset="0"/>
              </a:rPr>
              <a:t>Academia </a:t>
            </a:r>
            <a:r>
              <a:rPr lang="en-US" sz="2000" dirty="0" err="1">
                <a:latin typeface="Palatino" panose="02040502050505030304" pitchFamily="18" charset="0"/>
              </a:rPr>
              <a:t>Sinica</a:t>
            </a:r>
            <a:r>
              <a:rPr lang="en-US" sz="2000" dirty="0">
                <a:latin typeface="Palatino" panose="02040502050505030304" pitchFamily="18" charset="0"/>
              </a:rPr>
              <a:t>, Taipei, Taiwan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Modeling Exercise </a:t>
            </a:r>
            <a:r>
              <a:rPr lang="en-US" sz="3600" dirty="0" smtClean="0"/>
              <a:t>Relationships: A </a:t>
            </a:r>
            <a:r>
              <a:rPr lang="en-US" sz="3600" dirty="0"/>
              <a:t>Unified Approach</a:t>
            </a:r>
          </a:p>
        </p:txBody>
      </p:sp>
      <p:pic>
        <p:nvPicPr>
          <p:cNvPr id="4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35" y="259397"/>
            <a:ext cx="927399" cy="74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www.opendata.tw/wp-content/uploads/2013/06/IIS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52" y="169128"/>
            <a:ext cx="835179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77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Appendix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562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from humans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64572"/>
          </a:xfrm>
        </p:spPr>
        <p:txBody>
          <a:bodyPr/>
          <a:lstStyle/>
          <a:p>
            <a:r>
              <a:rPr lang="en-US" altLang="zh-TW" sz="2800" dirty="0"/>
              <a:t>Noise would be </a:t>
            </a:r>
            <a:r>
              <a:rPr lang="en-US" altLang="zh-TW" sz="2800" dirty="0" smtClean="0"/>
              <a:t>canceled </a:t>
            </a:r>
            <a:r>
              <a:rPr lang="en-US" altLang="zh-TW" sz="2800" dirty="0"/>
              <a:t>out </a:t>
            </a:r>
            <a:r>
              <a:rPr lang="en-US" altLang="zh-TW" sz="2800" dirty="0" smtClean="0"/>
              <a:t>when </a:t>
            </a:r>
            <a:r>
              <a:rPr lang="en-US" altLang="zh-TW" sz="2800" dirty="0"/>
              <a:t>#workers is large </a:t>
            </a:r>
            <a:r>
              <a:rPr lang="en-US" altLang="zh-TW" sz="2800" dirty="0" smtClean="0"/>
              <a:t>enough</a:t>
            </a:r>
          </a:p>
          <a:p>
            <a:pPr lvl="1"/>
            <a:r>
              <a:rPr lang="en-US" altLang="zh-TW" sz="2000" dirty="0" smtClean="0"/>
              <a:t>Several quality control methods are applied in our case</a:t>
            </a:r>
          </a:p>
          <a:p>
            <a:r>
              <a:rPr lang="en-US" altLang="zh-TW" sz="2800" dirty="0" smtClean="0"/>
              <a:t>Difficulty labels are highly correlated to the parameters estimated by IRT [1]</a:t>
            </a:r>
          </a:p>
          <a:p>
            <a:r>
              <a:rPr lang="en-US" altLang="zh-TW" sz="2800" dirty="0" smtClean="0"/>
              <a:t>Learn from the best we can get now</a:t>
            </a:r>
          </a:p>
          <a:p>
            <a:pPr lvl="1"/>
            <a:r>
              <a:rPr lang="en-US" altLang="zh-TW" sz="2000" dirty="0" smtClean="0"/>
              <a:t>Popular </a:t>
            </a:r>
            <a:r>
              <a:rPr lang="en-US" altLang="zh-TW" sz="2000" dirty="0"/>
              <a:t>e-learning platform often still use human annotation to organize </a:t>
            </a:r>
            <a:r>
              <a:rPr lang="en-US" altLang="zh-TW" sz="2000" dirty="0" smtClean="0"/>
              <a:t>items</a:t>
            </a:r>
          </a:p>
          <a:p>
            <a:pPr lvl="1"/>
            <a:r>
              <a:rPr lang="en-US" altLang="zh-TW" sz="2000" dirty="0" smtClean="0"/>
              <a:t>Not perfect, but few </a:t>
            </a:r>
            <a:r>
              <a:rPr lang="en-US" altLang="zh-TW" sz="2000" dirty="0"/>
              <a:t>errors in ground </a:t>
            </a:r>
            <a:r>
              <a:rPr lang="en-US" altLang="zh-TW" sz="2000" dirty="0" smtClean="0"/>
              <a:t>truth is acceptable in the research using supervised learning.</a:t>
            </a:r>
          </a:p>
        </p:txBody>
      </p:sp>
      <p:sp>
        <p:nvSpPr>
          <p:cNvPr id="6" name="矩形 5"/>
          <p:cNvSpPr/>
          <p:nvPr/>
        </p:nvSpPr>
        <p:spPr>
          <a:xfrm>
            <a:off x="882868" y="6122669"/>
            <a:ext cx="826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altLang="zh-TW" dirty="0" smtClean="0"/>
              <a:t>[1] K</a:t>
            </a:r>
            <a:r>
              <a:rPr lang="nl-NL" altLang="zh-TW" dirty="0"/>
              <a:t>. Wauters, P. Desmet, and W. van den </a:t>
            </a:r>
            <a:r>
              <a:rPr lang="nl-NL" altLang="zh-TW" dirty="0" smtClean="0"/>
              <a:t>Noortgate. </a:t>
            </a:r>
            <a:r>
              <a:rPr lang="en-US" altLang="zh-TW" dirty="0" smtClean="0"/>
              <a:t>Acquiring </a:t>
            </a:r>
            <a:r>
              <a:rPr lang="en-US" altLang="zh-TW" dirty="0"/>
              <a:t>item </a:t>
            </a:r>
            <a:r>
              <a:rPr lang="en-US" altLang="zh-TW" dirty="0" smtClean="0"/>
              <a:t>difficulty </a:t>
            </a:r>
            <a:r>
              <a:rPr lang="en-US" altLang="zh-TW" dirty="0"/>
              <a:t>estimates: a </a:t>
            </a:r>
            <a:r>
              <a:rPr lang="en-US" altLang="zh-TW" dirty="0" smtClean="0"/>
              <a:t>collaborative effort </a:t>
            </a:r>
            <a:r>
              <a:rPr lang="en-US" altLang="zh-TW" dirty="0"/>
              <a:t>of data and judgment. In EDM, 2011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26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</a:t>
            </a:r>
            <a:r>
              <a:rPr lang="en-US" altLang="zh-TW" dirty="0" smtClean="0"/>
              <a:t>Importance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596991" y="1924523"/>
            <a:ext cx="7923387" cy="4426167"/>
            <a:chOff x="513184" y="1795744"/>
            <a:chExt cx="8314044" cy="464439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3184" y="1795744"/>
              <a:ext cx="8314044" cy="4644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2118050" y="2174033"/>
              <a:ext cx="3079102" cy="429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453950" y="3433665"/>
              <a:ext cx="2743202" cy="429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82348" y="3004457"/>
              <a:ext cx="4114803" cy="42920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8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 Importance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76" y="1813049"/>
            <a:ext cx="8398020" cy="465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4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 </a:t>
            </a:r>
            <a:r>
              <a:rPr lang="en-US" altLang="zh-TW" dirty="0"/>
              <a:t>Importance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63" y="1539550"/>
            <a:ext cx="8192747" cy="462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4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idx="1"/>
          </p:nvPr>
        </p:nvSpPr>
        <p:spPr>
          <a:xfrm>
            <a:off x="457200" y="1600200"/>
            <a:ext cx="4473642" cy="250836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Predicted difficulties</a:t>
            </a:r>
          </a:p>
          <a:p>
            <a:pPr lvl="1"/>
            <a:r>
              <a:rPr lang="en-US" altLang="zh-TW" dirty="0" smtClean="0"/>
              <a:t>Closer to crowd consensus</a:t>
            </a:r>
          </a:p>
          <a:p>
            <a:pPr lvl="2"/>
            <a:r>
              <a:rPr lang="en-US" altLang="zh-TW" dirty="0"/>
              <a:t>Compare with </a:t>
            </a:r>
            <a:r>
              <a:rPr lang="en-US" altLang="zh-TW" dirty="0" smtClean="0"/>
              <a:t>humans</a:t>
            </a:r>
          </a:p>
          <a:p>
            <a:pPr lvl="2"/>
            <a:r>
              <a:rPr lang="en-US" altLang="zh-TW" dirty="0" smtClean="0"/>
              <a:t>Under different metrics</a:t>
            </a:r>
            <a:endParaRPr lang="en-US" altLang="zh-TW" dirty="0"/>
          </a:p>
        </p:txBody>
      </p:sp>
      <p:pic>
        <p:nvPicPr>
          <p:cNvPr id="3" name="Picture 2" descr="D:\Dropbox\temp\human_performances_yello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2" t="34998" r="32564" b="32501"/>
          <a:stretch/>
        </p:blipFill>
        <p:spPr bwMode="auto">
          <a:xfrm>
            <a:off x="628888" y="4645163"/>
            <a:ext cx="3563220" cy="20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:\Dropbox\temp\human_performances_yello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" t="34998" r="65128" b="32501"/>
          <a:stretch/>
        </p:blipFill>
        <p:spPr bwMode="auto">
          <a:xfrm>
            <a:off x="4991318" y="1976848"/>
            <a:ext cx="3594052" cy="206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Dropbox\temp\human_performances_yello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77" t="34998" b="32501"/>
          <a:stretch/>
        </p:blipFill>
        <p:spPr bwMode="auto">
          <a:xfrm>
            <a:off x="4999788" y="4600855"/>
            <a:ext cx="3585582" cy="215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688236" y="1445002"/>
            <a:ext cx="421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Relative Square Error (</a:t>
            </a:r>
            <a:r>
              <a:rPr lang="zh-TW" altLang="en-US" sz="2800" dirty="0" smtClean="0"/>
              <a:t>↓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5588" y="4108562"/>
            <a:ext cx="3809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800" dirty="0" smtClean="0">
                <a:ea typeface="Ebrima" panose="02000000000000000000" pitchFamily="2" charset="0"/>
                <a:cs typeface="Ebrima" panose="02000000000000000000" pitchFamily="2" charset="0"/>
              </a:rPr>
              <a:t>ρ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Rank Correlation (</a:t>
            </a:r>
            <a:r>
              <a:rPr lang="zh-TW" altLang="en-US" sz="2800" dirty="0"/>
              <a:t>↑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807018" y="4108562"/>
            <a:ext cx="409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altLang="zh-TW" sz="2800" dirty="0">
                <a:latin typeface="Batang" panose="02030600000101010101" pitchFamily="18" charset="-127"/>
                <a:ea typeface="Batang" panose="02030600000101010101" pitchFamily="18" charset="-127"/>
              </a:rPr>
              <a:t>τ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Rank Correlation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↑</a:t>
            </a:r>
            <a:r>
              <a:rPr lang="en-US" altLang="zh-TW" sz="2800" dirty="0" smtClean="0"/>
              <a:t>)</a:t>
            </a:r>
            <a:endParaRPr lang="zh-TW" altLang="en-US" sz="2800" dirty="0"/>
          </a:p>
        </p:txBody>
      </p:sp>
      <p:cxnSp>
        <p:nvCxnSpPr>
          <p:cNvPr id="30" name="直線接點 29"/>
          <p:cNvCxnSpPr/>
          <p:nvPr/>
        </p:nvCxnSpPr>
        <p:spPr>
          <a:xfrm flipV="1">
            <a:off x="5577205" y="1976848"/>
            <a:ext cx="0" cy="18605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V="1">
            <a:off x="7309173" y="4625640"/>
            <a:ext cx="0" cy="18605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 flipV="1">
            <a:off x="2994190" y="4631782"/>
            <a:ext cx="0" cy="18605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5349240" y="3010675"/>
            <a:ext cx="21706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309173" y="5680548"/>
            <a:ext cx="24986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994190" y="5647210"/>
            <a:ext cx="24986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853175" y="1390991"/>
            <a:ext cx="2229062" cy="2459817"/>
            <a:chOff x="6061629" y="1478440"/>
            <a:chExt cx="2401393" cy="2649988"/>
          </a:xfrm>
        </p:grpSpPr>
        <p:sp>
          <p:nvSpPr>
            <p:cNvPr id="11" name="矩形 10"/>
            <p:cNvSpPr/>
            <p:nvPr/>
          </p:nvSpPr>
          <p:spPr>
            <a:xfrm rot="18853417">
              <a:off x="6061629" y="1478440"/>
              <a:ext cx="2401393" cy="2401393"/>
            </a:xfrm>
            <a:prstGeom prst="rect">
              <a:avLst/>
            </a:prstGeom>
            <a:solidFill>
              <a:srgbClr val="A5B845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 rot="18853417">
              <a:off x="6661976" y="2927731"/>
              <a:ext cx="1200697" cy="1200697"/>
            </a:xfrm>
            <a:prstGeom prst="rect">
              <a:avLst/>
            </a:prstGeom>
            <a:solidFill>
              <a:srgbClr val="B6656E"/>
            </a:solidFill>
            <a:ln w="1016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87522" y="3891221"/>
            <a:ext cx="25603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600" b="1" dirty="0" err="1" smtClean="0"/>
              <a:t>Junyi</a:t>
            </a:r>
            <a:endParaRPr lang="zh-TW" altLang="en-US" sz="5400" b="1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687522" y="4952571"/>
            <a:ext cx="24194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87522" y="4924642"/>
            <a:ext cx="247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A</a:t>
            </a:r>
            <a:r>
              <a:rPr lang="en-US" altLang="zh-TW" dirty="0" smtClean="0"/>
              <a:t> </a:t>
            </a:r>
            <a:r>
              <a:rPr lang="en-US" altLang="zh-TW" sz="3600" dirty="0" smtClean="0"/>
              <a:t>c</a:t>
            </a:r>
            <a:r>
              <a:rPr lang="en-US" altLang="zh-TW" dirty="0"/>
              <a:t> </a:t>
            </a:r>
            <a:r>
              <a:rPr lang="en-US" altLang="zh-TW" sz="3600" dirty="0" smtClean="0"/>
              <a:t>a</a:t>
            </a:r>
            <a:r>
              <a:rPr lang="en-US" altLang="zh-TW" dirty="0" smtClean="0"/>
              <a:t> </a:t>
            </a:r>
            <a:r>
              <a:rPr lang="en-US" altLang="zh-TW" sz="3600" dirty="0" smtClean="0"/>
              <a:t>d</a:t>
            </a:r>
            <a:r>
              <a:rPr lang="en-US" altLang="zh-TW" dirty="0" smtClean="0"/>
              <a:t> </a:t>
            </a:r>
            <a:r>
              <a:rPr lang="en-US" altLang="zh-TW" sz="3600" dirty="0" smtClean="0"/>
              <a:t>e</a:t>
            </a:r>
            <a:r>
              <a:rPr lang="en-US" altLang="zh-TW" dirty="0" smtClean="0"/>
              <a:t> </a:t>
            </a:r>
            <a:r>
              <a:rPr lang="en-US" altLang="zh-TW" sz="3600" dirty="0" smtClean="0"/>
              <a:t>m</a:t>
            </a:r>
            <a:r>
              <a:rPr lang="en-US" altLang="zh-TW" dirty="0" smtClean="0"/>
              <a:t> </a:t>
            </a:r>
            <a:r>
              <a:rPr lang="en-US" altLang="zh-TW" sz="3600" dirty="0" smtClean="0"/>
              <a:t>y</a:t>
            </a:r>
            <a:endParaRPr lang="zh-TW" altLang="en-US" sz="3600" dirty="0"/>
          </a:p>
        </p:txBody>
      </p:sp>
      <p:sp>
        <p:nvSpPr>
          <p:cNvPr id="18" name="文字版面配置區 17"/>
          <p:cNvSpPr>
            <a:spLocks noGrp="1"/>
          </p:cNvSpPr>
          <p:nvPr>
            <p:ph type="body" idx="1"/>
          </p:nvPr>
        </p:nvSpPr>
        <p:spPr>
          <a:xfrm>
            <a:off x="3847837" y="1038885"/>
            <a:ext cx="4997398" cy="4967700"/>
          </a:xfrm>
        </p:spPr>
        <p:txBody>
          <a:bodyPr/>
          <a:lstStyle/>
          <a:p>
            <a:r>
              <a:rPr lang="en-US" altLang="zh-TW" sz="3600" dirty="0" smtClean="0"/>
              <a:t># Registered users: </a:t>
            </a:r>
          </a:p>
          <a:p>
            <a:pPr algn="r"/>
            <a:r>
              <a:rPr lang="en-US" altLang="zh-TW" sz="3600" b="1" dirty="0" smtClean="0"/>
              <a:t>69,800</a:t>
            </a:r>
            <a:endParaRPr lang="en-US" altLang="zh-TW" sz="3600" b="1" dirty="0"/>
          </a:p>
          <a:p>
            <a:r>
              <a:rPr lang="en-US" altLang="zh-TW" sz="3600" dirty="0" smtClean="0"/>
              <a:t># Hours for videos</a:t>
            </a:r>
          </a:p>
          <a:p>
            <a:pPr algn="r"/>
            <a:r>
              <a:rPr lang="en-US" altLang="zh-TW" sz="3600" b="1" dirty="0" smtClean="0"/>
              <a:t>29,517</a:t>
            </a:r>
          </a:p>
          <a:p>
            <a:r>
              <a:rPr lang="en-US" altLang="zh-TW" sz="3600" dirty="0" smtClean="0"/>
              <a:t># Hours for exercises</a:t>
            </a:r>
          </a:p>
          <a:p>
            <a:pPr algn="r"/>
            <a:r>
              <a:rPr lang="en-US" altLang="zh-TW" sz="3600" b="1" dirty="0" smtClean="0"/>
              <a:t>79,201</a:t>
            </a:r>
            <a:endParaRPr lang="en-US" altLang="zh-TW" sz="3600" b="1" dirty="0"/>
          </a:p>
          <a:p>
            <a:endParaRPr lang="en-US" altLang="zh-TW" sz="3600" dirty="0" smtClean="0"/>
          </a:p>
          <a:p>
            <a:pPr algn="r"/>
            <a:r>
              <a:rPr lang="en-US" altLang="zh-TW" sz="3200" dirty="0" smtClean="0"/>
              <a:t>2012/10 ~ 2014/08</a:t>
            </a:r>
          </a:p>
          <a:p>
            <a:pPr algn="r"/>
            <a:r>
              <a:rPr lang="en-US" altLang="zh-TW" sz="3200" dirty="0" smtClean="0"/>
              <a:t>(The numbers double now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pic>
        <p:nvPicPr>
          <p:cNvPr id="9" name="Picture 2" descr="http://www.clker.com/cliparts/3/T/S/p/e/f/edited-red-arrow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3850454"/>
            <a:ext cx="767850" cy="58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376162" y="3825442"/>
            <a:ext cx="2379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F</a:t>
            </a:r>
            <a:r>
              <a:rPr lang="en-US" altLang="zh-TW" sz="3600" dirty="0" smtClean="0">
                <a:solidFill>
                  <a:srgbClr val="FF0000"/>
                </a:solidFill>
              </a:rPr>
              <a:t>ocus on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 Example</a:t>
            </a:r>
            <a:endParaRPr lang="zh-TW" altLang="en-US" dirty="0"/>
          </a:p>
        </p:txBody>
      </p:sp>
      <p:pic>
        <p:nvPicPr>
          <p:cNvPr id="8194" name="Picture 2" descr="D:\Dropbox\prerequisite_recommendation_translate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1" y="1819469"/>
            <a:ext cx="8671996" cy="436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2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 for Teachers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75" y="1399592"/>
            <a:ext cx="7355108" cy="527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ken77921\AppData\Local\Microsoft\Windows\Temporary Internet Files\Content.IE5\GS4KVXPG\mean_teacher[1]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081" y="13134"/>
            <a:ext cx="1256902" cy="161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接點 7"/>
          <p:cNvCxnSpPr/>
          <p:nvPr/>
        </p:nvCxnSpPr>
        <p:spPr>
          <a:xfrm flipH="1">
            <a:off x="154282" y="5365102"/>
            <a:ext cx="69649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54282" y="3069771"/>
            <a:ext cx="150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Algebra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54282" y="5785684"/>
            <a:ext cx="188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Geometry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2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Collecting Data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3404" y="3757446"/>
            <a:ext cx="3684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i="1" dirty="0" smtClean="0"/>
              <a:t>Answering accuracy</a:t>
            </a:r>
          </a:p>
          <a:p>
            <a:pPr algn="ctr">
              <a:lnSpc>
                <a:spcPct val="150000"/>
              </a:lnSpc>
            </a:pPr>
            <a:r>
              <a:rPr lang="en-US" altLang="zh-TW" sz="2400" i="1" dirty="0" smtClean="0"/>
              <a:t>#User taking </a:t>
            </a:r>
            <a:r>
              <a:rPr lang="en-US" altLang="zh-TW" sz="2400" i="1" dirty="0"/>
              <a:t>e</a:t>
            </a:r>
            <a:r>
              <a:rPr lang="en-US" altLang="zh-TW" sz="2400" i="1" dirty="0" smtClean="0"/>
              <a:t>xercises</a:t>
            </a:r>
          </a:p>
          <a:p>
            <a:pPr algn="ctr">
              <a:lnSpc>
                <a:spcPct val="150000"/>
              </a:lnSpc>
            </a:pPr>
            <a:r>
              <a:rPr lang="en-US" altLang="zh-TW" sz="2400" i="1" dirty="0" smtClean="0"/>
              <a:t>User answering order</a:t>
            </a:r>
            <a:br>
              <a:rPr lang="en-US" altLang="zh-TW" sz="2400" i="1" dirty="0" smtClean="0"/>
            </a:br>
            <a:r>
              <a:rPr lang="en-US" altLang="zh-TW" sz="2400" i="1" dirty="0" smtClean="0"/>
              <a:t>Answering time duration</a:t>
            </a:r>
          </a:p>
          <a:p>
            <a:pPr algn="ctr">
              <a:lnSpc>
                <a:spcPct val="150000"/>
              </a:lnSpc>
            </a:pPr>
            <a:r>
              <a:rPr lang="en-US" altLang="zh-TW" sz="2400" i="1" dirty="0" smtClean="0"/>
              <a:t>……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888" y="2387343"/>
            <a:ext cx="4154789" cy="208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單箭頭接點 4"/>
          <p:cNvCxnSpPr/>
          <p:nvPr/>
        </p:nvCxnSpPr>
        <p:spPr>
          <a:xfrm flipV="1">
            <a:off x="4514487" y="3757446"/>
            <a:ext cx="361286" cy="23350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4966095" y="2968475"/>
            <a:ext cx="3070931" cy="76446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912006" y="3466506"/>
            <a:ext cx="146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Distance?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014647" y="4503987"/>
            <a:ext cx="4997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 smtClean="0"/>
              <a:t>Structure on knowledge map</a:t>
            </a:r>
            <a:endParaRPr lang="en-US" altLang="zh-TW" sz="2400" i="1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4761849" y="2942478"/>
            <a:ext cx="1468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Parent?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497916" y="5906845"/>
            <a:ext cx="4115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 smtClean="0"/>
              <a:t>Distance between titles</a:t>
            </a:r>
            <a:endParaRPr lang="en-US" altLang="zh-TW" sz="2400" i="1" dirty="0"/>
          </a:p>
        </p:txBody>
      </p:sp>
      <p:cxnSp>
        <p:nvCxnSpPr>
          <p:cNvPr id="9" name="直線接點 8"/>
          <p:cNvCxnSpPr/>
          <p:nvPr/>
        </p:nvCxnSpPr>
        <p:spPr>
          <a:xfrm>
            <a:off x="3858410" y="1366894"/>
            <a:ext cx="0" cy="53860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86213" y="5435702"/>
            <a:ext cx="2410403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"/>
            <a:r>
              <a:rPr lang="en-US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area_of_triangles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48123" y="5436233"/>
            <a:ext cx="2240485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"/>
            <a:r>
              <a:rPr lang="en-US" altLang="zh-TW" sz="2400" dirty="0" err="1" smtClean="0">
                <a:solidFill>
                  <a:srgbClr val="000000"/>
                </a:solidFill>
                <a:latin typeface="Calibri" panose="020F0502020204030204" pitchFamily="34" charset="0"/>
              </a:rPr>
              <a:t>area_of_rhombi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63895" y="1505117"/>
            <a:ext cx="3139132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bg1"/>
                </a:solidFill>
              </a:rPr>
              <a:t>Problem </a:t>
            </a:r>
            <a:r>
              <a:rPr lang="en-US" altLang="zh-TW" sz="4000" dirty="0" smtClean="0">
                <a:solidFill>
                  <a:schemeClr val="bg1"/>
                </a:solidFill>
              </a:rPr>
              <a:t>Log</a:t>
            </a:r>
            <a:endParaRPr lang="en-US" altLang="zh-TW" sz="4000" dirty="0">
              <a:solidFill>
                <a:schemeClr val="bg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014646" y="1503674"/>
            <a:ext cx="4997210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Exercise Information</a:t>
            </a:r>
            <a:endParaRPr lang="en-US" altLang="zh-TW" sz="4000" dirty="0">
              <a:solidFill>
                <a:schemeClr val="bg1"/>
              </a:solidFill>
            </a:endParaRPr>
          </a:p>
        </p:txBody>
      </p:sp>
      <p:cxnSp>
        <p:nvCxnSpPr>
          <p:cNvPr id="25" name="直線單箭頭接點 24"/>
          <p:cNvCxnSpPr>
            <a:stCxn id="11" idx="3"/>
            <a:endCxn id="12" idx="1"/>
          </p:cNvCxnSpPr>
          <p:nvPr/>
        </p:nvCxnSpPr>
        <p:spPr>
          <a:xfrm>
            <a:off x="6396616" y="5666535"/>
            <a:ext cx="351507" cy="531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9" name="Picture 3" descr="D:\Dropbox\temp\user_log_cr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5" y="2595889"/>
            <a:ext cx="3410694" cy="11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13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1670" y="500091"/>
            <a:ext cx="1614196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+mj-lt"/>
                <a:ea typeface="Cambria Math" panose="02040503050406030204" pitchFamily="18" charset="0"/>
              </a:rPr>
              <a:t>1+5=?</a:t>
            </a:r>
            <a:endParaRPr lang="zh-TW" altLang="en-US" sz="2800" dirty="0">
              <a:latin typeface="+mj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68441" y="487707"/>
            <a:ext cx="1614196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+mj-lt"/>
                <a:ea typeface="Cambria Math" panose="02040503050406030204" pitchFamily="18" charset="0"/>
              </a:rPr>
              <a:t>40-5=?</a:t>
            </a:r>
            <a:endParaRPr lang="zh-TW" altLang="en-US" sz="2800" dirty="0">
              <a:latin typeface="+mj-lt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317845" y="1581129"/>
            <a:ext cx="2193861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+mj-lt"/>
                <a:ea typeface="Cambria Math" panose="02040503050406030204" pitchFamily="18" charset="0"/>
              </a:rPr>
              <a:t>35+10-2=?</a:t>
            </a:r>
            <a:endParaRPr lang="zh-TW" altLang="en-US" sz="2800" dirty="0">
              <a:latin typeface="+mj-lt"/>
            </a:endParaRPr>
          </a:p>
        </p:txBody>
      </p:sp>
      <p:cxnSp>
        <p:nvCxnSpPr>
          <p:cNvPr id="8" name="直線單箭頭接點 7"/>
          <p:cNvCxnSpPr>
            <a:stCxn id="5" idx="2"/>
            <a:endCxn id="7" idx="0"/>
          </p:cNvCxnSpPr>
          <p:nvPr/>
        </p:nvCxnSpPr>
        <p:spPr>
          <a:xfrm>
            <a:off x="1448768" y="1023311"/>
            <a:ext cx="966008" cy="55781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6" idx="2"/>
            <a:endCxn id="7" idx="0"/>
          </p:cNvCxnSpPr>
          <p:nvPr/>
        </p:nvCxnSpPr>
        <p:spPr>
          <a:xfrm flipH="1">
            <a:off x="2414776" y="1010927"/>
            <a:ext cx="960763" cy="57020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227" y="307152"/>
            <a:ext cx="3744098" cy="2306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群組 3"/>
          <p:cNvGrpSpPr/>
          <p:nvPr/>
        </p:nvGrpSpPr>
        <p:grpSpPr>
          <a:xfrm>
            <a:off x="5306176" y="1389960"/>
            <a:ext cx="2252531" cy="273240"/>
            <a:chOff x="5461688" y="1144470"/>
            <a:chExt cx="2252531" cy="273240"/>
          </a:xfrm>
        </p:grpSpPr>
        <p:cxnSp>
          <p:nvCxnSpPr>
            <p:cNvPr id="21" name="直線接點 20"/>
            <p:cNvCxnSpPr>
              <a:stCxn id="15" idx="2"/>
              <a:endCxn id="17" idx="0"/>
            </p:cNvCxnSpPr>
            <p:nvPr/>
          </p:nvCxnSpPr>
          <p:spPr>
            <a:xfrm flipH="1">
              <a:off x="6654388" y="1144470"/>
              <a:ext cx="1059831" cy="27324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>
              <a:stCxn id="14" idx="2"/>
              <a:endCxn id="17" idx="0"/>
            </p:cNvCxnSpPr>
            <p:nvPr/>
          </p:nvCxnSpPr>
          <p:spPr>
            <a:xfrm>
              <a:off x="5461688" y="1144470"/>
              <a:ext cx="1192700" cy="27324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/>
          <p:cNvGrpSpPr/>
          <p:nvPr/>
        </p:nvGrpSpPr>
        <p:grpSpPr>
          <a:xfrm>
            <a:off x="4409187" y="886339"/>
            <a:ext cx="4201298" cy="1676643"/>
            <a:chOff x="4564699" y="640849"/>
            <a:chExt cx="4201298" cy="1676643"/>
          </a:xfrm>
        </p:grpSpPr>
        <p:pic>
          <p:nvPicPr>
            <p:cNvPr id="1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0" t="4729" r="12757"/>
            <a:stretch/>
          </p:blipFill>
          <p:spPr bwMode="auto">
            <a:xfrm>
              <a:off x="5198738" y="640849"/>
              <a:ext cx="525899" cy="503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0" t="4729" r="12757"/>
            <a:stretch/>
          </p:blipFill>
          <p:spPr bwMode="auto">
            <a:xfrm>
              <a:off x="7451269" y="640849"/>
              <a:ext cx="525899" cy="503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00" t="4729" r="12757"/>
            <a:stretch/>
          </p:blipFill>
          <p:spPr bwMode="auto">
            <a:xfrm>
              <a:off x="6391438" y="1417710"/>
              <a:ext cx="525899" cy="503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文字方塊 21"/>
            <p:cNvSpPr txBox="1"/>
            <p:nvPr/>
          </p:nvSpPr>
          <p:spPr>
            <a:xfrm>
              <a:off x="4645254" y="1144470"/>
              <a:ext cx="164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bg1"/>
                  </a:solidFill>
                </a:rPr>
                <a:t>addition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564699" y="1855827"/>
              <a:ext cx="42012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bg1"/>
                  </a:solidFill>
                </a:rPr>
                <a:t>addition-and-subtraction</a:t>
              </a:r>
              <a:endParaRPr lang="zh-TW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816436" y="1129766"/>
              <a:ext cx="1883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bg1"/>
                  </a:solidFill>
                </a:rPr>
                <a:t>subtraction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41" name="Picture 2" descr="D:\Dropbox\temp\junyi_knowledge_map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/>
          <a:stretch/>
        </p:blipFill>
        <p:spPr bwMode="auto">
          <a:xfrm>
            <a:off x="326113" y="2973092"/>
            <a:ext cx="4512626" cy="313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群組 42"/>
          <p:cNvGrpSpPr/>
          <p:nvPr/>
        </p:nvGrpSpPr>
        <p:grpSpPr>
          <a:xfrm>
            <a:off x="5142753" y="2871039"/>
            <a:ext cx="1270323" cy="1629691"/>
            <a:chOff x="6163282" y="233263"/>
            <a:chExt cx="1883959" cy="2416921"/>
          </a:xfrm>
        </p:grpSpPr>
        <p:pic>
          <p:nvPicPr>
            <p:cNvPr id="44" name="Picture 2" descr="C:\Users\ken77921\AppData\Local\Microsoft\Windows\Temporary Internet Files\Content.IE5\GS4KVXPG\mean_teacher[1].jpg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3282" y="233263"/>
              <a:ext cx="1883959" cy="2416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5" descr="C:\Users\ken77921\AppData\Local\Microsoft\Windows\Temporary Internet Files\Content.IE5\EEU2XVX5\Question-Mark-15073-large[1]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457" y="427040"/>
              <a:ext cx="360000" cy="6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文字方塊 45"/>
          <p:cNvSpPr txBox="1"/>
          <p:nvPr/>
        </p:nvSpPr>
        <p:spPr>
          <a:xfrm>
            <a:off x="6467390" y="3199010"/>
            <a:ext cx="2703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Exercise Relationships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7" name="Picture 4" descr="http://edwardsclassroom.pbworks.com/f/1253596831/Student%20hand%20raising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064" y="4595414"/>
            <a:ext cx="1077547" cy="142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矩形 48"/>
          <p:cNvSpPr/>
          <p:nvPr/>
        </p:nvSpPr>
        <p:spPr>
          <a:xfrm>
            <a:off x="6631065" y="5135611"/>
            <a:ext cx="2336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dirty="0"/>
              <a:t>Adaptive Test</a:t>
            </a:r>
            <a:endParaRPr lang="zh-TW" altLang="en-US" sz="2800" dirty="0"/>
          </a:p>
        </p:txBody>
      </p:sp>
      <p:pic>
        <p:nvPicPr>
          <p:cNvPr id="50" name="Picture 2" descr="http://www.clker.com/cliparts/3/T/S/p/e/f/edited-red-arrow-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90197" y="4410106"/>
            <a:ext cx="617823" cy="4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704581" y="319224"/>
            <a:ext cx="358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Prerequisite links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2" idx="2"/>
          </p:cNvCxnSpPr>
          <p:nvPr/>
        </p:nvCxnSpPr>
        <p:spPr>
          <a:xfrm>
            <a:off x="6498875" y="780889"/>
            <a:ext cx="529916" cy="673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" idx="2"/>
          </p:cNvCxnSpPr>
          <p:nvPr/>
        </p:nvCxnSpPr>
        <p:spPr>
          <a:xfrm flipH="1">
            <a:off x="5902526" y="780889"/>
            <a:ext cx="596349" cy="673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1679652" y="2173766"/>
            <a:ext cx="2431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Knowledge map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直線單箭頭接點 24"/>
          <p:cNvCxnSpPr>
            <a:stCxn id="20" idx="3"/>
          </p:cNvCxnSpPr>
          <p:nvPr/>
        </p:nvCxnSpPr>
        <p:spPr>
          <a:xfrm flipV="1">
            <a:off x="4110661" y="2404598"/>
            <a:ext cx="57256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0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825851" y="3248639"/>
            <a:ext cx="598904" cy="604586"/>
          </a:xfrm>
          <a:prstGeom prst="rect">
            <a:avLst/>
          </a:prstGeom>
          <a:solidFill>
            <a:srgbClr val="00B0F0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</a:rPr>
              <a:t>O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tudent modeling? </a:t>
            </a:r>
            <a:endParaRPr lang="zh-TW" altLang="en-US" dirty="0"/>
          </a:p>
        </p:txBody>
      </p:sp>
      <p:pic>
        <p:nvPicPr>
          <p:cNvPr id="5" name="Picture 6" descr="http://www.clker.com/cliparts/f/6/D/T/B/B/yellow-person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66" y="1915877"/>
            <a:ext cx="732919" cy="85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www.clker.com/cliparts/b/a/2/f/1194984542205677546ppl2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93" y="3089378"/>
            <a:ext cx="787266" cy="92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向右箭號 12"/>
          <p:cNvSpPr/>
          <p:nvPr/>
        </p:nvSpPr>
        <p:spPr>
          <a:xfrm>
            <a:off x="2969867" y="1980118"/>
            <a:ext cx="4365610" cy="702997"/>
          </a:xfrm>
          <a:prstGeom prst="rightArrow">
            <a:avLst/>
          </a:prstGeom>
          <a:solidFill>
            <a:srgbClr val="00B0F0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After 10 days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向右箭號 13"/>
          <p:cNvSpPr/>
          <p:nvPr/>
        </p:nvSpPr>
        <p:spPr>
          <a:xfrm>
            <a:off x="3610128" y="3199433"/>
            <a:ext cx="2359834" cy="702997"/>
          </a:xfrm>
          <a:prstGeom prst="rightArrow">
            <a:avLst/>
          </a:prstGeom>
          <a:solidFill>
            <a:srgbClr val="00B0F0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After 3 days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78893" y="2043028"/>
            <a:ext cx="598904" cy="604586"/>
          </a:xfrm>
          <a:prstGeom prst="rect">
            <a:avLst/>
          </a:prstGeom>
          <a:solidFill>
            <a:srgbClr val="00B0F0"/>
          </a:solidFill>
          <a:ln w="571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</a:rPr>
              <a:t>X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79493" y="1980118"/>
            <a:ext cx="598904" cy="604586"/>
          </a:xfrm>
          <a:prstGeom prst="rect">
            <a:avLst/>
          </a:prstGeom>
          <a:solidFill>
            <a:srgbClr val="00B0F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</a:rPr>
              <a:t>O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11341" y="3278370"/>
            <a:ext cx="598904" cy="604586"/>
          </a:xfrm>
          <a:prstGeom prst="rect">
            <a:avLst/>
          </a:prstGeom>
          <a:solidFill>
            <a:srgbClr val="00B0F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 smtClean="0">
                <a:solidFill>
                  <a:schemeClr val="tx1"/>
                </a:solidFill>
              </a:rPr>
              <a:t>X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40" y="4190693"/>
            <a:ext cx="2733113" cy="2415806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72" y="4457417"/>
            <a:ext cx="3782775" cy="1598149"/>
          </a:xfrm>
          <a:prstGeom prst="rect">
            <a:avLst/>
          </a:prstGeom>
          <a:noFill/>
          <a:ln w="57150">
            <a:solidFill>
              <a:srgbClr val="4B19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7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505656" y="3836398"/>
            <a:ext cx="8458832" cy="2534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4" name="矩形 3"/>
          <p:cNvSpPr/>
          <p:nvPr/>
        </p:nvSpPr>
        <p:spPr>
          <a:xfrm>
            <a:off x="505656" y="1676158"/>
            <a:ext cx="8458832" cy="2089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54" name="矩形 53"/>
          <p:cNvSpPr/>
          <p:nvPr/>
        </p:nvSpPr>
        <p:spPr>
          <a:xfrm>
            <a:off x="8250714" y="2460456"/>
            <a:ext cx="265874" cy="1092237"/>
          </a:xfrm>
          <a:prstGeom prst="rect">
            <a:avLst/>
          </a:prstGeom>
          <a:solidFill>
            <a:srgbClr val="00B0F0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矩形 52"/>
          <p:cNvSpPr/>
          <p:nvPr/>
        </p:nvSpPr>
        <p:spPr>
          <a:xfrm>
            <a:off x="3987403" y="2457861"/>
            <a:ext cx="265874" cy="1092237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 many hidden variables</a:t>
            </a:r>
            <a:r>
              <a:rPr lang="en-US" altLang="zh-TW" dirty="0" smtClean="0"/>
              <a:t>!</a:t>
            </a:r>
            <a:endParaRPr 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325697" y="4077368"/>
            <a:ext cx="135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Exercise Difficulties</a:t>
            </a:r>
            <a:endParaRPr 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738238" y="4619194"/>
            <a:ext cx="508273" cy="33855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0.7</a:t>
            </a:r>
            <a:endParaRPr lang="en-US" sz="16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535875" y="4619194"/>
            <a:ext cx="508273" cy="338554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0.7</a:t>
            </a:r>
            <a:endParaRPr 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384882" y="4619194"/>
            <a:ext cx="508273" cy="338554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0.1</a:t>
            </a:r>
            <a:endParaRPr 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586796" y="4619194"/>
            <a:ext cx="508273" cy="33855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0.2</a:t>
            </a:r>
            <a:endParaRPr lang="en-US" sz="16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6776689" y="4619194"/>
            <a:ext cx="508273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0</a:t>
            </a:r>
            <a:endParaRPr lang="en-US" sz="16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940152" y="4619194"/>
            <a:ext cx="508273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smtClean="0"/>
              <a:t>0</a:t>
            </a:r>
            <a:endParaRPr lang="en-US" sz="1600" dirty="0"/>
          </a:p>
        </p:txBody>
      </p:sp>
      <p:pic>
        <p:nvPicPr>
          <p:cNvPr id="30" name="Picture 6" descr="http://www.clker.com/cliparts/f/6/D/T/B/B/yellow-person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56" y="2252222"/>
            <a:ext cx="565479" cy="66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www.clker.com/cliparts/b/a/2/f/1194984542205677546ppl2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91" y="2981896"/>
            <a:ext cx="607410" cy="71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向右箭號 33"/>
          <p:cNvSpPr/>
          <p:nvPr/>
        </p:nvSpPr>
        <p:spPr>
          <a:xfrm>
            <a:off x="4533888" y="3118050"/>
            <a:ext cx="1064978" cy="531364"/>
          </a:xfrm>
          <a:prstGeom prst="rightArrow">
            <a:avLst/>
          </a:prstGeom>
          <a:solidFill>
            <a:srgbClr val="00B0F0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3</a:t>
            </a:r>
            <a:r>
              <a:rPr lang="zh-TW" altLang="en-US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 smtClean="0">
                <a:solidFill>
                  <a:schemeClr val="tx1"/>
                </a:solidFill>
              </a:rPr>
              <a:t>days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向右箭號 34"/>
          <p:cNvSpPr/>
          <p:nvPr/>
        </p:nvSpPr>
        <p:spPr>
          <a:xfrm>
            <a:off x="4533888" y="2370662"/>
            <a:ext cx="1064978" cy="531364"/>
          </a:xfrm>
          <a:prstGeom prst="rightArrow">
            <a:avLst/>
          </a:prstGeom>
          <a:solidFill>
            <a:srgbClr val="00B0F0"/>
          </a:solidFill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10 days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725576" y="3180766"/>
            <a:ext cx="508273" cy="33855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0.8</a:t>
            </a:r>
            <a:endParaRPr 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523212" y="3180766"/>
            <a:ext cx="508273" cy="338554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0.7</a:t>
            </a:r>
            <a:endParaRPr lang="en-US" sz="16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358645" y="3180766"/>
            <a:ext cx="508273" cy="338554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0.1</a:t>
            </a:r>
            <a:endParaRPr 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5939139" y="3208074"/>
            <a:ext cx="508273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0.6</a:t>
            </a:r>
            <a:endParaRPr lang="en-US" sz="1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761919" y="3208074"/>
            <a:ext cx="508273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0.7</a:t>
            </a:r>
            <a:endParaRPr lang="en-US" sz="16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7572208" y="3208074"/>
            <a:ext cx="508273" cy="33855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0.1</a:t>
            </a:r>
            <a:endParaRPr lang="en-US" sz="16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959916" y="3180766"/>
            <a:ext cx="2933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</a:t>
            </a:r>
            <a:endParaRPr lang="en-US" sz="16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8200967" y="3204341"/>
            <a:ext cx="3653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358644" y="2433247"/>
            <a:ext cx="508273" cy="338554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0.2</a:t>
            </a:r>
            <a:endParaRPr lang="en-US" sz="16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523211" y="2426745"/>
            <a:ext cx="508273" cy="338554"/>
          </a:xfrm>
          <a:prstGeom prst="rect">
            <a:avLst/>
          </a:prstGeom>
          <a:solidFill>
            <a:schemeClr val="accent5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0.1</a:t>
            </a:r>
            <a:endParaRPr lang="en-US" sz="16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697356" y="2426745"/>
            <a:ext cx="508273" cy="338554"/>
          </a:xfrm>
          <a:prstGeom prst="rect">
            <a:avLst/>
          </a:prstGeom>
          <a:solidFill>
            <a:schemeClr val="accent6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0.1</a:t>
            </a:r>
            <a:endParaRPr lang="en-US" sz="16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572208" y="2416098"/>
            <a:ext cx="508273" cy="338554"/>
          </a:xfrm>
          <a:prstGeom prst="rect">
            <a:avLst/>
          </a:prstGeom>
          <a:solidFill>
            <a:schemeClr val="accent4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0.2</a:t>
            </a:r>
            <a:endParaRPr lang="en-US" sz="16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761919" y="2409596"/>
            <a:ext cx="508273" cy="338554"/>
          </a:xfrm>
          <a:prstGeom prst="rect">
            <a:avLst/>
          </a:prstGeom>
          <a:solidFill>
            <a:schemeClr val="accent5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0.5</a:t>
            </a:r>
            <a:endParaRPr lang="en-US" sz="16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910920" y="2409596"/>
            <a:ext cx="508273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0.1</a:t>
            </a:r>
            <a:endParaRPr lang="en-US" sz="16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3952628" y="2460686"/>
            <a:ext cx="2933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200967" y="2457861"/>
            <a:ext cx="2933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</a:t>
            </a:r>
            <a:endParaRPr lang="en-US" sz="16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4094641" y="1820174"/>
            <a:ext cx="181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Student Ability</a:t>
            </a:r>
            <a:endParaRPr lang="en-US" dirty="0"/>
          </a:p>
        </p:txBody>
      </p:sp>
      <p:sp>
        <p:nvSpPr>
          <p:cNvPr id="63" name="矩形 62"/>
          <p:cNvSpPr/>
          <p:nvPr/>
        </p:nvSpPr>
        <p:spPr>
          <a:xfrm>
            <a:off x="1640118" y="3980414"/>
            <a:ext cx="746191" cy="52676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Arithmetic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493382" y="3980414"/>
            <a:ext cx="648072" cy="526765"/>
          </a:xfrm>
          <a:prstGeom prst="rect">
            <a:avLst/>
          </a:prstGeom>
          <a:solidFill>
            <a:schemeClr val="accent5"/>
          </a:solidFill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Algebra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50406" y="3980414"/>
            <a:ext cx="751555" cy="526765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Geometry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3940903" y="4726552"/>
            <a:ext cx="524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8080481" y="4696415"/>
            <a:ext cx="524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68" name="矩形 67"/>
          <p:cNvSpPr/>
          <p:nvPr/>
        </p:nvSpPr>
        <p:spPr>
          <a:xfrm>
            <a:off x="5842694" y="3983262"/>
            <a:ext cx="746191" cy="526765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Arithmetic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695958" y="3983262"/>
            <a:ext cx="648072" cy="52676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Algebra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452982" y="3983262"/>
            <a:ext cx="751555" cy="52676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Geometry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619672" y="1748166"/>
            <a:ext cx="746191" cy="52676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Arithmetic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72936" y="1748166"/>
            <a:ext cx="648072" cy="526765"/>
          </a:xfrm>
          <a:prstGeom prst="rect">
            <a:avLst/>
          </a:prstGeom>
          <a:solidFill>
            <a:schemeClr val="accent5"/>
          </a:solidFill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Algebra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29960" y="1748166"/>
            <a:ext cx="751555" cy="526765"/>
          </a:xfrm>
          <a:prstGeom prst="rect">
            <a:avLst/>
          </a:prstGeom>
          <a:solidFill>
            <a:schemeClr val="accent4"/>
          </a:solidFill>
          <a:ln w="1905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Geometry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8275849" y="2014397"/>
            <a:ext cx="524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79" name="矩形 78"/>
          <p:cNvSpPr/>
          <p:nvPr/>
        </p:nvSpPr>
        <p:spPr>
          <a:xfrm>
            <a:off x="5822248" y="1751014"/>
            <a:ext cx="746191" cy="526765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Arithmetic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675512" y="1751014"/>
            <a:ext cx="648072" cy="526765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Algebra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432536" y="1751014"/>
            <a:ext cx="751555" cy="526765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solidFill>
                  <a:schemeClr val="tx1"/>
                </a:solidFill>
              </a:rPr>
              <a:t>Geometry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3796677" y="3426588"/>
            <a:ext cx="524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936255" y="3396451"/>
            <a:ext cx="5241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…</a:t>
            </a:r>
            <a:endParaRPr lang="en-US" sz="1600" dirty="0"/>
          </a:p>
        </p:txBody>
      </p:sp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927" y="5065106"/>
            <a:ext cx="1395379" cy="123337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114" y="5196604"/>
            <a:ext cx="2296868" cy="970382"/>
          </a:xfrm>
          <a:prstGeom prst="rect">
            <a:avLst/>
          </a:prstGeom>
          <a:noFill/>
          <a:ln w="57150">
            <a:solidFill>
              <a:srgbClr val="4B191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6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11745" y="155641"/>
            <a:ext cx="6922504" cy="348127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2451981" y="214294"/>
            <a:ext cx="92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ea typeface="MS UI Gothic" panose="020B0600070205080204" pitchFamily="34" charset="-128"/>
              </a:rPr>
              <a:t>Khan</a:t>
            </a:r>
          </a:p>
          <a:p>
            <a:r>
              <a:rPr lang="en-US" altLang="zh-TW" sz="2400" dirty="0" smtClean="0">
                <a:ea typeface="MS UI Gothic" panose="020B0600070205080204" pitchFamily="34" charset="-128"/>
              </a:rPr>
              <a:t>(now)</a:t>
            </a:r>
            <a:endParaRPr lang="zh-TW" altLang="en-US" sz="2400" dirty="0">
              <a:ea typeface="MS UI Gothic" panose="020B0600070205080204" pitchFamily="34" charset="-128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523811" y="218626"/>
            <a:ext cx="1322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ea typeface="MS UI Gothic" panose="020B0600070205080204" pitchFamily="34" charset="-128"/>
              </a:rPr>
              <a:t>Khan</a:t>
            </a:r>
          </a:p>
          <a:p>
            <a:pPr algn="ctr"/>
            <a:r>
              <a:rPr lang="en-US" altLang="zh-TW" sz="2400" dirty="0" smtClean="0">
                <a:ea typeface="MS UI Gothic" panose="020B0600070205080204" pitchFamily="34" charset="-128"/>
              </a:rPr>
              <a:t>(before)</a:t>
            </a:r>
            <a:endParaRPr lang="zh-TW" altLang="en-US" sz="2400" dirty="0">
              <a:ea typeface="MS UI Gothic" panose="020B0600070205080204" pitchFamily="34" charset="-128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795031" y="1896280"/>
            <a:ext cx="149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ea typeface="MS UI Gothic" panose="020B0600070205080204" pitchFamily="34" charset="-128"/>
              </a:rPr>
              <a:t>Ours</a:t>
            </a:r>
            <a:endParaRPr lang="zh-TW" altLang="en-US" sz="3200" dirty="0">
              <a:ea typeface="MS UI Gothic" panose="020B0600070205080204" pitchFamily="34" charset="-128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21941" y="1245397"/>
            <a:ext cx="1690689" cy="360040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0000"/>
                </a:srgbClr>
              </a:gs>
              <a:gs pos="100000">
                <a:srgbClr val="00B0F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MS UI Gothic" panose="020B0600070205080204" pitchFamily="34" charset="-128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00889" y="224908"/>
            <a:ext cx="1702386" cy="1631216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ea typeface="MS UI Gothic" panose="020B0600070205080204" pitchFamily="34" charset="-128"/>
              </a:rPr>
              <a:t>Data:</a:t>
            </a:r>
          </a:p>
          <a:p>
            <a:pPr algn="ctr"/>
            <a:r>
              <a:rPr lang="en-US" altLang="zh-TW" sz="2400" i="1" dirty="0">
                <a:ea typeface="MS UI Gothic" panose="020B0600070205080204" pitchFamily="34" charset="-128"/>
              </a:rPr>
              <a:t>l</a:t>
            </a:r>
            <a:r>
              <a:rPr lang="en-US" altLang="zh-TW" sz="2400" i="1" dirty="0" smtClean="0">
                <a:ea typeface="MS UI Gothic" panose="020B0600070205080204" pitchFamily="34" charset="-128"/>
              </a:rPr>
              <a:t>ow cost</a:t>
            </a:r>
          </a:p>
          <a:p>
            <a:pPr algn="ctr"/>
            <a:r>
              <a:rPr lang="en-US" altLang="zh-TW" sz="2400" i="1" dirty="0" smtClean="0">
                <a:ea typeface="MS UI Gothic" panose="020B0600070205080204" pitchFamily="34" charset="-128"/>
              </a:rPr>
              <a:t>fast</a:t>
            </a:r>
          </a:p>
          <a:p>
            <a:pPr algn="ctr"/>
            <a:r>
              <a:rPr lang="en-US" altLang="zh-TW" sz="2400" i="1" dirty="0" smtClean="0">
                <a:ea typeface="MS UI Gothic" panose="020B0600070205080204" pitchFamily="34" charset="-128"/>
              </a:rPr>
              <a:t>unstable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771578" y="198366"/>
            <a:ext cx="1996665" cy="1631216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ea typeface="MS UI Gothic" panose="020B0600070205080204" pitchFamily="34" charset="-128"/>
              </a:rPr>
              <a:t>Expert:</a:t>
            </a:r>
          </a:p>
          <a:p>
            <a:pPr algn="ctr"/>
            <a:r>
              <a:rPr lang="en-US" altLang="zh-TW" sz="2400" i="1" dirty="0" smtClean="0">
                <a:ea typeface="MS UI Gothic" panose="020B0600070205080204" pitchFamily="34" charset="-128"/>
              </a:rPr>
              <a:t>expensive</a:t>
            </a:r>
          </a:p>
          <a:p>
            <a:pPr algn="ctr"/>
            <a:r>
              <a:rPr lang="en-US" altLang="zh-TW" sz="2400" i="1" dirty="0">
                <a:ea typeface="MS UI Gothic" panose="020B0600070205080204" pitchFamily="34" charset="-128"/>
              </a:rPr>
              <a:t>transparent</a:t>
            </a:r>
          </a:p>
          <a:p>
            <a:pPr algn="ctr"/>
            <a:r>
              <a:rPr lang="en-US" altLang="zh-TW" sz="2400" i="1" dirty="0" smtClean="0">
                <a:ea typeface="MS UI Gothic" panose="020B0600070205080204" pitchFamily="34" charset="-128"/>
              </a:rPr>
              <a:t>robust</a:t>
            </a: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913644" y="962164"/>
            <a:ext cx="0" cy="27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4184900" y="966497"/>
            <a:ext cx="2" cy="27890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383029" y="2752036"/>
            <a:ext cx="260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70C0"/>
                </a:solidFill>
              </a:rPr>
              <a:t>Student modeling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31668" y="2328941"/>
            <a:ext cx="2925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70C0"/>
                </a:solidFill>
              </a:rPr>
              <a:t>Answering accuracy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66713" y="2335555"/>
            <a:ext cx="260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C00000"/>
                </a:solidFill>
              </a:rPr>
              <a:t>Prerequisite links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27203" y="1844291"/>
            <a:ext cx="2606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>Problem Log: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14605" y="1843480"/>
            <a:ext cx="283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Knowledge Map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1744" y="4458325"/>
            <a:ext cx="6922504" cy="2221414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768678" y="4444600"/>
            <a:ext cx="1502165" cy="2576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文字方塊 34"/>
          <p:cNvSpPr txBox="1"/>
          <p:nvPr/>
        </p:nvSpPr>
        <p:spPr>
          <a:xfrm>
            <a:off x="4217670" y="4985670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Area?</a:t>
            </a:r>
            <a:endParaRPr lang="en-US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732157" y="554583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</a:rPr>
              <a:t>8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196255" y="619148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12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250667" y="4458324"/>
            <a:ext cx="1780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Similarity?</a:t>
            </a:r>
            <a:endParaRPr lang="zh-TW" altLang="en-US" sz="2800" i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11744" y="4471217"/>
            <a:ext cx="1899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Difficulty?</a:t>
            </a:r>
            <a:endParaRPr lang="zh-TW" altLang="en-US" sz="2800" i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47021" y="4446319"/>
            <a:ext cx="246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dirty="0" smtClean="0"/>
              <a:t>Prerequisite?</a:t>
            </a:r>
            <a:endParaRPr lang="zh-TW" altLang="en-US" sz="28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945183" y="4342922"/>
            <a:ext cx="1498043" cy="280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文字方塊 41"/>
          <p:cNvSpPr txBox="1"/>
          <p:nvPr/>
        </p:nvSpPr>
        <p:spPr>
          <a:xfrm>
            <a:off x="278982" y="4996824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Area?</a:t>
            </a:r>
            <a:endParaRPr lang="en-US" sz="28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780075" y="61231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</a:rPr>
              <a:t>6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619647" y="531228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</a:rPr>
              <a:t>7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717701" y="534222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endParaRPr lang="zh-TW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3248864" y="5451071"/>
            <a:ext cx="80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ea typeface="Batang" panose="02030600000101010101" pitchFamily="18" charset="-127"/>
              </a:rPr>
              <a:t>VS</a:t>
            </a:r>
            <a:endParaRPr lang="zh-TW" altLang="en-US" sz="3200" dirty="0">
              <a:ea typeface="Batang" panose="02030600000101010101" pitchFamily="18" charset="-127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10641" y="5969260"/>
            <a:ext cx="636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Batang" panose="02030600000101010101" pitchFamily="18" charset="-127"/>
              </a:rPr>
              <a:t>A</a:t>
            </a:r>
            <a:endParaRPr lang="en-US" sz="2800" dirty="0">
              <a:ea typeface="Batang" panose="02030600000101010101" pitchFamily="18" charset="-127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231733" y="5976621"/>
            <a:ext cx="636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ea typeface="Batang" panose="02030600000101010101" pitchFamily="18" charset="-127"/>
              </a:rPr>
              <a:t>B</a:t>
            </a:r>
            <a:endParaRPr lang="en-US" sz="2800" dirty="0">
              <a:ea typeface="Batang" panose="02030600000101010101" pitchFamily="18" charset="-127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1733427" y="3770973"/>
            <a:ext cx="3575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 smtClean="0"/>
              <a:t>Semantic Gap</a:t>
            </a:r>
            <a:endParaRPr lang="zh-TW" altLang="en-US" sz="3200" b="1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978532" y="3770972"/>
            <a:ext cx="53889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3530984" y="1626672"/>
            <a:ext cx="0" cy="302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7448786" y="4409661"/>
            <a:ext cx="157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L</a:t>
            </a:r>
            <a:r>
              <a:rPr lang="en-US" altLang="zh-TW" sz="3600" dirty="0" smtClean="0"/>
              <a:t>abels</a:t>
            </a:r>
            <a:endParaRPr lang="zh-TW" altLang="en-US" sz="36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256242" y="5687564"/>
            <a:ext cx="1891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C00000"/>
                </a:solidFill>
              </a:rPr>
              <a:t>Crowd-sourcing</a:t>
            </a:r>
          </a:p>
        </p:txBody>
      </p:sp>
      <p:cxnSp>
        <p:nvCxnSpPr>
          <p:cNvPr id="59" name="肘形接點 58"/>
          <p:cNvCxnSpPr>
            <a:stCxn id="33" idx="3"/>
            <a:endCxn id="57" idx="2"/>
          </p:cNvCxnSpPr>
          <p:nvPr/>
        </p:nvCxnSpPr>
        <p:spPr>
          <a:xfrm flipV="1">
            <a:off x="7134248" y="5055992"/>
            <a:ext cx="1100887" cy="513040"/>
          </a:xfrm>
          <a:prstGeom prst="bentConnector2">
            <a:avLst/>
          </a:prstGeom>
          <a:ln w="762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7058449" y="3093367"/>
            <a:ext cx="2189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0070C0"/>
                </a:solidFill>
              </a:rPr>
              <a:t>Regression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7130357" y="1542336"/>
            <a:ext cx="201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Features</a:t>
            </a:r>
            <a:endParaRPr lang="zh-TW" altLang="en-US" sz="3600" dirty="0"/>
          </a:p>
        </p:txBody>
      </p:sp>
      <p:cxnSp>
        <p:nvCxnSpPr>
          <p:cNvPr id="65" name="肘形接點 64"/>
          <p:cNvCxnSpPr>
            <a:endCxn id="64" idx="0"/>
          </p:cNvCxnSpPr>
          <p:nvPr/>
        </p:nvCxnSpPr>
        <p:spPr>
          <a:xfrm>
            <a:off x="7149708" y="922905"/>
            <a:ext cx="990589" cy="619431"/>
          </a:xfrm>
          <a:prstGeom prst="bentConnector2">
            <a:avLst/>
          </a:prstGeom>
          <a:ln w="762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936537" y="4368913"/>
            <a:ext cx="538892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/>
          <p:cNvSpPr txBox="1"/>
          <p:nvPr/>
        </p:nvSpPr>
        <p:spPr>
          <a:xfrm>
            <a:off x="371597" y="3175132"/>
            <a:ext cx="272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70C0"/>
                </a:solidFill>
              </a:rPr>
              <a:t>#Records…</a:t>
            </a:r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466713" y="2761716"/>
            <a:ext cx="2606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i="1" dirty="0">
                <a:solidFill>
                  <a:srgbClr val="C00000"/>
                </a:solidFill>
              </a:rPr>
              <a:t>Exercise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titles ...</a:t>
            </a:r>
            <a:endParaRPr lang="en-US" altLang="zh-TW" sz="2400" i="1" dirty="0">
              <a:solidFill>
                <a:srgbClr val="C00000"/>
              </a:solidFill>
            </a:endParaRPr>
          </a:p>
        </p:txBody>
      </p:sp>
      <p:pic>
        <p:nvPicPr>
          <p:cNvPr id="91" name="Picture 2" descr="http://www.clker.com/cliparts/3/T/S/p/e/f/edited-red-arrow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20119" y="3749809"/>
            <a:ext cx="617823" cy="4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http://www.clker.com/cliparts/3/T/S/p/e/f/edited-red-arrow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882185" y="2416632"/>
            <a:ext cx="617823" cy="4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文字方塊 95"/>
          <p:cNvSpPr txBox="1"/>
          <p:nvPr/>
        </p:nvSpPr>
        <p:spPr>
          <a:xfrm>
            <a:off x="7161152" y="299414"/>
            <a:ext cx="200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C00000"/>
                </a:solidFill>
              </a:rPr>
              <a:t>Extracting</a:t>
            </a:r>
          </a:p>
        </p:txBody>
      </p:sp>
      <p:sp>
        <p:nvSpPr>
          <p:cNvPr id="99" name="文字方塊 98"/>
          <p:cNvSpPr txBox="1"/>
          <p:nvPr/>
        </p:nvSpPr>
        <p:spPr>
          <a:xfrm>
            <a:off x="8202369" y="978426"/>
            <a:ext cx="105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(40 d)</a:t>
            </a:r>
          </a:p>
        </p:txBody>
      </p:sp>
      <p:sp>
        <p:nvSpPr>
          <p:cNvPr id="100" name="文字方塊 99"/>
          <p:cNvSpPr txBox="1"/>
          <p:nvPr/>
        </p:nvSpPr>
        <p:spPr>
          <a:xfrm>
            <a:off x="8309779" y="5105221"/>
            <a:ext cx="976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(3 d)</a:t>
            </a:r>
          </a:p>
        </p:txBody>
      </p:sp>
      <p:cxnSp>
        <p:nvCxnSpPr>
          <p:cNvPr id="2069" name="直線單箭頭接點 2068"/>
          <p:cNvCxnSpPr>
            <a:stCxn id="87" idx="2"/>
            <a:endCxn id="38" idx="0"/>
          </p:cNvCxnSpPr>
          <p:nvPr/>
        </p:nvCxnSpPr>
        <p:spPr>
          <a:xfrm>
            <a:off x="5769910" y="3223381"/>
            <a:ext cx="370773" cy="1234943"/>
          </a:xfrm>
          <a:prstGeom prst="straightConnector1">
            <a:avLst/>
          </a:prstGeom>
          <a:ln w="762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>
            <a:stCxn id="85" idx="2"/>
            <a:endCxn id="39" idx="0"/>
          </p:cNvCxnSpPr>
          <p:nvPr/>
        </p:nvCxnSpPr>
        <p:spPr>
          <a:xfrm flipH="1">
            <a:off x="1161615" y="3636797"/>
            <a:ext cx="571812" cy="83442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85" idx="2"/>
            <a:endCxn id="40" idx="0"/>
          </p:cNvCxnSpPr>
          <p:nvPr/>
        </p:nvCxnSpPr>
        <p:spPr>
          <a:xfrm>
            <a:off x="1733427" y="3636797"/>
            <a:ext cx="1948135" cy="8095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stCxn id="87" idx="2"/>
            <a:endCxn id="40" idx="0"/>
          </p:cNvCxnSpPr>
          <p:nvPr/>
        </p:nvCxnSpPr>
        <p:spPr>
          <a:xfrm flipH="1">
            <a:off x="3681562" y="3223381"/>
            <a:ext cx="2088348" cy="122293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1000" fill="hold"/>
                                        <p:tgtEl>
                                          <p:spTgt spid="8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1000" fill="hold"/>
                                        <p:tgtEl>
                                          <p:spTgt spid="8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  <p:bldP spid="18" grpId="0"/>
      <p:bldP spid="38" grpId="0"/>
      <p:bldP spid="39" grpId="0"/>
      <p:bldP spid="40" grpId="0"/>
      <p:bldP spid="49" grpId="0"/>
      <p:bldP spid="49" grpId="1"/>
      <p:bldP spid="57" grpId="0"/>
      <p:bldP spid="58" grpId="0"/>
      <p:bldP spid="62" grpId="0"/>
      <p:bldP spid="64" grpId="0"/>
      <p:bldP spid="85" grpId="0"/>
      <p:bldP spid="85" grpId="1"/>
      <p:bldP spid="87" grpId="0"/>
      <p:bldP spid="87" grpId="1"/>
      <p:bldP spid="96" grpId="0"/>
      <p:bldP spid="99" grpId="0"/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Evaluation by Rank Correlation</a:t>
            </a:r>
            <a:endParaRPr lang="zh-TW" altLang="en-US" sz="4000" dirty="0"/>
          </a:p>
        </p:txBody>
      </p:sp>
      <p:pic>
        <p:nvPicPr>
          <p:cNvPr id="11266" name="Picture 2" descr="D:\Dropbox\temp\human_performances_yello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9" t="3446" r="31930" b="64784"/>
          <a:stretch/>
        </p:blipFill>
        <p:spPr bwMode="auto">
          <a:xfrm>
            <a:off x="4984010" y="1410589"/>
            <a:ext cx="3607539" cy="201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622416" y="3424958"/>
            <a:ext cx="235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Similarity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231639" y="6145588"/>
            <a:ext cx="2357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Difficulty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143499" y="6145588"/>
            <a:ext cx="2928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Prerequisite</a:t>
            </a:r>
            <a:endParaRPr lang="zh-TW" altLang="en-US" sz="2800" dirty="0"/>
          </a:p>
        </p:txBody>
      </p:sp>
      <p:pic>
        <p:nvPicPr>
          <p:cNvPr id="5" name="Picture 2" descr="D:\Dropbox\temp\human_performances_yello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9" t="67608" r="31930"/>
          <a:stretch/>
        </p:blipFill>
        <p:spPr bwMode="auto">
          <a:xfrm>
            <a:off x="4984009" y="4097931"/>
            <a:ext cx="3607539" cy="205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接點 16"/>
          <p:cNvCxnSpPr/>
          <p:nvPr/>
        </p:nvCxnSpPr>
        <p:spPr>
          <a:xfrm flipV="1">
            <a:off x="7394975" y="4156544"/>
            <a:ext cx="0" cy="1781619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ropbox\temp\human_performances_yello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2" t="34998" r="32564" b="32501"/>
          <a:stretch/>
        </p:blipFill>
        <p:spPr bwMode="auto">
          <a:xfrm>
            <a:off x="628886" y="4102694"/>
            <a:ext cx="3563220" cy="207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接點 19"/>
          <p:cNvCxnSpPr/>
          <p:nvPr/>
        </p:nvCxnSpPr>
        <p:spPr>
          <a:xfrm flipV="1">
            <a:off x="2994188" y="4089313"/>
            <a:ext cx="0" cy="1860512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289878" y="5034618"/>
            <a:ext cx="76867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 flipV="1">
            <a:off x="7582959" y="1402855"/>
            <a:ext cx="0" cy="1781619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518396" y="3169350"/>
            <a:ext cx="2045753" cy="52322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TW" sz="2800" kern="0" dirty="0" smtClean="0"/>
              <a:t>Data-driven</a:t>
            </a:r>
            <a:endParaRPr lang="zh-TW" altLang="en-US" sz="2800" dirty="0"/>
          </a:p>
        </p:txBody>
      </p:sp>
      <p:sp>
        <p:nvSpPr>
          <p:cNvPr id="22" name="矩形 21"/>
          <p:cNvSpPr/>
          <p:nvPr/>
        </p:nvSpPr>
        <p:spPr>
          <a:xfrm>
            <a:off x="278579" y="2390820"/>
            <a:ext cx="2324675" cy="52322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US" altLang="zh-TW" sz="2800" kern="0" dirty="0" smtClean="0"/>
              <a:t>Expert-driven</a:t>
            </a:r>
            <a:endParaRPr lang="zh-TW" altLang="en-US" sz="2800" dirty="0"/>
          </a:p>
        </p:txBody>
      </p:sp>
      <p:sp>
        <p:nvSpPr>
          <p:cNvPr id="13" name="矩形 12"/>
          <p:cNvSpPr/>
          <p:nvPr/>
        </p:nvSpPr>
        <p:spPr>
          <a:xfrm>
            <a:off x="674668" y="1633736"/>
            <a:ext cx="1523174" cy="523220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altLang="zh-TW" sz="2800" kern="0" dirty="0" smtClean="0"/>
              <a:t>Workers</a:t>
            </a:r>
            <a:endParaRPr lang="zh-TW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2883096" y="1633736"/>
            <a:ext cx="1645259" cy="5232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Teachers</a:t>
            </a:r>
            <a:endParaRPr lang="zh-TW" altLang="en-US" sz="2800" dirty="0"/>
          </a:p>
        </p:txBody>
      </p:sp>
      <p:cxnSp>
        <p:nvCxnSpPr>
          <p:cNvPr id="28" name="直線接點 27"/>
          <p:cNvCxnSpPr/>
          <p:nvPr/>
        </p:nvCxnSpPr>
        <p:spPr>
          <a:xfrm flipV="1">
            <a:off x="6801273" y="1402855"/>
            <a:ext cx="0" cy="1781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 flipV="1">
            <a:off x="7014211" y="1402855"/>
            <a:ext cx="0" cy="17816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564630" y="2390820"/>
            <a:ext cx="963725" cy="523220"/>
          </a:xfrm>
          <a:prstGeom prst="rect">
            <a:avLst/>
          </a:prstGeom>
          <a:solidFill>
            <a:srgbClr val="FF00FF"/>
          </a:solidFill>
        </p:spPr>
        <p:txBody>
          <a:bodyPr wrap="none">
            <a:spAutoFit/>
          </a:bodyPr>
          <a:lstStyle/>
          <a:p>
            <a:r>
              <a:rPr lang="en-US" altLang="zh-TW" sz="2800" kern="0" dirty="0" smtClean="0">
                <a:solidFill>
                  <a:srgbClr val="002060"/>
                </a:solidFill>
              </a:rPr>
              <a:t>Ours</a:t>
            </a:r>
            <a:endParaRPr lang="en-US" altLang="zh-TW" sz="2800" kern="0" dirty="0">
              <a:solidFill>
                <a:srgbClr val="002060"/>
              </a:solidFill>
            </a:endParaRPr>
          </a:p>
        </p:txBody>
      </p:sp>
      <p:cxnSp>
        <p:nvCxnSpPr>
          <p:cNvPr id="34" name="直線單箭頭接點 33"/>
          <p:cNvCxnSpPr>
            <a:stCxn id="24" idx="3"/>
          </p:cNvCxnSpPr>
          <p:nvPr/>
        </p:nvCxnSpPr>
        <p:spPr>
          <a:xfrm>
            <a:off x="4528355" y="1895346"/>
            <a:ext cx="615146" cy="638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24" idx="3"/>
          </p:cNvCxnSpPr>
          <p:nvPr/>
        </p:nvCxnSpPr>
        <p:spPr>
          <a:xfrm>
            <a:off x="4528355" y="1895346"/>
            <a:ext cx="615146" cy="91609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接點 44"/>
          <p:cNvCxnSpPr>
            <a:stCxn id="13" idx="0"/>
          </p:cNvCxnSpPr>
          <p:nvPr/>
        </p:nvCxnSpPr>
        <p:spPr>
          <a:xfrm rot="5400000" flipH="1" flipV="1">
            <a:off x="3225815" y="-283950"/>
            <a:ext cx="128126" cy="3707246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16" idx="2"/>
          </p:cNvCxnSpPr>
          <p:nvPr/>
        </p:nvCxnSpPr>
        <p:spPr>
          <a:xfrm flipH="1">
            <a:off x="2994188" y="2914040"/>
            <a:ext cx="1052305" cy="20826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V="1">
            <a:off x="2392251" y="4089313"/>
            <a:ext cx="0" cy="185189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2535035" y="4089313"/>
            <a:ext cx="0" cy="184392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3" idx="2"/>
          </p:cNvCxnSpPr>
          <p:nvPr/>
        </p:nvCxnSpPr>
        <p:spPr>
          <a:xfrm flipH="1">
            <a:off x="2541272" y="3692570"/>
            <a:ext cx="1" cy="4082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57200" y="2914040"/>
            <a:ext cx="1935051" cy="16103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文字方塊 11273"/>
          <p:cNvSpPr txBox="1"/>
          <p:nvPr/>
        </p:nvSpPr>
        <p:spPr>
          <a:xfrm>
            <a:off x="3337729" y="5151645"/>
            <a:ext cx="11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Better</a:t>
            </a:r>
            <a:endParaRPr lang="zh-TW" altLang="en-US" sz="2400" dirty="0"/>
          </a:p>
        </p:txBody>
      </p:sp>
      <p:cxnSp>
        <p:nvCxnSpPr>
          <p:cNvPr id="83" name="直線接點 82"/>
          <p:cNvCxnSpPr/>
          <p:nvPr/>
        </p:nvCxnSpPr>
        <p:spPr>
          <a:xfrm flipV="1">
            <a:off x="6447409" y="4156544"/>
            <a:ext cx="0" cy="1781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 flipV="1">
            <a:off x="6660058" y="4156544"/>
            <a:ext cx="0" cy="178161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4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3990" y="112107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Adaptive testing </a:t>
            </a:r>
            <a:r>
              <a:rPr lang="en-US" altLang="zh-TW" sz="4000" dirty="0" smtClean="0"/>
              <a:t>(on going)</a:t>
            </a:r>
            <a:endParaRPr lang="zh-TW" altLang="en-US" sz="4000" dirty="0"/>
          </a:p>
        </p:txBody>
      </p:sp>
      <p:grpSp>
        <p:nvGrpSpPr>
          <p:cNvPr id="3" name="群組 2"/>
          <p:cNvGrpSpPr/>
          <p:nvPr/>
        </p:nvGrpSpPr>
        <p:grpSpPr>
          <a:xfrm>
            <a:off x="17810" y="1779310"/>
            <a:ext cx="9300110" cy="4545416"/>
            <a:chOff x="17810" y="1779310"/>
            <a:chExt cx="9300110" cy="4545416"/>
          </a:xfrm>
        </p:grpSpPr>
        <p:grpSp>
          <p:nvGrpSpPr>
            <p:cNvPr id="74" name="群組 73"/>
            <p:cNvGrpSpPr/>
            <p:nvPr/>
          </p:nvGrpSpPr>
          <p:grpSpPr>
            <a:xfrm>
              <a:off x="1593540" y="1779310"/>
              <a:ext cx="6068475" cy="4539095"/>
              <a:chOff x="1095027" y="1545543"/>
              <a:chExt cx="6724028" cy="5029435"/>
            </a:xfrm>
          </p:grpSpPr>
          <p:cxnSp>
            <p:nvCxnSpPr>
              <p:cNvPr id="5" name="直線單箭頭接點 4"/>
              <p:cNvCxnSpPr/>
              <p:nvPr/>
            </p:nvCxnSpPr>
            <p:spPr>
              <a:xfrm>
                <a:off x="1095027" y="1814462"/>
                <a:ext cx="647232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/>
              <p:cNvCxnSpPr/>
              <p:nvPr/>
            </p:nvCxnSpPr>
            <p:spPr>
              <a:xfrm>
                <a:off x="1418711" y="1545543"/>
                <a:ext cx="0" cy="50294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手繪多邊形 6"/>
              <p:cNvSpPr/>
              <p:nvPr/>
            </p:nvSpPr>
            <p:spPr>
              <a:xfrm>
                <a:off x="1403718" y="3308694"/>
                <a:ext cx="6345803" cy="2516327"/>
              </a:xfrm>
              <a:custGeom>
                <a:avLst/>
                <a:gdLst>
                  <a:gd name="connsiteX0" fmla="*/ 0 w 2700471"/>
                  <a:gd name="connsiteY0" fmla="*/ 1719624 h 1719624"/>
                  <a:gd name="connsiteX1" fmla="*/ 1281869 w 2700471"/>
                  <a:gd name="connsiteY1" fmla="*/ 1394884 h 1719624"/>
                  <a:gd name="connsiteX2" fmla="*/ 1794617 w 2700471"/>
                  <a:gd name="connsiteY2" fmla="*/ 19011 h 1719624"/>
                  <a:gd name="connsiteX3" fmla="*/ 2700471 w 2700471"/>
                  <a:gd name="connsiteY3" fmla="*/ 719766 h 171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0471" h="1719624">
                    <a:moveTo>
                      <a:pt x="0" y="1719624"/>
                    </a:moveTo>
                    <a:cubicBezTo>
                      <a:pt x="491383" y="1698971"/>
                      <a:pt x="982766" y="1678319"/>
                      <a:pt x="1281869" y="1394884"/>
                    </a:cubicBezTo>
                    <a:cubicBezTo>
                      <a:pt x="1580972" y="1111448"/>
                      <a:pt x="1558183" y="131531"/>
                      <a:pt x="1794617" y="19011"/>
                    </a:cubicBezTo>
                    <a:cubicBezTo>
                      <a:pt x="2031051" y="-93509"/>
                      <a:pt x="2365761" y="313128"/>
                      <a:pt x="2700471" y="71976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直線接點 32"/>
              <p:cNvCxnSpPr/>
              <p:nvPr/>
            </p:nvCxnSpPr>
            <p:spPr>
              <a:xfrm flipH="1">
                <a:off x="5009406" y="3592286"/>
                <a:ext cx="1624659" cy="98735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/>
              <p:nvPr/>
            </p:nvCxnSpPr>
            <p:spPr>
              <a:xfrm>
                <a:off x="3866514" y="1817566"/>
                <a:ext cx="3747266" cy="177472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>
              <a:xfrm>
                <a:off x="5451562" y="1817566"/>
                <a:ext cx="2104691" cy="98533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>
              <a:xfrm>
                <a:off x="2128151" y="1804562"/>
                <a:ext cx="3378551" cy="1601111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>
              <a:xfrm>
                <a:off x="1465135" y="2310231"/>
                <a:ext cx="3618739" cy="1721386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>
              <a:xfrm>
                <a:off x="1453453" y="3166769"/>
                <a:ext cx="3432732" cy="161083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>
              <a:xfrm>
                <a:off x="1489545" y="4060261"/>
                <a:ext cx="2798654" cy="1350538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/>
              <p:cNvCxnSpPr/>
              <p:nvPr/>
            </p:nvCxnSpPr>
            <p:spPr>
              <a:xfrm>
                <a:off x="1513974" y="4995824"/>
                <a:ext cx="1565128" cy="768924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/>
              <p:cNvCxnSpPr/>
              <p:nvPr/>
            </p:nvCxnSpPr>
            <p:spPr>
              <a:xfrm flipH="1">
                <a:off x="3169819" y="4021253"/>
                <a:ext cx="4147509" cy="25121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/>
              <p:cNvCxnSpPr/>
              <p:nvPr/>
            </p:nvCxnSpPr>
            <p:spPr>
              <a:xfrm flipH="1">
                <a:off x="1779583" y="5764747"/>
                <a:ext cx="1318146" cy="76870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/>
              <p:cNvCxnSpPr/>
              <p:nvPr/>
            </p:nvCxnSpPr>
            <p:spPr>
              <a:xfrm flipH="1">
                <a:off x="4711961" y="4566857"/>
                <a:ext cx="3107092" cy="19365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接點 65"/>
              <p:cNvCxnSpPr/>
              <p:nvPr/>
            </p:nvCxnSpPr>
            <p:spPr>
              <a:xfrm flipH="1">
                <a:off x="6038484" y="5410800"/>
                <a:ext cx="1780571" cy="109263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字方塊 71"/>
            <p:cNvSpPr txBox="1"/>
            <p:nvPr/>
          </p:nvSpPr>
          <p:spPr>
            <a:xfrm>
              <a:off x="7209203" y="2017842"/>
              <a:ext cx="2108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Similarity</a:t>
              </a:r>
              <a:endParaRPr lang="zh-TW" altLang="en-US" sz="36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17810" y="5678395"/>
              <a:ext cx="19538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Difficulty</a:t>
              </a:r>
              <a:endParaRPr lang="zh-TW" altLang="en-US" sz="3600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1885667" y="2024812"/>
              <a:ext cx="5323536" cy="444633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梯形 77"/>
            <p:cNvSpPr/>
            <p:nvPr/>
          </p:nvSpPr>
          <p:spPr>
            <a:xfrm flipV="1">
              <a:off x="3857700" y="2469444"/>
              <a:ext cx="877997" cy="1561981"/>
            </a:xfrm>
            <a:prstGeom prst="trapezoid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/>
            <p:cNvSpPr/>
            <p:nvPr/>
          </p:nvSpPr>
          <p:spPr>
            <a:xfrm>
              <a:off x="4040123" y="3904051"/>
              <a:ext cx="492391" cy="494523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1917022" y="5878398"/>
              <a:ext cx="5323536" cy="402527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4162420" y="2872687"/>
              <a:ext cx="1892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Correct</a:t>
              </a:r>
              <a:endParaRPr lang="zh-TW" altLang="en-US" sz="3600" dirty="0"/>
            </a:p>
          </p:txBody>
        </p:sp>
        <p:sp>
          <p:nvSpPr>
            <p:cNvPr id="83" name="梯形 82"/>
            <p:cNvSpPr/>
            <p:nvPr/>
          </p:nvSpPr>
          <p:spPr>
            <a:xfrm>
              <a:off x="5616040" y="4506064"/>
              <a:ext cx="877997" cy="1372334"/>
            </a:xfrm>
            <a:prstGeom prst="trapezoid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橢圓 79"/>
            <p:cNvSpPr/>
            <p:nvPr/>
          </p:nvSpPr>
          <p:spPr>
            <a:xfrm>
              <a:off x="5799513" y="4144300"/>
              <a:ext cx="492391" cy="494523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6028352" y="4517597"/>
              <a:ext cx="18926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 dirty="0" smtClean="0"/>
                <a:t>Wrong</a:t>
              </a:r>
              <a:endParaRPr lang="zh-TW" altLang="en-US" sz="3600" dirty="0"/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7315201" y="3605691"/>
              <a:ext cx="186821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solidFill>
                    <a:srgbClr val="00B050"/>
                  </a:solidFill>
                </a:rPr>
                <a:t>Student </a:t>
              </a:r>
              <a:br>
                <a:rPr lang="en-US" altLang="zh-TW" sz="3600" dirty="0" smtClean="0">
                  <a:solidFill>
                    <a:srgbClr val="00B050"/>
                  </a:solidFill>
                </a:rPr>
              </a:br>
              <a:r>
                <a:rPr lang="en-US" altLang="zh-TW" sz="3600" dirty="0" smtClean="0">
                  <a:solidFill>
                    <a:srgbClr val="00B050"/>
                  </a:solidFill>
                </a:rPr>
                <a:t>ability</a:t>
              </a:r>
              <a:endParaRPr lang="zh-TW" altLang="en-US" sz="3600" dirty="0">
                <a:solidFill>
                  <a:srgbClr val="00B050"/>
                </a:solidFill>
              </a:endParaRPr>
            </a:p>
          </p:txBody>
        </p:sp>
      </p:grpSp>
      <p:sp>
        <p:nvSpPr>
          <p:cNvPr id="8" name="橢圓 7"/>
          <p:cNvSpPr/>
          <p:nvPr/>
        </p:nvSpPr>
        <p:spPr>
          <a:xfrm>
            <a:off x="1971642" y="2936306"/>
            <a:ext cx="554299" cy="554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2829880" y="3754275"/>
            <a:ext cx="554299" cy="554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1958756" y="3764197"/>
            <a:ext cx="554299" cy="5542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8" idx="4"/>
            <a:endCxn id="40" idx="0"/>
          </p:cNvCxnSpPr>
          <p:nvPr/>
        </p:nvCxnSpPr>
        <p:spPr>
          <a:xfrm flipH="1">
            <a:off x="2235906" y="3490605"/>
            <a:ext cx="12886" cy="273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0" y="2383124"/>
            <a:ext cx="185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Prerequisite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8216" y="3320302"/>
            <a:ext cx="1273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More difficult</a:t>
            </a:r>
            <a:endParaRPr lang="zh-TW" altLang="en-US" sz="2400" dirty="0"/>
          </a:p>
        </p:txBody>
      </p:sp>
      <p:cxnSp>
        <p:nvCxnSpPr>
          <p:cNvPr id="15" name="直線單箭頭接點 14"/>
          <p:cNvCxnSpPr>
            <a:stCxn id="44" idx="3"/>
            <a:endCxn id="40" idx="2"/>
          </p:cNvCxnSpPr>
          <p:nvPr/>
        </p:nvCxnSpPr>
        <p:spPr>
          <a:xfrm>
            <a:off x="1391372" y="3735801"/>
            <a:ext cx="567384" cy="3055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3" idx="3"/>
            <a:endCxn id="8" idx="0"/>
          </p:cNvCxnSpPr>
          <p:nvPr/>
        </p:nvCxnSpPr>
        <p:spPr>
          <a:xfrm>
            <a:off x="1854325" y="2613957"/>
            <a:ext cx="394467" cy="3223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40" idx="6"/>
            <a:endCxn id="39" idx="2"/>
          </p:cNvCxnSpPr>
          <p:nvPr/>
        </p:nvCxnSpPr>
        <p:spPr>
          <a:xfrm flipV="1">
            <a:off x="2513055" y="4031425"/>
            <a:ext cx="316825" cy="992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18216" y="4477710"/>
            <a:ext cx="12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Similar</a:t>
            </a:r>
            <a:endParaRPr lang="zh-TW" altLang="en-US" sz="2400" dirty="0"/>
          </a:p>
        </p:txBody>
      </p:sp>
      <p:cxnSp>
        <p:nvCxnSpPr>
          <p:cNvPr id="58" name="直線單箭頭接點 57"/>
          <p:cNvCxnSpPr>
            <a:stCxn id="57" idx="3"/>
          </p:cNvCxnSpPr>
          <p:nvPr/>
        </p:nvCxnSpPr>
        <p:spPr>
          <a:xfrm flipV="1">
            <a:off x="1391372" y="4205855"/>
            <a:ext cx="1286538" cy="5026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7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Adaptive testing </a:t>
            </a:r>
            <a:r>
              <a:rPr lang="en-US" altLang="zh-TW" sz="4000" dirty="0"/>
              <a:t>(on going)</a:t>
            </a:r>
            <a:endParaRPr 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1391372" y="1243714"/>
            <a:ext cx="7842891" cy="5585343"/>
            <a:chOff x="-9183179" y="1046376"/>
            <a:chExt cx="8497255" cy="605135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8793122" y="1046376"/>
              <a:ext cx="6425435" cy="6051351"/>
            </a:xfrm>
            <a:prstGeom prst="rect">
              <a:avLst/>
            </a:prstGeom>
          </p:spPr>
        </p:pic>
        <p:sp>
          <p:nvSpPr>
            <p:cNvPr id="5" name="手繪多邊形 4"/>
            <p:cNvSpPr/>
            <p:nvPr/>
          </p:nvSpPr>
          <p:spPr>
            <a:xfrm>
              <a:off x="-7035969" y="1810428"/>
              <a:ext cx="3228975" cy="1295308"/>
            </a:xfrm>
            <a:custGeom>
              <a:avLst/>
              <a:gdLst>
                <a:gd name="connsiteX0" fmla="*/ 0 w 3228975"/>
                <a:gd name="connsiteY0" fmla="*/ 0 h 1295308"/>
                <a:gd name="connsiteX1" fmla="*/ 552450 w 3228975"/>
                <a:gd name="connsiteY1" fmla="*/ 723900 h 1295308"/>
                <a:gd name="connsiteX2" fmla="*/ 1381125 w 3228975"/>
                <a:gd name="connsiteY2" fmla="*/ 1038225 h 1295308"/>
                <a:gd name="connsiteX3" fmla="*/ 1462088 w 3228975"/>
                <a:gd name="connsiteY3" fmla="*/ 895350 h 1295308"/>
                <a:gd name="connsiteX4" fmla="*/ 1914525 w 3228975"/>
                <a:gd name="connsiteY4" fmla="*/ 904875 h 1295308"/>
                <a:gd name="connsiteX5" fmla="*/ 2124075 w 3228975"/>
                <a:gd name="connsiteY5" fmla="*/ 233362 h 1295308"/>
                <a:gd name="connsiteX6" fmla="*/ 2595563 w 3228975"/>
                <a:gd name="connsiteY6" fmla="*/ 600075 h 1295308"/>
                <a:gd name="connsiteX7" fmla="*/ 2762250 w 3228975"/>
                <a:gd name="connsiteY7" fmla="*/ 1209675 h 1295308"/>
                <a:gd name="connsiteX8" fmla="*/ 3228975 w 3228975"/>
                <a:gd name="connsiteY8" fmla="*/ 1276350 h 1295308"/>
                <a:gd name="connsiteX0" fmla="*/ 0 w 3228975"/>
                <a:gd name="connsiteY0" fmla="*/ 0 h 1295308"/>
                <a:gd name="connsiteX1" fmla="*/ 552450 w 3228975"/>
                <a:gd name="connsiteY1" fmla="*/ 723900 h 1295308"/>
                <a:gd name="connsiteX2" fmla="*/ 1381125 w 3228975"/>
                <a:gd name="connsiteY2" fmla="*/ 1038225 h 1295308"/>
                <a:gd name="connsiteX3" fmla="*/ 1552575 w 3228975"/>
                <a:gd name="connsiteY3" fmla="*/ 895350 h 1295308"/>
                <a:gd name="connsiteX4" fmla="*/ 1914525 w 3228975"/>
                <a:gd name="connsiteY4" fmla="*/ 904875 h 1295308"/>
                <a:gd name="connsiteX5" fmla="*/ 2124075 w 3228975"/>
                <a:gd name="connsiteY5" fmla="*/ 233362 h 1295308"/>
                <a:gd name="connsiteX6" fmla="*/ 2595563 w 3228975"/>
                <a:gd name="connsiteY6" fmla="*/ 600075 h 1295308"/>
                <a:gd name="connsiteX7" fmla="*/ 2762250 w 3228975"/>
                <a:gd name="connsiteY7" fmla="*/ 1209675 h 1295308"/>
                <a:gd name="connsiteX8" fmla="*/ 3228975 w 3228975"/>
                <a:gd name="connsiteY8" fmla="*/ 1276350 h 1295308"/>
                <a:gd name="connsiteX0" fmla="*/ 0 w 3228975"/>
                <a:gd name="connsiteY0" fmla="*/ 0 h 1295308"/>
                <a:gd name="connsiteX1" fmla="*/ 552450 w 3228975"/>
                <a:gd name="connsiteY1" fmla="*/ 723900 h 1295308"/>
                <a:gd name="connsiteX2" fmla="*/ 1343025 w 3228975"/>
                <a:gd name="connsiteY2" fmla="*/ 1033462 h 1295308"/>
                <a:gd name="connsiteX3" fmla="*/ 1552575 w 3228975"/>
                <a:gd name="connsiteY3" fmla="*/ 895350 h 1295308"/>
                <a:gd name="connsiteX4" fmla="*/ 1914525 w 3228975"/>
                <a:gd name="connsiteY4" fmla="*/ 904875 h 1295308"/>
                <a:gd name="connsiteX5" fmla="*/ 2124075 w 3228975"/>
                <a:gd name="connsiteY5" fmla="*/ 233362 h 1295308"/>
                <a:gd name="connsiteX6" fmla="*/ 2595563 w 3228975"/>
                <a:gd name="connsiteY6" fmla="*/ 600075 h 1295308"/>
                <a:gd name="connsiteX7" fmla="*/ 2762250 w 3228975"/>
                <a:gd name="connsiteY7" fmla="*/ 1209675 h 1295308"/>
                <a:gd name="connsiteX8" fmla="*/ 3228975 w 3228975"/>
                <a:gd name="connsiteY8" fmla="*/ 1276350 h 129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8975" h="1295308">
                  <a:moveTo>
                    <a:pt x="0" y="0"/>
                  </a:moveTo>
                  <a:cubicBezTo>
                    <a:pt x="161131" y="275431"/>
                    <a:pt x="328613" y="551656"/>
                    <a:pt x="552450" y="723900"/>
                  </a:cubicBezTo>
                  <a:cubicBezTo>
                    <a:pt x="776287" y="896144"/>
                    <a:pt x="1176338" y="1004887"/>
                    <a:pt x="1343025" y="1033462"/>
                  </a:cubicBezTo>
                  <a:cubicBezTo>
                    <a:pt x="1509713" y="1062037"/>
                    <a:pt x="1457325" y="916781"/>
                    <a:pt x="1552575" y="895350"/>
                  </a:cubicBezTo>
                  <a:cubicBezTo>
                    <a:pt x="1647825" y="873919"/>
                    <a:pt x="1819275" y="1015206"/>
                    <a:pt x="1914525" y="904875"/>
                  </a:cubicBezTo>
                  <a:cubicBezTo>
                    <a:pt x="2009775" y="794544"/>
                    <a:pt x="2010569" y="284162"/>
                    <a:pt x="2124075" y="233362"/>
                  </a:cubicBezTo>
                  <a:cubicBezTo>
                    <a:pt x="2237581" y="182562"/>
                    <a:pt x="2489201" y="437356"/>
                    <a:pt x="2595563" y="600075"/>
                  </a:cubicBezTo>
                  <a:cubicBezTo>
                    <a:pt x="2701925" y="762794"/>
                    <a:pt x="2656681" y="1096963"/>
                    <a:pt x="2762250" y="1209675"/>
                  </a:cubicBezTo>
                  <a:cubicBezTo>
                    <a:pt x="2867819" y="1322387"/>
                    <a:pt x="3048397" y="1299368"/>
                    <a:pt x="3228975" y="1276350"/>
                  </a:cubicBez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-8312802" y="6594737"/>
              <a:ext cx="7626878" cy="500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All codes and demos will be available in the future</a:t>
              </a:r>
              <a:endParaRPr lang="zh-TW" altLang="en-US" sz="24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-4217379" y="5167717"/>
              <a:ext cx="1604431" cy="55160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Algebra</a:t>
              </a:r>
              <a:endParaRPr lang="zh-TW" altLang="en-US" sz="28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-9183179" y="4334616"/>
              <a:ext cx="1940342" cy="55160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Geometry</a:t>
              </a:r>
              <a:endParaRPr lang="zh-TW" altLang="en-US" sz="28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-6584029" y="3193578"/>
              <a:ext cx="1944903" cy="551607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Arithmetic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76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 summary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idx="1"/>
          </p:nvPr>
        </p:nvSpPr>
        <p:spPr>
          <a:xfrm>
            <a:off x="457200" y="1710559"/>
            <a:ext cx="4319751" cy="4967700"/>
          </a:xfrm>
        </p:spPr>
        <p:txBody>
          <a:bodyPr/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Effective</a:t>
            </a:r>
          </a:p>
          <a:p>
            <a:pPr lvl="1"/>
            <a:r>
              <a:rPr lang="en-US" altLang="zh-TW" dirty="0"/>
              <a:t>Quantifiable </a:t>
            </a:r>
            <a:r>
              <a:rPr lang="en-US" altLang="zh-TW" dirty="0" smtClean="0"/>
              <a:t>performance</a:t>
            </a:r>
          </a:p>
          <a:p>
            <a:pPr lvl="1"/>
            <a:endParaRPr lang="en-US" altLang="zh-TW" dirty="0" smtClean="0"/>
          </a:p>
          <a:p>
            <a:r>
              <a:rPr lang="en-US" altLang="zh-TW" sz="2800" dirty="0">
                <a:solidFill>
                  <a:srgbClr val="FF0000"/>
                </a:solidFill>
              </a:rPr>
              <a:t>General</a:t>
            </a:r>
          </a:p>
          <a:p>
            <a:pPr lvl="1"/>
            <a:r>
              <a:rPr lang="en-US" altLang="zh-TW" dirty="0" smtClean="0"/>
              <a:t>Still work </a:t>
            </a:r>
            <a:r>
              <a:rPr lang="en-US" altLang="zh-TW" dirty="0"/>
              <a:t>well</a:t>
            </a:r>
          </a:p>
          <a:p>
            <a:pPr lvl="2"/>
            <a:r>
              <a:rPr lang="en-US" altLang="zh-TW" dirty="0" smtClean="0"/>
              <a:t>with </a:t>
            </a:r>
            <a:r>
              <a:rPr lang="en-US" altLang="zh-TW" dirty="0"/>
              <a:t>less </a:t>
            </a:r>
            <a:r>
              <a:rPr lang="en-US" altLang="zh-TW" dirty="0" smtClean="0"/>
              <a:t>data</a:t>
            </a:r>
          </a:p>
          <a:p>
            <a:pPr lvl="2"/>
            <a:r>
              <a:rPr lang="en-US" altLang="zh-TW" dirty="0" smtClean="0"/>
              <a:t>even if each student is hard to be modelled</a:t>
            </a:r>
          </a:p>
          <a:p>
            <a:pPr lvl="3"/>
            <a:r>
              <a:rPr lang="en-US" altLang="zh-TW" dirty="0"/>
              <a:t>Sparse </a:t>
            </a:r>
            <a:r>
              <a:rPr lang="en-US" altLang="zh-TW" dirty="0" smtClean="0"/>
              <a:t>observation</a:t>
            </a:r>
          </a:p>
          <a:p>
            <a:pPr lvl="3"/>
            <a:r>
              <a:rPr lang="en-US" altLang="zh-TW" dirty="0" smtClean="0"/>
              <a:t>Freedom </a:t>
            </a:r>
            <a:r>
              <a:rPr lang="en-US" altLang="zh-TW" dirty="0"/>
              <a:t>of choosing </a:t>
            </a:r>
            <a:r>
              <a:rPr lang="en-US" altLang="zh-TW" dirty="0" smtClean="0"/>
              <a:t>exercises</a:t>
            </a:r>
          </a:p>
          <a:p>
            <a:pPr lvl="1"/>
            <a:endParaRPr lang="en-US" altLang="zh-TW" dirty="0" smtClean="0"/>
          </a:p>
        </p:txBody>
      </p:sp>
      <p:sp>
        <p:nvSpPr>
          <p:cNvPr id="5" name="文字版面配置區 2"/>
          <p:cNvSpPr txBox="1">
            <a:spLocks/>
          </p:cNvSpPr>
          <p:nvPr/>
        </p:nvSpPr>
        <p:spPr>
          <a:xfrm>
            <a:off x="4776951" y="1332186"/>
            <a:ext cx="41148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74320" marR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4F81BD"/>
              </a:buClr>
              <a:buSzPct val="85000"/>
              <a:buFont typeface="Wingdings 2"/>
              <a:buChar char=""/>
              <a:tabLst/>
              <a:defRPr sz="3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548640" marR="0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0504D"/>
              </a:buClr>
              <a:buSzPct val="85000"/>
              <a:buFont typeface="Wingdings 2"/>
              <a:buChar char=""/>
              <a:tabLst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822960" marR="0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4F81BD">
                  <a:tint val="60000"/>
                </a:srgbClr>
              </a:buClr>
              <a:buSzPct val="85000"/>
              <a:buFont typeface="Wingdings 2"/>
              <a:buChar char=""/>
              <a:tabLst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097280" marR="0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BB59"/>
              </a:buClr>
              <a:buSzPct val="80000"/>
              <a:buFont typeface="Wingdings 2"/>
              <a:buChar char=""/>
              <a:tabLst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1371600" marR="0" indent="-228600" algn="l" defTabSz="914400" rtl="0" eaLnBrk="1" fontAlgn="auto" latinLnBrk="0" hangingPunct="1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9BBB59"/>
              </a:buClr>
              <a:buSzTx/>
              <a:buFontTx/>
              <a:buChar char="o"/>
              <a:tabLst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 ea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0000"/>
              <a:buNone/>
              <a:defRPr sz="1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r>
              <a:rPr lang="en-US" altLang="zh-TW" sz="2800" kern="0" dirty="0">
                <a:solidFill>
                  <a:srgbClr val="FF0000"/>
                </a:solidFill>
              </a:rPr>
              <a:t>Low-priced</a:t>
            </a:r>
          </a:p>
          <a:p>
            <a:pPr lvl="1"/>
            <a:r>
              <a:rPr lang="en-US" altLang="zh-TW" kern="0" dirty="0" smtClean="0"/>
              <a:t>Label only </a:t>
            </a:r>
            <a:r>
              <a:rPr lang="en-US" altLang="zh-TW" kern="0" dirty="0"/>
              <a:t>2% of pairs </a:t>
            </a:r>
            <a:endParaRPr lang="en-US" altLang="zh-TW" kern="0" dirty="0" smtClean="0"/>
          </a:p>
          <a:p>
            <a:pPr lvl="2"/>
            <a:r>
              <a:rPr lang="en-US" altLang="zh-TW" sz="2000" kern="0" dirty="0" smtClean="0"/>
              <a:t>We cost only 1,000 </a:t>
            </a:r>
            <a:r>
              <a:rPr lang="en-US" altLang="zh-TW" sz="2000" kern="0" dirty="0"/>
              <a:t>USD </a:t>
            </a:r>
          </a:p>
          <a:p>
            <a:pPr lvl="1"/>
            <a:endParaRPr lang="en-US" altLang="zh-TW" sz="2800" kern="0" dirty="0" smtClean="0"/>
          </a:p>
          <a:p>
            <a:r>
              <a:rPr lang="en-US" altLang="zh-TW" sz="2800" kern="0" dirty="0" smtClean="0">
                <a:solidFill>
                  <a:srgbClr val="FF0000"/>
                </a:solidFill>
              </a:rPr>
              <a:t>Simple</a:t>
            </a:r>
          </a:p>
          <a:p>
            <a:pPr lvl="1"/>
            <a:r>
              <a:rPr lang="en-US" altLang="zh-TW" kern="0" dirty="0" smtClean="0"/>
              <a:t>Skip many troubles</a:t>
            </a:r>
          </a:p>
          <a:p>
            <a:pPr lvl="2"/>
            <a:r>
              <a:rPr lang="en-US" altLang="zh-TW" sz="2000" kern="0" dirty="0"/>
              <a:t>D</a:t>
            </a:r>
            <a:r>
              <a:rPr lang="en-US" altLang="zh-TW" sz="2000" kern="0" dirty="0" smtClean="0"/>
              <a:t>efining skills, </a:t>
            </a:r>
          </a:p>
          <a:p>
            <a:pPr lvl="2"/>
            <a:r>
              <a:rPr lang="en-US" altLang="zh-TW" sz="2000" kern="0" dirty="0"/>
              <a:t>D</a:t>
            </a:r>
            <a:r>
              <a:rPr lang="en-US" altLang="zh-TW" sz="2000" kern="0" dirty="0" smtClean="0"/>
              <a:t>iscover Q-matrix, </a:t>
            </a:r>
          </a:p>
          <a:p>
            <a:pPr lvl="2"/>
            <a:r>
              <a:rPr lang="en-US" altLang="zh-TW" sz="2000" kern="0" dirty="0" smtClean="0"/>
              <a:t>Handling skill</a:t>
            </a:r>
            <a:r>
              <a:rPr lang="zh-TW" altLang="en-US" sz="2000" kern="0" dirty="0" smtClean="0"/>
              <a:t> </a:t>
            </a:r>
            <a:r>
              <a:rPr lang="en-US" altLang="zh-TW" sz="2000" kern="0" dirty="0" smtClean="0"/>
              <a:t>prerequisite, </a:t>
            </a:r>
          </a:p>
          <a:p>
            <a:pPr lvl="2"/>
            <a:r>
              <a:rPr lang="en-US" altLang="zh-TW" sz="2000" kern="0" dirty="0"/>
              <a:t>M</a:t>
            </a:r>
            <a:r>
              <a:rPr lang="en-US" altLang="zh-TW" sz="2000" kern="0" dirty="0" smtClean="0"/>
              <a:t>odeling by BKT or IRT</a:t>
            </a:r>
          </a:p>
          <a:p>
            <a:pPr lvl="1"/>
            <a:r>
              <a:rPr lang="en-US" altLang="zh-TW" kern="0" dirty="0" smtClean="0"/>
              <a:t>Transparent, Flexible</a:t>
            </a:r>
          </a:p>
          <a:p>
            <a:pPr lvl="1"/>
            <a:r>
              <a:rPr lang="en-US" altLang="zh-TW" kern="0" dirty="0" smtClean="0"/>
              <a:t>Fast</a:t>
            </a:r>
          </a:p>
        </p:txBody>
      </p:sp>
    </p:spTree>
    <p:extLst>
      <p:ext uri="{BB962C8B-B14F-4D97-AF65-F5344CB8AC3E}">
        <p14:creationId xmlns:p14="http://schemas.microsoft.com/office/powerpoint/2010/main" val="224975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ttp://s3.amazonaws.com/KA-share/Toolkit-photos/Classroom_kit/tabloid_logo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406" b="27022"/>
          <a:stretch/>
        </p:blipFill>
        <p:spPr bwMode="auto">
          <a:xfrm>
            <a:off x="-125128" y="426817"/>
            <a:ext cx="4396678" cy="411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clker.com/cliparts/3/T/S/p/e/f/edited-red-arrow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137" y="2019951"/>
            <a:ext cx="1225644" cy="9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群組 1"/>
          <p:cNvGrpSpPr/>
          <p:nvPr/>
        </p:nvGrpSpPr>
        <p:grpSpPr>
          <a:xfrm>
            <a:off x="5784467" y="607528"/>
            <a:ext cx="2296528" cy="3754291"/>
            <a:chOff x="5784467" y="582124"/>
            <a:chExt cx="2560368" cy="4185609"/>
          </a:xfrm>
        </p:grpSpPr>
        <p:grpSp>
          <p:nvGrpSpPr>
            <p:cNvPr id="9" name="群組 8"/>
            <p:cNvGrpSpPr/>
            <p:nvPr/>
          </p:nvGrpSpPr>
          <p:grpSpPr>
            <a:xfrm>
              <a:off x="5950120" y="582124"/>
              <a:ext cx="2229062" cy="2459817"/>
              <a:chOff x="6061629" y="1478440"/>
              <a:chExt cx="2401393" cy="2649988"/>
            </a:xfrm>
          </p:grpSpPr>
          <p:sp>
            <p:nvSpPr>
              <p:cNvPr id="6" name="矩形 5"/>
              <p:cNvSpPr/>
              <p:nvPr/>
            </p:nvSpPr>
            <p:spPr>
              <a:xfrm rot="18853417">
                <a:off x="6061629" y="1478440"/>
                <a:ext cx="2401393" cy="2401393"/>
              </a:xfrm>
              <a:prstGeom prst="rect">
                <a:avLst/>
              </a:prstGeom>
              <a:solidFill>
                <a:srgbClr val="A5B845"/>
              </a:solidFill>
              <a:ln w="1270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  <p:sp>
            <p:nvSpPr>
              <p:cNvPr id="7" name="矩形 6"/>
              <p:cNvSpPr/>
              <p:nvPr/>
            </p:nvSpPr>
            <p:spPr>
              <a:xfrm rot="18853417">
                <a:off x="6661976" y="2927731"/>
                <a:ext cx="1200697" cy="1200697"/>
              </a:xfrm>
              <a:prstGeom prst="rect">
                <a:avLst/>
              </a:prstGeom>
              <a:solidFill>
                <a:srgbClr val="B6656E"/>
              </a:solidFill>
              <a:ln w="1016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/>
              </a:p>
            </p:txBody>
          </p:sp>
        </p:grpSp>
        <p:sp>
          <p:nvSpPr>
            <p:cNvPr id="8" name="文字方塊 7"/>
            <p:cNvSpPr txBox="1"/>
            <p:nvPr/>
          </p:nvSpPr>
          <p:spPr>
            <a:xfrm>
              <a:off x="5784467" y="3082354"/>
              <a:ext cx="2560368" cy="1132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6000" b="1" dirty="0" err="1" smtClean="0"/>
                <a:t>Junyi</a:t>
              </a:r>
              <a:endParaRPr lang="zh-TW" altLang="en-US" sz="4800" b="1" dirty="0"/>
            </a:p>
          </p:txBody>
        </p:sp>
        <p:cxnSp>
          <p:nvCxnSpPr>
            <p:cNvPr id="11" name="直線接點 10"/>
            <p:cNvCxnSpPr/>
            <p:nvPr/>
          </p:nvCxnSpPr>
          <p:spPr>
            <a:xfrm>
              <a:off x="5784467" y="4143704"/>
              <a:ext cx="24194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5784467" y="4115775"/>
              <a:ext cx="2476685" cy="651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 smtClean="0"/>
                <a:t>A</a:t>
              </a:r>
              <a:r>
                <a:rPr lang="en-US" altLang="zh-TW" sz="1600" dirty="0" smtClean="0"/>
                <a:t> </a:t>
              </a:r>
              <a:r>
                <a:rPr lang="en-US" altLang="zh-TW" sz="3200" dirty="0" smtClean="0"/>
                <a:t>c</a:t>
              </a:r>
              <a:r>
                <a:rPr lang="en-US" altLang="zh-TW" sz="1600" dirty="0"/>
                <a:t> </a:t>
              </a:r>
              <a:r>
                <a:rPr lang="en-US" altLang="zh-TW" sz="3200" dirty="0" smtClean="0"/>
                <a:t>a</a:t>
              </a:r>
              <a:r>
                <a:rPr lang="en-US" altLang="zh-TW" sz="1600" dirty="0" smtClean="0"/>
                <a:t> </a:t>
              </a:r>
              <a:r>
                <a:rPr lang="en-US" altLang="zh-TW" sz="3200" dirty="0" smtClean="0"/>
                <a:t>d</a:t>
              </a:r>
              <a:r>
                <a:rPr lang="en-US" altLang="zh-TW" sz="1600" dirty="0" smtClean="0"/>
                <a:t> </a:t>
              </a:r>
              <a:r>
                <a:rPr lang="en-US" altLang="zh-TW" sz="3200" dirty="0" smtClean="0"/>
                <a:t>e</a:t>
              </a:r>
              <a:r>
                <a:rPr lang="en-US" altLang="zh-TW" sz="1600" dirty="0" smtClean="0"/>
                <a:t> </a:t>
              </a:r>
              <a:r>
                <a:rPr lang="en-US" altLang="zh-TW" sz="3200" dirty="0" smtClean="0"/>
                <a:t>m</a:t>
              </a:r>
              <a:r>
                <a:rPr lang="en-US" altLang="zh-TW" sz="1600" dirty="0" smtClean="0"/>
                <a:t> </a:t>
              </a:r>
              <a:r>
                <a:rPr lang="en-US" altLang="zh-TW" sz="3200" dirty="0" smtClean="0"/>
                <a:t>y</a:t>
              </a:r>
              <a:endParaRPr lang="zh-TW" altLang="en-US" sz="3200" dirty="0"/>
            </a:p>
          </p:txBody>
        </p:sp>
      </p:grpSp>
      <p:pic>
        <p:nvPicPr>
          <p:cNvPr id="10" name="Picture 6" descr="File:Stop-Hand-No-Access-Sign.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D7E1EA"/>
              </a:clrFrom>
              <a:clrTo>
                <a:srgbClr val="D7E1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83" y="4617727"/>
            <a:ext cx="1981456" cy="19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5053114" y="5118021"/>
            <a:ext cx="3933640" cy="1261884"/>
          </a:xfrm>
          <a:prstGeom prst="rect">
            <a:avLst/>
          </a:prstGeom>
          <a:solidFill>
            <a:srgbClr val="37567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 smtClean="0">
                <a:solidFill>
                  <a:schemeClr val="bg1"/>
                </a:solidFill>
              </a:rPr>
              <a:t>PSLC </a:t>
            </a:r>
            <a:r>
              <a:rPr lang="en-US" altLang="zh-TW" sz="4000" dirty="0" err="1" smtClean="0">
                <a:solidFill>
                  <a:schemeClr val="bg1"/>
                </a:solidFill>
              </a:rPr>
              <a:t>DataShop</a:t>
            </a:r>
            <a:endParaRPr lang="en-US" altLang="zh-TW" sz="40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i="1" dirty="0" smtClean="0">
                <a:solidFill>
                  <a:schemeClr val="bg1"/>
                </a:solidFill>
              </a:rPr>
              <a:t>a data analysis service for the learning science community</a:t>
            </a:r>
            <a:endParaRPr lang="zh-TW" altLang="en-US" i="1" dirty="0">
              <a:solidFill>
                <a:schemeClr val="bg1"/>
              </a:solidFill>
            </a:endParaRPr>
          </a:p>
        </p:txBody>
      </p:sp>
      <p:pic>
        <p:nvPicPr>
          <p:cNvPr id="15" name="Picture 2" descr="http://www.clker.com/cliparts/3/T/S/p/e/f/edited-red-arrow-h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86289" y="4461524"/>
            <a:ext cx="617823" cy="468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3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Q &amp; 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6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B713F78B-F8EE-4B6B-BD07-324843BEB82B}" vid="{3481305C-06E3-46A5-8EAD-3A7283723EA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3737</TotalTime>
  <Words>544</Words>
  <Application>Microsoft Office PowerPoint</Application>
  <PresentationFormat>如螢幕大小 (4:3)</PresentationFormat>
  <Paragraphs>226</Paragraphs>
  <Slides>21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Batang</vt:lpstr>
      <vt:lpstr>MS UI Gothic</vt:lpstr>
      <vt:lpstr>Palatino</vt:lpstr>
      <vt:lpstr>新細明體</vt:lpstr>
      <vt:lpstr>標楷體</vt:lpstr>
      <vt:lpstr>Arial</vt:lpstr>
      <vt:lpstr>Calibri</vt:lpstr>
      <vt:lpstr>Cambria Math</vt:lpstr>
      <vt:lpstr>Ebrima</vt:lpstr>
      <vt:lpstr>Wingdings 2</vt:lpstr>
      <vt:lpstr>佈景主題1</vt:lpstr>
      <vt:lpstr>Modeling Exercise Relationships: A Unified Approach</vt:lpstr>
      <vt:lpstr>PowerPoint 簡報</vt:lpstr>
      <vt:lpstr>PowerPoint 簡報</vt:lpstr>
      <vt:lpstr>Evaluation by Rank Correlation</vt:lpstr>
      <vt:lpstr>Adaptive testing (on going)</vt:lpstr>
      <vt:lpstr>Adaptive testing (on going)</vt:lpstr>
      <vt:lpstr>Advantage summary</vt:lpstr>
      <vt:lpstr>PowerPoint 簡報</vt:lpstr>
      <vt:lpstr>Q &amp; A</vt:lpstr>
      <vt:lpstr>Appendix</vt:lpstr>
      <vt:lpstr>Learning from humans</vt:lpstr>
      <vt:lpstr>Feature Importance</vt:lpstr>
      <vt:lpstr>Feature Importance</vt:lpstr>
      <vt:lpstr>Feature Importance</vt:lpstr>
      <vt:lpstr>Evaluation</vt:lpstr>
      <vt:lpstr>PowerPoint 簡報</vt:lpstr>
      <vt:lpstr>An Example</vt:lpstr>
      <vt:lpstr>Application for Teachers</vt:lpstr>
      <vt:lpstr>Collecting Data</vt:lpstr>
      <vt:lpstr>Student modeling? </vt:lpstr>
      <vt:lpstr>Too many hidden variables!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Ken-MMNlab</dc:creator>
  <cp:lastModifiedBy>Ken-MMNlab</cp:lastModifiedBy>
  <cp:revision>202</cp:revision>
  <cp:lastPrinted>2015-06-24T11:21:39Z</cp:lastPrinted>
  <dcterms:created xsi:type="dcterms:W3CDTF">2015-06-18T07:53:37Z</dcterms:created>
  <dcterms:modified xsi:type="dcterms:W3CDTF">2015-07-03T10:57:23Z</dcterms:modified>
</cp:coreProperties>
</file>