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3"/>
    <p:sldId id="257" r:id="rId24"/>
    <p:sldId id="258" r:id="rId25"/>
    <p:sldId id="259" r:id="rId26"/>
    <p:sldId id="260" r:id="rId27"/>
    <p:sldId id="261" r:id="rId28"/>
    <p:sldId id="262" r:id="rId29"/>
    <p:sldId id="263" r:id="rId30"/>
    <p:sldId id="264" r:id="rId31"/>
    <p:sldId id="265" r:id="rId32"/>
    <p:sldId id="266" r:id="rId33"/>
    <p:sldId id="267" r:id="rId34"/>
    <p:sldId id="268" r:id="rId35"/>
    <p:sldId id="269" r:id="rId36"/>
    <p:sldId id="270" r:id="rId37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Poppins Bold" charset="1" panose="02000000000000000000"/>
      <p:regular r:id="rId10"/>
    </p:embeddedFont>
    <p:embeddedFont>
      <p:font typeface="Inter" charset="1" panose="020B0502030000000004"/>
      <p:regular r:id="rId11"/>
    </p:embeddedFont>
    <p:embeddedFont>
      <p:font typeface="Inter Bold" charset="1" panose="020B0802030000000004"/>
      <p:regular r:id="rId12"/>
    </p:embeddedFont>
    <p:embeddedFont>
      <p:font typeface="Inter Italics" charset="1" panose="020B0502030000000004"/>
      <p:regular r:id="rId13"/>
    </p:embeddedFont>
    <p:embeddedFont>
      <p:font typeface="Inter Bold Italics" charset="1" panose="020B0802030000000004"/>
      <p:regular r:id="rId14"/>
    </p:embeddedFont>
    <p:embeddedFont>
      <p:font typeface="Poppins" charset="1" panose="00000500000000000000"/>
      <p:regular r:id="rId15"/>
    </p:embeddedFont>
    <p:embeddedFont>
      <p:font typeface="Poppins Bold" charset="1" panose="00000800000000000000"/>
      <p:regular r:id="rId16"/>
    </p:embeddedFont>
    <p:embeddedFont>
      <p:font typeface="Poppins Italics" charset="1" panose="00000500000000000000"/>
      <p:regular r:id="rId17"/>
    </p:embeddedFont>
    <p:embeddedFont>
      <p:font typeface="Poppins Bold Italics" charset="1" panose="00000800000000000000"/>
      <p:regular r:id="rId18"/>
    </p:embeddedFont>
    <p:embeddedFont>
      <p:font typeface="Canva Sans" charset="1" panose="020B0503030501040103"/>
      <p:regular r:id="rId19"/>
    </p:embeddedFont>
    <p:embeddedFont>
      <p:font typeface="Canva Sans Bold" charset="1" panose="020B0803030501040103"/>
      <p:regular r:id="rId20"/>
    </p:embeddedFont>
    <p:embeddedFont>
      <p:font typeface="Canva Sans Italics" charset="1" panose="020B0503030501040103"/>
      <p:regular r:id="rId21"/>
    </p:embeddedFont>
    <p:embeddedFont>
      <p:font typeface="Canva Sans Bold Italics" charset="1" panose="020B0803030501040103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slides/slide1.xml" Type="http://schemas.openxmlformats.org/officeDocument/2006/relationships/slide"/><Relationship Id="rId24" Target="slides/slide2.xml" Type="http://schemas.openxmlformats.org/officeDocument/2006/relationships/slide"/><Relationship Id="rId25" Target="slides/slide3.xml" Type="http://schemas.openxmlformats.org/officeDocument/2006/relationships/slide"/><Relationship Id="rId26" Target="slides/slide4.xml" Type="http://schemas.openxmlformats.org/officeDocument/2006/relationships/slide"/><Relationship Id="rId27" Target="slides/slide5.xml" Type="http://schemas.openxmlformats.org/officeDocument/2006/relationships/slide"/><Relationship Id="rId28" Target="slides/slide6.xml" Type="http://schemas.openxmlformats.org/officeDocument/2006/relationships/slide"/><Relationship Id="rId29" Target="slides/slide7.xml" Type="http://schemas.openxmlformats.org/officeDocument/2006/relationships/slide"/><Relationship Id="rId3" Target="viewProps.xml" Type="http://schemas.openxmlformats.org/officeDocument/2006/relationships/viewProps"/><Relationship Id="rId30" Target="slides/slide8.xml" Type="http://schemas.openxmlformats.org/officeDocument/2006/relationships/slide"/><Relationship Id="rId31" Target="slides/slide9.xml" Type="http://schemas.openxmlformats.org/officeDocument/2006/relationships/slide"/><Relationship Id="rId32" Target="slides/slide10.xml" Type="http://schemas.openxmlformats.org/officeDocument/2006/relationships/slide"/><Relationship Id="rId33" Target="slides/slide11.xml" Type="http://schemas.openxmlformats.org/officeDocument/2006/relationships/slide"/><Relationship Id="rId34" Target="slides/slide12.xml" Type="http://schemas.openxmlformats.org/officeDocument/2006/relationships/slide"/><Relationship Id="rId35" Target="slides/slide13.xml" Type="http://schemas.openxmlformats.org/officeDocument/2006/relationships/slide"/><Relationship Id="rId36" Target="slides/slide14.xml" Type="http://schemas.openxmlformats.org/officeDocument/2006/relationships/slide"/><Relationship Id="rId37" Target="slides/slide15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19.png" Type="http://schemas.openxmlformats.org/officeDocument/2006/relationships/image"/><Relationship Id="rId4" Target="../media/image20.svg" Type="http://schemas.openxmlformats.org/officeDocument/2006/relationships/image"/><Relationship Id="rId5" Target="../media/image29.png" Type="http://schemas.openxmlformats.org/officeDocument/2006/relationships/image"/><Relationship Id="rId6" Target="../media/image30.svg" Type="http://schemas.openxmlformats.org/officeDocument/2006/relationships/image"/><Relationship Id="rId7" Target="../media/image31.png" Type="http://schemas.openxmlformats.org/officeDocument/2006/relationships/image"/><Relationship Id="rId8" Target="../media/image32.sv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Relationship Id="rId8" Target="../media/image33.png" Type="http://schemas.openxmlformats.org/officeDocument/2006/relationships/image"/><Relationship Id="rId9" Target="../media/image34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Relationship Id="rId8" Target="../media/image1.png" Type="http://schemas.openxmlformats.org/officeDocument/2006/relationships/image"/><Relationship Id="rId9" Target="../media/image2.sv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.svg" Type="http://schemas.openxmlformats.org/officeDocument/2006/relationships/image"/><Relationship Id="rId11" Target="../media/image1.png" Type="http://schemas.openxmlformats.org/officeDocument/2006/relationships/image"/><Relationship Id="rId12" Target="../media/image2.svg" Type="http://schemas.openxmlformats.org/officeDocument/2006/relationships/image"/><Relationship Id="rId2" Target="../media/image35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3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.png" Type="http://schemas.openxmlformats.org/officeDocument/2006/relationships/image"/><Relationship Id="rId11" Target="../media/image2.svg" Type="http://schemas.openxmlformats.org/officeDocument/2006/relationships/image"/><Relationship Id="rId12" Target="../media/image12.png" Type="http://schemas.openxmlformats.org/officeDocument/2006/relationships/image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Relationship Id="rId8" Target="../media/image3.png" Type="http://schemas.openxmlformats.org/officeDocument/2006/relationships/image"/><Relationship Id="rId9" Target="../media/image4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Relationship Id="rId8" Target="../media/image13.pn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png" Type="http://schemas.openxmlformats.org/officeDocument/2006/relationships/image"/><Relationship Id="rId12" Target="../media/image17.png" Type="http://schemas.openxmlformats.org/officeDocument/2006/relationships/image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Relationship Id="rId8" Target="../media/image1.png" Type="http://schemas.openxmlformats.org/officeDocument/2006/relationships/image"/><Relationship Id="rId9" Target="../media/image2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png" Type="http://schemas.openxmlformats.org/officeDocument/2006/relationships/image"/><Relationship Id="rId4" Target="../media/image20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19.png" Type="http://schemas.openxmlformats.org/officeDocument/2006/relationships/image"/><Relationship Id="rId4" Target="../media/image20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19.png" Type="http://schemas.openxmlformats.org/officeDocument/2006/relationships/image"/><Relationship Id="rId4" Target="../media/image20.svg" Type="http://schemas.openxmlformats.org/officeDocument/2006/relationships/image"/><Relationship Id="rId5" Target="../media/image23.png" Type="http://schemas.openxmlformats.org/officeDocument/2006/relationships/image"/><Relationship Id="rId6" Target="../media/image24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3.png" Type="http://schemas.openxmlformats.org/officeDocument/2006/relationships/image"/><Relationship Id="rId4" Target="../media/image24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19.png" Type="http://schemas.openxmlformats.org/officeDocument/2006/relationships/image"/><Relationship Id="rId4" Target="../media/image2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D1D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13128" y="418698"/>
            <a:ext cx="17461745" cy="9449604"/>
            <a:chOff x="0" y="0"/>
            <a:chExt cx="5906812" cy="3196533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5906812" cy="3196533"/>
            </a:xfrm>
            <a:custGeom>
              <a:avLst/>
              <a:gdLst/>
              <a:ahLst/>
              <a:cxnLst/>
              <a:rect r="r" b="b" t="t" l="l"/>
              <a:pathLst>
                <a:path h="3196533" w="5906812">
                  <a:moveTo>
                    <a:pt x="5782352" y="3196533"/>
                  </a:moveTo>
                  <a:lnTo>
                    <a:pt x="124460" y="3196533"/>
                  </a:lnTo>
                  <a:cubicBezTo>
                    <a:pt x="55880" y="3196533"/>
                    <a:pt x="0" y="3140653"/>
                    <a:pt x="0" y="307207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782352" y="0"/>
                  </a:lnTo>
                  <a:cubicBezTo>
                    <a:pt x="5850932" y="0"/>
                    <a:pt x="5906812" y="55880"/>
                    <a:pt x="5906812" y="124460"/>
                  </a:cubicBezTo>
                  <a:lnTo>
                    <a:pt x="5906812" y="3072073"/>
                  </a:lnTo>
                  <a:cubicBezTo>
                    <a:pt x="5906812" y="3140653"/>
                    <a:pt x="5850932" y="3196533"/>
                    <a:pt x="5782352" y="3196533"/>
                  </a:cubicBezTo>
                  <a:close/>
                </a:path>
              </a:pathLst>
            </a:custGeom>
            <a:solidFill>
              <a:srgbClr val="FFFFFF">
                <a:alpha val="2745"/>
              </a:srgbClr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229595" y="1028700"/>
            <a:ext cx="1029705" cy="1029705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229595" y="8228595"/>
            <a:ext cx="1029705" cy="1029705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1028700"/>
            <a:ext cx="1029705" cy="1029705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8228595"/>
            <a:ext cx="1029705" cy="1029705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884053" y="5721418"/>
            <a:ext cx="2519894" cy="792621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7103056" y="1239480"/>
            <a:ext cx="4081888" cy="4081888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3349117" y="6503182"/>
            <a:ext cx="11589765" cy="1725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098"/>
              </a:lnSpc>
              <a:spcBef>
                <a:spcPct val="0"/>
              </a:spcBef>
            </a:pPr>
            <a:r>
              <a:rPr lang="en-US" sz="10070">
                <a:solidFill>
                  <a:srgbClr val="FFFFFF"/>
                </a:solidFill>
                <a:latin typeface="Inter Bold"/>
              </a:rPr>
              <a:t>THE GPA GENIE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884053" y="5994726"/>
            <a:ext cx="2519894" cy="312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95"/>
              </a:lnSpc>
              <a:spcBef>
                <a:spcPct val="0"/>
              </a:spcBef>
            </a:pPr>
            <a:r>
              <a:rPr lang="en-US" sz="1925">
                <a:solidFill>
                  <a:srgbClr val="FFFFFF"/>
                </a:solidFill>
                <a:latin typeface="Poppins Bold"/>
              </a:rPr>
              <a:t>DOAA CA1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195176" y="8578030"/>
            <a:ext cx="5897647" cy="283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Poppins"/>
              </a:rPr>
              <a:t>by Kenneth Chen (2100072)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D1D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611050" y="1028700"/>
            <a:ext cx="13065900" cy="7591907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4577412" y="8820055"/>
            <a:ext cx="9133176" cy="438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31"/>
              </a:lnSpc>
            </a:pPr>
            <a:r>
              <a:rPr lang="en-US" sz="2522" u="sng">
                <a:solidFill>
                  <a:srgbClr val="FFFFFF"/>
                </a:solidFill>
                <a:latin typeface="Canva Sans Bold"/>
              </a:rPr>
              <a:t>Visit your profile</a:t>
            </a:r>
            <a:r>
              <a:rPr lang="en-US" sz="2522">
                <a:solidFill>
                  <a:srgbClr val="FFFFFF"/>
                </a:solidFill>
                <a:latin typeface="Canva Sans Bold"/>
              </a:rPr>
              <a:t> to see your progress!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D1D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3171620" y="1128235"/>
            <a:ext cx="11944759" cy="7011795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654385" y="4221997"/>
            <a:ext cx="2384336" cy="673575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7011248">
            <a:off x="9072389" y="3041481"/>
            <a:ext cx="1819074" cy="736725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3104986">
            <a:off x="5552146" y="3339170"/>
            <a:ext cx="1497752" cy="683349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4180516" y="8328373"/>
            <a:ext cx="4232077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u="sng">
                <a:solidFill>
                  <a:srgbClr val="FFFFFF"/>
                </a:solidFill>
                <a:latin typeface="Canva Sans Bold"/>
              </a:rPr>
              <a:t>Pagination</a:t>
            </a:r>
            <a:r>
              <a:rPr lang="en-US" sz="2499">
                <a:solidFill>
                  <a:srgbClr val="FFFFFF"/>
                </a:solidFill>
                <a:latin typeface="Canva Sans Bold"/>
              </a:rPr>
              <a:t> for easy viewing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55954" y="2528236"/>
            <a:ext cx="2515667" cy="173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Canva Sans Bold"/>
              </a:rPr>
              <a:t>Filter by the </a:t>
            </a:r>
            <a:r>
              <a:rPr lang="en-US" sz="2499" u="sng">
                <a:solidFill>
                  <a:srgbClr val="FFFFFF"/>
                </a:solidFill>
                <a:latin typeface="Canva Sans Bold"/>
              </a:rPr>
              <a:t>previous number</a:t>
            </a:r>
          </a:p>
          <a:p>
            <a:pPr algn="ctr">
              <a:lnSpc>
                <a:spcPts val="3499"/>
              </a:lnSpc>
            </a:pPr>
            <a:r>
              <a:rPr lang="en-US" sz="2499" u="sng">
                <a:solidFill>
                  <a:srgbClr val="FFFFFF"/>
                </a:solidFill>
                <a:latin typeface="Canva Sans Bold"/>
              </a:rPr>
              <a:t>of days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961939" y="2020786"/>
            <a:ext cx="2515667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u="sng">
                <a:solidFill>
                  <a:srgbClr val="FFFFFF"/>
                </a:solidFill>
                <a:latin typeface="Canva Sans Bold"/>
              </a:rPr>
              <a:t>Search</a:t>
            </a:r>
            <a:r>
              <a:rPr lang="en-US" sz="2499">
                <a:solidFill>
                  <a:srgbClr val="FFFFFF"/>
                </a:solidFill>
                <a:latin typeface="Canva Sans Bold"/>
              </a:rPr>
              <a:t> for keywords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463587" y="1571570"/>
            <a:ext cx="2515667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u="sng">
                <a:solidFill>
                  <a:srgbClr val="FFFFFF"/>
                </a:solidFill>
                <a:latin typeface="Canva Sans Bold"/>
              </a:rPr>
              <a:t>Sort</a:t>
            </a:r>
            <a:r>
              <a:rPr lang="en-US" sz="2499">
                <a:solidFill>
                  <a:srgbClr val="FFFFFF"/>
                </a:solidFill>
                <a:latin typeface="Canva Sans Bold"/>
              </a:rPr>
              <a:t> by GPA or Date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979254" y="2382269"/>
            <a:ext cx="2515667" cy="129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Canva Sans Bold"/>
              </a:rPr>
              <a:t>Choose </a:t>
            </a:r>
            <a:r>
              <a:rPr lang="en-US" sz="2499" u="sng">
                <a:solidFill>
                  <a:srgbClr val="FFFFFF"/>
                </a:solidFill>
                <a:latin typeface="Canva Sans Bold"/>
              </a:rPr>
              <a:t>columns</a:t>
            </a:r>
            <a:r>
              <a:rPr lang="en-US" sz="2499">
                <a:solidFill>
                  <a:srgbClr val="FFFFFF"/>
                </a:solidFill>
                <a:latin typeface="Canva Sans Bold"/>
              </a:rPr>
              <a:t> to display</a:t>
            </a:r>
          </a:p>
        </p:txBody>
      </p:sp>
      <p:pic>
        <p:nvPicPr>
          <p:cNvPr name="Picture 11" id="11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9290685">
            <a:off x="11004417" y="3395942"/>
            <a:ext cx="1497752" cy="683349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278208">
            <a:off x="8438468" y="7854238"/>
            <a:ext cx="990913" cy="45210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D1D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81454" y="517453"/>
            <a:ext cx="17461745" cy="9449604"/>
            <a:chOff x="0" y="0"/>
            <a:chExt cx="5906812" cy="3196533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5906812" cy="3196533"/>
            </a:xfrm>
            <a:custGeom>
              <a:avLst/>
              <a:gdLst/>
              <a:ahLst/>
              <a:cxnLst/>
              <a:rect r="r" b="b" t="t" l="l"/>
              <a:pathLst>
                <a:path h="3196533" w="5906812">
                  <a:moveTo>
                    <a:pt x="5782352" y="3196533"/>
                  </a:moveTo>
                  <a:lnTo>
                    <a:pt x="124460" y="3196533"/>
                  </a:lnTo>
                  <a:cubicBezTo>
                    <a:pt x="55880" y="3196533"/>
                    <a:pt x="0" y="3140653"/>
                    <a:pt x="0" y="307207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782352" y="0"/>
                  </a:lnTo>
                  <a:cubicBezTo>
                    <a:pt x="5850932" y="0"/>
                    <a:pt x="5906812" y="55880"/>
                    <a:pt x="5906812" y="124460"/>
                  </a:cubicBezTo>
                  <a:lnTo>
                    <a:pt x="5906812" y="3072073"/>
                  </a:lnTo>
                  <a:cubicBezTo>
                    <a:pt x="5906812" y="3140653"/>
                    <a:pt x="5850932" y="3196533"/>
                    <a:pt x="5782352" y="3196533"/>
                  </a:cubicBezTo>
                  <a:close/>
                </a:path>
              </a:pathLst>
            </a:custGeom>
            <a:solidFill>
              <a:srgbClr val="FFFFFF">
                <a:alpha val="2745"/>
              </a:srgbClr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17259300" y="7200900"/>
            <a:ext cx="2057400" cy="2057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1028700"/>
            <a:ext cx="546184" cy="546184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05735" y="1178928"/>
            <a:ext cx="192115" cy="245728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8985555" y="833578"/>
            <a:ext cx="8273745" cy="3313774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9"/>
          <a:srcRect l="0" t="0" r="0" b="0"/>
          <a:stretch>
            <a:fillRect/>
          </a:stretch>
        </p:blipFill>
        <p:spPr>
          <a:xfrm flipH="false" flipV="false" rot="0">
            <a:off x="8985555" y="4309277"/>
            <a:ext cx="8273745" cy="4126183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1028700" y="9140190"/>
            <a:ext cx="1737382" cy="207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Poppins"/>
              </a:rPr>
              <a:t>2022 PRESENTATION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814633" y="1300831"/>
            <a:ext cx="6780909" cy="3171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>
                <a:solidFill>
                  <a:srgbClr val="FFFFFF"/>
                </a:solidFill>
                <a:latin typeface="Inter Bold"/>
              </a:rPr>
              <a:t>The</a:t>
            </a:r>
          </a:p>
          <a:p>
            <a:pPr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F3BE66"/>
                </a:solidFill>
                <a:latin typeface="Inter Bold"/>
              </a:rPr>
              <a:t>Machine Learning</a:t>
            </a:r>
            <a:r>
              <a:rPr lang="en-US" sz="6000">
                <a:solidFill>
                  <a:srgbClr val="FFFFFF"/>
                </a:solidFill>
                <a:latin typeface="Inter Bold"/>
              </a:rPr>
              <a:t> Model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15878" y="5175580"/>
            <a:ext cx="5938840" cy="3619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 u="sng">
                <a:solidFill>
                  <a:srgbClr val="FFFFFF"/>
                </a:solidFill>
                <a:latin typeface="Poppins Bold"/>
              </a:rPr>
              <a:t>Feature Engineering Performed:</a:t>
            </a:r>
          </a:p>
          <a:p>
            <a:pPr>
              <a:lnSpc>
                <a:spcPts val="2800"/>
              </a:lnSpc>
            </a:pPr>
          </a:p>
          <a:p>
            <a:pPr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Poppins"/>
              </a:rPr>
              <a:t>Used NUS Bell Curve statistics to transform the original dataset containing the exam marks of the Spanish system to a 4.0 GPA Singapore Polytechnic system.</a:t>
            </a:r>
          </a:p>
          <a:p>
            <a:pPr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Poppins"/>
              </a:rPr>
              <a:t>Standard Scaling</a:t>
            </a:r>
          </a:p>
          <a:p>
            <a:pPr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Poppins"/>
              </a:rPr>
              <a:t>Log Transform on GPA</a:t>
            </a:r>
          </a:p>
          <a:p>
            <a:pPr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Poppins"/>
              </a:rPr>
              <a:t>Total Alcohol = Weekday Alcohol x Weekend Alcohol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985555" y="8438515"/>
            <a:ext cx="8273745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Canva Sans"/>
              </a:rPr>
              <a:t>Achieved</a:t>
            </a:r>
          </a:p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Canva Sans Bold"/>
              </a:rPr>
              <a:t>Test MAPE: 0.165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D1D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13128" y="377296"/>
            <a:ext cx="17461745" cy="9449604"/>
            <a:chOff x="0" y="0"/>
            <a:chExt cx="5906812" cy="3196533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5906812" cy="3196533"/>
            </a:xfrm>
            <a:custGeom>
              <a:avLst/>
              <a:gdLst/>
              <a:ahLst/>
              <a:cxnLst/>
              <a:rect r="r" b="b" t="t" l="l"/>
              <a:pathLst>
                <a:path h="3196533" w="5906812">
                  <a:moveTo>
                    <a:pt x="5782352" y="3196533"/>
                  </a:moveTo>
                  <a:lnTo>
                    <a:pt x="124460" y="3196533"/>
                  </a:lnTo>
                  <a:cubicBezTo>
                    <a:pt x="55880" y="3196533"/>
                    <a:pt x="0" y="3140653"/>
                    <a:pt x="0" y="307207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782352" y="0"/>
                  </a:lnTo>
                  <a:cubicBezTo>
                    <a:pt x="5850932" y="0"/>
                    <a:pt x="5906812" y="55880"/>
                    <a:pt x="5906812" y="124460"/>
                  </a:cubicBezTo>
                  <a:lnTo>
                    <a:pt x="5906812" y="3072073"/>
                  </a:lnTo>
                  <a:cubicBezTo>
                    <a:pt x="5906812" y="3140653"/>
                    <a:pt x="5850932" y="3196533"/>
                    <a:pt x="5782352" y="3196533"/>
                  </a:cubicBezTo>
                  <a:close/>
                </a:path>
              </a:pathLst>
            </a:custGeom>
            <a:solidFill>
              <a:srgbClr val="FFFFFF">
                <a:alpha val="2745"/>
              </a:srgbClr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17259300" y="7200900"/>
            <a:ext cx="2057400" cy="2057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1028700"/>
            <a:ext cx="546184" cy="546184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05735" y="1178928"/>
            <a:ext cx="192115" cy="245728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028700" y="9140190"/>
            <a:ext cx="1737382" cy="207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Poppins"/>
              </a:rPr>
              <a:t>2022 PRESENTATION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744164" y="1923827"/>
            <a:ext cx="12799672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FFFFFF"/>
                </a:solidFill>
                <a:latin typeface="Inter Bold"/>
              </a:rPr>
              <a:t>Web APIs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744164" y="2838227"/>
            <a:ext cx="12799672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F3BE66"/>
                </a:solidFill>
                <a:latin typeface="Inter Bold"/>
              </a:rPr>
              <a:t>Developed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636026" y="5175477"/>
            <a:ext cx="3235155" cy="835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Poppins"/>
              </a:rPr>
              <a:t>API used to perform prediction and gain graphical insights. Token is needed.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636026" y="4655866"/>
            <a:ext cx="3235155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3BE66"/>
                </a:solidFill>
                <a:latin typeface="Poppins Bold"/>
              </a:rPr>
              <a:t>POST /api/predict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526423" y="5205286"/>
            <a:ext cx="3235155" cy="835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FFFFFF"/>
                </a:solidFill>
                <a:latin typeface="Poppins"/>
              </a:rPr>
              <a:t>Retrieve the image given the filename. Token is needed if the</a:t>
            </a:r>
          </a:p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Poppins"/>
              </a:rPr>
              <a:t>image is considered sensitive.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526423" y="4390898"/>
            <a:ext cx="3235155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3BE66"/>
                </a:solidFill>
                <a:latin typeface="Poppins Bold"/>
              </a:rPr>
              <a:t>GET /api/image/&lt;filename&gt;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667943" y="5201000"/>
            <a:ext cx="3235155" cy="559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Poppins"/>
              </a:rPr>
              <a:t>Delete the image given the filename. Token is needed.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667943" y="4386612"/>
            <a:ext cx="3235155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3BE66"/>
                </a:solidFill>
                <a:latin typeface="Poppins Bold"/>
              </a:rPr>
              <a:t>DELETE /api/image/&lt;filename&gt;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393113" y="6883740"/>
            <a:ext cx="5720982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3BE66"/>
                </a:solidFill>
                <a:latin typeface="Poppins Bold"/>
              </a:rPr>
              <a:t>GET /api/result/&lt;entryid&gt;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667943" y="6842125"/>
            <a:ext cx="3235155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3BE66"/>
                </a:solidFill>
                <a:latin typeface="Poppins Bold"/>
              </a:rPr>
              <a:t>DELETE /api/history/&lt;id&gt;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526423" y="6842125"/>
            <a:ext cx="3235155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3BE66"/>
                </a:solidFill>
                <a:latin typeface="Poppins Bold"/>
              </a:rPr>
              <a:t>GET /api/history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636026" y="7533413"/>
            <a:ext cx="3235155" cy="559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Poppins"/>
              </a:rPr>
              <a:t>Retrieve information of a specific result given the ID.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526423" y="7393940"/>
            <a:ext cx="3235155" cy="1111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Poppins"/>
              </a:rPr>
              <a:t>Retrieve all history of a user with advanced filters and sorting applied. Token is needed.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1667943" y="7305675"/>
            <a:ext cx="3235155" cy="835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Poppins"/>
              </a:rPr>
              <a:t>Given the ID of some history, delete it from the user. Token is needed.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D1D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13128" y="418698"/>
            <a:ext cx="17461745" cy="9449604"/>
            <a:chOff x="0" y="0"/>
            <a:chExt cx="5906812" cy="3196533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5906812" cy="3196533"/>
            </a:xfrm>
            <a:custGeom>
              <a:avLst/>
              <a:gdLst/>
              <a:ahLst/>
              <a:cxnLst/>
              <a:rect r="r" b="b" t="t" l="l"/>
              <a:pathLst>
                <a:path h="3196533" w="5906812">
                  <a:moveTo>
                    <a:pt x="5782352" y="3196533"/>
                  </a:moveTo>
                  <a:lnTo>
                    <a:pt x="124460" y="3196533"/>
                  </a:lnTo>
                  <a:cubicBezTo>
                    <a:pt x="55880" y="3196533"/>
                    <a:pt x="0" y="3140653"/>
                    <a:pt x="0" y="307207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782352" y="0"/>
                  </a:lnTo>
                  <a:cubicBezTo>
                    <a:pt x="5850932" y="0"/>
                    <a:pt x="5906812" y="55880"/>
                    <a:pt x="5906812" y="124460"/>
                  </a:cubicBezTo>
                  <a:lnTo>
                    <a:pt x="5906812" y="3072073"/>
                  </a:lnTo>
                  <a:cubicBezTo>
                    <a:pt x="5906812" y="3140653"/>
                    <a:pt x="5850932" y="3196533"/>
                    <a:pt x="5782352" y="3196533"/>
                  </a:cubicBezTo>
                  <a:close/>
                </a:path>
              </a:pathLst>
            </a:custGeom>
            <a:solidFill>
              <a:srgbClr val="FFFFFF">
                <a:alpha val="2745"/>
              </a:srgbClr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17259300" y="7200900"/>
            <a:ext cx="2057400" cy="2057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1028700"/>
            <a:ext cx="546184" cy="546184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05735" y="1178928"/>
            <a:ext cx="192115" cy="245728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028700" y="9140190"/>
            <a:ext cx="1737382" cy="207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Poppins"/>
              </a:rPr>
              <a:t>2022 PRESENTATION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87373" y="3105150"/>
            <a:ext cx="6828323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FFFFFF"/>
                </a:solidFill>
                <a:latin typeface="Inter Bold"/>
              </a:rPr>
              <a:t>Testing with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87373" y="4019550"/>
            <a:ext cx="6828323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F3BE66"/>
                </a:solidFill>
                <a:latin typeface="Inter Bold"/>
              </a:rPr>
              <a:t>PyTest</a:t>
            </a:r>
          </a:p>
        </p:txBody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158114" y="1574884"/>
            <a:ext cx="634043" cy="634043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1787373" y="6747008"/>
            <a:ext cx="3216331" cy="1111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Poppins"/>
              </a:rPr>
              <a:t>Tested on valid data to determine if ordinary data can be used. Referred to examples of data from the dataset.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87373" y="6133332"/>
            <a:ext cx="3216331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3BE66"/>
                </a:solidFill>
                <a:latin typeface="Poppins Bold"/>
              </a:rPr>
              <a:t>Validity Testing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604768" y="6747008"/>
            <a:ext cx="3216331" cy="1664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39"/>
              </a:lnSpc>
            </a:pPr>
            <a:r>
              <a:rPr lang="en-US" sz="1599">
                <a:solidFill>
                  <a:srgbClr val="FFFFFF"/>
                </a:solidFill>
                <a:latin typeface="Poppins"/>
              </a:rPr>
              <a:t>Negative values for columns such as time, rating and number of failures.</a:t>
            </a:r>
          </a:p>
          <a:p>
            <a:pPr>
              <a:lnSpc>
                <a:spcPts val="2239"/>
              </a:lnSpc>
            </a:pPr>
          </a:p>
          <a:p>
            <a:pPr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Poppins"/>
              </a:rPr>
              <a:t>Tested out of bound limits for ratings (e.g. only accepts 1 - 5)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604768" y="6133332"/>
            <a:ext cx="3216331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3BE66"/>
                </a:solidFill>
                <a:latin typeface="Poppins Bold"/>
              </a:rPr>
              <a:t>Range Testing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422163" y="6747008"/>
            <a:ext cx="3216331" cy="835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Poppins"/>
              </a:rPr>
              <a:t>Given identical inputs, checked if the prediction and output are the same.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422163" y="6133332"/>
            <a:ext cx="3216331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3BE66"/>
                </a:solidFill>
                <a:latin typeface="Poppins Bold"/>
              </a:rPr>
              <a:t>Consistency Testing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239558" y="6747008"/>
            <a:ext cx="3216331" cy="2216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39"/>
              </a:lnSpc>
            </a:pPr>
            <a:r>
              <a:rPr lang="en-US" sz="1599">
                <a:solidFill>
                  <a:srgbClr val="FFFFFF"/>
                </a:solidFill>
                <a:latin typeface="Poppins"/>
              </a:rPr>
              <a:t>Tested XFAIL on:</a:t>
            </a:r>
          </a:p>
          <a:p>
            <a:pPr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sz="1599">
                <a:solidFill>
                  <a:srgbClr val="FFFFFF"/>
                </a:solidFill>
                <a:latin typeface="Poppins"/>
              </a:rPr>
              <a:t>Invalid image names</a:t>
            </a:r>
          </a:p>
          <a:p>
            <a:pPr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sz="1599">
                <a:solidFill>
                  <a:srgbClr val="FFFFFF"/>
                </a:solidFill>
                <a:latin typeface="Poppins"/>
              </a:rPr>
              <a:t>Non existent images</a:t>
            </a:r>
          </a:p>
          <a:p>
            <a:pPr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sz="1599">
                <a:solidFill>
                  <a:srgbClr val="FFFFFF"/>
                </a:solidFill>
                <a:latin typeface="Poppins"/>
              </a:rPr>
              <a:t>Non existent data ids</a:t>
            </a:r>
          </a:p>
          <a:p>
            <a:pPr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sz="1599">
                <a:solidFill>
                  <a:srgbClr val="FFFFFF"/>
                </a:solidFill>
                <a:latin typeface="Poppins"/>
              </a:rPr>
              <a:t>Invalid spellings</a:t>
            </a:r>
          </a:p>
          <a:p>
            <a:pPr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sz="1599">
                <a:solidFill>
                  <a:srgbClr val="FFFFFF"/>
                </a:solidFill>
                <a:latin typeface="Poppins"/>
              </a:rPr>
              <a:t>Empty strings</a:t>
            </a:r>
          </a:p>
          <a:p>
            <a:pPr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sz="1599">
                <a:solidFill>
                  <a:srgbClr val="FFFFFF"/>
                </a:solidFill>
                <a:latin typeface="Poppins"/>
              </a:rPr>
              <a:t>Null values</a:t>
            </a:r>
          </a:p>
          <a:p>
            <a:pPr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sz="1599">
                <a:solidFill>
                  <a:srgbClr val="FFFFFF"/>
                </a:solidFill>
                <a:latin typeface="Poppins"/>
              </a:rPr>
              <a:t>Invalid image format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239558" y="6133332"/>
            <a:ext cx="3216331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3BE66"/>
                </a:solidFill>
                <a:latin typeface="Poppins Bold"/>
              </a:rPr>
              <a:t>Expected Failure Testing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224333" y="1451059"/>
            <a:ext cx="6828323" cy="423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FFFFFF"/>
                </a:solidFill>
                <a:latin typeface="Inter Bold"/>
              </a:rPr>
              <a:t>272</a:t>
            </a:r>
            <a:r>
              <a:rPr lang="en-US" sz="6000">
                <a:solidFill>
                  <a:srgbClr val="FFFFFF"/>
                </a:solidFill>
                <a:latin typeface="Inter"/>
              </a:rPr>
              <a:t> </a:t>
            </a:r>
            <a:r>
              <a:rPr lang="en-US" sz="6000">
                <a:solidFill>
                  <a:srgbClr val="FFFFFF"/>
                </a:solidFill>
                <a:latin typeface="Inter Bold"/>
              </a:rPr>
              <a:t>tests performed</a:t>
            </a:r>
            <a:r>
              <a:rPr lang="en-US" sz="6000">
                <a:solidFill>
                  <a:srgbClr val="FFFFFF"/>
                </a:solidFill>
                <a:latin typeface="Inter"/>
              </a:rPr>
              <a:t>. Totaling 5,000+ checks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13942" r="0" b="29807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413128" y="418698"/>
            <a:ext cx="17461745" cy="9449604"/>
            <a:chOff x="0" y="0"/>
            <a:chExt cx="5906812" cy="3196533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5906812" cy="3196533"/>
            </a:xfrm>
            <a:custGeom>
              <a:avLst/>
              <a:gdLst/>
              <a:ahLst/>
              <a:cxnLst/>
              <a:rect r="r" b="b" t="t" l="l"/>
              <a:pathLst>
                <a:path h="3196533" w="5906812">
                  <a:moveTo>
                    <a:pt x="5782352" y="3196533"/>
                  </a:moveTo>
                  <a:lnTo>
                    <a:pt x="124460" y="3196533"/>
                  </a:lnTo>
                  <a:cubicBezTo>
                    <a:pt x="55880" y="3196533"/>
                    <a:pt x="0" y="3140653"/>
                    <a:pt x="0" y="307207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782352" y="0"/>
                  </a:lnTo>
                  <a:cubicBezTo>
                    <a:pt x="5850932" y="0"/>
                    <a:pt x="5906812" y="55880"/>
                    <a:pt x="5906812" y="124460"/>
                  </a:cubicBezTo>
                  <a:lnTo>
                    <a:pt x="5906812" y="3072073"/>
                  </a:lnTo>
                  <a:cubicBezTo>
                    <a:pt x="5906812" y="3140653"/>
                    <a:pt x="5850932" y="3196533"/>
                    <a:pt x="5782352" y="3196533"/>
                  </a:cubicBezTo>
                  <a:close/>
                </a:path>
              </a:pathLst>
            </a:custGeom>
            <a:solidFill>
              <a:srgbClr val="FFFFFF">
                <a:alpha val="2745"/>
              </a:srgbClr>
            </a:solidFill>
          </p:spPr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17259300" y="7200900"/>
            <a:ext cx="2057400" cy="20574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1028700"/>
            <a:ext cx="546184" cy="546184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05735" y="1178928"/>
            <a:ext cx="192115" cy="245728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489500" y="3101128"/>
            <a:ext cx="11309001" cy="3557195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1028700" y="9140190"/>
            <a:ext cx="1737382" cy="207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Poppins"/>
              </a:rPr>
              <a:t>2022 PRESENTATION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489500" y="3681482"/>
            <a:ext cx="11309001" cy="21393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308"/>
              </a:lnSpc>
              <a:spcBef>
                <a:spcPct val="0"/>
              </a:spcBef>
            </a:pPr>
            <a:r>
              <a:rPr lang="en-US" sz="12363">
                <a:solidFill>
                  <a:srgbClr val="FFFFFF"/>
                </a:solidFill>
                <a:latin typeface="Inter Bold"/>
              </a:rPr>
              <a:t>THANK YOU</a:t>
            </a:r>
          </a:p>
        </p:txBody>
      </p:sp>
      <p:pic>
        <p:nvPicPr>
          <p:cNvPr name="Picture 11" id="11"/>
          <p:cNvPicPr>
            <a:picLocks noChangeAspect="true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972515" y="3072622"/>
            <a:ext cx="634043" cy="634043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681442" y="3072622"/>
            <a:ext cx="634043" cy="6340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D1D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13128" y="418698"/>
            <a:ext cx="17461745" cy="9449604"/>
            <a:chOff x="0" y="0"/>
            <a:chExt cx="5906812" cy="3196533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5906812" cy="3196533"/>
            </a:xfrm>
            <a:custGeom>
              <a:avLst/>
              <a:gdLst/>
              <a:ahLst/>
              <a:cxnLst/>
              <a:rect r="r" b="b" t="t" l="l"/>
              <a:pathLst>
                <a:path h="3196533" w="5906812">
                  <a:moveTo>
                    <a:pt x="5782352" y="3196533"/>
                  </a:moveTo>
                  <a:lnTo>
                    <a:pt x="124460" y="3196533"/>
                  </a:lnTo>
                  <a:cubicBezTo>
                    <a:pt x="55880" y="3196533"/>
                    <a:pt x="0" y="3140653"/>
                    <a:pt x="0" y="307207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782352" y="0"/>
                  </a:lnTo>
                  <a:cubicBezTo>
                    <a:pt x="5850932" y="0"/>
                    <a:pt x="5906812" y="55880"/>
                    <a:pt x="5906812" y="124460"/>
                  </a:cubicBezTo>
                  <a:lnTo>
                    <a:pt x="5906812" y="3072073"/>
                  </a:lnTo>
                  <a:cubicBezTo>
                    <a:pt x="5906812" y="3140653"/>
                    <a:pt x="5850932" y="3196533"/>
                    <a:pt x="5782352" y="3196533"/>
                  </a:cubicBezTo>
                  <a:close/>
                </a:path>
              </a:pathLst>
            </a:custGeom>
            <a:solidFill>
              <a:srgbClr val="FFFFFF">
                <a:alpha val="2745"/>
              </a:srgbClr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17259300" y="7200900"/>
            <a:ext cx="2057400" cy="2057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1028700"/>
            <a:ext cx="546184" cy="546184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05735" y="1178928"/>
            <a:ext cx="192115" cy="245728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018106" y="5404556"/>
            <a:ext cx="12251789" cy="3853744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972515" y="3072622"/>
            <a:ext cx="634043" cy="634043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681442" y="3072622"/>
            <a:ext cx="634043" cy="634043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2"/>
          <a:srcRect l="0" t="0" r="0" b="0"/>
          <a:stretch>
            <a:fillRect/>
          </a:stretch>
        </p:blipFill>
        <p:spPr>
          <a:xfrm flipH="false" flipV="false" rot="0">
            <a:off x="8016106" y="1178928"/>
            <a:ext cx="2656501" cy="2656501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1028700" y="9140190"/>
            <a:ext cx="1737382" cy="207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Poppins"/>
              </a:rPr>
              <a:t>2022 PRESENTATION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922916" y="3875642"/>
            <a:ext cx="8442168" cy="7982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02"/>
              </a:lnSpc>
              <a:spcBef>
                <a:spcPct val="0"/>
              </a:spcBef>
            </a:pPr>
            <a:r>
              <a:rPr lang="en-US" sz="4573">
                <a:solidFill>
                  <a:srgbClr val="F3BE66"/>
                </a:solidFill>
                <a:latin typeface="Inter Bold"/>
              </a:rPr>
              <a:t>Objective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787681" y="6051556"/>
            <a:ext cx="8712637" cy="2436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11"/>
              </a:lnSpc>
              <a:spcBef>
                <a:spcPct val="0"/>
              </a:spcBef>
            </a:pPr>
            <a:r>
              <a:rPr lang="en-US" sz="4579">
                <a:solidFill>
                  <a:srgbClr val="FFFFFF"/>
                </a:solidFill>
                <a:latin typeface="Poppins Bold"/>
              </a:rPr>
              <a:t>Using Machine Learning to predict the effects of health and alcohol on GPA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D1D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13128" y="418698"/>
            <a:ext cx="17461745" cy="9449604"/>
            <a:chOff x="0" y="0"/>
            <a:chExt cx="5906812" cy="3196533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5906812" cy="3196533"/>
            </a:xfrm>
            <a:custGeom>
              <a:avLst/>
              <a:gdLst/>
              <a:ahLst/>
              <a:cxnLst/>
              <a:rect r="r" b="b" t="t" l="l"/>
              <a:pathLst>
                <a:path h="3196533" w="5906812">
                  <a:moveTo>
                    <a:pt x="5782352" y="3196533"/>
                  </a:moveTo>
                  <a:lnTo>
                    <a:pt x="124460" y="3196533"/>
                  </a:lnTo>
                  <a:cubicBezTo>
                    <a:pt x="55880" y="3196533"/>
                    <a:pt x="0" y="3140653"/>
                    <a:pt x="0" y="307207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782352" y="0"/>
                  </a:lnTo>
                  <a:cubicBezTo>
                    <a:pt x="5850932" y="0"/>
                    <a:pt x="5906812" y="55880"/>
                    <a:pt x="5906812" y="124460"/>
                  </a:cubicBezTo>
                  <a:lnTo>
                    <a:pt x="5906812" y="3072073"/>
                  </a:lnTo>
                  <a:cubicBezTo>
                    <a:pt x="5906812" y="3140653"/>
                    <a:pt x="5850932" y="3196533"/>
                    <a:pt x="5782352" y="3196533"/>
                  </a:cubicBezTo>
                  <a:close/>
                </a:path>
              </a:pathLst>
            </a:custGeom>
            <a:solidFill>
              <a:srgbClr val="FFFFFF">
                <a:alpha val="2745"/>
              </a:srgbClr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17259300" y="7200900"/>
            <a:ext cx="2057400" cy="2057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1028700"/>
            <a:ext cx="546184" cy="546184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05735" y="1178928"/>
            <a:ext cx="192115" cy="245728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1798267" y="2666027"/>
            <a:ext cx="12754231" cy="6106764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9"/>
          <a:srcRect l="0" t="0" r="0" b="0"/>
          <a:stretch>
            <a:fillRect/>
          </a:stretch>
        </p:blipFill>
        <p:spPr>
          <a:xfrm flipH="false" flipV="false" rot="0">
            <a:off x="15665823" y="3373696"/>
            <a:ext cx="1449286" cy="1449286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1028700" y="9140190"/>
            <a:ext cx="1737382" cy="207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Poppins"/>
              </a:rPr>
              <a:t>2022 PRESENTATION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98267" y="867572"/>
            <a:ext cx="13936361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FFFFFF"/>
                </a:solidFill>
                <a:latin typeface="Inter Bold"/>
              </a:rPr>
              <a:t>A look at the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637279" y="843631"/>
            <a:ext cx="13936361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F3BE66"/>
                </a:solidFill>
                <a:latin typeface="Inter Bold"/>
              </a:rPr>
              <a:t>Scrum Board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906060" y="4951478"/>
            <a:ext cx="2968812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Used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 Bold"/>
              </a:rPr>
              <a:t>GitLab's</a:t>
            </a:r>
            <a:r>
              <a:rPr lang="en-US" sz="3399">
                <a:solidFill>
                  <a:srgbClr val="FFFFFF"/>
                </a:solidFill>
                <a:latin typeface="Canva Sans"/>
              </a:rPr>
              <a:t> </a:t>
            </a:r>
            <a:r>
              <a:rPr lang="en-US" sz="3399">
                <a:solidFill>
                  <a:srgbClr val="FFFFFF"/>
                </a:solidFill>
                <a:latin typeface="Canva Sans Bold"/>
              </a:rPr>
              <a:t>milestones </a:t>
            </a:r>
            <a:r>
              <a:rPr lang="en-US" sz="3399">
                <a:solidFill>
                  <a:srgbClr val="FFFFFF"/>
                </a:solidFill>
                <a:latin typeface="Canva Sans"/>
              </a:rPr>
              <a:t>for sprints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D1D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14372" y="319943"/>
            <a:ext cx="17461745" cy="9449604"/>
            <a:chOff x="0" y="0"/>
            <a:chExt cx="5906812" cy="3196533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5906812" cy="3196533"/>
            </a:xfrm>
            <a:custGeom>
              <a:avLst/>
              <a:gdLst/>
              <a:ahLst/>
              <a:cxnLst/>
              <a:rect r="r" b="b" t="t" l="l"/>
              <a:pathLst>
                <a:path h="3196533" w="5906812">
                  <a:moveTo>
                    <a:pt x="5782352" y="3196533"/>
                  </a:moveTo>
                  <a:lnTo>
                    <a:pt x="124460" y="3196533"/>
                  </a:lnTo>
                  <a:cubicBezTo>
                    <a:pt x="55880" y="3196533"/>
                    <a:pt x="0" y="3140653"/>
                    <a:pt x="0" y="307207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782352" y="0"/>
                  </a:lnTo>
                  <a:cubicBezTo>
                    <a:pt x="5850932" y="0"/>
                    <a:pt x="5906812" y="55880"/>
                    <a:pt x="5906812" y="124460"/>
                  </a:cubicBezTo>
                  <a:lnTo>
                    <a:pt x="5906812" y="3072073"/>
                  </a:lnTo>
                  <a:cubicBezTo>
                    <a:pt x="5906812" y="3140653"/>
                    <a:pt x="5850932" y="3196533"/>
                    <a:pt x="5782352" y="3196533"/>
                  </a:cubicBezTo>
                  <a:close/>
                </a:path>
              </a:pathLst>
            </a:custGeom>
            <a:solidFill>
              <a:srgbClr val="FFFFFF">
                <a:alpha val="2745"/>
              </a:srgbClr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17259300" y="7200900"/>
            <a:ext cx="2057400" cy="2057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1028700"/>
            <a:ext cx="546184" cy="546184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05735" y="1178928"/>
            <a:ext cx="192115" cy="245728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2188491" y="720767"/>
            <a:ext cx="8432158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FFFFFF"/>
                </a:solidFill>
                <a:latin typeface="Inter Bold"/>
              </a:rPr>
              <a:t>General</a:t>
            </a:r>
            <a:r>
              <a:rPr lang="en-US" sz="6000">
                <a:solidFill>
                  <a:srgbClr val="F3BE66"/>
                </a:solidFill>
                <a:latin typeface="Inter Bold"/>
              </a:rPr>
              <a:t> Information</a:t>
            </a:r>
          </a:p>
        </p:txBody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826310" y="1573579"/>
            <a:ext cx="634043" cy="634043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332134" y="8079378"/>
            <a:ext cx="634043" cy="634043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0"/>
          <a:srcRect l="0" t="0" r="0" b="0"/>
          <a:stretch>
            <a:fillRect/>
          </a:stretch>
        </p:blipFill>
        <p:spPr>
          <a:xfrm flipH="false" flipV="false" rot="0">
            <a:off x="2107891" y="4021028"/>
            <a:ext cx="2535595" cy="2535595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1"/>
          <a:srcRect l="0" t="0" r="0" b="0"/>
          <a:stretch>
            <a:fillRect/>
          </a:stretch>
        </p:blipFill>
        <p:spPr>
          <a:xfrm flipH="false" flipV="false" rot="0">
            <a:off x="7691036" y="3023721"/>
            <a:ext cx="2708417" cy="2708417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2"/>
          <a:srcRect l="0" t="0" r="0" b="0"/>
          <a:stretch>
            <a:fillRect/>
          </a:stretch>
        </p:blipFill>
        <p:spPr>
          <a:xfrm flipH="false" flipV="false" rot="0">
            <a:off x="13726992" y="3894548"/>
            <a:ext cx="2300393" cy="2300393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1028700" y="9140190"/>
            <a:ext cx="1737382" cy="207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Poppins"/>
              </a:rPr>
              <a:t>2022 PRESENTATION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09469" y="6289675"/>
            <a:ext cx="4932439" cy="175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3BE66"/>
                </a:solidFill>
                <a:latin typeface="Poppins Bold"/>
              </a:rPr>
              <a:t>Automatic  Deployment  </a:t>
            </a:r>
            <a:r>
              <a:rPr lang="en-US" sz="2499">
                <a:solidFill>
                  <a:srgbClr val="FFFFFF"/>
                </a:solidFill>
                <a:latin typeface="Poppins Bold"/>
              </a:rPr>
              <a:t>on  render at: 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u="sng">
                <a:solidFill>
                  <a:srgbClr val="FFFFFF"/>
                </a:solidFill>
                <a:latin typeface="Poppins Bold"/>
              </a:rPr>
              <a:t>https://ca1-the-gpa-genie.onrender.com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998735" y="6160763"/>
            <a:ext cx="4290529" cy="2437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Poppins Bold"/>
              </a:rPr>
              <a:t>Authentication </a:t>
            </a:r>
            <a:r>
              <a:rPr lang="en-US" sz="2499">
                <a:solidFill>
                  <a:srgbClr val="F3BE66"/>
                </a:solidFill>
                <a:latin typeface="Poppins Bold"/>
              </a:rPr>
              <a:t>required</a:t>
            </a:r>
            <a:r>
              <a:rPr lang="en-US" sz="2499">
                <a:solidFill>
                  <a:srgbClr val="FFFFFF"/>
                </a:solidFill>
                <a:latin typeface="Poppins Bold"/>
              </a:rPr>
              <a:t> for non-public pages. </a:t>
            </a:r>
          </a:p>
          <a:p>
            <a:pPr algn="ctr">
              <a:lnSpc>
                <a:spcPts val="3499"/>
              </a:lnSpc>
            </a:pPr>
          </a:p>
          <a:p>
            <a:pPr algn="ctr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FFFFFF"/>
                </a:solidFill>
                <a:latin typeface="Poppins"/>
              </a:rPr>
              <a:t>Bypassing the authentication by typing in direct link is </a:t>
            </a:r>
            <a:r>
              <a:rPr lang="en-US" sz="2099">
                <a:solidFill>
                  <a:srgbClr val="F3BE66"/>
                </a:solidFill>
                <a:latin typeface="Poppins"/>
              </a:rPr>
              <a:t>addressed </a:t>
            </a:r>
            <a:r>
              <a:rPr lang="en-US" sz="2099">
                <a:solidFill>
                  <a:srgbClr val="FFFFFF"/>
                </a:solidFill>
                <a:latin typeface="Poppins"/>
              </a:rPr>
              <a:t>and is </a:t>
            </a:r>
            <a:r>
              <a:rPr lang="en-US" sz="2099">
                <a:solidFill>
                  <a:srgbClr val="F3BE66"/>
                </a:solidFill>
                <a:latin typeface="Poppins"/>
              </a:rPr>
              <a:t>prevented</a:t>
            </a:r>
            <a:r>
              <a:rPr lang="en-US" sz="2099">
                <a:solidFill>
                  <a:srgbClr val="FFFFFF"/>
                </a:solidFill>
                <a:latin typeface="Poppins"/>
              </a:rPr>
              <a:t>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867266" y="8874125"/>
            <a:ext cx="8355958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Poppins Italics"/>
              </a:rPr>
              <a:t>username: student</a:t>
            </a:r>
          </a:p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FFFFF"/>
                </a:solidFill>
                <a:latin typeface="Poppins Italics"/>
              </a:rPr>
              <a:t>password: student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788199" y="6095040"/>
            <a:ext cx="4177979" cy="2632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</a:p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3BE66"/>
                </a:solidFill>
                <a:latin typeface="Poppins Bold"/>
              </a:rPr>
              <a:t>Responsive  +  Animated</a:t>
            </a:r>
            <a:r>
              <a:rPr lang="en-US" sz="2499">
                <a:solidFill>
                  <a:srgbClr val="FFFFFF"/>
                </a:solidFill>
                <a:latin typeface="Poppins Bold"/>
              </a:rPr>
              <a:t> website design</a:t>
            </a:r>
          </a:p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Poppins Bold"/>
              </a:rPr>
              <a:t>using</a:t>
            </a:r>
          </a:p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Poppins Bold"/>
              </a:rPr>
              <a:t>Tailwind CSS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Poppins Bold"/>
              </a:rPr>
              <a:t>and JS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D1D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448907" y="1647473"/>
            <a:ext cx="13390185" cy="6629951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7510878">
            <a:off x="13271591" y="1040026"/>
            <a:ext cx="1175601" cy="332107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5085719" y="8696960"/>
            <a:ext cx="7853214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Canva Sans Bold"/>
              </a:rPr>
              <a:t>Landing page. Click on the lamp to begin the ritual!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846002" y="207701"/>
            <a:ext cx="6084536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Canva Sans Bold"/>
              </a:rPr>
              <a:t>Navbar to move to other pages</a:t>
            </a:r>
          </a:p>
        </p:txBody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6168208">
            <a:off x="8069239" y="6575113"/>
            <a:ext cx="3286481" cy="92843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D1D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3494355" y="1389317"/>
            <a:ext cx="11299290" cy="6553731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511040" y="8147532"/>
            <a:ext cx="7200900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Canva Sans Bold"/>
              </a:rPr>
              <a:t>A non-traditional approach for tackling forms. 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4574606">
            <a:off x="8299160" y="7095414"/>
            <a:ext cx="2232251" cy="630611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511040" y="8630462"/>
            <a:ext cx="6323261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>
                <a:solidFill>
                  <a:srgbClr val="FFFFFF"/>
                </a:solidFill>
                <a:latin typeface="Canva Sans"/>
              </a:rPr>
              <a:t>Click to choose and use the arrows to navigate!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D1D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3351894" y="1278105"/>
            <a:ext cx="11584212" cy="6545726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899030">
            <a:off x="2988176" y="5373695"/>
            <a:ext cx="4736385" cy="1338029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8909826">
            <a:off x="8726524" y="7943721"/>
            <a:ext cx="1384538" cy="351327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387669" y="3047428"/>
            <a:ext cx="2799633" cy="173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u="sng">
                <a:solidFill>
                  <a:srgbClr val="FFFFFF"/>
                </a:solidFill>
                <a:latin typeface="Canva Sans Bold"/>
              </a:rPr>
              <a:t>Detailed errors</a:t>
            </a:r>
            <a:r>
              <a:rPr lang="en-US" sz="2499">
                <a:solidFill>
                  <a:srgbClr val="FFFFFF"/>
                </a:solidFill>
                <a:latin typeface="Canva Sans Bold"/>
              </a:rPr>
              <a:t> are displayed using Flask's flash() function.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790154" y="8071759"/>
            <a:ext cx="7342379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u="sng">
                <a:solidFill>
                  <a:srgbClr val="FFFFFF"/>
                </a:solidFill>
                <a:latin typeface="Canva Sans Bold"/>
              </a:rPr>
              <a:t>Indicators</a:t>
            </a:r>
            <a:r>
              <a:rPr lang="en-US" sz="2499">
                <a:solidFill>
                  <a:srgbClr val="FFFFFF"/>
                </a:solidFill>
                <a:latin typeface="Canva Sans Bold"/>
              </a:rPr>
              <a:t> are also provided to show which questions are valid and which aren't!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D1D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554354" y="1028700"/>
            <a:ext cx="13179292" cy="6759421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655175">
            <a:off x="5247879" y="3463321"/>
            <a:ext cx="3256026" cy="826217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2702487" y="1864205"/>
            <a:ext cx="3500807" cy="173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Canva Sans Bold"/>
              </a:rPr>
              <a:t>Prediction results are</a:t>
            </a:r>
          </a:p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Canva Sans Bold"/>
              </a:rPr>
              <a:t>displayed with a simple</a:t>
            </a:r>
          </a:p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Canva Sans Bold"/>
              </a:rPr>
              <a:t>animation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D1D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3188998" y="795149"/>
            <a:ext cx="11910005" cy="7873741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766179" y="6445330"/>
            <a:ext cx="2375723" cy="671142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97511" y="3594100"/>
            <a:ext cx="2832787" cy="3051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u="sng">
                <a:solidFill>
                  <a:srgbClr val="FFFFFF"/>
                </a:solidFill>
                <a:latin typeface="Canva Sans Bold"/>
              </a:rPr>
              <a:t>Scroll down</a:t>
            </a:r>
            <a:r>
              <a:rPr lang="en-US" sz="2499">
                <a:solidFill>
                  <a:srgbClr val="FFFFFF"/>
                </a:solidFill>
                <a:latin typeface="Canva Sans Bold"/>
              </a:rPr>
              <a:t> to find input-specific insights, showing what went well and what didn't go well.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DAFTjdRU26Y</dc:identifier>
  <dcterms:modified xsi:type="dcterms:W3CDTF">2011-08-01T06:04:30Z</dcterms:modified>
  <cp:revision>1</cp:revision>
  <dc:title>Purple Futuristic Metaverse Presentation</dc:title>
</cp:coreProperties>
</file>