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19"/>
  </p:notesMasterIdLst>
  <p:sldIdLst>
    <p:sldId id="256" r:id="rId2"/>
    <p:sldId id="390" r:id="rId3"/>
    <p:sldId id="383" r:id="rId4"/>
    <p:sldId id="372" r:id="rId5"/>
    <p:sldId id="354" r:id="rId6"/>
    <p:sldId id="368" r:id="rId7"/>
    <p:sldId id="379" r:id="rId8"/>
    <p:sldId id="338" r:id="rId9"/>
    <p:sldId id="337" r:id="rId10"/>
    <p:sldId id="265" r:id="rId11"/>
    <p:sldId id="308" r:id="rId12"/>
    <p:sldId id="389" r:id="rId13"/>
    <p:sldId id="384" r:id="rId14"/>
    <p:sldId id="388" r:id="rId15"/>
    <p:sldId id="385" r:id="rId16"/>
    <p:sldId id="386" r:id="rId17"/>
    <p:sldId id="3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8B00FF"/>
    <a:srgbClr val="4B0082"/>
    <a:srgbClr val="0000FF"/>
    <a:srgbClr val="00FF00"/>
    <a:srgbClr val="FF7F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8214" autoAdjust="0"/>
  </p:normalViewPr>
  <p:slideViewPr>
    <p:cSldViewPr snapToGrid="0">
      <p:cViewPr varScale="1">
        <p:scale>
          <a:sx n="53" d="100"/>
          <a:sy n="53" d="100"/>
        </p:scale>
        <p:origin x="588" y="114"/>
      </p:cViewPr>
      <p:guideLst/>
    </p:cSldViewPr>
  </p:slideViewPr>
  <p:notesTextViewPr>
    <p:cViewPr>
      <p:scale>
        <a:sx n="1" d="1"/>
        <a:sy n="1" d="1"/>
      </p:scale>
      <p:origin x="0" y="0"/>
    </p:cViewPr>
  </p:notesTextViewPr>
  <p:sorterViewPr>
    <p:cViewPr>
      <p:scale>
        <a:sx n="100" d="100"/>
        <a:sy n="100" d="100"/>
      </p:scale>
      <p:origin x="0" y="-55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63A0E-C9D3-4D57-936D-81DD7495EFA3}"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45003-2FCD-4DC0-BADD-0EF824CEAE75}" type="slidenum">
              <a:rPr lang="en-US" smtClean="0"/>
              <a:t>‹#›</a:t>
            </a:fld>
            <a:endParaRPr lang="en-US"/>
          </a:p>
        </p:txBody>
      </p:sp>
    </p:spTree>
    <p:extLst>
      <p:ext uri="{BB962C8B-B14F-4D97-AF65-F5344CB8AC3E}">
        <p14:creationId xmlns:p14="http://schemas.microsoft.com/office/powerpoint/2010/main" val="216135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645003-2FCD-4DC0-BADD-0EF824CEAE75}" type="slidenum">
              <a:rPr lang="en-US" smtClean="0"/>
              <a:t>1</a:t>
            </a:fld>
            <a:endParaRPr lang="en-US"/>
          </a:p>
        </p:txBody>
      </p:sp>
    </p:spTree>
    <p:extLst>
      <p:ext uri="{BB962C8B-B14F-4D97-AF65-F5344CB8AC3E}">
        <p14:creationId xmlns:p14="http://schemas.microsoft.com/office/powerpoint/2010/main" val="3816112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422091-5DBC-4A8F-9624-A7AC80918A11}" type="slidenum">
              <a:rPr lang="en-US" smtClean="0"/>
              <a:t>13</a:t>
            </a:fld>
            <a:endParaRPr lang="en-US" dirty="0"/>
          </a:p>
        </p:txBody>
      </p:sp>
    </p:spTree>
    <p:extLst>
      <p:ext uri="{BB962C8B-B14F-4D97-AF65-F5344CB8AC3E}">
        <p14:creationId xmlns:p14="http://schemas.microsoft.com/office/powerpoint/2010/main" val="253586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123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46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2260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5824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6239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1161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781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3764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 • SUBHEAD ONLY">
    <p:spTree>
      <p:nvGrpSpPr>
        <p:cNvPr id="1" name=""/>
        <p:cNvGrpSpPr/>
        <p:nvPr/>
      </p:nvGrpSpPr>
      <p:grpSpPr>
        <a:xfrm>
          <a:off x="0" y="0"/>
          <a:ext cx="0" cy="0"/>
          <a:chOff x="0" y="0"/>
          <a:chExt cx="0" cy="0"/>
        </a:xfrm>
      </p:grpSpPr>
      <p:sp>
        <p:nvSpPr>
          <p:cNvPr id="2" name="Head"/>
          <p:cNvSpPr>
            <a:spLocks noGrp="1"/>
          </p:cNvSpPr>
          <p:nvPr>
            <p:ph type="title" hasCustomPrompt="1"/>
          </p:nvPr>
        </p:nvSpPr>
        <p:spPr>
          <a:xfrm>
            <a:off x="1050636" y="524966"/>
            <a:ext cx="10716107" cy="358240"/>
          </a:xfrm>
        </p:spPr>
        <p:txBody>
          <a:bodyPr/>
          <a:lstStyle>
            <a:lvl1pPr>
              <a:defRPr baseline="0"/>
            </a:lvl1pPr>
          </a:lstStyle>
          <a:p>
            <a:r>
              <a:rPr lang="en-US" dirty="0" smtClean="0"/>
              <a:t>Head + subhead layout: Type head here</a:t>
            </a:r>
            <a:endParaRPr lang="en-US" dirty="0"/>
          </a:p>
        </p:txBody>
      </p:sp>
      <p:sp>
        <p:nvSpPr>
          <p:cNvPr id="8" name="Subhead"/>
          <p:cNvSpPr>
            <a:spLocks noGrp="1"/>
          </p:cNvSpPr>
          <p:nvPr>
            <p:ph type="body" sz="quarter" idx="10" hasCustomPrompt="1"/>
          </p:nvPr>
        </p:nvSpPr>
        <p:spPr>
          <a:xfrm>
            <a:off x="1050636" y="1466452"/>
            <a:ext cx="10716107" cy="291935"/>
          </a:xfrm>
        </p:spPr>
        <p:txBody>
          <a:bodyPr/>
          <a:lstStyle>
            <a:lvl1pPr marL="0" indent="0">
              <a:lnSpc>
                <a:spcPct val="100000"/>
              </a:lnSpc>
              <a:spcBef>
                <a:spcPts val="0"/>
              </a:spcBef>
              <a:spcAft>
                <a:spcPts val="0"/>
              </a:spcAft>
              <a:buSzPct val="100000"/>
              <a:buNone/>
              <a:defRPr sz="1900"/>
            </a:lvl1pPr>
            <a:lvl2pPr marL="155265" indent="-155265">
              <a:buSzPct val="100000"/>
              <a:defRPr sz="1800"/>
            </a:lvl2pPr>
            <a:lvl3pPr marL="464373" indent="-155265">
              <a:buSzPct val="100000"/>
              <a:buFont typeface="Arial" pitchFamily="34" charset="0"/>
              <a:buChar char="–"/>
              <a:defRPr sz="1600"/>
            </a:lvl3pPr>
            <a:lvl4pPr marL="713653" indent="-149569">
              <a:buFont typeface="Arial" pitchFamily="34" charset="0"/>
              <a:buChar char="•"/>
              <a:defRPr sz="1600"/>
            </a:lvl4pPr>
          </a:lstStyle>
          <a:p>
            <a:pPr lvl="0"/>
            <a:r>
              <a:rPr lang="en-US" dirty="0" smtClean="0"/>
              <a:t>Type subhead here</a:t>
            </a:r>
          </a:p>
        </p:txBody>
      </p:sp>
    </p:spTree>
    <p:extLst>
      <p:ext uri="{BB962C8B-B14F-4D97-AF65-F5344CB8AC3E}">
        <p14:creationId xmlns:p14="http://schemas.microsoft.com/office/powerpoint/2010/main" val="12612156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259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281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859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11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9438325"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186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217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056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58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
        <p:nvSpPr>
          <p:cNvPr id="37" name="Rectangle 36"/>
          <p:cNvSpPr/>
          <p:nvPr userDrawn="1"/>
        </p:nvSpPr>
        <p:spPr>
          <a:xfrm>
            <a:off x="128832" y="6016109"/>
            <a:ext cx="779381" cy="830997"/>
          </a:xfrm>
          <a:prstGeom prst="rect">
            <a:avLst/>
          </a:prstGeom>
        </p:spPr>
        <p:txBody>
          <a:bodyPr wrap="none">
            <a:spAutoFit/>
          </a:bodyPr>
          <a:lstStyle/>
          <a:p>
            <a:r>
              <a:rPr lang="en-US" sz="4800" dirty="0">
                <a:ln w="0"/>
                <a:gradFill flip="none" rotWithShape="1">
                  <a:gsLst>
                    <a:gs pos="0">
                      <a:srgbClr val="FFC000"/>
                    </a:gs>
                    <a:gs pos="60000">
                      <a:schemeClr val="accent5"/>
                    </a:gs>
                    <a:gs pos="100000">
                      <a:srgbClr val="FF0000"/>
                    </a:gs>
                  </a:gsLst>
                  <a:lin ang="0" scaled="1"/>
                  <a:tileRect/>
                </a:gradFill>
                <a:effectLst>
                  <a:reflection blurRad="6350" stA="53000" endA="300" endPos="35500" dir="5400000" sy="-90000" algn="bl" rotWithShape="0"/>
                </a:effectLst>
              </a:rPr>
              <a:t>AI</a:t>
            </a:r>
            <a:endParaRPr lang="en-US" sz="4800" dirty="0"/>
          </a:p>
        </p:txBody>
      </p:sp>
    </p:spTree>
    <p:extLst>
      <p:ext uri="{BB962C8B-B14F-4D97-AF65-F5344CB8AC3E}">
        <p14:creationId xmlns:p14="http://schemas.microsoft.com/office/powerpoint/2010/main" val="383433374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computerworld.com/article/2847330/fidelitys-top-it-exec-sees-potential-in-ai.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financial-planning.com/news/what-happens-when-ai-rewires-wealth-management"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3436218" y="5906729"/>
            <a:ext cx="5486400" cy="766958"/>
          </a:xfrm>
        </p:spPr>
        <p:txBody>
          <a:bodyPr>
            <a:normAutofit lnSpcReduction="10000"/>
          </a:bodyPr>
          <a:lstStyle/>
          <a:p>
            <a:pPr algn="ctr"/>
            <a:r>
              <a:rPr lang="en-US" dirty="0" smtClean="0">
                <a:solidFill>
                  <a:schemeClr val="bg1">
                    <a:lumMod val="65000"/>
                  </a:schemeClr>
                </a:solidFill>
              </a:rPr>
              <a:t>Robert Zembowicz</a:t>
            </a:r>
          </a:p>
          <a:p>
            <a:pPr algn="ctr"/>
            <a:r>
              <a:rPr lang="en-US" dirty="0" smtClean="0">
                <a:solidFill>
                  <a:schemeClr val="bg1">
                    <a:lumMod val="65000"/>
                  </a:schemeClr>
                </a:solidFill>
              </a:rPr>
              <a:t>Enterprise Architecture/CTO Office</a:t>
            </a:r>
            <a:endParaRPr lang="en-US" dirty="0">
              <a:solidFill>
                <a:schemeClr val="bg1">
                  <a:lumMod val="65000"/>
                </a:schemeClr>
              </a:solidFill>
            </a:endParaRPr>
          </a:p>
        </p:txBody>
      </p:sp>
      <p:sp>
        <p:nvSpPr>
          <p:cNvPr id="4" name="Rectangle 3"/>
          <p:cNvSpPr/>
          <p:nvPr/>
        </p:nvSpPr>
        <p:spPr>
          <a:xfrm>
            <a:off x="3738559" y="464779"/>
            <a:ext cx="5486400" cy="4708981"/>
          </a:xfrm>
          <a:prstGeom prst="rect">
            <a:avLst/>
          </a:prstGeom>
          <a:noFill/>
        </p:spPr>
        <p:txBody>
          <a:bodyPr wrap="square" lIns="91440" tIns="45720" rIns="91440" bIns="45720">
            <a:spAutoFit/>
          </a:bodyPr>
          <a:lstStyle/>
          <a:p>
            <a:pPr algn="ctr"/>
            <a:r>
              <a:rPr lang="en-US" sz="30000" b="0" cap="none" spc="0" dirty="0" smtClean="0">
                <a:ln w="0"/>
                <a:gradFill flip="none" rotWithShape="1">
                  <a:gsLst>
                    <a:gs pos="0">
                      <a:srgbClr val="FFC000"/>
                    </a:gs>
                    <a:gs pos="60000">
                      <a:schemeClr val="accent5"/>
                    </a:gs>
                    <a:gs pos="100000">
                      <a:srgbClr val="FF0000"/>
                    </a:gs>
                  </a:gsLst>
                  <a:lin ang="10800000" scaled="1"/>
                  <a:tileRect/>
                </a:gradFill>
                <a:effectLst>
                  <a:reflection blurRad="6350" stA="53000" endA="300" endPos="35500" dir="5400000" sy="-90000" algn="bl" rotWithShape="0"/>
                </a:effectLst>
              </a:rPr>
              <a:t>AI</a:t>
            </a:r>
            <a:endParaRPr lang="en-US" sz="30000" b="0" cap="none" spc="0" dirty="0">
              <a:ln w="0"/>
              <a:gradFill flip="none" rotWithShape="1">
                <a:gsLst>
                  <a:gs pos="0">
                    <a:srgbClr val="FFC000"/>
                  </a:gs>
                  <a:gs pos="60000">
                    <a:schemeClr val="accent5"/>
                  </a:gs>
                  <a:gs pos="100000">
                    <a:srgbClr val="FF0000"/>
                  </a:gs>
                </a:gsLst>
                <a:lin ang="10800000" scaled="1"/>
                <a:tileRect/>
              </a:gradFill>
              <a:effectLst>
                <a:reflection blurRad="6350" stA="53000" endA="300" endPos="35500" dir="5400000" sy="-90000" algn="bl" rotWithShape="0"/>
              </a:effectLst>
            </a:endParaRPr>
          </a:p>
        </p:txBody>
      </p:sp>
      <p:sp>
        <p:nvSpPr>
          <p:cNvPr id="5" name="TextBox 4"/>
          <p:cNvSpPr txBox="1"/>
          <p:nvPr/>
        </p:nvSpPr>
        <p:spPr>
          <a:xfrm>
            <a:off x="1370746" y="1501771"/>
            <a:ext cx="4238661" cy="707886"/>
          </a:xfrm>
          <a:prstGeom prst="rect">
            <a:avLst/>
          </a:prstGeom>
          <a:noFill/>
        </p:spPr>
        <p:txBody>
          <a:bodyPr wrap="none" rtlCol="0">
            <a:spAutoFit/>
          </a:bodyPr>
          <a:lstStyle/>
          <a:p>
            <a:r>
              <a:rPr lang="en-US" sz="4000" dirty="0" smtClean="0">
                <a:solidFill>
                  <a:schemeClr val="accent2"/>
                </a:solidFill>
              </a:rPr>
              <a:t>Science Fiction?</a:t>
            </a:r>
          </a:p>
        </p:txBody>
      </p:sp>
      <p:sp>
        <p:nvSpPr>
          <p:cNvPr id="6" name="TextBox 5"/>
          <p:cNvSpPr txBox="1"/>
          <p:nvPr/>
        </p:nvSpPr>
        <p:spPr>
          <a:xfrm>
            <a:off x="8031428" y="673998"/>
            <a:ext cx="1797287" cy="707886"/>
          </a:xfrm>
          <a:prstGeom prst="rect">
            <a:avLst/>
          </a:prstGeom>
          <a:noFill/>
        </p:spPr>
        <p:txBody>
          <a:bodyPr wrap="none" rtlCol="0">
            <a:spAutoFit/>
          </a:bodyPr>
          <a:lstStyle/>
          <a:p>
            <a:r>
              <a:rPr lang="en-US" sz="4000" dirty="0" smtClean="0">
                <a:solidFill>
                  <a:schemeClr val="accent6"/>
                </a:solidFill>
              </a:rPr>
              <a:t>Hype?</a:t>
            </a:r>
          </a:p>
        </p:txBody>
      </p:sp>
      <p:sp>
        <p:nvSpPr>
          <p:cNvPr id="7" name="TextBox 6"/>
          <p:cNvSpPr txBox="1"/>
          <p:nvPr/>
        </p:nvSpPr>
        <p:spPr>
          <a:xfrm>
            <a:off x="9032455" y="4793610"/>
            <a:ext cx="2137124" cy="707886"/>
          </a:xfrm>
          <a:prstGeom prst="rect">
            <a:avLst/>
          </a:prstGeom>
          <a:noFill/>
        </p:spPr>
        <p:txBody>
          <a:bodyPr wrap="none" rtlCol="0">
            <a:spAutoFit/>
          </a:bodyPr>
          <a:lstStyle/>
          <a:p>
            <a:r>
              <a:rPr lang="en-US" sz="4000" dirty="0" smtClean="0">
                <a:solidFill>
                  <a:schemeClr val="accent4"/>
                </a:solidFill>
              </a:rPr>
              <a:t>Reality?</a:t>
            </a:r>
          </a:p>
        </p:txBody>
      </p:sp>
    </p:spTree>
    <p:extLst>
      <p:ext uri="{BB962C8B-B14F-4D97-AF65-F5344CB8AC3E}">
        <p14:creationId xmlns:p14="http://schemas.microsoft.com/office/powerpoint/2010/main" val="2303083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and the Financial Industry</a:t>
            </a:r>
            <a:br>
              <a:rPr lang="en-US" dirty="0" smtClean="0"/>
            </a:br>
            <a:r>
              <a:rPr lang="en-US" i="1" dirty="0" smtClean="0">
                <a:solidFill>
                  <a:schemeClr val="accent3"/>
                </a:solidFill>
              </a:rPr>
              <a:t>Fidelity Investments</a:t>
            </a:r>
            <a:endParaRPr lang="en-US" i="1" dirty="0">
              <a:solidFill>
                <a:schemeClr val="accent3"/>
              </a:solidFill>
            </a:endParaRPr>
          </a:p>
        </p:txBody>
      </p:sp>
      <p:sp>
        <p:nvSpPr>
          <p:cNvPr id="3" name="Content Placeholder 2"/>
          <p:cNvSpPr>
            <a:spLocks noGrp="1"/>
          </p:cNvSpPr>
          <p:nvPr>
            <p:ph idx="1"/>
          </p:nvPr>
        </p:nvSpPr>
        <p:spPr/>
        <p:txBody>
          <a:bodyPr>
            <a:normAutofit/>
          </a:bodyPr>
          <a:lstStyle/>
          <a:p>
            <a:r>
              <a:rPr lang="en-US" dirty="0" smtClean="0"/>
              <a:t>Q: What </a:t>
            </a:r>
            <a:r>
              <a:rPr lang="en-US" dirty="0"/>
              <a:t>emerging technologies are you excited about</a:t>
            </a:r>
            <a:r>
              <a:rPr lang="en-US" dirty="0" smtClean="0"/>
              <a:t>?</a:t>
            </a:r>
          </a:p>
          <a:p>
            <a:r>
              <a:rPr lang="en-US" dirty="0" smtClean="0"/>
              <a:t>A: “The </a:t>
            </a:r>
            <a:r>
              <a:rPr lang="en-US" dirty="0"/>
              <a:t>ones that we're putting more emphasis on are the various forms of </a:t>
            </a:r>
            <a:r>
              <a:rPr lang="en-US" b="1" dirty="0">
                <a:solidFill>
                  <a:schemeClr val="accent1"/>
                </a:solidFill>
              </a:rPr>
              <a:t>artificial intelligence</a:t>
            </a:r>
            <a:r>
              <a:rPr lang="en-US" dirty="0"/>
              <a:t>. AI-type systems will start to hit their stride. When you think about a lot of the interaction we have with the customers, much of the information to answer questions could be provided by machines. The phone reps could spend more time focused on the customers' needs rather than looking things up</a:t>
            </a:r>
            <a:r>
              <a:rPr lang="en-US" dirty="0" smtClean="0"/>
              <a:t>.”</a:t>
            </a:r>
            <a:endParaRPr lang="en-US" dirty="0"/>
          </a:p>
          <a:p>
            <a:pPr lvl="1"/>
            <a:r>
              <a:rPr lang="en-US" dirty="0" smtClean="0"/>
              <a:t>Stephen Neff, Fidelity Investments CTO</a:t>
            </a:r>
          </a:p>
        </p:txBody>
      </p:sp>
      <p:sp>
        <p:nvSpPr>
          <p:cNvPr id="4" name="Rectangle 3"/>
          <p:cNvSpPr/>
          <p:nvPr/>
        </p:nvSpPr>
        <p:spPr>
          <a:xfrm>
            <a:off x="3657600" y="5781586"/>
            <a:ext cx="8286750" cy="830997"/>
          </a:xfrm>
          <a:prstGeom prst="rect">
            <a:avLst/>
          </a:prstGeom>
        </p:spPr>
        <p:txBody>
          <a:bodyPr wrap="square">
            <a:spAutoFit/>
          </a:bodyPr>
          <a:lstStyle/>
          <a:p>
            <a:pPr lvl="1"/>
            <a:r>
              <a:rPr lang="en-US" sz="1600" dirty="0"/>
              <a:t>Source: “Fidelity's top IT exec sees potential in A.I.” – </a:t>
            </a:r>
            <a:r>
              <a:rPr lang="en-US" sz="1600" dirty="0" err="1" smtClean="0"/>
              <a:t>ComputerWorld</a:t>
            </a:r>
            <a:r>
              <a:rPr lang="en-US" sz="1600" dirty="0" smtClean="0"/>
              <a:t> (2014) </a:t>
            </a:r>
            <a:r>
              <a:rPr lang="en-US" sz="1600" dirty="0">
                <a:hlinkClick r:id="rId2"/>
              </a:rPr>
              <a:t>http://www.computerworld.com/article/2847330/fidelitys-top-it-exec-sees-potential-in-ai.html</a:t>
            </a:r>
            <a:endParaRPr lang="en-US" sz="1600" dirty="0"/>
          </a:p>
        </p:txBody>
      </p:sp>
    </p:spTree>
    <p:extLst>
      <p:ext uri="{BB962C8B-B14F-4D97-AF65-F5344CB8AC3E}">
        <p14:creationId xmlns:p14="http://schemas.microsoft.com/office/powerpoint/2010/main" val="1800693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and the Financial Industry</a:t>
            </a:r>
            <a:br>
              <a:rPr lang="en-US" dirty="0" smtClean="0"/>
            </a:br>
            <a:r>
              <a:rPr lang="en-US" i="1" dirty="0" smtClean="0">
                <a:solidFill>
                  <a:schemeClr val="accent3"/>
                </a:solidFill>
              </a:rPr>
              <a:t>BlackRock’s Aladdin</a:t>
            </a:r>
            <a:endParaRPr lang="en-US" i="1" dirty="0">
              <a:solidFill>
                <a:schemeClr val="accent3"/>
              </a:solidFill>
            </a:endParaRPr>
          </a:p>
        </p:txBody>
      </p:sp>
      <p:sp>
        <p:nvSpPr>
          <p:cNvPr id="3" name="Content Placeholder 2"/>
          <p:cNvSpPr>
            <a:spLocks noGrp="1"/>
          </p:cNvSpPr>
          <p:nvPr>
            <p:ph sz="half" idx="1"/>
          </p:nvPr>
        </p:nvSpPr>
        <p:spPr>
          <a:xfrm>
            <a:off x="2589212" y="2133600"/>
            <a:ext cx="4313864" cy="4481052"/>
          </a:xfrm>
        </p:spPr>
        <p:txBody>
          <a:bodyPr>
            <a:normAutofit/>
          </a:bodyPr>
          <a:lstStyle/>
          <a:p>
            <a:r>
              <a:rPr lang="en-US" dirty="0" smtClean="0"/>
              <a:t>Help </a:t>
            </a:r>
            <a:r>
              <a:rPr lang="en-US" dirty="0"/>
              <a:t>inform investment </a:t>
            </a:r>
            <a:r>
              <a:rPr lang="en-US" dirty="0" smtClean="0"/>
              <a:t>decisions</a:t>
            </a:r>
          </a:p>
          <a:p>
            <a:pPr lvl="1"/>
            <a:r>
              <a:rPr lang="en-US" dirty="0" smtClean="0"/>
              <a:t>Used internally and externally</a:t>
            </a:r>
          </a:p>
          <a:p>
            <a:pPr lvl="1"/>
            <a:r>
              <a:rPr lang="en-US" dirty="0" smtClean="0"/>
              <a:t>Nearly </a:t>
            </a:r>
            <a:r>
              <a:rPr lang="en-US" dirty="0"/>
              <a:t>30,000 people use </a:t>
            </a:r>
            <a:r>
              <a:rPr lang="en-US" dirty="0" smtClean="0"/>
              <a:t>Aladdin</a:t>
            </a:r>
          </a:p>
          <a:p>
            <a:r>
              <a:rPr lang="en-US" dirty="0" smtClean="0"/>
              <a:t>Based on Hadoop &amp; </a:t>
            </a:r>
            <a:r>
              <a:rPr lang="en-US" dirty="0" err="1" smtClean="0"/>
              <a:t>OpenSource</a:t>
            </a:r>
            <a:r>
              <a:rPr lang="en-US" dirty="0" smtClean="0"/>
              <a:t> </a:t>
            </a:r>
          </a:p>
          <a:p>
            <a:r>
              <a:rPr lang="en-US" dirty="0"/>
              <a:t>N</a:t>
            </a:r>
            <a:r>
              <a:rPr lang="en-US" dirty="0" smtClean="0"/>
              <a:t>atural-language processing</a:t>
            </a:r>
          </a:p>
          <a:p>
            <a:pPr lvl="1"/>
            <a:r>
              <a:rPr lang="en-US" dirty="0" smtClean="0"/>
              <a:t>Documents</a:t>
            </a:r>
            <a:r>
              <a:rPr lang="en-US" dirty="0"/>
              <a:t>, </a:t>
            </a:r>
            <a:r>
              <a:rPr lang="en-US" dirty="0" smtClean="0"/>
              <a:t>news stories, broker </a:t>
            </a:r>
            <a:r>
              <a:rPr lang="en-US" dirty="0"/>
              <a:t>reports, </a:t>
            </a:r>
            <a:r>
              <a:rPr lang="en-US" dirty="0" smtClean="0"/>
              <a:t>Social Media</a:t>
            </a:r>
          </a:p>
          <a:p>
            <a:r>
              <a:rPr lang="en-US" dirty="0" smtClean="0"/>
              <a:t>Satellite Image Processing</a:t>
            </a:r>
          </a:p>
          <a:p>
            <a:pPr lvl="1"/>
            <a:r>
              <a:rPr lang="en-US" dirty="0" smtClean="0"/>
              <a:t>E.g., how full parking lots are</a:t>
            </a:r>
          </a:p>
          <a:p>
            <a:r>
              <a:rPr lang="en-US" dirty="0" smtClean="0"/>
              <a:t>Generates </a:t>
            </a:r>
            <a:r>
              <a:rPr lang="en-US" dirty="0"/>
              <a:t>a sentiment score on the entities or </a:t>
            </a:r>
            <a:r>
              <a:rPr lang="en-US" dirty="0" smtClean="0"/>
              <a:t>companies</a:t>
            </a:r>
            <a:endParaRPr lang="en-US" dirty="0"/>
          </a:p>
        </p:txBody>
      </p:sp>
      <p:sp>
        <p:nvSpPr>
          <p:cNvPr id="5" name="TextBox 4"/>
          <p:cNvSpPr txBox="1"/>
          <p:nvPr/>
        </p:nvSpPr>
        <p:spPr>
          <a:xfrm>
            <a:off x="3583853" y="6504042"/>
            <a:ext cx="8545929" cy="307777"/>
          </a:xfrm>
          <a:prstGeom prst="rect">
            <a:avLst/>
          </a:prstGeom>
          <a:noFill/>
        </p:spPr>
        <p:txBody>
          <a:bodyPr wrap="none" rtlCol="0">
            <a:spAutoFit/>
          </a:bodyPr>
          <a:lstStyle/>
          <a:p>
            <a:r>
              <a:rPr lang="en-US" sz="1400" dirty="0">
                <a:hlinkClick r:id="rId2"/>
              </a:rPr>
              <a:t>https://</a:t>
            </a:r>
            <a:r>
              <a:rPr lang="en-US" sz="1400" dirty="0" smtClean="0">
                <a:hlinkClick r:id="rId2"/>
              </a:rPr>
              <a:t>www.financial-planning.com/news/what-happens-when-ai-rewires-wealth-management</a:t>
            </a:r>
            <a:endParaRPr lang="en-US" sz="1400" dirty="0"/>
          </a:p>
        </p:txBody>
      </p:sp>
      <p:pic>
        <p:nvPicPr>
          <p:cNvPr id="1026" name="Picture 2" descr="Aladdin Enterprise"/>
          <p:cNvPicPr>
            <a:picLocks noGrp="1" noChangeAspect="1" noChangeArrowheads="1"/>
          </p:cNvPicPr>
          <p:nvPr>
            <p:ph sz="half" idx="2"/>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61859" y="3194874"/>
            <a:ext cx="5093755" cy="3249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15201" y="2066925"/>
            <a:ext cx="4210050" cy="923330"/>
          </a:xfrm>
          <a:prstGeom prst="rect">
            <a:avLst/>
          </a:prstGeom>
          <a:noFill/>
        </p:spPr>
        <p:txBody>
          <a:bodyPr wrap="square" rtlCol="0">
            <a:spAutoFit/>
          </a:bodyPr>
          <a:lstStyle/>
          <a:p>
            <a:r>
              <a:rPr lang="en-US" dirty="0" smtClean="0">
                <a:solidFill>
                  <a:schemeClr val="accent1"/>
                </a:solidFill>
              </a:rPr>
              <a:t>BlackRock announced they are adding more and more AI algorithms to their Aladdin platform</a:t>
            </a:r>
            <a:endParaRPr lang="en-US" dirty="0">
              <a:solidFill>
                <a:schemeClr val="accent1"/>
              </a:solidFill>
            </a:endParaRPr>
          </a:p>
        </p:txBody>
      </p:sp>
    </p:spTree>
    <p:extLst>
      <p:ext uri="{BB962C8B-B14F-4D97-AF65-F5344CB8AC3E}">
        <p14:creationId xmlns:p14="http://schemas.microsoft.com/office/powerpoint/2010/main" val="224618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and the Financial Industry</a:t>
            </a:r>
            <a:br>
              <a:rPr lang="en-US" dirty="0" smtClean="0"/>
            </a:br>
            <a:r>
              <a:rPr lang="en-US" i="1" dirty="0" smtClean="0">
                <a:solidFill>
                  <a:schemeClr val="accent3"/>
                </a:solidFill>
              </a:rPr>
              <a:t>Investment Management</a:t>
            </a:r>
            <a:endParaRPr lang="en-US" i="1" dirty="0">
              <a:solidFill>
                <a:schemeClr val="accent3"/>
              </a:solidFill>
            </a:endParaRPr>
          </a:p>
        </p:txBody>
      </p:sp>
      <p:sp>
        <p:nvSpPr>
          <p:cNvPr id="3" name="Content Placeholder 2"/>
          <p:cNvSpPr>
            <a:spLocks noGrp="1"/>
          </p:cNvSpPr>
          <p:nvPr>
            <p:ph sz="half" idx="1"/>
          </p:nvPr>
        </p:nvSpPr>
        <p:spPr/>
        <p:txBody>
          <a:bodyPr>
            <a:normAutofit/>
          </a:bodyPr>
          <a:lstStyle/>
          <a:p>
            <a:pPr marL="0" indent="0">
              <a:buNone/>
            </a:pPr>
            <a:r>
              <a:rPr lang="en-US" b="1" dirty="0" smtClean="0">
                <a:solidFill>
                  <a:schemeClr val="accent2"/>
                </a:solidFill>
              </a:rPr>
              <a:t>AI can help financial firms with:</a:t>
            </a:r>
          </a:p>
          <a:p>
            <a:r>
              <a:rPr lang="en-US" dirty="0" smtClean="0"/>
              <a:t>Information Advantage: traditional and alternative data</a:t>
            </a:r>
          </a:p>
          <a:p>
            <a:endParaRPr lang="en-US" dirty="0" smtClean="0"/>
          </a:p>
          <a:p>
            <a:r>
              <a:rPr lang="en-US" dirty="0" smtClean="0"/>
              <a:t>Investment Strategy Advantage: using better algorithms</a:t>
            </a:r>
          </a:p>
          <a:p>
            <a:endParaRPr lang="en-US" dirty="0" smtClean="0"/>
          </a:p>
          <a:p>
            <a:r>
              <a:rPr lang="en-US" dirty="0" smtClean="0"/>
              <a:t>Compliance monitoring</a:t>
            </a:r>
          </a:p>
          <a:p>
            <a:pPr lvl="1"/>
            <a:endParaRPr lang="en-US" dirty="0" smtClean="0"/>
          </a:p>
        </p:txBody>
      </p:sp>
      <p:sp>
        <p:nvSpPr>
          <p:cNvPr id="4" name="Content Placeholder 3"/>
          <p:cNvSpPr>
            <a:spLocks noGrp="1"/>
          </p:cNvSpPr>
          <p:nvPr>
            <p:ph sz="half" idx="2"/>
          </p:nvPr>
        </p:nvSpPr>
        <p:spPr>
          <a:xfrm>
            <a:off x="7190747" y="2126222"/>
            <a:ext cx="4313864" cy="4495642"/>
          </a:xfrm>
        </p:spPr>
        <p:txBody>
          <a:bodyPr>
            <a:normAutofit/>
          </a:bodyPr>
          <a:lstStyle/>
          <a:p>
            <a:pPr marL="0" indent="0">
              <a:buNone/>
            </a:pPr>
            <a:r>
              <a:rPr lang="en-US" b="1" dirty="0" smtClean="0">
                <a:solidFill>
                  <a:schemeClr val="accent4"/>
                </a:solidFill>
              </a:rPr>
              <a:t>Examples:</a:t>
            </a:r>
          </a:p>
          <a:p>
            <a:r>
              <a:rPr lang="en-US" dirty="0" smtClean="0"/>
              <a:t>News summarization</a:t>
            </a:r>
          </a:p>
          <a:p>
            <a:r>
              <a:rPr lang="en-US" dirty="0" smtClean="0"/>
              <a:t>News sentiment assessment</a:t>
            </a:r>
          </a:p>
          <a:p>
            <a:r>
              <a:rPr lang="en-US" dirty="0" smtClean="0"/>
              <a:t>Automating investment research</a:t>
            </a:r>
          </a:p>
          <a:p>
            <a:r>
              <a:rPr lang="en-US" dirty="0" smtClean="0"/>
              <a:t>Portfolio management</a:t>
            </a:r>
          </a:p>
          <a:p>
            <a:r>
              <a:rPr lang="en-US" dirty="0" smtClean="0"/>
              <a:t>Algorithmic trading models</a:t>
            </a:r>
          </a:p>
          <a:p>
            <a:r>
              <a:rPr lang="en-US" dirty="0" smtClean="0"/>
              <a:t>Trading execution</a:t>
            </a:r>
          </a:p>
          <a:p>
            <a:r>
              <a:rPr lang="en-US" dirty="0" smtClean="0"/>
              <a:t>Risk management</a:t>
            </a:r>
          </a:p>
          <a:p>
            <a:r>
              <a:rPr lang="en-US" dirty="0" smtClean="0"/>
              <a:t>Anomaly Detection</a:t>
            </a:r>
          </a:p>
          <a:p>
            <a:r>
              <a:rPr lang="en-US" dirty="0" smtClean="0"/>
              <a:t>Rogue or insider trading</a:t>
            </a:r>
          </a:p>
          <a:p>
            <a:endParaRPr lang="en-US" dirty="0" smtClean="0"/>
          </a:p>
        </p:txBody>
      </p:sp>
    </p:spTree>
    <p:extLst>
      <p:ext uri="{BB962C8B-B14F-4D97-AF65-F5344CB8AC3E}">
        <p14:creationId xmlns:p14="http://schemas.microsoft.com/office/powerpoint/2010/main" val="3788596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AI – 2018 CTO Goals</a:t>
            </a:r>
            <a:endParaRPr lang="en-US" dirty="0"/>
          </a:p>
        </p:txBody>
      </p:sp>
      <p:sp>
        <p:nvSpPr>
          <p:cNvPr id="4" name="Text Placeholder 2"/>
          <p:cNvSpPr txBox="1">
            <a:spLocks/>
          </p:cNvSpPr>
          <p:nvPr/>
        </p:nvSpPr>
        <p:spPr bwMode="auto">
          <a:xfrm>
            <a:off x="4800600" y="4648200"/>
            <a:ext cx="7391400" cy="2031325"/>
          </a:xfrm>
          <a:prstGeom prst="rect">
            <a:avLst/>
          </a:prstGeom>
          <a:noFill/>
          <a:ln w="9525">
            <a:noFill/>
            <a:miter lim="800000"/>
            <a:headEnd/>
            <a:tailEnd/>
          </a:ln>
        </p:spPr>
        <p:txBody>
          <a:bodyPr vert="horz" wrap="square" lIns="182880" tIns="182880" rIns="182880" bIns="182880" numCol="1" anchor="t" anchorCtr="0" compatLnSpc="1">
            <a:prstTxWarp prst="textNoShape">
              <a:avLst/>
            </a:prstTxWarp>
            <a:spAutoFit/>
          </a:bodyPr>
          <a:lstStyle>
            <a:lvl1pPr marL="0" indent="0" algn="l" defTabSz="913076" rtl="0" eaLnBrk="1" fontAlgn="base" hangingPunct="1">
              <a:lnSpc>
                <a:spcPct val="100000"/>
              </a:lnSpc>
              <a:spcBef>
                <a:spcPts val="0"/>
              </a:spcBef>
              <a:spcAft>
                <a:spcPts val="0"/>
              </a:spcAft>
              <a:buSzPct val="100000"/>
              <a:buFont typeface="Arial" pitchFamily="34" charset="0"/>
              <a:buNone/>
              <a:defRPr sz="1900" kern="1200">
                <a:solidFill>
                  <a:schemeClr val="tx1"/>
                </a:solidFill>
                <a:latin typeface="Arial" pitchFamily="34" charset="0"/>
                <a:ea typeface="+mn-ea"/>
                <a:cs typeface="Arial" pitchFamily="34" charset="0"/>
              </a:defRPr>
            </a:lvl1pPr>
            <a:lvl2pPr marL="155265" indent="-155265" algn="l" defTabSz="913076" rtl="0" eaLnBrk="1" fontAlgn="base" hangingPunct="1">
              <a:lnSpc>
                <a:spcPct val="95000"/>
              </a:lnSpc>
              <a:spcBef>
                <a:spcPct val="20000"/>
              </a:spcBef>
              <a:spcAft>
                <a:spcPct val="0"/>
              </a:spcAft>
              <a:buSzPct val="100000"/>
              <a:buFont typeface="Arial" pitchFamily="34" charset="0"/>
              <a:buChar char="•"/>
              <a:defRPr sz="1800" kern="1200">
                <a:solidFill>
                  <a:schemeClr val="tx1"/>
                </a:solidFill>
                <a:latin typeface="Arial" pitchFamily="34" charset="0"/>
                <a:ea typeface="+mn-ea"/>
                <a:cs typeface="Arial" pitchFamily="34" charset="0"/>
              </a:defRPr>
            </a:lvl2pPr>
            <a:lvl3pPr marL="464373" indent="-155265" algn="l" defTabSz="913076" rtl="0" eaLnBrk="1" fontAlgn="base" hangingPunct="1">
              <a:lnSpc>
                <a:spcPct val="101000"/>
              </a:lnSpc>
              <a:spcBef>
                <a:spcPts val="269"/>
              </a:spcBef>
              <a:spcAft>
                <a:spcPts val="90"/>
              </a:spcAft>
              <a:buSzPct val="100000"/>
              <a:buFont typeface="Arial" pitchFamily="34" charset="0"/>
              <a:buChar char="–"/>
              <a:defRPr sz="1600" kern="1200">
                <a:solidFill>
                  <a:schemeClr val="tx1"/>
                </a:solidFill>
                <a:latin typeface="Arial" pitchFamily="34" charset="0"/>
                <a:ea typeface="+mn-ea"/>
                <a:cs typeface="Arial" pitchFamily="34" charset="0"/>
              </a:defRPr>
            </a:lvl3pPr>
            <a:lvl4pPr marL="713653" indent="-149569" algn="l" defTabSz="913076" rtl="0" eaLnBrk="1" fontAlgn="base" hangingPunct="1">
              <a:lnSpc>
                <a:spcPct val="101000"/>
              </a:lnSpc>
              <a:spcBef>
                <a:spcPts val="269"/>
              </a:spcBef>
              <a:spcAft>
                <a:spcPts val="90"/>
              </a:spcAft>
              <a:buSzPct val="95000"/>
              <a:buFont typeface="Arial" pitchFamily="34" charset="0"/>
              <a:buChar char="•"/>
              <a:defRPr sz="1600" kern="1200">
                <a:solidFill>
                  <a:schemeClr val="tx1"/>
                </a:solidFill>
                <a:latin typeface="Arial" pitchFamily="34" charset="0"/>
                <a:ea typeface="+mn-ea"/>
                <a:cs typeface="Arial" pitchFamily="34" charset="0"/>
              </a:defRPr>
            </a:lvl4pPr>
            <a:lvl5pPr marL="2056914" indent="-227914" algn="l" defTabSz="913076"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012" indent="-228546" algn="l" defTabSz="91418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06" indent="-228546" algn="l" defTabSz="91418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8" indent="-228546" algn="l" defTabSz="91418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2" indent="-228546" algn="l" defTabSz="91418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4. Environments for Deep Learning</a:t>
            </a:r>
          </a:p>
          <a:p>
            <a:pPr marL="517525" indent="-176213"/>
            <a:r>
              <a:rPr lang="en-US" sz="1800" dirty="0" smtClean="0"/>
              <a:t>- Evaluate tools/frameworks/libraries</a:t>
            </a:r>
          </a:p>
          <a:p>
            <a:pPr marL="517525" indent="-176213"/>
            <a:r>
              <a:rPr lang="en-US" sz="1800" dirty="0" smtClean="0"/>
              <a:t>- How to do DL on laptop/desktop/server/instance/cluster</a:t>
            </a:r>
          </a:p>
          <a:p>
            <a:endParaRPr lang="en-US" sz="2000" dirty="0" smtClean="0"/>
          </a:p>
          <a:p>
            <a:pPr marL="342900" indent="-342900"/>
            <a:r>
              <a:rPr lang="en-US" sz="2400" b="1" dirty="0" smtClean="0"/>
              <a:t>5. Architecture for operationalizing AI models</a:t>
            </a:r>
            <a:endParaRPr lang="en-US" sz="2400" b="1" dirty="0"/>
          </a:p>
        </p:txBody>
      </p:sp>
      <p:sp>
        <p:nvSpPr>
          <p:cNvPr id="8" name="TextBox 7"/>
          <p:cNvSpPr txBox="1"/>
          <p:nvPr/>
        </p:nvSpPr>
        <p:spPr>
          <a:xfrm>
            <a:off x="6551520" y="14645"/>
            <a:ext cx="5638800" cy="954107"/>
          </a:xfrm>
          <a:prstGeom prst="rect">
            <a:avLst/>
          </a:prstGeom>
          <a:noFill/>
        </p:spPr>
        <p:txBody>
          <a:bodyPr wrap="square" rtlCol="0" anchor="ctr">
            <a:spAutoFit/>
          </a:bodyPr>
          <a:lstStyle/>
          <a:p>
            <a:pPr algn="ctr"/>
            <a:r>
              <a:rPr lang="en-US" sz="2800" dirty="0" smtClean="0">
                <a:solidFill>
                  <a:schemeClr val="accent2">
                    <a:lumMod val="75000"/>
                  </a:schemeClr>
                </a:solidFill>
              </a:rPr>
              <a:t>Through collaboration with other groups at Vanguard</a:t>
            </a:r>
            <a:endParaRPr lang="en-US" sz="2800" dirty="0">
              <a:solidFill>
                <a:schemeClr val="accent2">
                  <a:lumMod val="75000"/>
                </a:schemeClr>
              </a:solidFill>
            </a:endParaRPr>
          </a:p>
        </p:txBody>
      </p:sp>
      <p:grpSp>
        <p:nvGrpSpPr>
          <p:cNvPr id="5" name="Group 4"/>
          <p:cNvGrpSpPr/>
          <p:nvPr/>
        </p:nvGrpSpPr>
        <p:grpSpPr>
          <a:xfrm>
            <a:off x="8534400" y="1173301"/>
            <a:ext cx="3429000" cy="3170099"/>
            <a:chOff x="8534400" y="990600"/>
            <a:chExt cx="3429000" cy="3170099"/>
          </a:xfrm>
        </p:grpSpPr>
        <p:sp>
          <p:nvSpPr>
            <p:cNvPr id="7" name="Rectangle 6"/>
            <p:cNvSpPr/>
            <p:nvPr/>
          </p:nvSpPr>
          <p:spPr>
            <a:xfrm>
              <a:off x="8534400" y="1020901"/>
              <a:ext cx="3429000" cy="646331"/>
            </a:xfrm>
            <a:prstGeom prst="rect">
              <a:avLst/>
            </a:prstGeom>
            <a:noFill/>
          </p:spPr>
          <p:txBody>
            <a:bodyPr wrap="square" lIns="91440" tIns="45720" rIns="91440" bIns="45720">
              <a:spAutoFit/>
            </a:bodyPr>
            <a:lstStyle/>
            <a:p>
              <a:pPr algn="ctr" defTabSz="457200"/>
              <a:r>
                <a:rPr lang="en-US" sz="3600" dirty="0" smtClean="0">
                  <a:ln w="0"/>
                  <a:gradFill flip="none" rotWithShape="1">
                    <a:gsLst>
                      <a:gs pos="0">
                        <a:srgbClr val="FFC000"/>
                      </a:gs>
                      <a:gs pos="60000">
                        <a:srgbClr val="92AA4C"/>
                      </a:gs>
                      <a:gs pos="100000">
                        <a:srgbClr val="FF0000"/>
                      </a:gs>
                    </a:gsLst>
                    <a:lin ang="10800000" scaled="1"/>
                    <a:tileRect/>
                  </a:gradFill>
                  <a:effectLst>
                    <a:reflection blurRad="6350" stA="53000" endA="300" endPos="35500" dir="5400000" sy="-90000" algn="bl" rotWithShape="0"/>
                  </a:effectLst>
                  <a:latin typeface="Century Gothic" panose="020B0502020202020204"/>
                </a:rPr>
                <a:t>Partnership on</a:t>
              </a:r>
              <a:endParaRPr lang="en-US" sz="3600" dirty="0">
                <a:ln w="0"/>
                <a:gradFill flip="none" rotWithShape="1">
                  <a:gsLst>
                    <a:gs pos="0">
                      <a:srgbClr val="FFC000"/>
                    </a:gs>
                    <a:gs pos="60000">
                      <a:srgbClr val="92AA4C"/>
                    </a:gs>
                    <a:gs pos="100000">
                      <a:srgbClr val="FF0000"/>
                    </a:gs>
                  </a:gsLst>
                  <a:lin ang="10800000" scaled="1"/>
                  <a:tileRect/>
                </a:gradFill>
                <a:effectLst>
                  <a:reflection blurRad="6350" stA="53000" endA="300" endPos="35500" dir="5400000" sy="-90000" algn="bl" rotWithShape="0"/>
                </a:effectLst>
                <a:latin typeface="Century Gothic" panose="020B0502020202020204"/>
              </a:endParaRPr>
            </a:p>
          </p:txBody>
        </p:sp>
        <p:sp>
          <p:nvSpPr>
            <p:cNvPr id="9" name="Rectangle 8"/>
            <p:cNvSpPr/>
            <p:nvPr/>
          </p:nvSpPr>
          <p:spPr>
            <a:xfrm>
              <a:off x="8534400" y="990600"/>
              <a:ext cx="3429000" cy="3170099"/>
            </a:xfrm>
            <a:prstGeom prst="rect">
              <a:avLst/>
            </a:prstGeom>
            <a:noFill/>
          </p:spPr>
          <p:txBody>
            <a:bodyPr wrap="square" lIns="91440" tIns="45720" rIns="91440" bIns="45720">
              <a:spAutoFit/>
            </a:bodyPr>
            <a:lstStyle/>
            <a:p>
              <a:pPr algn="ctr" defTabSz="457200"/>
              <a:r>
                <a:rPr lang="en-US" sz="20000" dirty="0" smtClean="0">
                  <a:ln w="0"/>
                  <a:gradFill flip="none" rotWithShape="1">
                    <a:gsLst>
                      <a:gs pos="0">
                        <a:srgbClr val="FFC000"/>
                      </a:gs>
                      <a:gs pos="60000">
                        <a:srgbClr val="92AA4C"/>
                      </a:gs>
                      <a:gs pos="100000">
                        <a:srgbClr val="FF0000"/>
                      </a:gs>
                    </a:gsLst>
                    <a:lin ang="10800000" scaled="1"/>
                    <a:tileRect/>
                  </a:gradFill>
                  <a:effectLst>
                    <a:reflection blurRad="6350" stA="53000" endA="300" endPos="35500" dir="5400000" sy="-90000" algn="bl" rotWithShape="0"/>
                  </a:effectLst>
                  <a:latin typeface="Century Gothic" panose="020B0502020202020204"/>
                </a:rPr>
                <a:t>AI</a:t>
              </a:r>
            </a:p>
          </p:txBody>
        </p:sp>
      </p:grpSp>
      <p:sp>
        <p:nvSpPr>
          <p:cNvPr id="14" name="Text Placeholder 2"/>
          <p:cNvSpPr>
            <a:spLocks noGrp="1"/>
          </p:cNvSpPr>
          <p:nvPr>
            <p:ph type="body" sz="quarter" idx="10"/>
          </p:nvPr>
        </p:nvSpPr>
        <p:spPr>
          <a:xfrm>
            <a:off x="757989" y="1394207"/>
            <a:ext cx="7567864" cy="5355312"/>
          </a:xfrm>
        </p:spPr>
        <p:txBody>
          <a:bodyPr>
            <a:normAutofit/>
          </a:bodyPr>
          <a:lstStyle/>
          <a:p>
            <a:r>
              <a:rPr lang="en-US" sz="2400" b="1" dirty="0" smtClean="0"/>
              <a:t>1. Continue Getting Smart on AI</a:t>
            </a:r>
          </a:p>
          <a:p>
            <a:pPr marL="517525" indent="-176213"/>
            <a:r>
              <a:rPr lang="en-US" sz="1800" dirty="0" smtClean="0"/>
              <a:t>- Educate Business and IT, individual contributors and leaders</a:t>
            </a:r>
          </a:p>
          <a:p>
            <a:pPr marL="517525" indent="-176213"/>
            <a:r>
              <a:rPr lang="en-US" sz="1800" dirty="0" smtClean="0"/>
              <a:t>- Learn from Partners and Consulting Companies</a:t>
            </a:r>
          </a:p>
          <a:p>
            <a:pPr marL="512763" indent="-171450"/>
            <a:r>
              <a:rPr lang="en-US" sz="1800" dirty="0" smtClean="0"/>
              <a:t>- Continue research on approaches and use cases in the Financial Industry</a:t>
            </a:r>
          </a:p>
          <a:p>
            <a:r>
              <a:rPr lang="en-US" sz="2400" dirty="0" smtClean="0"/>
              <a:t> </a:t>
            </a:r>
          </a:p>
          <a:p>
            <a:r>
              <a:rPr lang="en-US" sz="2400" b="1" dirty="0" smtClean="0"/>
              <a:t>2. About 3 Vanguard-Specific Experiments</a:t>
            </a:r>
          </a:p>
          <a:p>
            <a:pPr marL="517525" indent="-176213"/>
            <a:r>
              <a:rPr lang="en-US" sz="2000" dirty="0" smtClean="0"/>
              <a:t>- </a:t>
            </a:r>
            <a:r>
              <a:rPr lang="en-US" sz="1800" dirty="0" smtClean="0"/>
              <a:t>Preferably real business problems</a:t>
            </a:r>
          </a:p>
          <a:p>
            <a:pPr marL="517525" indent="-176213"/>
            <a:r>
              <a:rPr lang="en-US" sz="1800" dirty="0" smtClean="0"/>
              <a:t>- CTO role: observe | enable | consult | partner</a:t>
            </a:r>
          </a:p>
          <a:p>
            <a:pPr marL="517525" indent="-176213"/>
            <a:r>
              <a:rPr lang="en-US" sz="1800" dirty="0" smtClean="0"/>
              <a:t>- Build interest and appetite to finance project(s) for 2019</a:t>
            </a:r>
          </a:p>
          <a:p>
            <a:r>
              <a:rPr lang="en-US" sz="2400" dirty="0" smtClean="0"/>
              <a:t> </a:t>
            </a:r>
          </a:p>
          <a:p>
            <a:r>
              <a:rPr lang="en-US" sz="2400" b="1" dirty="0" smtClean="0"/>
              <a:t>3. AI Competency</a:t>
            </a:r>
          </a:p>
          <a:p>
            <a:pPr marL="517525" indent="-176213"/>
            <a:r>
              <a:rPr lang="en-US" sz="1800" dirty="0" smtClean="0"/>
              <a:t>- How to attract / hire externally</a:t>
            </a:r>
          </a:p>
          <a:p>
            <a:pPr marL="517525" indent="-176213"/>
            <a:r>
              <a:rPr lang="en-US" sz="1800" dirty="0" smtClean="0"/>
              <a:t>- How to grow talent in-house</a:t>
            </a:r>
          </a:p>
          <a:p>
            <a:pPr marL="517525" indent="-176213"/>
            <a:r>
              <a:rPr lang="en-US" sz="1800" dirty="0" smtClean="0"/>
              <a:t>- Establish AI Community</a:t>
            </a:r>
          </a:p>
          <a:p>
            <a:r>
              <a:rPr lang="en-US" sz="2400" dirty="0" smtClean="0"/>
              <a:t> </a:t>
            </a:r>
            <a:endParaRPr lang="en-US" sz="2400" dirty="0"/>
          </a:p>
        </p:txBody>
      </p:sp>
    </p:spTree>
    <p:extLst>
      <p:ext uri="{BB962C8B-B14F-4D97-AF65-F5344CB8AC3E}">
        <p14:creationId xmlns:p14="http://schemas.microsoft.com/office/powerpoint/2010/main" val="2702723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Help?</a:t>
            </a:r>
            <a:br>
              <a:rPr lang="en-US" dirty="0" smtClean="0"/>
            </a:br>
            <a:r>
              <a:rPr lang="en-US" i="1" dirty="0" smtClean="0">
                <a:solidFill>
                  <a:schemeClr val="accent3"/>
                </a:solidFill>
              </a:rPr>
              <a:t>The CTO Engagement Model</a:t>
            </a:r>
            <a:endParaRPr lang="en-US" i="1" dirty="0">
              <a:solidFill>
                <a:schemeClr val="accent3"/>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12595"/>
              </p:ext>
            </p:extLst>
          </p:nvPr>
        </p:nvGraphicFramePr>
        <p:xfrm>
          <a:off x="2589213" y="2133600"/>
          <a:ext cx="8915400" cy="4302760"/>
        </p:xfrm>
        <a:graphic>
          <a:graphicData uri="http://schemas.openxmlformats.org/drawingml/2006/table">
            <a:tbl>
              <a:tblPr firstRow="1" bandRow="1">
                <a:tableStyleId>{5C22544A-7EE6-4342-B048-85BDC9FD1C3A}</a:tableStyleId>
              </a:tblPr>
              <a:tblGrid>
                <a:gridCol w="1219736"/>
                <a:gridCol w="7695664"/>
              </a:tblGrid>
              <a:tr h="370840">
                <a:tc>
                  <a:txBody>
                    <a:bodyPr/>
                    <a:lstStyle/>
                    <a:p>
                      <a:pPr algn="ctr"/>
                      <a:r>
                        <a:rPr lang="en-US" dirty="0" smtClean="0"/>
                        <a:t>CTO</a:t>
                      </a:r>
                      <a:r>
                        <a:rPr lang="en-US" baseline="0" dirty="0" smtClean="0"/>
                        <a:t> </a:t>
                      </a:r>
                      <a:r>
                        <a:rPr lang="en-US" dirty="0" smtClean="0"/>
                        <a:t>Role</a:t>
                      </a:r>
                      <a:endParaRPr lang="en-US" dirty="0"/>
                    </a:p>
                  </a:txBody>
                  <a:tcPr/>
                </a:tc>
                <a:tc>
                  <a:txBody>
                    <a:bodyPr/>
                    <a:lstStyle/>
                    <a:p>
                      <a:r>
                        <a:rPr lang="en-US" dirty="0" smtClean="0"/>
                        <a:t>Explanation</a:t>
                      </a:r>
                      <a:endParaRPr lang="en-US" dirty="0"/>
                    </a:p>
                  </a:txBody>
                  <a:tcPr/>
                </a:tc>
              </a:tr>
              <a:tr h="370840">
                <a:tc>
                  <a:txBody>
                    <a:bodyPr/>
                    <a:lstStyle/>
                    <a:p>
                      <a:pPr algn="ctr"/>
                      <a:r>
                        <a:rPr lang="en-US" dirty="0" smtClean="0"/>
                        <a:t>Observe</a:t>
                      </a:r>
                      <a:endParaRPr lang="en-US" dirty="0"/>
                    </a:p>
                  </a:txBody>
                  <a:tcPr/>
                </a:tc>
                <a:tc>
                  <a:txBody>
                    <a:bodyPr/>
                    <a:lstStyle/>
                    <a:p>
                      <a:pPr marL="285750" indent="-285750">
                        <a:buFont typeface="Arial" panose="020B0604020202020204" pitchFamily="34" charset="0"/>
                        <a:buChar char="•"/>
                      </a:pPr>
                      <a:r>
                        <a:rPr lang="en-US" dirty="0" smtClean="0"/>
                        <a:t>Track progress</a:t>
                      </a:r>
                    </a:p>
                    <a:p>
                      <a:pPr marL="285750" indent="-285750">
                        <a:buFont typeface="Arial" panose="020B0604020202020204" pitchFamily="34" charset="0"/>
                        <a:buChar char="•"/>
                      </a:pPr>
                      <a:r>
                        <a:rPr lang="en-US" dirty="0" smtClean="0"/>
                        <a:t>Collect lessons learned</a:t>
                      </a:r>
                      <a:r>
                        <a:rPr lang="en-US" baseline="0" dirty="0" smtClean="0"/>
                        <a:t> and </a:t>
                      </a:r>
                      <a:r>
                        <a:rPr lang="en-US" dirty="0" smtClean="0"/>
                        <a:t>share with others</a:t>
                      </a:r>
                      <a:endParaRPr lang="en-US" dirty="0"/>
                    </a:p>
                  </a:txBody>
                  <a:tcPr/>
                </a:tc>
              </a:tr>
              <a:tr h="370840">
                <a:tc>
                  <a:txBody>
                    <a:bodyPr/>
                    <a:lstStyle/>
                    <a:p>
                      <a:pPr algn="ctr"/>
                      <a:r>
                        <a:rPr lang="en-US" dirty="0" smtClean="0"/>
                        <a:t>Enable</a:t>
                      </a:r>
                      <a:endParaRPr lang="en-US" dirty="0"/>
                    </a:p>
                  </a:txBody>
                  <a:tcPr/>
                </a:tc>
                <a:tc>
                  <a:txBody>
                    <a:bodyPr/>
                    <a:lstStyle/>
                    <a:p>
                      <a:pPr marL="285750" indent="-285750">
                        <a:buFont typeface="Arial" panose="020B0604020202020204" pitchFamily="34" charset="0"/>
                        <a:buChar char="•"/>
                      </a:pPr>
                      <a:r>
                        <a:rPr lang="en-US" dirty="0" smtClean="0"/>
                        <a:t>Above +</a:t>
                      </a:r>
                    </a:p>
                    <a:p>
                      <a:pPr marL="285750" indent="-285750">
                        <a:buFont typeface="Arial" panose="020B0604020202020204" pitchFamily="34" charset="0"/>
                        <a:buChar char="•"/>
                      </a:pPr>
                      <a:r>
                        <a:rPr lang="en-US" dirty="0" smtClean="0"/>
                        <a:t>Identify needed</a:t>
                      </a:r>
                      <a:r>
                        <a:rPr lang="en-US" baseline="0" dirty="0" smtClean="0"/>
                        <a:t> environments and assist with implementing them</a:t>
                      </a:r>
                    </a:p>
                    <a:p>
                      <a:pPr marL="285750" indent="-285750">
                        <a:buFont typeface="Arial" panose="020B0604020202020204" pitchFamily="34" charset="0"/>
                        <a:buChar char="•"/>
                      </a:pPr>
                      <a:r>
                        <a:rPr lang="en-US" baseline="0" dirty="0" smtClean="0"/>
                        <a:t>Bring required tools, libraries, frameworks, …</a:t>
                      </a:r>
                    </a:p>
                    <a:p>
                      <a:pPr marL="285750" indent="-285750">
                        <a:buFont typeface="Arial" panose="020B0604020202020204" pitchFamily="34" charset="0"/>
                        <a:buChar char="•"/>
                      </a:pPr>
                      <a:r>
                        <a:rPr lang="en-US" baseline="0" dirty="0" smtClean="0"/>
                        <a:t>Suggest training classes and other resources</a:t>
                      </a:r>
                      <a:endParaRPr lang="en-US" dirty="0"/>
                    </a:p>
                  </a:txBody>
                  <a:tcPr/>
                </a:tc>
              </a:tr>
              <a:tr h="370840">
                <a:tc>
                  <a:txBody>
                    <a:bodyPr/>
                    <a:lstStyle/>
                    <a:p>
                      <a:pPr algn="ctr"/>
                      <a:r>
                        <a:rPr lang="en-US" dirty="0" smtClean="0"/>
                        <a:t>Consult</a:t>
                      </a:r>
                      <a:endParaRPr lang="en-US" dirty="0"/>
                    </a:p>
                  </a:txBody>
                  <a:tcPr/>
                </a:tc>
                <a:tc>
                  <a:txBody>
                    <a:bodyPr/>
                    <a:lstStyle/>
                    <a:p>
                      <a:pPr marL="285750" indent="-285750">
                        <a:buFont typeface="Arial" panose="020B0604020202020204" pitchFamily="34" charset="0"/>
                        <a:buChar char="•"/>
                      </a:pPr>
                      <a:r>
                        <a:rPr lang="en-US" dirty="0" smtClean="0"/>
                        <a:t>Above +</a:t>
                      </a:r>
                    </a:p>
                    <a:p>
                      <a:pPr marL="285750" indent="-285750">
                        <a:buFont typeface="Arial" panose="020B0604020202020204" pitchFamily="34" charset="0"/>
                        <a:buChar char="•"/>
                      </a:pPr>
                      <a:r>
                        <a:rPr lang="en-US" dirty="0" smtClean="0"/>
                        <a:t>Advice on approach details</a:t>
                      </a:r>
                    </a:p>
                    <a:p>
                      <a:pPr marL="285750" indent="-285750">
                        <a:buFont typeface="Arial" panose="020B0604020202020204" pitchFamily="34" charset="0"/>
                        <a:buChar char="•"/>
                      </a:pPr>
                      <a:r>
                        <a:rPr lang="en-US" dirty="0" smtClean="0"/>
                        <a:t>Teach, train, transition know-how</a:t>
                      </a:r>
                    </a:p>
                    <a:p>
                      <a:pPr marL="285750" indent="-285750">
                        <a:buFont typeface="Arial" panose="020B0604020202020204" pitchFamily="34" charset="0"/>
                        <a:buChar char="•"/>
                      </a:pPr>
                      <a:r>
                        <a:rPr lang="en-US" dirty="0" smtClean="0"/>
                        <a:t>[No access</a:t>
                      </a:r>
                      <a:r>
                        <a:rPr lang="en-US" baseline="0" dirty="0" smtClean="0"/>
                        <a:t> to data required]</a:t>
                      </a:r>
                      <a:endParaRPr lang="en-US" dirty="0"/>
                    </a:p>
                  </a:txBody>
                  <a:tcPr/>
                </a:tc>
              </a:tr>
              <a:tr h="370840">
                <a:tc>
                  <a:txBody>
                    <a:bodyPr/>
                    <a:lstStyle/>
                    <a:p>
                      <a:pPr algn="ctr"/>
                      <a:r>
                        <a:rPr lang="en-US" dirty="0" smtClean="0"/>
                        <a:t>Partner</a:t>
                      </a:r>
                      <a:endParaRPr lang="en-US" dirty="0"/>
                    </a:p>
                  </a:txBody>
                  <a:tcPr/>
                </a:tc>
                <a:tc>
                  <a:txBody>
                    <a:bodyPr/>
                    <a:lstStyle/>
                    <a:p>
                      <a:pPr marL="285750" indent="-285750">
                        <a:buFont typeface="Arial" panose="020B0604020202020204" pitchFamily="34" charset="0"/>
                        <a:buChar char="•"/>
                      </a:pPr>
                      <a:r>
                        <a:rPr lang="en-US" dirty="0" smtClean="0"/>
                        <a:t>Above +</a:t>
                      </a:r>
                    </a:p>
                    <a:p>
                      <a:pPr marL="285750" indent="-285750">
                        <a:buFont typeface="Arial" panose="020B0604020202020204" pitchFamily="34" charset="0"/>
                        <a:buChar char="•"/>
                      </a:pPr>
                      <a:r>
                        <a:rPr lang="en-US" dirty="0" smtClean="0"/>
                        <a:t>Co-develop models</a:t>
                      </a:r>
                    </a:p>
                    <a:p>
                      <a:pPr marL="285750" indent="-285750">
                        <a:buFont typeface="Arial" panose="020B0604020202020204" pitchFamily="34" charset="0"/>
                        <a:buChar char="•"/>
                      </a:pPr>
                      <a:r>
                        <a:rPr lang="en-US" dirty="0" smtClean="0"/>
                        <a:t>[Access to data required]</a:t>
                      </a:r>
                      <a:endParaRPr lang="en-US" dirty="0"/>
                    </a:p>
                  </a:txBody>
                  <a:tcPr/>
                </a:tc>
              </a:tr>
            </a:tbl>
          </a:graphicData>
        </a:graphic>
      </p:graphicFrame>
    </p:spTree>
    <p:extLst>
      <p:ext uri="{BB962C8B-B14F-4D97-AF65-F5344CB8AC3E}">
        <p14:creationId xmlns:p14="http://schemas.microsoft.com/office/powerpoint/2010/main" val="105613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422" y="624110"/>
            <a:ext cx="10041923" cy="1280890"/>
          </a:xfrm>
        </p:spPr>
        <p:txBody>
          <a:bodyPr>
            <a:normAutofit/>
          </a:bodyPr>
          <a:lstStyle/>
          <a:p>
            <a:r>
              <a:rPr lang="en-US" dirty="0" smtClean="0"/>
              <a:t>AI: Deep Learning and Natural Language Processing – </a:t>
            </a:r>
            <a:r>
              <a:rPr lang="en-US" dirty="0" smtClean="0">
                <a:solidFill>
                  <a:schemeClr val="accent1"/>
                </a:solidFill>
              </a:rPr>
              <a:t>Candidate</a:t>
            </a:r>
            <a:r>
              <a:rPr lang="en-US" dirty="0" smtClean="0"/>
              <a:t> Use Cases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5834755"/>
              </p:ext>
            </p:extLst>
          </p:nvPr>
        </p:nvGraphicFramePr>
        <p:xfrm>
          <a:off x="1771135" y="1998652"/>
          <a:ext cx="10041925" cy="3139440"/>
        </p:xfrm>
        <a:graphic>
          <a:graphicData uri="http://schemas.openxmlformats.org/drawingml/2006/table">
            <a:tbl>
              <a:tblPr firstRow="1" bandRow="1">
                <a:tableStyleId>{5C22544A-7EE6-4342-B048-85BDC9FD1C3A}</a:tableStyleId>
              </a:tblPr>
              <a:tblGrid>
                <a:gridCol w="1680519"/>
                <a:gridCol w="4361736"/>
                <a:gridCol w="3052318"/>
                <a:gridCol w="947352"/>
              </a:tblGrid>
              <a:tr h="233131">
                <a:tc>
                  <a:txBody>
                    <a:bodyPr/>
                    <a:lstStyle/>
                    <a:p>
                      <a:r>
                        <a:rPr lang="en-US" sz="1600" dirty="0" smtClean="0"/>
                        <a:t>Business Group</a:t>
                      </a:r>
                      <a:endParaRPr lang="en-US" sz="1600" dirty="0"/>
                    </a:p>
                  </a:txBody>
                  <a:tcPr anchor="ctr"/>
                </a:tc>
                <a:tc>
                  <a:txBody>
                    <a:bodyPr/>
                    <a:lstStyle/>
                    <a:p>
                      <a:r>
                        <a:rPr lang="en-US" sz="1600" dirty="0" smtClean="0"/>
                        <a:t>Use Case</a:t>
                      </a:r>
                      <a:endParaRPr lang="en-US" sz="1600" dirty="0"/>
                    </a:p>
                  </a:txBody>
                  <a:tcPr anchor="ctr"/>
                </a:tc>
                <a:tc>
                  <a:txBody>
                    <a:bodyPr/>
                    <a:lstStyle/>
                    <a:p>
                      <a:r>
                        <a:rPr lang="en-US" sz="1600" dirty="0" smtClean="0"/>
                        <a:t>Contacts</a:t>
                      </a:r>
                      <a:endParaRPr lang="en-US" sz="1600" dirty="0"/>
                    </a:p>
                  </a:txBody>
                  <a:tcPr anchor="ctr"/>
                </a:tc>
                <a:tc>
                  <a:txBody>
                    <a:bodyPr/>
                    <a:lstStyle/>
                    <a:p>
                      <a:pPr algn="ctr"/>
                      <a:r>
                        <a:rPr lang="en-US" sz="1600" dirty="0" smtClean="0"/>
                        <a:t>CTO Role?</a:t>
                      </a:r>
                      <a:endParaRPr lang="en-US" sz="1600" dirty="0"/>
                    </a:p>
                  </a:txBody>
                  <a:tcPr anchor="ct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IMG</a:t>
                      </a:r>
                      <a:r>
                        <a:rPr lang="en-US" sz="1600" baseline="0" dirty="0" smtClean="0"/>
                        <a:t>-Fintech</a:t>
                      </a:r>
                      <a:endParaRPr lang="en-US" sz="1600" dirty="0" smtClean="0"/>
                    </a:p>
                  </a:txBody>
                  <a:tcPr/>
                </a:tc>
                <a:tc>
                  <a:txBody>
                    <a:bodyPr/>
                    <a:lstStyle/>
                    <a:p>
                      <a:r>
                        <a:rPr lang="en-US" sz="1600" baseline="0" dirty="0" smtClean="0"/>
                        <a:t>Multiple Fintech Experiments</a:t>
                      </a:r>
                      <a:endParaRPr lang="en-US" sz="16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Warren Pennington, John Evans, Michael King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smtClean="0"/>
                        <a:t>Partner</a:t>
                      </a:r>
                    </a:p>
                  </a:txBody>
                  <a:tcPr/>
                </a:tc>
              </a:tr>
              <a:tr h="370840">
                <a:tc>
                  <a:txBody>
                    <a:bodyPr/>
                    <a:lstStyle/>
                    <a:p>
                      <a:r>
                        <a:rPr lang="en-US" sz="1600" dirty="0" smtClean="0"/>
                        <a:t>IMG-QEG</a:t>
                      </a:r>
                      <a:endParaRPr lang="en-US" sz="1600" dirty="0"/>
                    </a:p>
                  </a:txBody>
                  <a:tcPr/>
                </a:tc>
                <a:tc>
                  <a:txBody>
                    <a:bodyPr/>
                    <a:lstStyle/>
                    <a:p>
                      <a:r>
                        <a:rPr lang="en-US" sz="1600" dirty="0" smtClean="0"/>
                        <a:t>Text</a:t>
                      </a:r>
                      <a:r>
                        <a:rPr lang="en-US" sz="1600" baseline="0" dirty="0" smtClean="0"/>
                        <a:t> Analytics: SEC 10-K and 10-Q Filings</a:t>
                      </a:r>
                      <a:endParaRPr lang="en-US" sz="1600" dirty="0"/>
                    </a:p>
                  </a:txBody>
                  <a:tcPr/>
                </a:tc>
                <a:tc>
                  <a:txBody>
                    <a:bodyPr/>
                    <a:lstStyle/>
                    <a:p>
                      <a:r>
                        <a:rPr lang="en-US" sz="1600" dirty="0" smtClean="0"/>
                        <a:t>Scott </a:t>
                      </a:r>
                      <a:r>
                        <a:rPr lang="en-US" sz="1600" dirty="0" err="1" smtClean="0"/>
                        <a:t>Rodemer</a:t>
                      </a:r>
                      <a:r>
                        <a:rPr lang="en-US" sz="1600" dirty="0" smtClean="0"/>
                        <a:t>,</a:t>
                      </a:r>
                      <a:br>
                        <a:rPr lang="en-US" sz="1600" dirty="0" smtClean="0"/>
                      </a:br>
                      <a:r>
                        <a:rPr lang="en-US" sz="1600" dirty="0" err="1" smtClean="0"/>
                        <a:t>Neeraj</a:t>
                      </a:r>
                      <a:r>
                        <a:rPr lang="en-US" sz="1600" dirty="0" smtClean="0"/>
                        <a:t> Bhatia</a:t>
                      </a:r>
                      <a:endParaRPr lang="en-US" sz="1600" dirty="0"/>
                    </a:p>
                  </a:txBody>
                  <a:tcPr/>
                </a:tc>
                <a:tc>
                  <a:txBody>
                    <a:bodyPr/>
                    <a:lstStyle/>
                    <a:p>
                      <a:pPr algn="ctr"/>
                      <a:r>
                        <a:rPr lang="en-US" sz="1600" dirty="0" smtClean="0"/>
                        <a:t>Partner</a:t>
                      </a:r>
                      <a:endParaRPr lang="en-US" sz="1600" dirty="0"/>
                    </a:p>
                  </a:txBody>
                  <a:tcPr/>
                </a:tc>
              </a:tr>
              <a:tr h="370840">
                <a:tc>
                  <a:txBody>
                    <a:bodyPr/>
                    <a:lstStyle/>
                    <a:p>
                      <a:r>
                        <a:rPr lang="en-US" sz="1600" dirty="0" smtClean="0"/>
                        <a:t>IMG-QEG</a:t>
                      </a:r>
                      <a:endParaRPr lang="en-US" sz="1600" dirty="0"/>
                    </a:p>
                  </a:txBody>
                  <a:tcPr/>
                </a:tc>
                <a:tc>
                  <a:txBody>
                    <a:bodyPr/>
                    <a:lstStyle/>
                    <a:p>
                      <a:r>
                        <a:rPr lang="en-US" sz="1600" dirty="0" smtClean="0"/>
                        <a:t>Performan</a:t>
                      </a:r>
                      <a:r>
                        <a:rPr lang="en-US" sz="1600" baseline="0" dirty="0" smtClean="0"/>
                        <a:t>ce/Risk Control Models (*)</a:t>
                      </a:r>
                      <a:endParaRPr lang="en-US" sz="1600" dirty="0"/>
                    </a:p>
                  </a:txBody>
                  <a:tcPr/>
                </a:tc>
                <a:tc>
                  <a:txBody>
                    <a:bodyPr/>
                    <a:lstStyle/>
                    <a:p>
                      <a:r>
                        <a:rPr lang="en-US" sz="1600" dirty="0" smtClean="0"/>
                        <a:t>Paul </a:t>
                      </a:r>
                      <a:r>
                        <a:rPr lang="en-US" sz="1600" dirty="0" err="1" smtClean="0"/>
                        <a:t>Musella</a:t>
                      </a:r>
                      <a:r>
                        <a:rPr lang="en-US" sz="1600" dirty="0" smtClean="0"/>
                        <a:t>,</a:t>
                      </a:r>
                      <a:r>
                        <a:rPr lang="en-US" sz="1600" baseline="0" dirty="0" smtClean="0"/>
                        <a:t/>
                      </a:r>
                      <a:br>
                        <a:rPr lang="en-US" sz="1600" baseline="0" dirty="0" smtClean="0"/>
                      </a:br>
                      <a:r>
                        <a:rPr lang="en-US" sz="1600" baseline="0" dirty="0" smtClean="0"/>
                        <a:t>Michael </a:t>
                      </a:r>
                      <a:r>
                        <a:rPr lang="en-US" sz="1600" baseline="0" dirty="0" err="1" smtClean="0"/>
                        <a:t>Shertok</a:t>
                      </a:r>
                      <a:r>
                        <a:rPr lang="en-US" sz="1600" baseline="0" dirty="0" smtClean="0"/>
                        <a:t>, Frank Perry</a:t>
                      </a:r>
                      <a:endParaRPr lang="en-US" sz="1600" dirty="0"/>
                    </a:p>
                  </a:txBody>
                  <a:tcPr/>
                </a:tc>
                <a:tc>
                  <a:txBody>
                    <a:bodyPr/>
                    <a:lstStyle/>
                    <a:p>
                      <a:pPr algn="ctr"/>
                      <a:r>
                        <a:rPr lang="en-US" sz="1600" dirty="0" smtClean="0"/>
                        <a:t>Enable</a:t>
                      </a:r>
                      <a:endParaRPr lang="en-US" sz="1600" dirty="0"/>
                    </a:p>
                  </a:txBody>
                  <a:tcPr/>
                </a:tc>
              </a:tr>
              <a:tr h="370840">
                <a:tc>
                  <a:txBody>
                    <a:bodyPr/>
                    <a:lstStyle/>
                    <a:p>
                      <a:r>
                        <a:rPr lang="en-US" sz="1600" dirty="0" smtClean="0"/>
                        <a:t>IMG-ISG</a:t>
                      </a:r>
                      <a:endParaRPr lang="en-US" sz="1600" dirty="0"/>
                    </a:p>
                  </a:txBody>
                  <a:tcPr/>
                </a:tc>
                <a:tc>
                  <a:txBody>
                    <a:bodyPr/>
                    <a:lstStyle/>
                    <a:p>
                      <a:r>
                        <a:rPr lang="en-US" sz="1600" dirty="0" smtClean="0"/>
                        <a:t>Improve Market Forecasting Models</a:t>
                      </a:r>
                    </a:p>
                    <a:p>
                      <a:pPr marL="285750" indent="-285750">
                        <a:buFontTx/>
                        <a:buChar char="-"/>
                      </a:pPr>
                      <a:r>
                        <a:rPr lang="en-US" sz="1600" dirty="0" smtClean="0"/>
                        <a:t>Factor Returns</a:t>
                      </a:r>
                    </a:p>
                    <a:p>
                      <a:pPr marL="285750" indent="-285750">
                        <a:buFontTx/>
                        <a:buChar char="-"/>
                      </a:pPr>
                      <a:r>
                        <a:rPr lang="en-US" sz="1600" dirty="0" smtClean="0"/>
                        <a:t>Currency and Commodity Returns</a:t>
                      </a:r>
                    </a:p>
                  </a:txBody>
                  <a:tcPr/>
                </a:tc>
                <a:tc>
                  <a:txBody>
                    <a:bodyPr/>
                    <a:lstStyle/>
                    <a:p>
                      <a:r>
                        <a:rPr lang="en-US" sz="1600" dirty="0" smtClean="0"/>
                        <a:t>Roger </a:t>
                      </a:r>
                      <a:r>
                        <a:rPr lang="en-US" sz="1600" dirty="0" err="1" smtClean="0"/>
                        <a:t>Aliaga</a:t>
                      </a:r>
                      <a:r>
                        <a:rPr lang="en-US" sz="1600" dirty="0" smtClean="0"/>
                        <a:t>-Diaz, </a:t>
                      </a:r>
                      <a:r>
                        <a:rPr lang="en-US" sz="1600" dirty="0" err="1" smtClean="0"/>
                        <a:t>Harshdeep</a:t>
                      </a:r>
                      <a:r>
                        <a:rPr lang="en-US" sz="1600" dirty="0" smtClean="0"/>
                        <a:t> Ahluwalia</a:t>
                      </a:r>
                      <a:endParaRPr lang="en-US" sz="1600" dirty="0"/>
                    </a:p>
                  </a:txBody>
                  <a:tcPr/>
                </a:tc>
                <a:tc>
                  <a:txBody>
                    <a:bodyPr/>
                    <a:lstStyle/>
                    <a:p>
                      <a:pPr algn="ctr"/>
                      <a:r>
                        <a:rPr lang="en-US" sz="1600" dirty="0" smtClean="0"/>
                        <a:t>Partner</a:t>
                      </a:r>
                      <a:endParaRPr lang="en-US" sz="1600" dirty="0"/>
                    </a:p>
                  </a:txBody>
                  <a:tcPr/>
                </a:tc>
              </a:tr>
            </a:tbl>
          </a:graphicData>
        </a:graphic>
      </p:graphicFrame>
      <p:sp>
        <p:nvSpPr>
          <p:cNvPr id="3" name="TextBox 2"/>
          <p:cNvSpPr txBox="1"/>
          <p:nvPr/>
        </p:nvSpPr>
        <p:spPr>
          <a:xfrm>
            <a:off x="3435177" y="6229335"/>
            <a:ext cx="4250725" cy="307777"/>
          </a:xfrm>
          <a:prstGeom prst="rect">
            <a:avLst/>
          </a:prstGeom>
          <a:noFill/>
        </p:spPr>
        <p:txBody>
          <a:bodyPr wrap="square" rtlCol="0">
            <a:spAutoFit/>
          </a:bodyPr>
          <a:lstStyle/>
          <a:p>
            <a:r>
              <a:rPr lang="en-US" sz="1400" dirty="0" smtClean="0">
                <a:solidFill>
                  <a:schemeClr val="bg1">
                    <a:lumMod val="50000"/>
                  </a:schemeClr>
                </a:solidFill>
              </a:rPr>
              <a:t>(*) Details withhold – sensitive to QEG</a:t>
            </a:r>
            <a:endParaRPr lang="en-US" sz="1400" dirty="0">
              <a:solidFill>
                <a:schemeClr val="bg1">
                  <a:lumMod val="50000"/>
                </a:schemeClr>
              </a:solidFill>
            </a:endParaRPr>
          </a:p>
        </p:txBody>
      </p:sp>
      <p:sp>
        <p:nvSpPr>
          <p:cNvPr id="5" name="TextBox 4"/>
          <p:cNvSpPr txBox="1"/>
          <p:nvPr/>
        </p:nvSpPr>
        <p:spPr>
          <a:xfrm>
            <a:off x="1688756" y="6510028"/>
            <a:ext cx="7709162" cy="307777"/>
          </a:xfrm>
          <a:prstGeom prst="rect">
            <a:avLst/>
          </a:prstGeom>
          <a:noFill/>
        </p:spPr>
        <p:txBody>
          <a:bodyPr wrap="none" rtlCol="0">
            <a:spAutoFit/>
          </a:bodyPr>
          <a:lstStyle/>
          <a:p>
            <a:r>
              <a:rPr lang="en-US" sz="1400" dirty="0" smtClean="0">
                <a:solidFill>
                  <a:schemeClr val="bg1">
                    <a:lumMod val="50000"/>
                  </a:schemeClr>
                </a:solidFill>
              </a:rPr>
              <a:t>Note: partial list – business interviews in progress, potentially uncovering more use cases</a:t>
            </a:r>
            <a:endParaRPr lang="en-US" sz="1400" dirty="0">
              <a:solidFill>
                <a:schemeClr val="bg1">
                  <a:lumMod val="50000"/>
                </a:schemeClr>
              </a:solidFill>
            </a:endParaRPr>
          </a:p>
        </p:txBody>
      </p:sp>
      <p:sp>
        <p:nvSpPr>
          <p:cNvPr id="6" name="TextBox 5"/>
          <p:cNvSpPr txBox="1"/>
          <p:nvPr/>
        </p:nvSpPr>
        <p:spPr>
          <a:xfrm>
            <a:off x="10210367" y="-65903"/>
            <a:ext cx="1981633" cy="830997"/>
          </a:xfrm>
          <a:prstGeom prst="rect">
            <a:avLst/>
          </a:prstGeom>
          <a:noFill/>
        </p:spPr>
        <p:txBody>
          <a:bodyPr wrap="none" rtlCol="0">
            <a:spAutoFit/>
          </a:bodyPr>
          <a:lstStyle/>
          <a:p>
            <a:r>
              <a:rPr lang="en-US" sz="4800" b="1" dirty="0" smtClean="0">
                <a:solidFill>
                  <a:schemeClr val="accent3">
                    <a:lumMod val="60000"/>
                    <a:lumOff val="40000"/>
                  </a:schemeClr>
                </a:solidFill>
              </a:rPr>
              <a:t>DRAFT</a:t>
            </a:r>
            <a:endParaRPr lang="en-US" sz="4800" b="1" dirty="0">
              <a:solidFill>
                <a:schemeClr val="accent3">
                  <a:lumMod val="60000"/>
                  <a:lumOff val="40000"/>
                </a:schemeClr>
              </a:solidFill>
            </a:endParaRPr>
          </a:p>
        </p:txBody>
      </p:sp>
      <p:sp>
        <p:nvSpPr>
          <p:cNvPr id="8" name="Rectangle 7"/>
          <p:cNvSpPr/>
          <p:nvPr/>
        </p:nvSpPr>
        <p:spPr>
          <a:xfrm>
            <a:off x="297710" y="-116961"/>
            <a:ext cx="779381" cy="830997"/>
          </a:xfrm>
          <a:prstGeom prst="rect">
            <a:avLst/>
          </a:prstGeom>
        </p:spPr>
        <p:txBody>
          <a:bodyPr wrap="none">
            <a:spAutoFit/>
          </a:bodyPr>
          <a:lstStyle/>
          <a:p>
            <a:r>
              <a:rPr lang="en-US" sz="4800" dirty="0">
                <a:ln w="0"/>
                <a:gradFill flip="none" rotWithShape="1">
                  <a:gsLst>
                    <a:gs pos="0">
                      <a:srgbClr val="FFC000"/>
                    </a:gs>
                    <a:gs pos="60000">
                      <a:schemeClr val="accent5"/>
                    </a:gs>
                    <a:gs pos="100000">
                      <a:srgbClr val="FF0000"/>
                    </a:gs>
                  </a:gsLst>
                  <a:lin ang="0" scaled="1"/>
                  <a:tileRect/>
                </a:gradFill>
                <a:effectLst>
                  <a:reflection blurRad="6350" stA="53000" endA="300" endPos="35500" dir="5400000" sy="-90000" algn="bl" rotWithShape="0"/>
                </a:effectLst>
              </a:rPr>
              <a:t>AI</a:t>
            </a:r>
            <a:endParaRPr lang="en-US" sz="4800" dirty="0"/>
          </a:p>
        </p:txBody>
      </p:sp>
    </p:spTree>
    <p:extLst>
      <p:ext uri="{BB962C8B-B14F-4D97-AF65-F5344CB8AC3E}">
        <p14:creationId xmlns:p14="http://schemas.microsoft.com/office/powerpoint/2010/main" val="3897756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422" y="624110"/>
            <a:ext cx="10041923" cy="1280890"/>
          </a:xfrm>
        </p:spPr>
        <p:txBody>
          <a:bodyPr>
            <a:normAutofit/>
          </a:bodyPr>
          <a:lstStyle/>
          <a:p>
            <a:r>
              <a:rPr lang="en-US" dirty="0" smtClean="0"/>
              <a:t>AI: Deep Learning and Natural Language Processing – </a:t>
            </a:r>
            <a:r>
              <a:rPr lang="en-US" dirty="0" smtClean="0">
                <a:solidFill>
                  <a:schemeClr val="accent1"/>
                </a:solidFill>
              </a:rPr>
              <a:t>Candidate</a:t>
            </a:r>
            <a:r>
              <a:rPr lang="en-US" dirty="0" smtClean="0"/>
              <a:t> Use Cases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5146223"/>
              </p:ext>
            </p:extLst>
          </p:nvPr>
        </p:nvGraphicFramePr>
        <p:xfrm>
          <a:off x="1771135" y="1998652"/>
          <a:ext cx="10041925" cy="3058160"/>
        </p:xfrm>
        <a:graphic>
          <a:graphicData uri="http://schemas.openxmlformats.org/drawingml/2006/table">
            <a:tbl>
              <a:tblPr firstRow="1" bandRow="1">
                <a:tableStyleId>{5C22544A-7EE6-4342-B048-85BDC9FD1C3A}</a:tableStyleId>
              </a:tblPr>
              <a:tblGrid>
                <a:gridCol w="1680519"/>
                <a:gridCol w="4361736"/>
                <a:gridCol w="3052318"/>
                <a:gridCol w="947352"/>
              </a:tblGrid>
              <a:tr h="233131">
                <a:tc>
                  <a:txBody>
                    <a:bodyPr/>
                    <a:lstStyle/>
                    <a:p>
                      <a:r>
                        <a:rPr lang="en-US" sz="1600" dirty="0" smtClean="0"/>
                        <a:t>Business Group</a:t>
                      </a:r>
                      <a:endParaRPr lang="en-US" sz="1600" dirty="0"/>
                    </a:p>
                  </a:txBody>
                  <a:tcPr anchor="ctr"/>
                </a:tc>
                <a:tc>
                  <a:txBody>
                    <a:bodyPr/>
                    <a:lstStyle/>
                    <a:p>
                      <a:r>
                        <a:rPr lang="en-US" sz="1600" dirty="0" smtClean="0"/>
                        <a:t>Use Case</a:t>
                      </a:r>
                      <a:endParaRPr lang="en-US" sz="1600" dirty="0"/>
                    </a:p>
                  </a:txBody>
                  <a:tcPr anchor="ctr"/>
                </a:tc>
                <a:tc>
                  <a:txBody>
                    <a:bodyPr/>
                    <a:lstStyle/>
                    <a:p>
                      <a:r>
                        <a:rPr lang="en-US" sz="1600" dirty="0" smtClean="0"/>
                        <a:t>Contacts</a:t>
                      </a:r>
                      <a:endParaRPr lang="en-US" sz="1600" dirty="0"/>
                    </a:p>
                  </a:txBody>
                  <a:tcPr anchor="ctr"/>
                </a:tc>
                <a:tc>
                  <a:txBody>
                    <a:bodyPr/>
                    <a:lstStyle/>
                    <a:p>
                      <a:pPr algn="ctr"/>
                      <a:r>
                        <a:rPr lang="en-US" sz="1600" dirty="0" smtClean="0"/>
                        <a:t>CTO Role?</a:t>
                      </a:r>
                      <a:endParaRPr lang="en-US" sz="1600" dirty="0"/>
                    </a:p>
                  </a:txBody>
                  <a:tcPr anchor="ctr"/>
                </a:tc>
              </a:tr>
              <a:tr h="370840">
                <a:tc>
                  <a:txBody>
                    <a:bodyPr/>
                    <a:lstStyle/>
                    <a:p>
                      <a:r>
                        <a:rPr lang="en-US" sz="1600" dirty="0" smtClean="0"/>
                        <a:t>IMG-RMG</a:t>
                      </a:r>
                      <a:endParaRPr lang="en-US" sz="1600" dirty="0"/>
                    </a:p>
                  </a:txBody>
                  <a:tcPr/>
                </a:tc>
                <a:tc>
                  <a:txBody>
                    <a:bodyPr/>
                    <a:lstStyle/>
                    <a:p>
                      <a:r>
                        <a:rPr lang="en-US" sz="1600" dirty="0" smtClean="0"/>
                        <a:t>Forecasting Bond Credit Rating</a:t>
                      </a:r>
                      <a:r>
                        <a:rPr lang="en-US" sz="1600" baseline="0" dirty="0" smtClean="0"/>
                        <a:t> Changes</a:t>
                      </a:r>
                      <a:endParaRPr lang="en-US" sz="1600" dirty="0"/>
                    </a:p>
                  </a:txBody>
                  <a:tcPr/>
                </a:tc>
                <a:tc>
                  <a:txBody>
                    <a:bodyPr/>
                    <a:lstStyle/>
                    <a:p>
                      <a:r>
                        <a:rPr lang="en-US" sz="1600" dirty="0" smtClean="0"/>
                        <a:t>William</a:t>
                      </a:r>
                      <a:r>
                        <a:rPr lang="en-US" sz="1600" baseline="0" dirty="0" smtClean="0"/>
                        <a:t> Liang</a:t>
                      </a:r>
                      <a:r>
                        <a:rPr lang="en-US" sz="1600" dirty="0" smtClean="0"/>
                        <a:t>,</a:t>
                      </a:r>
                      <a:r>
                        <a:rPr lang="en-US" sz="1600" baseline="0" dirty="0" smtClean="0"/>
                        <a:t> AJ Johnson</a:t>
                      </a:r>
                      <a:endParaRPr lang="en-US" sz="1600" dirty="0"/>
                    </a:p>
                  </a:txBody>
                  <a:tcPr/>
                </a:tc>
                <a:tc>
                  <a:txBody>
                    <a:bodyPr/>
                    <a:lstStyle/>
                    <a:p>
                      <a:pPr algn="ctr"/>
                      <a:r>
                        <a:rPr lang="en-US" sz="1600" dirty="0" smtClean="0"/>
                        <a:t>Partner</a:t>
                      </a:r>
                      <a:endParaRPr lang="en-US" sz="1600" dirty="0"/>
                    </a:p>
                  </a:txBody>
                  <a:tcPr/>
                </a:tc>
              </a:tr>
              <a:tr h="370840">
                <a:tc>
                  <a:txBody>
                    <a:bodyPr/>
                    <a:lstStyle/>
                    <a:p>
                      <a:r>
                        <a:rPr lang="en-US" sz="1600" dirty="0" smtClean="0"/>
                        <a:t>IMG-RMG</a:t>
                      </a:r>
                      <a:endParaRPr lang="en-US" sz="1600" dirty="0"/>
                    </a:p>
                  </a:txBody>
                  <a:tcPr/>
                </a:tc>
                <a:tc>
                  <a:txBody>
                    <a:bodyPr/>
                    <a:lstStyle/>
                    <a:p>
                      <a:r>
                        <a:rPr lang="en-US" sz="1600" dirty="0" smtClean="0"/>
                        <a:t>Mortgage Desk Bloomberg Messages Summarization</a:t>
                      </a:r>
                      <a:r>
                        <a:rPr lang="en-US" sz="1600" baseline="0" dirty="0" smtClean="0"/>
                        <a:t> and Sentiment Analysis</a:t>
                      </a:r>
                      <a:endParaRPr lang="en-US" sz="1600" dirty="0"/>
                    </a:p>
                  </a:txBody>
                  <a:tcPr/>
                </a:tc>
                <a:tc>
                  <a:txBody>
                    <a:bodyPr/>
                    <a:lstStyle/>
                    <a:p>
                      <a:r>
                        <a:rPr lang="en-US" sz="1600" dirty="0" err="1" smtClean="0"/>
                        <a:t>Zava</a:t>
                      </a:r>
                      <a:r>
                        <a:rPr lang="en-US" sz="1600" baseline="0" dirty="0" smtClean="0"/>
                        <a:t> </a:t>
                      </a:r>
                      <a:r>
                        <a:rPr lang="en-US" sz="1600" baseline="0" dirty="0" err="1" smtClean="0"/>
                        <a:t>Aydemir</a:t>
                      </a:r>
                      <a:r>
                        <a:rPr lang="en-US" sz="1600" baseline="0" dirty="0" smtClean="0"/>
                        <a:t>, Owen </a:t>
                      </a:r>
                      <a:r>
                        <a:rPr lang="en-US" sz="1600" baseline="0" dirty="0" err="1" smtClean="0"/>
                        <a:t>Meng</a:t>
                      </a:r>
                      <a:endParaRPr lang="en-US" sz="1600" dirty="0"/>
                    </a:p>
                  </a:txBody>
                  <a:tcPr/>
                </a:tc>
                <a:tc>
                  <a:txBody>
                    <a:bodyPr/>
                    <a:lstStyle/>
                    <a:p>
                      <a:pPr algn="ctr"/>
                      <a:r>
                        <a:rPr lang="en-US" sz="1600" dirty="0" smtClean="0"/>
                        <a:t>Partner</a:t>
                      </a:r>
                      <a:endParaRPr lang="en-US" sz="1600" dirty="0"/>
                    </a:p>
                  </a:txBody>
                  <a:tcPr/>
                </a:tc>
              </a:tr>
              <a:tr h="370840">
                <a:tc>
                  <a:txBody>
                    <a:bodyPr/>
                    <a:lstStyle/>
                    <a:p>
                      <a:r>
                        <a:rPr lang="en-US" sz="1600" dirty="0" smtClean="0"/>
                        <a:t>IMG-RMG</a:t>
                      </a:r>
                      <a:endParaRPr lang="en-US" sz="1600" dirty="0"/>
                    </a:p>
                  </a:txBody>
                  <a:tcPr/>
                </a:tc>
                <a:tc>
                  <a:txBody>
                    <a:bodyPr/>
                    <a:lstStyle/>
                    <a:p>
                      <a:r>
                        <a:rPr lang="en-US" sz="1600" dirty="0" smtClean="0"/>
                        <a:t>UK Trading Data</a:t>
                      </a:r>
                      <a:r>
                        <a:rPr lang="en-US" sz="1600" baseline="0" dirty="0" smtClean="0"/>
                        <a:t> TCA Modeling: Assess Performance of Trading Algorithms</a:t>
                      </a:r>
                      <a:endParaRPr lang="en-US" sz="1600" dirty="0"/>
                    </a:p>
                  </a:txBody>
                  <a:tcPr/>
                </a:tc>
                <a:tc>
                  <a:txBody>
                    <a:bodyPr/>
                    <a:lstStyle/>
                    <a:p>
                      <a:r>
                        <a:rPr lang="en-US" sz="1600" dirty="0" smtClean="0"/>
                        <a:t>Miles Huffman,</a:t>
                      </a:r>
                      <a:r>
                        <a:rPr lang="en-US" sz="1600" baseline="0" dirty="0" smtClean="0"/>
                        <a:t> </a:t>
                      </a:r>
                      <a:r>
                        <a:rPr lang="en-US" sz="1600" baseline="0" dirty="0" err="1" smtClean="0"/>
                        <a:t>Kaveh</a:t>
                      </a:r>
                      <a:r>
                        <a:rPr lang="en-US" sz="1600" baseline="0" dirty="0" smtClean="0"/>
                        <a:t> </a:t>
                      </a:r>
                      <a:r>
                        <a:rPr lang="en-US" sz="1600" baseline="0" dirty="0" err="1" smtClean="0"/>
                        <a:t>Taghavi</a:t>
                      </a:r>
                      <a:r>
                        <a:rPr lang="en-US" sz="1600" baseline="0" dirty="0" smtClean="0"/>
                        <a:t>, Amandeep Aurora</a:t>
                      </a:r>
                      <a:endParaRPr lang="en-US" sz="1600" dirty="0"/>
                    </a:p>
                  </a:txBody>
                  <a:tcPr/>
                </a:tc>
                <a:tc>
                  <a:txBody>
                    <a:bodyPr/>
                    <a:lstStyle/>
                    <a:p>
                      <a:pPr algn="ctr"/>
                      <a:r>
                        <a:rPr lang="en-US" sz="1600" dirty="0" smtClean="0"/>
                        <a:t>Consult</a:t>
                      </a:r>
                      <a:endParaRPr lang="en-US" sz="1600" dirty="0"/>
                    </a:p>
                  </a:txBody>
                  <a:tcPr/>
                </a:tc>
              </a:tr>
              <a:tr h="370840">
                <a:tc>
                  <a:txBody>
                    <a:bodyPr/>
                    <a:lstStyle/>
                    <a:p>
                      <a:r>
                        <a:rPr lang="en-US" sz="1600" dirty="0" smtClean="0"/>
                        <a:t>IMG-RMG</a:t>
                      </a:r>
                      <a:endParaRPr lang="en-US" sz="1600" dirty="0"/>
                    </a:p>
                  </a:txBody>
                  <a:tcPr/>
                </a:tc>
                <a:tc>
                  <a:txBody>
                    <a:bodyPr/>
                    <a:lstStyle/>
                    <a:p>
                      <a:r>
                        <a:rPr lang="en-US" sz="1600" dirty="0" smtClean="0"/>
                        <a:t>? [details</a:t>
                      </a:r>
                      <a:r>
                        <a:rPr lang="en-US" sz="1600" baseline="0" dirty="0" smtClean="0"/>
                        <a:t> </a:t>
                      </a:r>
                      <a:r>
                        <a:rPr lang="en-US" sz="1600" baseline="0" smtClean="0"/>
                        <a:t>pending…]</a:t>
                      </a:r>
                      <a:endParaRPr lang="en-US" sz="1600" dirty="0"/>
                    </a:p>
                  </a:txBody>
                  <a:tcPr/>
                </a:tc>
                <a:tc>
                  <a:txBody>
                    <a:bodyPr/>
                    <a:lstStyle/>
                    <a:p>
                      <a:r>
                        <a:rPr lang="en-US" sz="1600" dirty="0" smtClean="0"/>
                        <a:t>John Wertz, Shantanu </a:t>
                      </a:r>
                      <a:r>
                        <a:rPr lang="en-US" sz="1600" dirty="0" err="1" smtClean="0"/>
                        <a:t>Bapat</a:t>
                      </a:r>
                      <a:endParaRPr lang="en-US" sz="1600" dirty="0"/>
                    </a:p>
                  </a:txBody>
                  <a:tcPr/>
                </a:tc>
                <a:tc>
                  <a:txBody>
                    <a:bodyPr/>
                    <a:lstStyle/>
                    <a:p>
                      <a:pPr algn="ctr"/>
                      <a:endParaRPr lang="en-US" sz="1600" dirty="0"/>
                    </a:p>
                  </a:txBody>
                  <a:tcPr/>
                </a:tc>
              </a:tr>
              <a:tr h="370840">
                <a:tc>
                  <a:txBody>
                    <a:bodyPr/>
                    <a:lstStyle/>
                    <a:p>
                      <a:r>
                        <a:rPr lang="en-US" sz="1600" dirty="0" smtClean="0"/>
                        <a:t>IT&amp;S-Security</a:t>
                      </a:r>
                      <a:endParaRPr lang="en-US" sz="1600" dirty="0"/>
                    </a:p>
                  </a:txBody>
                  <a:tcPr/>
                </a:tc>
                <a:tc>
                  <a:txBody>
                    <a:bodyPr/>
                    <a:lstStyle/>
                    <a:p>
                      <a:r>
                        <a:rPr lang="en-US" sz="1600" dirty="0" smtClean="0"/>
                        <a:t>Intrusion Detection POC</a:t>
                      </a:r>
                      <a:endParaRPr lang="en-US" sz="1600" dirty="0"/>
                    </a:p>
                  </a:txBody>
                  <a:tcPr/>
                </a:tc>
                <a:tc>
                  <a:txBody>
                    <a:bodyPr/>
                    <a:lstStyle/>
                    <a:p>
                      <a:r>
                        <a:rPr lang="en-US" sz="1600" dirty="0" smtClean="0"/>
                        <a:t>Mia Harkins, Julie Liu, Paul</a:t>
                      </a:r>
                      <a:r>
                        <a:rPr lang="en-US" sz="1600" baseline="0" dirty="0" smtClean="0"/>
                        <a:t> Gorski</a:t>
                      </a:r>
                      <a:endParaRPr lang="en-US" sz="1600" dirty="0"/>
                    </a:p>
                  </a:txBody>
                  <a:tcPr/>
                </a:tc>
                <a:tc>
                  <a:txBody>
                    <a:bodyPr/>
                    <a:lstStyle/>
                    <a:p>
                      <a:pPr algn="ctr"/>
                      <a:r>
                        <a:rPr lang="en-US" sz="1600" dirty="0" smtClean="0"/>
                        <a:t>Partner</a:t>
                      </a:r>
                      <a:endParaRPr lang="en-US" sz="1600" dirty="0"/>
                    </a:p>
                  </a:txBody>
                  <a:tcPr/>
                </a:tc>
              </a:tr>
            </a:tbl>
          </a:graphicData>
        </a:graphic>
      </p:graphicFrame>
      <p:sp>
        <p:nvSpPr>
          <p:cNvPr id="5" name="TextBox 4"/>
          <p:cNvSpPr txBox="1"/>
          <p:nvPr/>
        </p:nvSpPr>
        <p:spPr>
          <a:xfrm>
            <a:off x="1688756" y="6510028"/>
            <a:ext cx="7709162" cy="307777"/>
          </a:xfrm>
          <a:prstGeom prst="rect">
            <a:avLst/>
          </a:prstGeom>
          <a:noFill/>
        </p:spPr>
        <p:txBody>
          <a:bodyPr wrap="none" rtlCol="0">
            <a:spAutoFit/>
          </a:bodyPr>
          <a:lstStyle/>
          <a:p>
            <a:r>
              <a:rPr lang="en-US" sz="1400" dirty="0" smtClean="0">
                <a:solidFill>
                  <a:schemeClr val="bg1">
                    <a:lumMod val="50000"/>
                  </a:schemeClr>
                </a:solidFill>
              </a:rPr>
              <a:t>Note: partial list – business interviews in progress, potentially uncovering more use cases</a:t>
            </a:r>
            <a:endParaRPr lang="en-US" sz="1400" dirty="0">
              <a:solidFill>
                <a:schemeClr val="bg1">
                  <a:lumMod val="50000"/>
                </a:schemeClr>
              </a:solidFill>
            </a:endParaRPr>
          </a:p>
        </p:txBody>
      </p:sp>
      <p:sp>
        <p:nvSpPr>
          <p:cNvPr id="6" name="TextBox 5"/>
          <p:cNvSpPr txBox="1"/>
          <p:nvPr/>
        </p:nvSpPr>
        <p:spPr>
          <a:xfrm>
            <a:off x="10210367" y="-65903"/>
            <a:ext cx="1981633" cy="830997"/>
          </a:xfrm>
          <a:prstGeom prst="rect">
            <a:avLst/>
          </a:prstGeom>
          <a:noFill/>
        </p:spPr>
        <p:txBody>
          <a:bodyPr wrap="none" rtlCol="0">
            <a:spAutoFit/>
          </a:bodyPr>
          <a:lstStyle/>
          <a:p>
            <a:r>
              <a:rPr lang="en-US" sz="4800" b="1" dirty="0" smtClean="0">
                <a:solidFill>
                  <a:schemeClr val="accent3">
                    <a:lumMod val="60000"/>
                    <a:lumOff val="40000"/>
                  </a:schemeClr>
                </a:solidFill>
              </a:rPr>
              <a:t>DRAFT</a:t>
            </a:r>
            <a:endParaRPr lang="en-US" sz="4800" b="1" dirty="0">
              <a:solidFill>
                <a:schemeClr val="accent3">
                  <a:lumMod val="60000"/>
                  <a:lumOff val="40000"/>
                </a:schemeClr>
              </a:solidFill>
            </a:endParaRPr>
          </a:p>
        </p:txBody>
      </p:sp>
      <p:sp>
        <p:nvSpPr>
          <p:cNvPr id="8" name="Rectangle 7"/>
          <p:cNvSpPr/>
          <p:nvPr/>
        </p:nvSpPr>
        <p:spPr>
          <a:xfrm>
            <a:off x="297710" y="-116961"/>
            <a:ext cx="779381" cy="830997"/>
          </a:xfrm>
          <a:prstGeom prst="rect">
            <a:avLst/>
          </a:prstGeom>
        </p:spPr>
        <p:txBody>
          <a:bodyPr wrap="none">
            <a:spAutoFit/>
          </a:bodyPr>
          <a:lstStyle/>
          <a:p>
            <a:r>
              <a:rPr lang="en-US" sz="4800" dirty="0">
                <a:ln w="0"/>
                <a:gradFill flip="none" rotWithShape="1">
                  <a:gsLst>
                    <a:gs pos="0">
                      <a:srgbClr val="FFC000"/>
                    </a:gs>
                    <a:gs pos="60000">
                      <a:schemeClr val="accent5"/>
                    </a:gs>
                    <a:gs pos="100000">
                      <a:srgbClr val="FF0000"/>
                    </a:gs>
                  </a:gsLst>
                  <a:lin ang="0" scaled="1"/>
                  <a:tileRect/>
                </a:gradFill>
                <a:effectLst>
                  <a:reflection blurRad="6350" stA="53000" endA="300" endPos="35500" dir="5400000" sy="-90000" algn="bl" rotWithShape="0"/>
                </a:effectLst>
              </a:rPr>
              <a:t>AI</a:t>
            </a:r>
            <a:endParaRPr lang="en-US" sz="4800" dirty="0"/>
          </a:p>
        </p:txBody>
      </p:sp>
    </p:spTree>
    <p:extLst>
      <p:ext uri="{BB962C8B-B14F-4D97-AF65-F5344CB8AC3E}">
        <p14:creationId xmlns:p14="http://schemas.microsoft.com/office/powerpoint/2010/main" val="339324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611" y="624110"/>
            <a:ext cx="10000735" cy="1280890"/>
          </a:xfrm>
        </p:spPr>
        <p:txBody>
          <a:bodyPr/>
          <a:lstStyle/>
          <a:p>
            <a:r>
              <a:rPr lang="en-US" dirty="0" smtClean="0"/>
              <a:t>AI: Strategy and Innovation Initiatives Supported by CTO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5388385"/>
              </p:ext>
            </p:extLst>
          </p:nvPr>
        </p:nvGraphicFramePr>
        <p:xfrm>
          <a:off x="1780692" y="1999753"/>
          <a:ext cx="10024129" cy="4053840"/>
        </p:xfrm>
        <a:graphic>
          <a:graphicData uri="http://schemas.openxmlformats.org/drawingml/2006/table">
            <a:tbl>
              <a:tblPr firstRow="1" bandRow="1">
                <a:tableStyleId>{5C22544A-7EE6-4342-B048-85BDC9FD1C3A}</a:tableStyleId>
              </a:tblPr>
              <a:tblGrid>
                <a:gridCol w="1687438"/>
                <a:gridCol w="4448432"/>
                <a:gridCol w="2949146"/>
                <a:gridCol w="939113"/>
              </a:tblGrid>
              <a:tr h="370840">
                <a:tc>
                  <a:txBody>
                    <a:bodyPr/>
                    <a:lstStyle/>
                    <a:p>
                      <a:r>
                        <a:rPr lang="en-US" sz="1600" dirty="0" smtClean="0"/>
                        <a:t>Business Group</a:t>
                      </a:r>
                      <a:endParaRPr lang="en-US" sz="1600" dirty="0"/>
                    </a:p>
                  </a:txBody>
                  <a:tcPr anchor="ctr"/>
                </a:tc>
                <a:tc>
                  <a:txBody>
                    <a:bodyPr/>
                    <a:lstStyle/>
                    <a:p>
                      <a:r>
                        <a:rPr lang="en-US" sz="1600" dirty="0" smtClean="0"/>
                        <a:t>Initiative</a:t>
                      </a:r>
                      <a:endParaRPr lang="en-US" sz="1600" dirty="0"/>
                    </a:p>
                  </a:txBody>
                  <a:tcPr anchor="ctr"/>
                </a:tc>
                <a:tc>
                  <a:txBody>
                    <a:bodyPr/>
                    <a:lstStyle/>
                    <a:p>
                      <a:r>
                        <a:rPr lang="en-US" sz="1600" dirty="0" smtClean="0"/>
                        <a:t>Contacts</a:t>
                      </a:r>
                      <a:endParaRPr lang="en-US" sz="1600" dirty="0"/>
                    </a:p>
                  </a:txBody>
                  <a:tcPr anchor="ctr"/>
                </a:tc>
                <a:tc>
                  <a:txBody>
                    <a:bodyPr/>
                    <a:lstStyle/>
                    <a:p>
                      <a:pPr algn="ctr"/>
                      <a:r>
                        <a:rPr lang="en-US" sz="1600" dirty="0" smtClean="0"/>
                        <a:t>CTO Role</a:t>
                      </a:r>
                      <a:endParaRPr lang="en-US" sz="1600" dirty="0"/>
                    </a:p>
                  </a:txBody>
                  <a:tcPr anchor="ct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IMG</a:t>
                      </a:r>
                      <a:r>
                        <a:rPr lang="en-US" sz="1600" baseline="0" dirty="0" smtClean="0"/>
                        <a:t>-Fintech</a:t>
                      </a:r>
                      <a:endParaRPr lang="en-US" sz="1600" dirty="0" smtClean="0"/>
                    </a:p>
                  </a:txBody>
                  <a:tcPr/>
                </a:tc>
                <a:tc>
                  <a:txBody>
                    <a:bodyPr/>
                    <a:lstStyle/>
                    <a:p>
                      <a:r>
                        <a:rPr lang="en-US" sz="1600" baseline="0" dirty="0" smtClean="0"/>
                        <a:t>Fintech Strategies</a:t>
                      </a:r>
                      <a:endParaRPr lang="en-US" sz="16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Warren Pennington, John Evans, Michael King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smtClean="0"/>
                        <a:t>Partner</a:t>
                      </a:r>
                    </a:p>
                  </a:txBody>
                  <a:tcPr/>
                </a:tc>
              </a:tr>
              <a:tr h="370840">
                <a:tc>
                  <a:txBody>
                    <a:bodyPr/>
                    <a:lstStyle/>
                    <a:p>
                      <a:r>
                        <a:rPr lang="en-US" sz="1600" dirty="0" smtClean="0"/>
                        <a:t>IT&amp;S-Security</a:t>
                      </a:r>
                      <a:endParaRPr lang="en-US" sz="1600" dirty="0"/>
                    </a:p>
                  </a:txBody>
                  <a:tcPr/>
                </a:tc>
                <a:tc>
                  <a:txBody>
                    <a:bodyPr/>
                    <a:lstStyle/>
                    <a:p>
                      <a:r>
                        <a:rPr lang="en-US" sz="1600" dirty="0" smtClean="0"/>
                        <a:t>Security Innovation and</a:t>
                      </a:r>
                      <a:r>
                        <a:rPr lang="en-US" sz="1600" baseline="0" dirty="0" smtClean="0"/>
                        <a:t> Assurance</a:t>
                      </a:r>
                      <a:endParaRPr lang="en-US" sz="1600" dirty="0"/>
                    </a:p>
                  </a:txBody>
                  <a:tcPr/>
                </a:tc>
                <a:tc>
                  <a:txBody>
                    <a:bodyPr/>
                    <a:lstStyle/>
                    <a:p>
                      <a:r>
                        <a:rPr lang="en-US" sz="1600" dirty="0" smtClean="0"/>
                        <a:t>Mia Harkins, Raj </a:t>
                      </a:r>
                      <a:r>
                        <a:rPr lang="en-US" sz="1600" dirty="0" err="1" smtClean="0"/>
                        <a:t>Gurwinder</a:t>
                      </a:r>
                      <a:r>
                        <a:rPr lang="en-US" sz="1600" dirty="0" smtClean="0"/>
                        <a:t>, Julie Liu</a:t>
                      </a:r>
                      <a:endParaRPr lang="en-US" sz="1600" dirty="0"/>
                    </a:p>
                  </a:txBody>
                  <a:tcPr/>
                </a:tc>
                <a:tc>
                  <a:txBody>
                    <a:bodyPr/>
                    <a:lstStyle/>
                    <a:p>
                      <a:pPr algn="ctr"/>
                      <a:r>
                        <a:rPr lang="en-US" sz="1600" dirty="0" smtClean="0"/>
                        <a:t>Consult</a:t>
                      </a:r>
                      <a:endParaRPr lang="en-US" sz="1600" dirty="0"/>
                    </a:p>
                  </a:txBody>
                  <a:tcPr/>
                </a:tc>
              </a:tr>
              <a:tr h="370840">
                <a:tc>
                  <a:txBody>
                    <a:bodyPr/>
                    <a:lstStyle/>
                    <a:p>
                      <a:r>
                        <a:rPr lang="en-US" sz="1600" dirty="0" smtClean="0"/>
                        <a:t>IT&amp;S-Advice</a:t>
                      </a:r>
                      <a:endParaRPr lang="en-US" sz="1600" dirty="0"/>
                    </a:p>
                  </a:txBody>
                  <a:tcPr/>
                </a:tc>
                <a:tc>
                  <a:txBody>
                    <a:bodyPr/>
                    <a:lstStyle/>
                    <a:p>
                      <a:r>
                        <a:rPr lang="en-US" sz="1600" dirty="0" smtClean="0"/>
                        <a:t>Advice Strategy</a:t>
                      </a:r>
                      <a:r>
                        <a:rPr lang="en-US" sz="1600" baseline="0" dirty="0" smtClean="0"/>
                        <a:t> Development and Experiments</a:t>
                      </a:r>
                      <a:endParaRPr lang="en-US" sz="1600" dirty="0"/>
                    </a:p>
                  </a:txBody>
                  <a:tcPr/>
                </a:tc>
                <a:tc>
                  <a:txBody>
                    <a:bodyPr/>
                    <a:lstStyle/>
                    <a:p>
                      <a:r>
                        <a:rPr lang="en-US" sz="1600" dirty="0" smtClean="0"/>
                        <a:t>Aaron Taylor</a:t>
                      </a:r>
                      <a:endParaRPr lang="en-US" sz="1600" dirty="0"/>
                    </a:p>
                  </a:txBody>
                  <a:tcPr/>
                </a:tc>
                <a:tc>
                  <a:txBody>
                    <a:bodyPr/>
                    <a:lstStyle/>
                    <a:p>
                      <a:pPr algn="ctr"/>
                      <a:r>
                        <a:rPr lang="en-US" sz="1600" dirty="0" smtClean="0"/>
                        <a:t>Consult</a:t>
                      </a:r>
                      <a:endParaRPr lang="en-US" sz="1600" dirty="0"/>
                    </a:p>
                  </a:txBody>
                  <a:tcPr/>
                </a:tc>
              </a:tr>
              <a:tr h="370840">
                <a:tc>
                  <a:txBody>
                    <a:bodyPr/>
                    <a:lstStyle/>
                    <a:p>
                      <a:r>
                        <a:rPr lang="en-US" sz="1600" dirty="0" smtClean="0"/>
                        <a:t>IIG-PI/CAI</a:t>
                      </a:r>
                      <a:endParaRPr lang="en-US" sz="1600" dirty="0"/>
                    </a:p>
                  </a:txBody>
                  <a:tcPr/>
                </a:tc>
                <a:tc>
                  <a:txBody>
                    <a:bodyPr/>
                    <a:lstStyle/>
                    <a:p>
                      <a:r>
                        <a:rPr lang="en-US" sz="1600" baseline="0" dirty="0" smtClean="0"/>
                        <a:t>Participant Intelligence AI Strategy Development</a:t>
                      </a:r>
                      <a:endParaRPr lang="en-US" sz="1600" dirty="0"/>
                    </a:p>
                  </a:txBody>
                  <a:tcPr/>
                </a:tc>
                <a:tc>
                  <a:txBody>
                    <a:bodyPr/>
                    <a:lstStyle/>
                    <a:p>
                      <a:r>
                        <a:rPr lang="en-US" sz="1600" dirty="0" smtClean="0"/>
                        <a:t>Brian </a:t>
                      </a:r>
                      <a:r>
                        <a:rPr lang="en-US" sz="1600" dirty="0" err="1" smtClean="0"/>
                        <a:t>Alling</a:t>
                      </a:r>
                      <a:r>
                        <a:rPr lang="en-US" sz="1600" dirty="0" smtClean="0"/>
                        <a:t>, Eduardo</a:t>
                      </a:r>
                      <a:r>
                        <a:rPr lang="en-US" sz="1600" baseline="0" dirty="0" smtClean="0"/>
                        <a:t> </a:t>
                      </a:r>
                      <a:r>
                        <a:rPr lang="en-US" sz="1600" baseline="0" dirty="0" err="1" smtClean="0"/>
                        <a:t>Fontes</a:t>
                      </a:r>
                      <a:endParaRPr lang="en-US" sz="1600" dirty="0"/>
                    </a:p>
                  </a:txBody>
                  <a:tcPr/>
                </a:tc>
                <a:tc>
                  <a:txBody>
                    <a:bodyPr/>
                    <a:lstStyle/>
                    <a:p>
                      <a:pPr algn="ctr"/>
                      <a:r>
                        <a:rPr lang="en-US" sz="1600" dirty="0" smtClean="0"/>
                        <a:t>Consult</a:t>
                      </a:r>
                      <a:endParaRPr lang="en-US" sz="1600" dirty="0"/>
                    </a:p>
                  </a:txBody>
                  <a:tcPr/>
                </a:tc>
              </a:tr>
              <a:tr h="370840">
                <a:tc>
                  <a:txBody>
                    <a:bodyPr/>
                    <a:lstStyle/>
                    <a:p>
                      <a:r>
                        <a:rPr lang="en-US" sz="1600" dirty="0" smtClean="0"/>
                        <a:t>CAI</a:t>
                      </a:r>
                      <a:endParaRPr lang="en-US" sz="1600" dirty="0"/>
                    </a:p>
                  </a:txBody>
                  <a:tcPr/>
                </a:tc>
                <a:tc>
                  <a:txBody>
                    <a:bodyPr/>
                    <a:lstStyle/>
                    <a:p>
                      <a:r>
                        <a:rPr lang="en-US" sz="1600" dirty="0" smtClean="0"/>
                        <a:t>Identify and pilot</a:t>
                      </a:r>
                      <a:r>
                        <a:rPr lang="en-US" sz="1600" baseline="0" dirty="0" smtClean="0"/>
                        <a:t> AI use cases</a:t>
                      </a:r>
                      <a:endParaRPr lang="en-US" sz="1600" dirty="0"/>
                    </a:p>
                  </a:txBody>
                  <a:tcPr/>
                </a:tc>
                <a:tc>
                  <a:txBody>
                    <a:bodyPr/>
                    <a:lstStyle/>
                    <a:p>
                      <a:r>
                        <a:rPr lang="en-US" sz="1600" dirty="0" smtClean="0"/>
                        <a:t>Jing Wang, Eduardo </a:t>
                      </a:r>
                      <a:r>
                        <a:rPr lang="en-US" sz="1600" dirty="0" err="1" smtClean="0"/>
                        <a:t>Fontes</a:t>
                      </a:r>
                      <a:r>
                        <a:rPr lang="en-US" sz="1600" dirty="0" smtClean="0"/>
                        <a:t>,</a:t>
                      </a:r>
                      <a:r>
                        <a:rPr lang="en-US" sz="1600" baseline="0" dirty="0" smtClean="0"/>
                        <a:t> Don </a:t>
                      </a:r>
                      <a:r>
                        <a:rPr lang="en-US" sz="1600" baseline="0" dirty="0" err="1" smtClean="0"/>
                        <a:t>Scheibe</a:t>
                      </a:r>
                      <a:endParaRPr lang="en-US" sz="1600" dirty="0"/>
                    </a:p>
                  </a:txBody>
                  <a:tcPr/>
                </a:tc>
                <a:tc>
                  <a:txBody>
                    <a:bodyPr/>
                    <a:lstStyle/>
                    <a:p>
                      <a:pPr algn="ctr"/>
                      <a:r>
                        <a:rPr lang="en-US" sz="1600" dirty="0" smtClean="0"/>
                        <a:t>Consult</a:t>
                      </a:r>
                      <a:endParaRPr lang="en-US" sz="1600" dirty="0"/>
                    </a:p>
                  </a:txBody>
                  <a:tcPr/>
                </a:tc>
              </a:tr>
              <a:tr h="370840">
                <a:tc>
                  <a:txBody>
                    <a:bodyPr/>
                    <a:lstStyle/>
                    <a:p>
                      <a:r>
                        <a:rPr lang="en-US" sz="1600" dirty="0" smtClean="0"/>
                        <a:t>MTO</a:t>
                      </a:r>
                      <a:endParaRPr lang="en-US" sz="1600" dirty="0"/>
                    </a:p>
                  </a:txBody>
                  <a:tcPr/>
                </a:tc>
                <a:tc>
                  <a:txBody>
                    <a:bodyPr/>
                    <a:lstStyle/>
                    <a:p>
                      <a:r>
                        <a:rPr lang="en-US" sz="1600" dirty="0" smtClean="0"/>
                        <a:t>Mail optimization with AI/Machine Learning? [details pending]</a:t>
                      </a:r>
                      <a:endParaRPr lang="en-US" sz="1600" dirty="0"/>
                    </a:p>
                  </a:txBody>
                  <a:tcPr/>
                </a:tc>
                <a:tc>
                  <a:txBody>
                    <a:bodyPr/>
                    <a:lstStyle/>
                    <a:p>
                      <a:r>
                        <a:rPr lang="en-US" sz="1600" dirty="0" smtClean="0"/>
                        <a:t>Scott</a:t>
                      </a:r>
                      <a:r>
                        <a:rPr lang="en-US" sz="1600" baseline="0" dirty="0" smtClean="0"/>
                        <a:t> Wentz</a:t>
                      </a:r>
                      <a:endParaRPr lang="en-US" sz="1600" dirty="0"/>
                    </a:p>
                  </a:txBody>
                  <a:tcPr/>
                </a:tc>
                <a:tc>
                  <a:txBody>
                    <a:bodyPr/>
                    <a:lstStyle/>
                    <a:p>
                      <a:pPr algn="ctr"/>
                      <a:r>
                        <a:rPr lang="en-US" sz="1600" dirty="0" smtClean="0"/>
                        <a:t>Consult</a:t>
                      </a:r>
                      <a:endParaRPr lang="en-US" sz="1600" dirty="0"/>
                    </a:p>
                  </a:txBody>
                  <a:tcPr/>
                </a:tc>
              </a:tr>
            </a:tbl>
          </a:graphicData>
        </a:graphic>
      </p:graphicFrame>
      <p:sp>
        <p:nvSpPr>
          <p:cNvPr id="6" name="TextBox 5"/>
          <p:cNvSpPr txBox="1"/>
          <p:nvPr/>
        </p:nvSpPr>
        <p:spPr>
          <a:xfrm>
            <a:off x="1790356" y="6319792"/>
            <a:ext cx="9967793" cy="369332"/>
          </a:xfrm>
          <a:prstGeom prst="rect">
            <a:avLst/>
          </a:prstGeom>
          <a:noFill/>
        </p:spPr>
        <p:txBody>
          <a:bodyPr wrap="none" rtlCol="0">
            <a:spAutoFit/>
          </a:bodyPr>
          <a:lstStyle/>
          <a:p>
            <a:r>
              <a:rPr lang="en-US" dirty="0" smtClean="0">
                <a:solidFill>
                  <a:schemeClr val="bg1">
                    <a:lumMod val="50000"/>
                  </a:schemeClr>
                </a:solidFill>
              </a:rPr>
              <a:t>Note: partial list – ongoing discussions will likely add more initiatives that CTO will support</a:t>
            </a:r>
            <a:endParaRPr lang="en-US" dirty="0">
              <a:solidFill>
                <a:schemeClr val="bg1">
                  <a:lumMod val="50000"/>
                </a:schemeClr>
              </a:solidFill>
            </a:endParaRPr>
          </a:p>
        </p:txBody>
      </p:sp>
      <p:sp>
        <p:nvSpPr>
          <p:cNvPr id="7" name="TextBox 6"/>
          <p:cNvSpPr txBox="1"/>
          <p:nvPr/>
        </p:nvSpPr>
        <p:spPr>
          <a:xfrm>
            <a:off x="10210367" y="-65903"/>
            <a:ext cx="1981633" cy="830997"/>
          </a:xfrm>
          <a:prstGeom prst="rect">
            <a:avLst/>
          </a:prstGeom>
          <a:noFill/>
        </p:spPr>
        <p:txBody>
          <a:bodyPr wrap="none" rtlCol="0">
            <a:spAutoFit/>
          </a:bodyPr>
          <a:lstStyle/>
          <a:p>
            <a:r>
              <a:rPr lang="en-US" sz="4800" b="1" dirty="0" smtClean="0">
                <a:solidFill>
                  <a:schemeClr val="accent3">
                    <a:lumMod val="60000"/>
                    <a:lumOff val="40000"/>
                  </a:schemeClr>
                </a:solidFill>
              </a:rPr>
              <a:t>DRAFT</a:t>
            </a:r>
            <a:endParaRPr lang="en-US" sz="4800" b="1" dirty="0">
              <a:solidFill>
                <a:schemeClr val="accent3">
                  <a:lumMod val="60000"/>
                  <a:lumOff val="40000"/>
                </a:schemeClr>
              </a:solidFill>
            </a:endParaRPr>
          </a:p>
        </p:txBody>
      </p:sp>
      <p:sp>
        <p:nvSpPr>
          <p:cNvPr id="9" name="Rectangle 8"/>
          <p:cNvSpPr/>
          <p:nvPr/>
        </p:nvSpPr>
        <p:spPr>
          <a:xfrm>
            <a:off x="297710" y="-116961"/>
            <a:ext cx="779381" cy="830997"/>
          </a:xfrm>
          <a:prstGeom prst="rect">
            <a:avLst/>
          </a:prstGeom>
        </p:spPr>
        <p:txBody>
          <a:bodyPr wrap="none">
            <a:spAutoFit/>
          </a:bodyPr>
          <a:lstStyle/>
          <a:p>
            <a:r>
              <a:rPr lang="en-US" sz="4800" dirty="0">
                <a:ln w="0"/>
                <a:gradFill flip="none" rotWithShape="1">
                  <a:gsLst>
                    <a:gs pos="0">
                      <a:srgbClr val="FFC000"/>
                    </a:gs>
                    <a:gs pos="60000">
                      <a:schemeClr val="accent5"/>
                    </a:gs>
                    <a:gs pos="100000">
                      <a:srgbClr val="FF0000"/>
                    </a:gs>
                  </a:gsLst>
                  <a:lin ang="0" scaled="1"/>
                  <a:tileRect/>
                </a:gradFill>
                <a:effectLst>
                  <a:reflection blurRad="6350" stA="53000" endA="300" endPos="35500" dir="5400000" sy="-90000" algn="bl" rotWithShape="0"/>
                </a:effectLst>
              </a:rPr>
              <a:t>AI</a:t>
            </a:r>
            <a:endParaRPr lang="en-US" sz="4800" dirty="0"/>
          </a:p>
        </p:txBody>
      </p:sp>
    </p:spTree>
    <p:extLst>
      <p:ext uri="{BB962C8B-B14F-4D97-AF65-F5344CB8AC3E}">
        <p14:creationId xmlns:p14="http://schemas.microsoft.com/office/powerpoint/2010/main" val="402204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Briefly about key AI concepts and AI readiness</a:t>
            </a:r>
          </a:p>
          <a:p>
            <a:r>
              <a:rPr lang="en-US" dirty="0" smtClean="0"/>
              <a:t>Financial industry use cases, including focus on Investment Management</a:t>
            </a:r>
          </a:p>
          <a:p>
            <a:r>
              <a:rPr lang="en-US" dirty="0" smtClean="0"/>
              <a:t>How IT (Global SI and CTO) can help</a:t>
            </a:r>
          </a:p>
          <a:p>
            <a:r>
              <a:rPr lang="en-US" dirty="0" smtClean="0"/>
              <a:t>Candidate Vanguard AI Uses Cases, including IMG</a:t>
            </a:r>
            <a:endParaRPr lang="en-US" dirty="0"/>
          </a:p>
        </p:txBody>
      </p:sp>
    </p:spTree>
    <p:extLst>
      <p:ext uri="{BB962C8B-B14F-4D97-AF65-F5344CB8AC3E}">
        <p14:creationId xmlns:p14="http://schemas.microsoft.com/office/powerpoint/2010/main" val="316923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General</a:t>
            </a:r>
            <a:r>
              <a:rPr lang="en-US" dirty="0" smtClean="0"/>
              <a:t> </a:t>
            </a:r>
            <a:r>
              <a:rPr lang="en-US" dirty="0" smtClean="0">
                <a:solidFill>
                  <a:schemeClr val="bg1">
                    <a:lumMod val="65000"/>
                  </a:schemeClr>
                </a:solidFill>
              </a:rPr>
              <a:t>(Strong)</a:t>
            </a:r>
            <a:r>
              <a:rPr lang="en-US" dirty="0" smtClean="0"/>
              <a:t> | </a:t>
            </a:r>
            <a:r>
              <a:rPr lang="en-US" b="1" dirty="0" smtClean="0">
                <a:solidFill>
                  <a:schemeClr val="accent4"/>
                </a:solidFill>
              </a:rPr>
              <a:t>Narrow</a:t>
            </a:r>
            <a:r>
              <a:rPr lang="en-US" dirty="0" smtClean="0"/>
              <a:t> </a:t>
            </a:r>
            <a:r>
              <a:rPr lang="en-US" dirty="0" smtClean="0">
                <a:solidFill>
                  <a:schemeClr val="bg1">
                    <a:lumMod val="65000"/>
                  </a:schemeClr>
                </a:solidFill>
              </a:rPr>
              <a:t>(Weak)</a:t>
            </a:r>
            <a:r>
              <a:rPr lang="en-US" dirty="0" smtClean="0"/>
              <a:t> AI</a:t>
            </a:r>
            <a:endParaRPr lang="en-US" dirty="0"/>
          </a:p>
        </p:txBody>
      </p:sp>
      <p:pic>
        <p:nvPicPr>
          <p:cNvPr id="15" name="Picture 14"/>
          <p:cNvPicPr>
            <a:picLocks noChangeAspect="1"/>
          </p:cNvPicPr>
          <p:nvPr/>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93707" y="1678978"/>
            <a:ext cx="2732648" cy="1817210"/>
          </a:xfrm>
          <a:prstGeom prst="rect">
            <a:avLst/>
          </a:prstGeom>
        </p:spPr>
      </p:pic>
      <p:sp>
        <p:nvSpPr>
          <p:cNvPr id="16" name="Oval 15"/>
          <p:cNvSpPr/>
          <p:nvPr/>
        </p:nvSpPr>
        <p:spPr>
          <a:xfrm>
            <a:off x="3549679" y="3740971"/>
            <a:ext cx="2086010" cy="2086010"/>
          </a:xfrm>
          <a:prstGeom prst="ellipse">
            <a:avLst/>
          </a:prstGeom>
          <a:blipFill dpi="0" rotWithShape="1">
            <a:blip r:embed="rId3">
              <a:extLst>
                <a:ext uri="{28A0092B-C50C-407E-A947-70E740481C1C}">
                  <a14:useLocalDpi xmlns:a14="http://schemas.microsoft.com/office/drawing/2010/main" val="0"/>
                </a:ext>
              </a:extLst>
            </a:blip>
            <a:srcRect/>
            <a:stretch>
              <a:fillRect l="-29624" r="-4376"/>
            </a:stretch>
          </a:bli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grpSp>
        <p:nvGrpSpPr>
          <p:cNvPr id="6" name="Group 5"/>
          <p:cNvGrpSpPr/>
          <p:nvPr/>
        </p:nvGrpSpPr>
        <p:grpSpPr>
          <a:xfrm>
            <a:off x="7450630" y="4974376"/>
            <a:ext cx="3836900" cy="1519237"/>
            <a:chOff x="7450630" y="5338763"/>
            <a:chExt cx="3836900" cy="1519237"/>
          </a:xfrm>
        </p:grpSpPr>
        <p:pic>
          <p:nvPicPr>
            <p:cNvPr id="8" name="Picture 7"/>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7450630" y="5678205"/>
              <a:ext cx="764985" cy="67050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2807" y="5338763"/>
              <a:ext cx="2134723" cy="1519237"/>
            </a:xfrm>
            <a:prstGeom prst="rect">
              <a:avLst/>
            </a:prstGeom>
          </p:spPr>
        </p:pic>
        <p:cxnSp>
          <p:nvCxnSpPr>
            <p:cNvPr id="18" name="Straight Connector 17"/>
            <p:cNvCxnSpPr/>
            <p:nvPr/>
          </p:nvCxnSpPr>
          <p:spPr>
            <a:xfrm flipH="1">
              <a:off x="8248852" y="6054291"/>
              <a:ext cx="808521" cy="0"/>
            </a:xfrm>
            <a:prstGeom prst="line">
              <a:avLst/>
            </a:prstGeom>
            <a:ln w="38100">
              <a:headEnd type="arrow" w="med" len="med"/>
              <a:tailEnd type="non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7450630" y="3952181"/>
            <a:ext cx="3439841" cy="1148832"/>
            <a:chOff x="7450630" y="3952181"/>
            <a:chExt cx="3439841" cy="1148832"/>
          </a:xfrm>
        </p:grpSpPr>
        <p:pic>
          <p:nvPicPr>
            <p:cNvPr id="9" name="Picture 8"/>
            <p:cNvPicPr>
              <a:picLocks noChangeAspect="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450630" y="4155581"/>
              <a:ext cx="764985" cy="670505"/>
            </a:xfrm>
            <a:prstGeom prst="rect">
              <a:avLst/>
            </a:prstGeom>
          </p:spPr>
        </p:pic>
        <p:pic>
          <p:nvPicPr>
            <p:cNvPr id="13" name="Picture 12"/>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64765" y="3952181"/>
              <a:ext cx="1625706" cy="1148832"/>
            </a:xfrm>
            <a:prstGeom prst="rect">
              <a:avLst/>
            </a:prstGeom>
          </p:spPr>
        </p:pic>
        <p:cxnSp>
          <p:nvCxnSpPr>
            <p:cNvPr id="24" name="Straight Connector 23"/>
            <p:cNvCxnSpPr/>
            <p:nvPr/>
          </p:nvCxnSpPr>
          <p:spPr>
            <a:xfrm flipH="1">
              <a:off x="8248852" y="4568366"/>
              <a:ext cx="808521" cy="0"/>
            </a:xfrm>
            <a:prstGeom prst="line">
              <a:avLst/>
            </a:prstGeom>
            <a:ln w="38100">
              <a:headEnd type="arrow" w="med" len="med"/>
              <a:tailEnd type="non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7450630" y="1539595"/>
            <a:ext cx="3405063" cy="933376"/>
            <a:chOff x="7450630" y="1965655"/>
            <a:chExt cx="3405063" cy="933376"/>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0630" y="2094799"/>
              <a:ext cx="764985" cy="670505"/>
            </a:xfrm>
            <a:prstGeom prst="rect">
              <a:avLst/>
            </a:prstGeom>
          </p:spPr>
        </p:pic>
        <p:pic>
          <p:nvPicPr>
            <p:cNvPr id="10" name="Picture 9"/>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62401" y="1965655"/>
              <a:ext cx="1693292" cy="933376"/>
            </a:xfrm>
            <a:prstGeom prst="rect">
              <a:avLst/>
            </a:prstGeom>
          </p:spPr>
        </p:pic>
        <p:cxnSp>
          <p:nvCxnSpPr>
            <p:cNvPr id="25" name="Straight Connector 24"/>
            <p:cNvCxnSpPr/>
            <p:nvPr/>
          </p:nvCxnSpPr>
          <p:spPr>
            <a:xfrm flipH="1">
              <a:off x="8248852" y="2492944"/>
              <a:ext cx="808521" cy="0"/>
            </a:xfrm>
            <a:prstGeom prst="line">
              <a:avLst/>
            </a:prstGeom>
            <a:ln w="38100">
              <a:headEnd type="arrow" w="med" len="med"/>
              <a:tailEnd type="non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6660682" y="1568918"/>
            <a:ext cx="0" cy="5024387"/>
          </a:xfrm>
          <a:prstGeom prst="line">
            <a:avLst/>
          </a:prstGeom>
          <a:ln w="38100">
            <a:solidFill>
              <a:schemeClr val="accent3">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08514" y="6167531"/>
            <a:ext cx="3581430" cy="369332"/>
          </a:xfrm>
          <a:prstGeom prst="rect">
            <a:avLst/>
          </a:prstGeom>
          <a:noFill/>
        </p:spPr>
        <p:txBody>
          <a:bodyPr wrap="none" rtlCol="0">
            <a:spAutoFit/>
          </a:bodyPr>
          <a:lstStyle/>
          <a:p>
            <a:pPr algn="ctr"/>
            <a:r>
              <a:rPr lang="en-US" dirty="0" smtClean="0">
                <a:solidFill>
                  <a:schemeClr val="accent1"/>
                </a:solidFill>
              </a:rPr>
              <a:t>Broad intelligence, human-like</a:t>
            </a:r>
            <a:endParaRPr lang="en-US" dirty="0">
              <a:solidFill>
                <a:schemeClr val="accent1"/>
              </a:solidFill>
            </a:endParaRPr>
          </a:p>
        </p:txBody>
      </p:sp>
      <p:sp>
        <p:nvSpPr>
          <p:cNvPr id="20" name="TextBox 19"/>
          <p:cNvSpPr txBox="1"/>
          <p:nvPr/>
        </p:nvSpPr>
        <p:spPr>
          <a:xfrm>
            <a:off x="7605393" y="6167531"/>
            <a:ext cx="3206327" cy="369332"/>
          </a:xfrm>
          <a:prstGeom prst="rect">
            <a:avLst/>
          </a:prstGeom>
          <a:noFill/>
        </p:spPr>
        <p:txBody>
          <a:bodyPr wrap="none" rtlCol="0">
            <a:spAutoFit/>
          </a:bodyPr>
          <a:lstStyle/>
          <a:p>
            <a:pPr algn="ctr"/>
            <a:r>
              <a:rPr lang="en-US" dirty="0" smtClean="0">
                <a:solidFill>
                  <a:schemeClr val="accent4"/>
                </a:solidFill>
              </a:rPr>
              <a:t>Narrowly specialized skillset</a:t>
            </a:r>
            <a:endParaRPr lang="en-US" dirty="0">
              <a:solidFill>
                <a:schemeClr val="accent4"/>
              </a:solidFill>
            </a:endParaRPr>
          </a:p>
        </p:txBody>
      </p:sp>
      <p:grpSp>
        <p:nvGrpSpPr>
          <p:cNvPr id="14" name="Group 13"/>
          <p:cNvGrpSpPr/>
          <p:nvPr/>
        </p:nvGrpSpPr>
        <p:grpSpPr>
          <a:xfrm>
            <a:off x="7437846" y="2715346"/>
            <a:ext cx="3158015" cy="1134521"/>
            <a:chOff x="7437846" y="2715346"/>
            <a:chExt cx="3158015" cy="1134521"/>
          </a:xfrm>
        </p:grpSpPr>
        <p:pic>
          <p:nvPicPr>
            <p:cNvPr id="12" name="Picture 11"/>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0978801">
              <a:off x="9392581" y="2715346"/>
              <a:ext cx="1203280" cy="1134521"/>
            </a:xfrm>
            <a:prstGeom prst="rect">
              <a:avLst/>
            </a:prstGeom>
          </p:spPr>
        </p:pic>
        <p:pic>
          <p:nvPicPr>
            <p:cNvPr id="21" name="Picture 20"/>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437846" y="2896202"/>
              <a:ext cx="764985" cy="670505"/>
            </a:xfrm>
            <a:prstGeom prst="rect">
              <a:avLst/>
            </a:prstGeom>
          </p:spPr>
        </p:pic>
        <p:cxnSp>
          <p:nvCxnSpPr>
            <p:cNvPr id="22" name="Straight Connector 21"/>
            <p:cNvCxnSpPr/>
            <p:nvPr/>
          </p:nvCxnSpPr>
          <p:spPr>
            <a:xfrm flipH="1">
              <a:off x="8248852" y="3297830"/>
              <a:ext cx="808521" cy="0"/>
            </a:xfrm>
            <a:prstGeom prst="line">
              <a:avLst/>
            </a:prstGeom>
            <a:ln w="38100">
              <a:headEnd type="arrow" w="med" len="med"/>
              <a:tailEnd type="non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6845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State: General and Narrow AI</a:t>
            </a:r>
            <a:endParaRPr lang="en-US" dirty="0"/>
          </a:p>
        </p:txBody>
      </p:sp>
      <p:sp>
        <p:nvSpPr>
          <p:cNvPr id="3" name="Text Placeholder 2"/>
          <p:cNvSpPr>
            <a:spLocks noGrp="1"/>
          </p:cNvSpPr>
          <p:nvPr>
            <p:ph type="body" idx="1"/>
          </p:nvPr>
        </p:nvSpPr>
        <p:spPr/>
        <p:txBody>
          <a:bodyPr/>
          <a:lstStyle/>
          <a:p>
            <a:r>
              <a:rPr lang="en-US" b="1" dirty="0" smtClean="0">
                <a:solidFill>
                  <a:schemeClr val="accent2"/>
                </a:solidFill>
              </a:rPr>
              <a:t>General AI</a:t>
            </a:r>
            <a:endParaRPr lang="en-US" b="1" dirty="0">
              <a:solidFill>
                <a:schemeClr val="accent2"/>
              </a:solidFill>
            </a:endParaRPr>
          </a:p>
        </p:txBody>
      </p:sp>
      <p:sp>
        <p:nvSpPr>
          <p:cNvPr id="4" name="Content Placeholder 3"/>
          <p:cNvSpPr>
            <a:spLocks noGrp="1"/>
          </p:cNvSpPr>
          <p:nvPr>
            <p:ph sz="half" idx="2"/>
          </p:nvPr>
        </p:nvSpPr>
        <p:spPr>
          <a:xfrm>
            <a:off x="2589212" y="2548966"/>
            <a:ext cx="4342893" cy="4010454"/>
          </a:xfrm>
          <a:ln>
            <a:solidFill>
              <a:schemeClr val="accent2"/>
            </a:solidFill>
          </a:ln>
        </p:spPr>
        <p:txBody>
          <a:bodyPr>
            <a:normAutofit/>
          </a:bodyPr>
          <a:lstStyle/>
          <a:p>
            <a:r>
              <a:rPr lang="en-US" dirty="0" smtClean="0">
                <a:solidFill>
                  <a:schemeClr val="accent2">
                    <a:lumMod val="75000"/>
                  </a:schemeClr>
                </a:solidFill>
              </a:rPr>
              <a:t>10-20+ years away, maybe more</a:t>
            </a:r>
          </a:p>
          <a:p>
            <a:r>
              <a:rPr lang="en-US" dirty="0" smtClean="0">
                <a:solidFill>
                  <a:schemeClr val="accent2">
                    <a:lumMod val="75000"/>
                  </a:schemeClr>
                </a:solidFill>
              </a:rPr>
              <a:t>Not sure whether it is possible at all to “be like a human”</a:t>
            </a:r>
          </a:p>
          <a:p>
            <a:r>
              <a:rPr lang="en-US" dirty="0" smtClean="0">
                <a:solidFill>
                  <a:schemeClr val="accent2">
                    <a:lumMod val="75000"/>
                  </a:schemeClr>
                </a:solidFill>
              </a:rPr>
              <a:t>Conscious? Well, we don’t know what it is even for humans…</a:t>
            </a:r>
          </a:p>
          <a:p>
            <a:r>
              <a:rPr lang="en-US" dirty="0" smtClean="0">
                <a:solidFill>
                  <a:schemeClr val="accent2">
                    <a:lumMod val="75000"/>
                  </a:schemeClr>
                </a:solidFill>
              </a:rPr>
              <a:t>Active research to “broaden” narrow skills and integrate them</a:t>
            </a:r>
          </a:p>
          <a:p>
            <a:pPr lvl="1"/>
            <a:r>
              <a:rPr lang="en-US" dirty="0" smtClean="0">
                <a:solidFill>
                  <a:schemeClr val="accent2">
                    <a:lumMod val="75000"/>
                  </a:schemeClr>
                </a:solidFill>
              </a:rPr>
              <a:t>Having one abstract concept across multiple “senses”: text, speech, </a:t>
            </a:r>
            <a:r>
              <a:rPr lang="en-US" dirty="0">
                <a:solidFill>
                  <a:schemeClr val="accent2">
                    <a:lumMod val="75000"/>
                  </a:schemeClr>
                </a:solidFill>
              </a:rPr>
              <a:t>image, </a:t>
            </a:r>
            <a:r>
              <a:rPr lang="en-US" dirty="0" smtClean="0">
                <a:solidFill>
                  <a:schemeClr val="accent2">
                    <a:lumMod val="75000"/>
                  </a:schemeClr>
                </a:solidFill>
              </a:rPr>
              <a:t>video, spatial, …</a:t>
            </a:r>
          </a:p>
          <a:p>
            <a:r>
              <a:rPr lang="en-US" dirty="0" smtClean="0">
                <a:solidFill>
                  <a:schemeClr val="accent2">
                    <a:lumMod val="75000"/>
                  </a:schemeClr>
                </a:solidFill>
              </a:rPr>
              <a:t>Other research areas: one-shot learning, memory, reasoning, …</a:t>
            </a:r>
            <a:endParaRPr lang="en-US" dirty="0">
              <a:solidFill>
                <a:schemeClr val="accent2">
                  <a:lumMod val="75000"/>
                </a:schemeClr>
              </a:solidFill>
            </a:endParaRPr>
          </a:p>
        </p:txBody>
      </p:sp>
      <p:sp>
        <p:nvSpPr>
          <p:cNvPr id="5" name="Text Placeholder 4"/>
          <p:cNvSpPr>
            <a:spLocks noGrp="1"/>
          </p:cNvSpPr>
          <p:nvPr>
            <p:ph type="body" sz="quarter" idx="3"/>
          </p:nvPr>
        </p:nvSpPr>
        <p:spPr/>
        <p:txBody>
          <a:bodyPr/>
          <a:lstStyle/>
          <a:p>
            <a:r>
              <a:rPr lang="en-US" b="1" dirty="0" smtClean="0">
                <a:solidFill>
                  <a:schemeClr val="accent4">
                    <a:lumMod val="75000"/>
                  </a:schemeClr>
                </a:solidFill>
              </a:rPr>
              <a:t>Narrow AI</a:t>
            </a:r>
            <a:endParaRPr lang="en-US" b="1" dirty="0">
              <a:solidFill>
                <a:schemeClr val="accent4">
                  <a:lumMod val="75000"/>
                </a:schemeClr>
              </a:solidFill>
            </a:endParaRPr>
          </a:p>
        </p:txBody>
      </p:sp>
      <p:sp>
        <p:nvSpPr>
          <p:cNvPr id="6" name="Content Placeholder 5"/>
          <p:cNvSpPr>
            <a:spLocks noGrp="1"/>
          </p:cNvSpPr>
          <p:nvPr>
            <p:ph sz="quarter" idx="4"/>
          </p:nvPr>
        </p:nvSpPr>
        <p:spPr>
          <a:xfrm>
            <a:off x="7166957" y="2545738"/>
            <a:ext cx="4338674" cy="2054254"/>
          </a:xfrm>
          <a:ln>
            <a:solidFill>
              <a:schemeClr val="accent4"/>
            </a:solidFill>
          </a:ln>
        </p:spPr>
        <p:txBody>
          <a:bodyPr/>
          <a:lstStyle/>
          <a:p>
            <a:r>
              <a:rPr lang="en-US" dirty="0" smtClean="0">
                <a:solidFill>
                  <a:schemeClr val="accent4"/>
                </a:solidFill>
              </a:rPr>
              <a:t>Very fast progress in research and experimentation</a:t>
            </a:r>
          </a:p>
          <a:p>
            <a:r>
              <a:rPr lang="en-US" dirty="0" smtClean="0">
                <a:solidFill>
                  <a:schemeClr val="accent4"/>
                </a:solidFill>
              </a:rPr>
              <a:t>Growing number of quite successful business applications</a:t>
            </a:r>
          </a:p>
          <a:p>
            <a:r>
              <a:rPr lang="en-US" dirty="0" smtClean="0">
                <a:solidFill>
                  <a:schemeClr val="accent4"/>
                </a:solidFill>
              </a:rPr>
              <a:t>Several platforms and ready-to-use services</a:t>
            </a:r>
          </a:p>
        </p:txBody>
      </p:sp>
      <p:sp>
        <p:nvSpPr>
          <p:cNvPr id="7" name="Bent-Up Arrow 6"/>
          <p:cNvSpPr/>
          <p:nvPr/>
        </p:nvSpPr>
        <p:spPr>
          <a:xfrm rot="5400000">
            <a:off x="8294915" y="4683970"/>
            <a:ext cx="821094" cy="914400"/>
          </a:xfrm>
          <a:prstGeom prst="bentUp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097347" y="5057194"/>
            <a:ext cx="2425959" cy="738664"/>
          </a:xfrm>
          <a:prstGeom prst="rect">
            <a:avLst/>
          </a:prstGeom>
          <a:noFill/>
        </p:spPr>
        <p:txBody>
          <a:bodyPr wrap="square" rtlCol="0">
            <a:spAutoFit/>
          </a:bodyPr>
          <a:lstStyle/>
          <a:p>
            <a:pPr algn="ctr"/>
            <a:r>
              <a:rPr lang="en-US" sz="2400" b="1" dirty="0" smtClean="0">
                <a:solidFill>
                  <a:schemeClr val="accent4"/>
                </a:solidFill>
              </a:rPr>
              <a:t>“</a:t>
            </a:r>
            <a:r>
              <a:rPr lang="en-US" sz="2400" b="1" dirty="0" smtClean="0">
                <a:solidFill>
                  <a:schemeClr val="accent2"/>
                </a:solidFill>
              </a:rPr>
              <a:t>Smart Tools</a:t>
            </a:r>
            <a:r>
              <a:rPr lang="en-US" sz="2400" b="1" dirty="0" smtClean="0">
                <a:solidFill>
                  <a:schemeClr val="accent4"/>
                </a:solidFill>
              </a:rPr>
              <a:t>”</a:t>
            </a:r>
          </a:p>
          <a:p>
            <a:pPr algn="ctr"/>
            <a:r>
              <a:rPr lang="en-US" dirty="0" smtClean="0">
                <a:solidFill>
                  <a:schemeClr val="accent4"/>
                </a:solidFill>
              </a:rPr>
              <a:t>(personal, business)</a:t>
            </a:r>
            <a:endParaRPr lang="en-US" dirty="0">
              <a:solidFill>
                <a:schemeClr val="accent4"/>
              </a:solidFill>
            </a:endParaRPr>
          </a:p>
        </p:txBody>
      </p:sp>
    </p:spTree>
    <p:extLst>
      <p:ext uri="{BB962C8B-B14F-4D97-AF65-F5344CB8AC3E}">
        <p14:creationId xmlns:p14="http://schemas.microsoft.com/office/powerpoint/2010/main" val="2063030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 Machine Learning / Deep Learning</a:t>
            </a:r>
            <a:endParaRPr lang="en-US" dirty="0"/>
          </a:p>
        </p:txBody>
      </p:sp>
      <p:sp>
        <p:nvSpPr>
          <p:cNvPr id="3" name="Oval 2"/>
          <p:cNvSpPr/>
          <p:nvPr/>
        </p:nvSpPr>
        <p:spPr>
          <a:xfrm>
            <a:off x="3125558" y="1703672"/>
            <a:ext cx="4620127" cy="4620127"/>
          </a:xfrm>
          <a:prstGeom prst="ellipse">
            <a:avLst/>
          </a:prstGeom>
        </p:spPr>
        <p:style>
          <a:lnRef idx="0">
            <a:schemeClr val="accent2"/>
          </a:lnRef>
          <a:fillRef idx="3">
            <a:schemeClr val="accent2"/>
          </a:fillRef>
          <a:effectRef idx="3">
            <a:schemeClr val="accent2"/>
          </a:effectRef>
          <a:fontRef idx="minor">
            <a:schemeClr val="lt1"/>
          </a:fontRef>
        </p:style>
        <p:txBody>
          <a:bodyPr rtlCol="0" anchor="t" anchorCtr="0"/>
          <a:lstStyle/>
          <a:p>
            <a:pPr algn="ctr"/>
            <a:r>
              <a:rPr lang="en-US" sz="4800" b="1" dirty="0" smtClean="0">
                <a:solidFill>
                  <a:schemeClr val="accent2">
                    <a:lumMod val="20000"/>
                    <a:lumOff val="80000"/>
                  </a:schemeClr>
                </a:solidFill>
              </a:rPr>
              <a:t>AI</a:t>
            </a:r>
            <a:endParaRPr lang="en-US" sz="4800" b="1" dirty="0">
              <a:solidFill>
                <a:schemeClr val="accent2">
                  <a:lumMod val="20000"/>
                  <a:lumOff val="80000"/>
                </a:schemeClr>
              </a:solidFill>
            </a:endParaRPr>
          </a:p>
        </p:txBody>
      </p:sp>
      <p:sp>
        <p:nvSpPr>
          <p:cNvPr id="4" name="Oval 3"/>
          <p:cNvSpPr/>
          <p:nvPr/>
        </p:nvSpPr>
        <p:spPr>
          <a:xfrm>
            <a:off x="3905203" y="3195588"/>
            <a:ext cx="3060836" cy="3060836"/>
          </a:xfrm>
          <a:prstGeom prst="ellipse">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z="2800" b="1" dirty="0" smtClean="0">
                <a:solidFill>
                  <a:schemeClr val="accent2">
                    <a:lumMod val="20000"/>
                    <a:lumOff val="80000"/>
                  </a:schemeClr>
                </a:solidFill>
              </a:rPr>
              <a:t>Machine Learning</a:t>
            </a:r>
            <a:endParaRPr lang="en-US" sz="2800" b="1" dirty="0">
              <a:solidFill>
                <a:schemeClr val="accent2">
                  <a:lumMod val="20000"/>
                  <a:lumOff val="80000"/>
                </a:schemeClr>
              </a:solidFill>
            </a:endParaRPr>
          </a:p>
        </p:txBody>
      </p:sp>
      <p:sp>
        <p:nvSpPr>
          <p:cNvPr id="5" name="Oval 4"/>
          <p:cNvSpPr/>
          <p:nvPr/>
        </p:nvSpPr>
        <p:spPr>
          <a:xfrm>
            <a:off x="4622287" y="4572000"/>
            <a:ext cx="1626669" cy="16266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2">
                    <a:lumMod val="20000"/>
                    <a:lumOff val="80000"/>
                  </a:schemeClr>
                </a:solidFill>
              </a:rPr>
              <a:t>Deep Learning</a:t>
            </a:r>
            <a:endParaRPr lang="en-US" b="1" dirty="0">
              <a:solidFill>
                <a:schemeClr val="accent2">
                  <a:lumMod val="20000"/>
                  <a:lumOff val="80000"/>
                </a:schemeClr>
              </a:solidFill>
            </a:endParaRPr>
          </a:p>
        </p:txBody>
      </p:sp>
      <p:sp>
        <p:nvSpPr>
          <p:cNvPr id="6" name="TextBox 5"/>
          <p:cNvSpPr txBox="1"/>
          <p:nvPr/>
        </p:nvSpPr>
        <p:spPr>
          <a:xfrm>
            <a:off x="8724123" y="1707502"/>
            <a:ext cx="2789853" cy="923330"/>
          </a:xfrm>
          <a:prstGeom prst="rect">
            <a:avLst/>
          </a:prstGeom>
          <a:noFill/>
        </p:spPr>
        <p:txBody>
          <a:bodyPr wrap="square" rtlCol="0">
            <a:spAutoFit/>
          </a:bodyPr>
          <a:lstStyle/>
          <a:p>
            <a:r>
              <a:rPr lang="en-US" i="1" dirty="0" smtClean="0">
                <a:solidFill>
                  <a:schemeClr val="bg1">
                    <a:lumMod val="50000"/>
                  </a:schemeClr>
                </a:solidFill>
              </a:rPr>
              <a:t>Popular Example:</a:t>
            </a:r>
          </a:p>
          <a:p>
            <a:r>
              <a:rPr lang="en-US" b="1" dirty="0" smtClean="0">
                <a:solidFill>
                  <a:schemeClr val="accent2"/>
                </a:solidFill>
              </a:rPr>
              <a:t>Chess</a:t>
            </a:r>
            <a:r>
              <a:rPr lang="en-US" dirty="0" smtClean="0"/>
              <a:t> – </a:t>
            </a:r>
            <a:r>
              <a:rPr lang="en-US" dirty="0" err="1" smtClean="0"/>
              <a:t>DeepBlue</a:t>
            </a:r>
            <a:r>
              <a:rPr lang="en-US" dirty="0" smtClean="0"/>
              <a:t> vs Gary Kasparov</a:t>
            </a:r>
            <a:endParaRPr lang="en-US" dirty="0"/>
          </a:p>
        </p:txBody>
      </p:sp>
      <p:sp>
        <p:nvSpPr>
          <p:cNvPr id="7" name="TextBox 6"/>
          <p:cNvSpPr txBox="1"/>
          <p:nvPr/>
        </p:nvSpPr>
        <p:spPr>
          <a:xfrm>
            <a:off x="8724123" y="4884212"/>
            <a:ext cx="2789853" cy="1200329"/>
          </a:xfrm>
          <a:prstGeom prst="rect">
            <a:avLst/>
          </a:prstGeom>
          <a:noFill/>
        </p:spPr>
        <p:txBody>
          <a:bodyPr wrap="square" rtlCol="0">
            <a:spAutoFit/>
          </a:bodyPr>
          <a:lstStyle/>
          <a:p>
            <a:r>
              <a:rPr lang="en-US" i="1" dirty="0" smtClean="0">
                <a:solidFill>
                  <a:schemeClr val="bg1">
                    <a:lumMod val="50000"/>
                  </a:schemeClr>
                </a:solidFill>
              </a:rPr>
              <a:t>Popular Example:</a:t>
            </a:r>
          </a:p>
          <a:p>
            <a:r>
              <a:rPr lang="en-US" b="1" dirty="0" smtClean="0">
                <a:solidFill>
                  <a:schemeClr val="accent1"/>
                </a:solidFill>
              </a:rPr>
              <a:t>Image Recognition</a:t>
            </a:r>
            <a:r>
              <a:rPr lang="en-US" dirty="0" smtClean="0"/>
              <a:t> – identifying objects, tagging people</a:t>
            </a:r>
            <a:endParaRPr lang="en-US" dirty="0"/>
          </a:p>
        </p:txBody>
      </p:sp>
      <p:sp>
        <p:nvSpPr>
          <p:cNvPr id="8" name="TextBox 7"/>
          <p:cNvSpPr txBox="1"/>
          <p:nvPr/>
        </p:nvSpPr>
        <p:spPr>
          <a:xfrm>
            <a:off x="8724123" y="3364765"/>
            <a:ext cx="2789853" cy="923330"/>
          </a:xfrm>
          <a:prstGeom prst="rect">
            <a:avLst/>
          </a:prstGeom>
          <a:noFill/>
        </p:spPr>
        <p:txBody>
          <a:bodyPr wrap="square" rtlCol="0">
            <a:spAutoFit/>
          </a:bodyPr>
          <a:lstStyle/>
          <a:p>
            <a:r>
              <a:rPr lang="en-US" i="1" dirty="0" smtClean="0">
                <a:solidFill>
                  <a:schemeClr val="bg1">
                    <a:lumMod val="50000"/>
                  </a:schemeClr>
                </a:solidFill>
              </a:rPr>
              <a:t>Popular Example:</a:t>
            </a:r>
          </a:p>
          <a:p>
            <a:r>
              <a:rPr lang="en-US" b="1" dirty="0" smtClean="0">
                <a:solidFill>
                  <a:schemeClr val="accent4"/>
                </a:solidFill>
              </a:rPr>
              <a:t>Email Spam Filtering </a:t>
            </a:r>
            <a:r>
              <a:rPr lang="en-US" dirty="0" smtClean="0"/>
              <a:t>– classifying spam</a:t>
            </a:r>
            <a:endParaRPr lang="en-US" dirty="0"/>
          </a:p>
        </p:txBody>
      </p:sp>
      <p:cxnSp>
        <p:nvCxnSpPr>
          <p:cNvPr id="10" name="Straight Connector 9"/>
          <p:cNvCxnSpPr>
            <a:endCxn id="6" idx="1"/>
          </p:cNvCxnSpPr>
          <p:nvPr/>
        </p:nvCxnSpPr>
        <p:spPr>
          <a:xfrm flipV="1">
            <a:off x="6568751" y="2169167"/>
            <a:ext cx="2155372" cy="760645"/>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7" idx="1"/>
          </p:cNvCxnSpPr>
          <p:nvPr/>
        </p:nvCxnSpPr>
        <p:spPr>
          <a:xfrm>
            <a:off x="6049108" y="5365820"/>
            <a:ext cx="2675015" cy="118557"/>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1"/>
          </p:cNvCxnSpPr>
          <p:nvPr/>
        </p:nvCxnSpPr>
        <p:spPr>
          <a:xfrm flipV="1">
            <a:off x="6491235" y="3826430"/>
            <a:ext cx="2232888" cy="584796"/>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5632" y="2522138"/>
            <a:ext cx="2245590" cy="338554"/>
          </a:xfrm>
          <a:prstGeom prst="rect">
            <a:avLst/>
          </a:prstGeom>
          <a:noFill/>
        </p:spPr>
        <p:txBody>
          <a:bodyPr wrap="square" rtlCol="0">
            <a:spAutoFit/>
          </a:bodyPr>
          <a:lstStyle/>
          <a:p>
            <a:r>
              <a:rPr lang="en-US" sz="1600" b="1" i="1" dirty="0" smtClean="0">
                <a:solidFill>
                  <a:schemeClr val="accent3"/>
                </a:solidFill>
              </a:rPr>
              <a:t>Driven by Rules</a:t>
            </a:r>
            <a:endParaRPr lang="en-US" sz="1600" b="1" i="1" dirty="0">
              <a:solidFill>
                <a:schemeClr val="accent3"/>
              </a:solidFill>
            </a:endParaRPr>
          </a:p>
        </p:txBody>
      </p:sp>
      <p:sp>
        <p:nvSpPr>
          <p:cNvPr id="13" name="TextBox 12"/>
          <p:cNvSpPr txBox="1"/>
          <p:nvPr/>
        </p:nvSpPr>
        <p:spPr>
          <a:xfrm>
            <a:off x="9145632" y="4210263"/>
            <a:ext cx="2195909" cy="338554"/>
          </a:xfrm>
          <a:prstGeom prst="rect">
            <a:avLst/>
          </a:prstGeom>
          <a:noFill/>
        </p:spPr>
        <p:txBody>
          <a:bodyPr wrap="square" rtlCol="0">
            <a:spAutoFit/>
          </a:bodyPr>
          <a:lstStyle/>
          <a:p>
            <a:r>
              <a:rPr lang="en-US" sz="1600" b="1" i="1" dirty="0" smtClean="0">
                <a:solidFill>
                  <a:schemeClr val="accent3"/>
                </a:solidFill>
              </a:rPr>
              <a:t>Driven by Data</a:t>
            </a:r>
            <a:endParaRPr lang="en-US" sz="1600" b="1" i="1" dirty="0">
              <a:solidFill>
                <a:schemeClr val="accent3"/>
              </a:solidFill>
            </a:endParaRPr>
          </a:p>
        </p:txBody>
      </p:sp>
      <p:sp>
        <p:nvSpPr>
          <p:cNvPr id="15" name="TextBox 14"/>
          <p:cNvSpPr txBox="1"/>
          <p:nvPr/>
        </p:nvSpPr>
        <p:spPr>
          <a:xfrm>
            <a:off x="9145632" y="6049106"/>
            <a:ext cx="2952583" cy="584775"/>
          </a:xfrm>
          <a:prstGeom prst="rect">
            <a:avLst/>
          </a:prstGeom>
          <a:noFill/>
        </p:spPr>
        <p:txBody>
          <a:bodyPr wrap="square" rtlCol="0">
            <a:spAutoFit/>
          </a:bodyPr>
          <a:lstStyle/>
          <a:p>
            <a:r>
              <a:rPr lang="en-US" sz="1600" b="1" i="1" dirty="0" smtClean="0">
                <a:solidFill>
                  <a:schemeClr val="accent3"/>
                </a:solidFill>
              </a:rPr>
              <a:t>Driven by Data</a:t>
            </a:r>
          </a:p>
          <a:p>
            <a:r>
              <a:rPr lang="en-US" sz="1600" b="1" i="1" dirty="0" smtClean="0">
                <a:solidFill>
                  <a:schemeClr val="accent3"/>
                </a:solidFill>
              </a:rPr>
              <a:t>Many levels of abstraction</a:t>
            </a:r>
            <a:endParaRPr lang="en-US" sz="1600" b="1" i="1" dirty="0">
              <a:solidFill>
                <a:schemeClr val="accent3"/>
              </a:solidFill>
            </a:endParaRPr>
          </a:p>
        </p:txBody>
      </p:sp>
    </p:spTree>
    <p:extLst>
      <p:ext uri="{BB962C8B-B14F-4D97-AF65-F5344CB8AC3E}">
        <p14:creationId xmlns:p14="http://schemas.microsoft.com/office/powerpoint/2010/main" val="1371291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AI: The Next Paradigm Shift</a:t>
            </a:r>
            <a:endParaRPr lang="en-US" dirty="0"/>
          </a:p>
        </p:txBody>
      </p:sp>
      <p:sp>
        <p:nvSpPr>
          <p:cNvPr id="7" name="Text Placeholder 6"/>
          <p:cNvSpPr>
            <a:spLocks noGrp="1"/>
          </p:cNvSpPr>
          <p:nvPr>
            <p:ph type="body" idx="1"/>
          </p:nvPr>
        </p:nvSpPr>
        <p:spPr>
          <a:xfrm>
            <a:off x="2939373" y="1430092"/>
            <a:ext cx="3992732" cy="576262"/>
          </a:xfrm>
        </p:spPr>
        <p:txBody>
          <a:bodyPr/>
          <a:lstStyle/>
          <a:p>
            <a:r>
              <a:rPr lang="en-US" b="1" dirty="0" smtClean="0">
                <a:solidFill>
                  <a:schemeClr val="accent2"/>
                </a:solidFill>
              </a:rPr>
              <a:t>Business</a:t>
            </a:r>
            <a:endParaRPr lang="en-US" b="1" dirty="0">
              <a:solidFill>
                <a:schemeClr val="accent2"/>
              </a:solidFill>
            </a:endParaRPr>
          </a:p>
        </p:txBody>
      </p:sp>
      <p:sp>
        <p:nvSpPr>
          <p:cNvPr id="8" name="Content Placeholder 7"/>
          <p:cNvSpPr>
            <a:spLocks noGrp="1"/>
          </p:cNvSpPr>
          <p:nvPr>
            <p:ph sz="half" idx="2"/>
          </p:nvPr>
        </p:nvSpPr>
        <p:spPr>
          <a:xfrm>
            <a:off x="2589212" y="2006355"/>
            <a:ext cx="4342893" cy="2664437"/>
          </a:xfrm>
        </p:spPr>
        <p:txBody>
          <a:bodyPr/>
          <a:lstStyle/>
          <a:p>
            <a:r>
              <a:rPr lang="en-US" dirty="0" smtClean="0"/>
              <a:t>New approach to solving business problems</a:t>
            </a:r>
          </a:p>
          <a:p>
            <a:pPr lvl="1"/>
            <a:r>
              <a:rPr lang="en-US" dirty="0" smtClean="0"/>
              <a:t>Use all data</a:t>
            </a:r>
          </a:p>
          <a:p>
            <a:pPr lvl="1"/>
            <a:r>
              <a:rPr lang="en-US" dirty="0" smtClean="0"/>
              <a:t>Minimize data/feature prep: let the machine figure out features and concepts</a:t>
            </a:r>
          </a:p>
          <a:p>
            <a:pPr lvl="1"/>
            <a:r>
              <a:rPr lang="en-US" dirty="0" smtClean="0"/>
              <a:t>Requires solid data</a:t>
            </a:r>
            <a:endParaRPr lang="en-US" dirty="0"/>
          </a:p>
        </p:txBody>
      </p:sp>
      <p:sp>
        <p:nvSpPr>
          <p:cNvPr id="9" name="Text Placeholder 8"/>
          <p:cNvSpPr>
            <a:spLocks noGrp="1"/>
          </p:cNvSpPr>
          <p:nvPr>
            <p:ph type="body" sz="quarter" idx="3"/>
          </p:nvPr>
        </p:nvSpPr>
        <p:spPr>
          <a:xfrm>
            <a:off x="7506629" y="1426864"/>
            <a:ext cx="3999001" cy="576262"/>
          </a:xfrm>
        </p:spPr>
        <p:txBody>
          <a:bodyPr/>
          <a:lstStyle/>
          <a:p>
            <a:r>
              <a:rPr lang="en-US" b="1" dirty="0" smtClean="0">
                <a:solidFill>
                  <a:schemeClr val="accent4"/>
                </a:solidFill>
              </a:rPr>
              <a:t>IT</a:t>
            </a:r>
            <a:endParaRPr lang="en-US" b="1" dirty="0">
              <a:solidFill>
                <a:schemeClr val="accent4"/>
              </a:solidFill>
            </a:endParaRPr>
          </a:p>
        </p:txBody>
      </p:sp>
      <p:sp>
        <p:nvSpPr>
          <p:cNvPr id="10" name="Content Placeholder 9"/>
          <p:cNvSpPr>
            <a:spLocks noGrp="1"/>
          </p:cNvSpPr>
          <p:nvPr>
            <p:ph sz="quarter" idx="4"/>
          </p:nvPr>
        </p:nvSpPr>
        <p:spPr>
          <a:xfrm>
            <a:off x="7166957" y="2003127"/>
            <a:ext cx="4338674" cy="2664437"/>
          </a:xfrm>
        </p:spPr>
        <p:txBody>
          <a:bodyPr/>
          <a:lstStyle/>
          <a:p>
            <a:r>
              <a:rPr lang="en-US" dirty="0" smtClean="0"/>
              <a:t>New approach to building applications</a:t>
            </a:r>
          </a:p>
          <a:p>
            <a:pPr lvl="1"/>
            <a:r>
              <a:rPr lang="en-US" dirty="0" smtClean="0"/>
              <a:t>“Programmers become teachers instead of micro-managers”</a:t>
            </a:r>
          </a:p>
          <a:p>
            <a:pPr lvl="1"/>
            <a:r>
              <a:rPr lang="en-US" dirty="0" smtClean="0"/>
              <a:t>AI developer is training an algorithm on data, instead of writing precise instructions what a program should do</a:t>
            </a:r>
            <a:endParaRPr lang="en-US" dirty="0"/>
          </a:p>
        </p:txBody>
      </p:sp>
      <p:sp>
        <p:nvSpPr>
          <p:cNvPr id="2" name="TextBox 1"/>
          <p:cNvSpPr txBox="1"/>
          <p:nvPr/>
        </p:nvSpPr>
        <p:spPr>
          <a:xfrm>
            <a:off x="1673454" y="4827920"/>
            <a:ext cx="4736871" cy="1292662"/>
          </a:xfrm>
          <a:prstGeom prst="rect">
            <a:avLst/>
          </a:prstGeom>
          <a:noFill/>
        </p:spPr>
        <p:txBody>
          <a:bodyPr wrap="square" rtlCol="0">
            <a:spAutoFit/>
          </a:bodyPr>
          <a:lstStyle/>
          <a:p>
            <a:r>
              <a:rPr lang="en-US" sz="2400" b="1" dirty="0" smtClean="0">
                <a:solidFill>
                  <a:schemeClr val="accent1"/>
                </a:solidFill>
              </a:rPr>
              <a:t>Common Challenge</a:t>
            </a:r>
            <a:endParaRPr lang="en-US" sz="2400" dirty="0"/>
          </a:p>
          <a:p>
            <a:r>
              <a:rPr lang="en-US" dirty="0" smtClean="0"/>
              <a:t>Understanding and accepting that machines are becoming imperfect (like us, humans), and how to deal with this</a:t>
            </a:r>
            <a:endParaRPr lang="en-US" dirty="0"/>
          </a:p>
        </p:txBody>
      </p:sp>
      <p:sp>
        <p:nvSpPr>
          <p:cNvPr id="11" name="Content Placeholder 7"/>
          <p:cNvSpPr txBox="1">
            <a:spLocks/>
          </p:cNvSpPr>
          <p:nvPr/>
        </p:nvSpPr>
        <p:spPr>
          <a:xfrm>
            <a:off x="7033933" y="4772965"/>
            <a:ext cx="5158067" cy="2085035"/>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r>
              <a:rPr lang="en-US" b="1" dirty="0" smtClean="0"/>
              <a:t>Why Now? Key Three Ingredients:</a:t>
            </a:r>
            <a:endParaRPr lang="en-US" dirty="0" smtClean="0"/>
          </a:p>
          <a:p>
            <a:r>
              <a:rPr lang="en-US" sz="2000" b="1" dirty="0" smtClean="0">
                <a:solidFill>
                  <a:schemeClr val="accent4"/>
                </a:solidFill>
              </a:rPr>
              <a:t>- Data</a:t>
            </a:r>
          </a:p>
          <a:p>
            <a:r>
              <a:rPr lang="en-US" sz="2000" b="1" dirty="0" smtClean="0">
                <a:solidFill>
                  <a:schemeClr val="accent2"/>
                </a:solidFill>
              </a:rPr>
              <a:t>- Deep Learning Algorithms</a:t>
            </a:r>
          </a:p>
          <a:p>
            <a:r>
              <a:rPr lang="en-US" sz="2000" b="1" dirty="0" smtClean="0">
                <a:solidFill>
                  <a:schemeClr val="accent1"/>
                </a:solidFill>
              </a:rPr>
              <a:t>- Multicore Compute</a:t>
            </a:r>
          </a:p>
        </p:txBody>
      </p:sp>
    </p:spTree>
    <p:extLst>
      <p:ext uri="{BB962C8B-B14F-4D97-AF65-F5344CB8AC3E}">
        <p14:creationId xmlns:p14="http://schemas.microsoft.com/office/powerpoint/2010/main" val="132491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Promising Applicability Areas</a:t>
            </a:r>
            <a:endParaRPr lang="en-US" dirty="0"/>
          </a:p>
        </p:txBody>
      </p:sp>
      <p:sp>
        <p:nvSpPr>
          <p:cNvPr id="4" name="Text Placeholder 3"/>
          <p:cNvSpPr>
            <a:spLocks noGrp="1"/>
          </p:cNvSpPr>
          <p:nvPr>
            <p:ph type="body" idx="1"/>
          </p:nvPr>
        </p:nvSpPr>
        <p:spPr/>
        <p:txBody>
          <a:bodyPr/>
          <a:lstStyle/>
          <a:p>
            <a:r>
              <a:rPr lang="en-US" b="1" dirty="0" smtClean="0">
                <a:solidFill>
                  <a:schemeClr val="accent2"/>
                </a:solidFill>
              </a:rPr>
              <a:t>Industries</a:t>
            </a:r>
            <a:endParaRPr lang="en-US" b="1" dirty="0">
              <a:solidFill>
                <a:schemeClr val="accent2"/>
              </a:solidFill>
            </a:endParaRPr>
          </a:p>
        </p:txBody>
      </p:sp>
      <p:sp>
        <p:nvSpPr>
          <p:cNvPr id="3" name="Content Placeholder 2"/>
          <p:cNvSpPr>
            <a:spLocks noGrp="1"/>
          </p:cNvSpPr>
          <p:nvPr>
            <p:ph sz="half" idx="2"/>
          </p:nvPr>
        </p:nvSpPr>
        <p:spPr>
          <a:xfrm>
            <a:off x="2589212" y="2548966"/>
            <a:ext cx="4342893" cy="4150414"/>
          </a:xfrm>
        </p:spPr>
        <p:txBody>
          <a:bodyPr>
            <a:normAutofit/>
          </a:bodyPr>
          <a:lstStyle/>
          <a:p>
            <a:r>
              <a:rPr lang="en-US" dirty="0" smtClean="0"/>
              <a:t>Healthcare</a:t>
            </a:r>
          </a:p>
          <a:p>
            <a:r>
              <a:rPr lang="en-US" b="1" dirty="0" smtClean="0">
                <a:solidFill>
                  <a:schemeClr val="accent1"/>
                </a:solidFill>
              </a:rPr>
              <a:t>Financial</a:t>
            </a:r>
          </a:p>
          <a:p>
            <a:r>
              <a:rPr lang="en-US" dirty="0" smtClean="0"/>
              <a:t>Retail</a:t>
            </a:r>
          </a:p>
          <a:p>
            <a:r>
              <a:rPr lang="en-US" dirty="0" smtClean="0"/>
              <a:t>Legal</a:t>
            </a:r>
          </a:p>
          <a:p>
            <a:r>
              <a:rPr lang="en-US" dirty="0" smtClean="0"/>
              <a:t>Education</a:t>
            </a:r>
          </a:p>
          <a:p>
            <a:r>
              <a:rPr lang="en-US" dirty="0" smtClean="0"/>
              <a:t>Agriculture</a:t>
            </a:r>
          </a:p>
          <a:p>
            <a:r>
              <a:rPr lang="en-US" dirty="0" smtClean="0"/>
              <a:t>HR</a:t>
            </a:r>
          </a:p>
          <a:p>
            <a:r>
              <a:rPr lang="en-US" dirty="0" smtClean="0"/>
              <a:t>News Aggregation</a:t>
            </a:r>
          </a:p>
          <a:p>
            <a:r>
              <a:rPr lang="en-US" dirty="0" smtClean="0"/>
              <a:t>…</a:t>
            </a:r>
            <a:endParaRPr lang="en-US" dirty="0"/>
          </a:p>
        </p:txBody>
      </p:sp>
      <p:sp>
        <p:nvSpPr>
          <p:cNvPr id="5" name="Text Placeholder 4"/>
          <p:cNvSpPr>
            <a:spLocks noGrp="1"/>
          </p:cNvSpPr>
          <p:nvPr>
            <p:ph type="body" sz="quarter" idx="3"/>
          </p:nvPr>
        </p:nvSpPr>
        <p:spPr/>
        <p:txBody>
          <a:bodyPr/>
          <a:lstStyle/>
          <a:p>
            <a:r>
              <a:rPr lang="en-US" b="1" dirty="0" smtClean="0">
                <a:solidFill>
                  <a:schemeClr val="accent4"/>
                </a:solidFill>
              </a:rPr>
              <a:t>Cross-Industry Use Cases</a:t>
            </a:r>
            <a:endParaRPr lang="en-US" b="1" dirty="0">
              <a:solidFill>
                <a:schemeClr val="accent4"/>
              </a:solidFill>
            </a:endParaRPr>
          </a:p>
        </p:txBody>
      </p:sp>
      <p:sp>
        <p:nvSpPr>
          <p:cNvPr id="6" name="Content Placeholder 5"/>
          <p:cNvSpPr>
            <a:spLocks noGrp="1"/>
          </p:cNvSpPr>
          <p:nvPr>
            <p:ph sz="quarter" idx="4"/>
          </p:nvPr>
        </p:nvSpPr>
        <p:spPr>
          <a:xfrm>
            <a:off x="7166957" y="2545738"/>
            <a:ext cx="4338674" cy="4150414"/>
          </a:xfrm>
        </p:spPr>
        <p:txBody>
          <a:bodyPr/>
          <a:lstStyle/>
          <a:p>
            <a:r>
              <a:rPr lang="en-US" dirty="0" smtClean="0"/>
              <a:t>Fraud Detection</a:t>
            </a:r>
          </a:p>
          <a:p>
            <a:r>
              <a:rPr lang="en-US" dirty="0" smtClean="0"/>
              <a:t>Cyber Security</a:t>
            </a:r>
          </a:p>
          <a:p>
            <a:r>
              <a:rPr lang="en-US" dirty="0" smtClean="0"/>
              <a:t>Compliance Monitoring</a:t>
            </a:r>
          </a:p>
          <a:p>
            <a:r>
              <a:rPr lang="en-US" dirty="0" smtClean="0"/>
              <a:t>Customer Experience</a:t>
            </a:r>
          </a:p>
          <a:p>
            <a:r>
              <a:rPr lang="en-US" dirty="0" smtClean="0"/>
              <a:t>Marketing Optimization</a:t>
            </a:r>
          </a:p>
          <a:p>
            <a:r>
              <a:rPr lang="en-US" dirty="0" smtClean="0"/>
              <a:t>…</a:t>
            </a:r>
          </a:p>
        </p:txBody>
      </p:sp>
      <p:sp>
        <p:nvSpPr>
          <p:cNvPr id="7" name="TextBox 6"/>
          <p:cNvSpPr txBox="1"/>
          <p:nvPr/>
        </p:nvSpPr>
        <p:spPr>
          <a:xfrm>
            <a:off x="6654800" y="5549900"/>
            <a:ext cx="4010774" cy="707886"/>
          </a:xfrm>
          <a:prstGeom prst="rect">
            <a:avLst/>
          </a:prstGeom>
          <a:noFill/>
        </p:spPr>
        <p:txBody>
          <a:bodyPr wrap="square" rtlCol="0">
            <a:spAutoFit/>
          </a:bodyPr>
          <a:lstStyle/>
          <a:p>
            <a:r>
              <a:rPr lang="en-US" sz="2000" i="1" dirty="0" smtClean="0">
                <a:solidFill>
                  <a:schemeClr val="accent3"/>
                </a:solidFill>
              </a:rPr>
              <a:t>AI is much more than just </a:t>
            </a:r>
            <a:r>
              <a:rPr lang="en-US" sz="2000" i="1" dirty="0" err="1" smtClean="0">
                <a:solidFill>
                  <a:schemeClr val="accent3"/>
                </a:solidFill>
              </a:rPr>
              <a:t>chatbots</a:t>
            </a:r>
            <a:r>
              <a:rPr lang="en-US" sz="2000" i="1" dirty="0" smtClean="0">
                <a:solidFill>
                  <a:schemeClr val="accent3"/>
                </a:solidFill>
              </a:rPr>
              <a:t> and virtual assistants</a:t>
            </a:r>
            <a:endParaRPr lang="en-US" sz="2000" i="1" dirty="0">
              <a:solidFill>
                <a:schemeClr val="accent3"/>
              </a:solidFill>
            </a:endParaRPr>
          </a:p>
        </p:txBody>
      </p:sp>
    </p:spTree>
    <p:extLst>
      <p:ext uri="{BB962C8B-B14F-4D97-AF65-F5344CB8AC3E}">
        <p14:creationId xmlns:p14="http://schemas.microsoft.com/office/powerpoint/2010/main" val="4025211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AI in the Real World</a:t>
            </a:r>
            <a:endParaRPr lang="en-US" dirty="0"/>
          </a:p>
        </p:txBody>
      </p:sp>
      <p:sp>
        <p:nvSpPr>
          <p:cNvPr id="4" name="Text Placeholder 3"/>
          <p:cNvSpPr>
            <a:spLocks noGrp="1"/>
          </p:cNvSpPr>
          <p:nvPr>
            <p:ph type="body" idx="1"/>
          </p:nvPr>
        </p:nvSpPr>
        <p:spPr/>
        <p:txBody>
          <a:bodyPr/>
          <a:lstStyle/>
          <a:p>
            <a:r>
              <a:rPr lang="en-US" b="1" dirty="0" smtClean="0">
                <a:solidFill>
                  <a:schemeClr val="accent2"/>
                </a:solidFill>
              </a:rPr>
              <a:t>General Applications</a:t>
            </a:r>
            <a:endParaRPr lang="en-US" b="1" dirty="0">
              <a:solidFill>
                <a:schemeClr val="accent2"/>
              </a:solidFill>
            </a:endParaRPr>
          </a:p>
        </p:txBody>
      </p:sp>
      <p:sp>
        <p:nvSpPr>
          <p:cNvPr id="5" name="Content Placeholder 4"/>
          <p:cNvSpPr>
            <a:spLocks noGrp="1"/>
          </p:cNvSpPr>
          <p:nvPr>
            <p:ph sz="half" idx="2"/>
          </p:nvPr>
        </p:nvSpPr>
        <p:spPr>
          <a:xfrm>
            <a:off x="2589212" y="2548964"/>
            <a:ext cx="4342893" cy="4309035"/>
          </a:xfrm>
        </p:spPr>
        <p:txBody>
          <a:bodyPr>
            <a:normAutofit/>
          </a:bodyPr>
          <a:lstStyle/>
          <a:p>
            <a:r>
              <a:rPr lang="en-US" dirty="0" smtClean="0">
                <a:solidFill>
                  <a:schemeClr val="accent2">
                    <a:lumMod val="50000"/>
                  </a:schemeClr>
                </a:solidFill>
              </a:rPr>
              <a:t>Image Recognition</a:t>
            </a:r>
          </a:p>
          <a:p>
            <a:r>
              <a:rPr lang="en-US" dirty="0" smtClean="0">
                <a:solidFill>
                  <a:schemeClr val="accent2">
                    <a:lumMod val="50000"/>
                  </a:schemeClr>
                </a:solidFill>
              </a:rPr>
              <a:t>Handwriting Recognition</a:t>
            </a:r>
          </a:p>
          <a:p>
            <a:r>
              <a:rPr lang="en-US" dirty="0" smtClean="0">
                <a:solidFill>
                  <a:schemeClr val="accent2">
                    <a:lumMod val="50000"/>
                  </a:schemeClr>
                </a:solidFill>
              </a:rPr>
              <a:t>Automated Speech Recognition</a:t>
            </a:r>
          </a:p>
          <a:p>
            <a:r>
              <a:rPr lang="en-US" dirty="0" smtClean="0">
                <a:solidFill>
                  <a:schemeClr val="accent2">
                    <a:lumMod val="50000"/>
                  </a:schemeClr>
                </a:solidFill>
              </a:rPr>
              <a:t>Natural Language Processing</a:t>
            </a:r>
          </a:p>
          <a:p>
            <a:r>
              <a:rPr lang="en-US" dirty="0" smtClean="0">
                <a:solidFill>
                  <a:schemeClr val="accent2">
                    <a:lumMod val="50000"/>
                  </a:schemeClr>
                </a:solidFill>
              </a:rPr>
              <a:t>Language Translation</a:t>
            </a:r>
          </a:p>
          <a:p>
            <a:r>
              <a:rPr lang="en-US" dirty="0" smtClean="0">
                <a:solidFill>
                  <a:schemeClr val="accent2">
                    <a:lumMod val="50000"/>
                  </a:schemeClr>
                </a:solidFill>
              </a:rPr>
              <a:t>Self-Driving Cars</a:t>
            </a:r>
          </a:p>
          <a:p>
            <a:r>
              <a:rPr lang="en-US" dirty="0" smtClean="0">
                <a:solidFill>
                  <a:schemeClr val="accent2">
                    <a:lumMod val="50000"/>
                  </a:schemeClr>
                </a:solidFill>
              </a:rPr>
              <a:t>Preventive Maintenance</a:t>
            </a:r>
          </a:p>
          <a:p>
            <a:r>
              <a:rPr lang="en-US" dirty="0" smtClean="0">
                <a:solidFill>
                  <a:schemeClr val="accent2">
                    <a:lumMod val="50000"/>
                  </a:schemeClr>
                </a:solidFill>
              </a:rPr>
              <a:t>Targeted Marketing</a:t>
            </a:r>
          </a:p>
          <a:p>
            <a:r>
              <a:rPr lang="en-US" dirty="0" err="1" smtClean="0">
                <a:solidFill>
                  <a:schemeClr val="accent2">
                    <a:lumMod val="50000"/>
                  </a:schemeClr>
                </a:solidFill>
              </a:rPr>
              <a:t>Chatbots</a:t>
            </a:r>
            <a:r>
              <a:rPr lang="en-US" dirty="0" smtClean="0">
                <a:solidFill>
                  <a:schemeClr val="accent2">
                    <a:lumMod val="50000"/>
                  </a:schemeClr>
                </a:solidFill>
              </a:rPr>
              <a:t>/Conversational UI</a:t>
            </a:r>
          </a:p>
          <a:p>
            <a:r>
              <a:rPr lang="en-US" dirty="0" smtClean="0">
                <a:solidFill>
                  <a:schemeClr val="accent2">
                    <a:lumMod val="50000"/>
                  </a:schemeClr>
                </a:solidFill>
              </a:rPr>
              <a:t>Cognitive Advisors and Assistants</a:t>
            </a:r>
          </a:p>
        </p:txBody>
      </p:sp>
      <p:sp>
        <p:nvSpPr>
          <p:cNvPr id="6" name="Text Placeholder 5"/>
          <p:cNvSpPr>
            <a:spLocks noGrp="1"/>
          </p:cNvSpPr>
          <p:nvPr>
            <p:ph type="body" sz="quarter" idx="3"/>
          </p:nvPr>
        </p:nvSpPr>
        <p:spPr/>
        <p:txBody>
          <a:bodyPr/>
          <a:lstStyle/>
          <a:p>
            <a:r>
              <a:rPr lang="en-US" b="1" dirty="0" smtClean="0">
                <a:solidFill>
                  <a:schemeClr val="accent4"/>
                </a:solidFill>
              </a:rPr>
              <a:t>Financial Industry</a:t>
            </a:r>
            <a:endParaRPr lang="en-US" b="1" dirty="0">
              <a:solidFill>
                <a:schemeClr val="accent4"/>
              </a:solidFill>
            </a:endParaRPr>
          </a:p>
        </p:txBody>
      </p:sp>
      <p:sp>
        <p:nvSpPr>
          <p:cNvPr id="7" name="Content Placeholder 6"/>
          <p:cNvSpPr>
            <a:spLocks noGrp="1"/>
          </p:cNvSpPr>
          <p:nvPr>
            <p:ph sz="quarter" idx="4"/>
          </p:nvPr>
        </p:nvSpPr>
        <p:spPr>
          <a:xfrm>
            <a:off x="7166956" y="2545736"/>
            <a:ext cx="4934847" cy="4312263"/>
          </a:xfrm>
        </p:spPr>
        <p:txBody>
          <a:bodyPr>
            <a:normAutofit/>
          </a:bodyPr>
          <a:lstStyle/>
          <a:p>
            <a:r>
              <a:rPr lang="en-US" dirty="0" smtClean="0">
                <a:solidFill>
                  <a:schemeClr val="accent4">
                    <a:lumMod val="75000"/>
                  </a:schemeClr>
                </a:solidFill>
              </a:rPr>
              <a:t>Fraud Detection and Prevention</a:t>
            </a:r>
          </a:p>
          <a:p>
            <a:r>
              <a:rPr lang="en-US" dirty="0" smtClean="0">
                <a:solidFill>
                  <a:schemeClr val="accent4">
                    <a:lumMod val="75000"/>
                  </a:schemeClr>
                </a:solidFill>
              </a:rPr>
              <a:t>Personalized Financial Services</a:t>
            </a:r>
          </a:p>
          <a:p>
            <a:pPr lvl="1"/>
            <a:r>
              <a:rPr lang="en-US" dirty="0" smtClean="0">
                <a:solidFill>
                  <a:schemeClr val="accent4">
                    <a:lumMod val="75000"/>
                  </a:schemeClr>
                </a:solidFill>
              </a:rPr>
              <a:t>Financial Advisors and Planners</a:t>
            </a:r>
          </a:p>
          <a:p>
            <a:pPr lvl="1"/>
            <a:r>
              <a:rPr lang="en-US" dirty="0" smtClean="0">
                <a:solidFill>
                  <a:schemeClr val="accent4">
                    <a:lumMod val="75000"/>
                  </a:schemeClr>
                </a:solidFill>
              </a:rPr>
              <a:t>Wealth Management Advisory Services</a:t>
            </a:r>
            <a:endParaRPr lang="en-US" dirty="0">
              <a:solidFill>
                <a:schemeClr val="accent4">
                  <a:lumMod val="75000"/>
                </a:schemeClr>
              </a:solidFill>
            </a:endParaRPr>
          </a:p>
          <a:p>
            <a:pPr lvl="1"/>
            <a:r>
              <a:rPr lang="en-US" dirty="0" smtClean="0">
                <a:solidFill>
                  <a:schemeClr val="accent4">
                    <a:lumMod val="75000"/>
                  </a:schemeClr>
                </a:solidFill>
              </a:rPr>
              <a:t>Smart Wallets: monitor, coach, alert</a:t>
            </a:r>
          </a:p>
          <a:p>
            <a:r>
              <a:rPr lang="en-US" dirty="0" smtClean="0">
                <a:solidFill>
                  <a:schemeClr val="accent4">
                    <a:lumMod val="75000"/>
                  </a:schemeClr>
                </a:solidFill>
              </a:rPr>
              <a:t>Customer Service, VOC</a:t>
            </a:r>
          </a:p>
          <a:p>
            <a:r>
              <a:rPr lang="en-US" dirty="0" smtClean="0">
                <a:solidFill>
                  <a:schemeClr val="accent4">
                    <a:lumMod val="75000"/>
                  </a:schemeClr>
                </a:solidFill>
              </a:rPr>
              <a:t>Fund/Investment Management</a:t>
            </a:r>
          </a:p>
          <a:p>
            <a:r>
              <a:rPr lang="en-US" dirty="0" smtClean="0">
                <a:solidFill>
                  <a:schemeClr val="accent4">
                    <a:lumMod val="75000"/>
                  </a:schemeClr>
                </a:solidFill>
              </a:rPr>
              <a:t>Compliance Monitoring</a:t>
            </a:r>
          </a:p>
          <a:p>
            <a:r>
              <a:rPr lang="en-US" dirty="0">
                <a:solidFill>
                  <a:schemeClr val="accent4">
                    <a:lumMod val="75000"/>
                  </a:schemeClr>
                </a:solidFill>
              </a:rPr>
              <a:t>C</a:t>
            </a:r>
            <a:r>
              <a:rPr lang="en-US" dirty="0" smtClean="0">
                <a:solidFill>
                  <a:schemeClr val="accent4">
                    <a:lumMod val="75000"/>
                  </a:schemeClr>
                </a:solidFill>
              </a:rPr>
              <a:t>ontracts Intelligence: legal analysis</a:t>
            </a:r>
          </a:p>
          <a:p>
            <a:r>
              <a:rPr lang="en-US" dirty="0" smtClean="0">
                <a:solidFill>
                  <a:schemeClr val="accent4">
                    <a:lumMod val="75000"/>
                  </a:schemeClr>
                </a:solidFill>
              </a:rPr>
              <a:t>Management Decision Making</a:t>
            </a:r>
          </a:p>
          <a:p>
            <a:r>
              <a:rPr lang="en-US" dirty="0" smtClean="0">
                <a:solidFill>
                  <a:schemeClr val="accent4">
                    <a:lumMod val="75000"/>
                  </a:schemeClr>
                </a:solidFill>
              </a:rPr>
              <a:t>Process Automation</a:t>
            </a:r>
          </a:p>
        </p:txBody>
      </p:sp>
    </p:spTree>
    <p:extLst>
      <p:ext uri="{BB962C8B-B14F-4D97-AF65-F5344CB8AC3E}">
        <p14:creationId xmlns:p14="http://schemas.microsoft.com/office/powerpoint/2010/main" val="1323386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McKinsey on Impacts in Financial Ind.</a:t>
            </a:r>
            <a:endParaRPr lang="en-US" dirty="0"/>
          </a:p>
        </p:txBody>
      </p:sp>
      <p:pic>
        <p:nvPicPr>
          <p:cNvPr id="1026" name="Picture 2" descr="7 20 17 wall street automation"/>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2224" y="1230554"/>
            <a:ext cx="7512079" cy="562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2846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7649</TotalTime>
  <Words>1168</Words>
  <Application>Microsoft Office PowerPoint</Application>
  <PresentationFormat>Widescreen</PresentationFormat>
  <Paragraphs>269</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Wisp</vt:lpstr>
      <vt:lpstr> </vt:lpstr>
      <vt:lpstr>Agenda</vt:lpstr>
      <vt:lpstr>General (Strong) | Narrow (Weak) AI</vt:lpstr>
      <vt:lpstr>Current State: General and Narrow AI</vt:lpstr>
      <vt:lpstr>AI / Machine Learning / Deep Learning</vt:lpstr>
      <vt:lpstr>AI: The Next Paradigm Shift</vt:lpstr>
      <vt:lpstr>Most Promising Applicability Areas</vt:lpstr>
      <vt:lpstr>AI in the Real World</vt:lpstr>
      <vt:lpstr>McKinsey on Impacts in Financial Ind.</vt:lpstr>
      <vt:lpstr>AI and the Financial Industry Fidelity Investments</vt:lpstr>
      <vt:lpstr>AI and the Financial Industry BlackRock’s Aladdin</vt:lpstr>
      <vt:lpstr>AI and the Financial Industry Investment Management</vt:lpstr>
      <vt:lpstr>AI – 2018 CTO Goals</vt:lpstr>
      <vt:lpstr>How Can We Help? The CTO Engagement Model</vt:lpstr>
      <vt:lpstr>AI: Deep Learning and Natural Language Processing – Candidate Use Cases</vt:lpstr>
      <vt:lpstr>AI: Deep Learning and Natural Language Processing – Candidate Use Cases</vt:lpstr>
      <vt:lpstr>AI: Strategy and Innovation Initiatives Supported by CTO</vt:lpstr>
    </vt:vector>
  </TitlesOfParts>
  <Company>Vanguard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Zembowicz,Robert</dc:creator>
  <cp:lastModifiedBy>Nicholaus,Kenneth</cp:lastModifiedBy>
  <cp:revision>527</cp:revision>
  <dcterms:created xsi:type="dcterms:W3CDTF">2017-01-18T17:35:39Z</dcterms:created>
  <dcterms:modified xsi:type="dcterms:W3CDTF">2018-12-10T18:48:16Z</dcterms:modified>
</cp:coreProperties>
</file>