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notesMasterIdLst>
    <p:notesMasterId r:id="rId27"/>
  </p:notesMasterIdLst>
  <p:sldIdLst>
    <p:sldId id="256" r:id="rId2"/>
    <p:sldId id="257" r:id="rId3"/>
    <p:sldId id="258" r:id="rId4"/>
    <p:sldId id="259" r:id="rId5"/>
    <p:sldId id="260" r:id="rId6"/>
    <p:sldId id="261" r:id="rId7"/>
    <p:sldId id="262" r:id="rId8"/>
    <p:sldId id="263" r:id="rId9"/>
    <p:sldId id="271" r:id="rId10"/>
    <p:sldId id="270" r:id="rId11"/>
    <p:sldId id="264" r:id="rId12"/>
    <p:sldId id="266" r:id="rId13"/>
    <p:sldId id="267" r:id="rId14"/>
    <p:sldId id="272" r:id="rId15"/>
    <p:sldId id="265" r:id="rId16"/>
    <p:sldId id="273" r:id="rId17"/>
    <p:sldId id="275" r:id="rId18"/>
    <p:sldId id="268" r:id="rId19"/>
    <p:sldId id="277" r:id="rId20"/>
    <p:sldId id="276" r:id="rId21"/>
    <p:sldId id="280" r:id="rId22"/>
    <p:sldId id="281" r:id="rId23"/>
    <p:sldId id="279" r:id="rId24"/>
    <p:sldId id="269"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D0EDC-7184-4975-A886-A04FE0DD130C}" v="146" dt="2024-10-17T14:24:57.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75758" autoAdjust="0"/>
  </p:normalViewPr>
  <p:slideViewPr>
    <p:cSldViewPr snapToGrid="0">
      <p:cViewPr varScale="1">
        <p:scale>
          <a:sx n="94" d="100"/>
          <a:sy n="94" d="100"/>
        </p:scale>
        <p:origin x="1194" y="8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a patel" userId="0fa8d898bc1ba9fa" providerId="LiveId" clId="{A9FD0EDC-7184-4975-A886-A04FE0DD130C}"/>
    <pc:docChg chg="undo custSel addSld delSld modSld">
      <pc:chgData name="kena patel" userId="0fa8d898bc1ba9fa" providerId="LiveId" clId="{A9FD0EDC-7184-4975-A886-A04FE0DD130C}" dt="2024-10-17T14:36:57.111" v="733" actId="20577"/>
      <pc:docMkLst>
        <pc:docMk/>
      </pc:docMkLst>
      <pc:sldChg chg="modNotesTx">
        <pc:chgData name="kena patel" userId="0fa8d898bc1ba9fa" providerId="LiveId" clId="{A9FD0EDC-7184-4975-A886-A04FE0DD130C}" dt="2024-10-17T14:35:46.904" v="727"/>
        <pc:sldMkLst>
          <pc:docMk/>
          <pc:sldMk cId="893915121" sldId="259"/>
        </pc:sldMkLst>
      </pc:sldChg>
      <pc:sldChg chg="modNotesTx">
        <pc:chgData name="kena patel" userId="0fa8d898bc1ba9fa" providerId="LiveId" clId="{A9FD0EDC-7184-4975-A886-A04FE0DD130C}" dt="2024-10-17T14:36:57.111" v="733" actId="20577"/>
        <pc:sldMkLst>
          <pc:docMk/>
          <pc:sldMk cId="2329559667" sldId="260"/>
        </pc:sldMkLst>
      </pc:sldChg>
      <pc:sldChg chg="modSp modNotesTx">
        <pc:chgData name="kena patel" userId="0fa8d898bc1ba9fa" providerId="LiveId" clId="{A9FD0EDC-7184-4975-A886-A04FE0DD130C}" dt="2024-10-17T14:24:54.838" v="724" actId="20577"/>
        <pc:sldMkLst>
          <pc:docMk/>
          <pc:sldMk cId="3143091028" sldId="269"/>
        </pc:sldMkLst>
        <pc:graphicFrameChg chg="mod">
          <ac:chgData name="kena patel" userId="0fa8d898bc1ba9fa" providerId="LiveId" clId="{A9FD0EDC-7184-4975-A886-A04FE0DD130C}" dt="2024-10-17T14:24:54.838" v="724" actId="20577"/>
          <ac:graphicFrameMkLst>
            <pc:docMk/>
            <pc:sldMk cId="3143091028" sldId="269"/>
            <ac:graphicFrameMk id="13" creationId="{4F481195-B524-1337-237A-D4D799BBADB4}"/>
          </ac:graphicFrameMkLst>
        </pc:graphicFrameChg>
      </pc:sldChg>
      <pc:sldChg chg="addSp modSp mod modShow">
        <pc:chgData name="kena patel" userId="0fa8d898bc1ba9fa" providerId="LiveId" clId="{A9FD0EDC-7184-4975-A886-A04FE0DD130C}" dt="2024-10-16T11:45:26.085" v="17" actId="729"/>
        <pc:sldMkLst>
          <pc:docMk/>
          <pc:sldMk cId="194330928" sldId="276"/>
        </pc:sldMkLst>
        <pc:picChg chg="add mod">
          <ac:chgData name="kena patel" userId="0fa8d898bc1ba9fa" providerId="LiveId" clId="{A9FD0EDC-7184-4975-A886-A04FE0DD130C}" dt="2024-10-15T23:38:16.102" v="4" actId="931"/>
          <ac:picMkLst>
            <pc:docMk/>
            <pc:sldMk cId="194330928" sldId="276"/>
            <ac:picMk id="4" creationId="{891E8F84-AC3A-7B1F-DB5F-DE5ACC2F5F44}"/>
          </ac:picMkLst>
        </pc:picChg>
        <pc:picChg chg="add mod">
          <ac:chgData name="kena patel" userId="0fa8d898bc1ba9fa" providerId="LiveId" clId="{A9FD0EDC-7184-4975-A886-A04FE0DD130C}" dt="2024-10-15T23:38:43.720" v="8" actId="1076"/>
          <ac:picMkLst>
            <pc:docMk/>
            <pc:sldMk cId="194330928" sldId="276"/>
            <ac:picMk id="6" creationId="{8B0C02A1-10E3-E60B-44CD-ABB5300E4D2C}"/>
          </ac:picMkLst>
        </pc:picChg>
      </pc:sldChg>
      <pc:sldChg chg="addSp delSp modSp mod modNotesTx">
        <pc:chgData name="kena patel" userId="0fa8d898bc1ba9fa" providerId="LiveId" clId="{A9FD0EDC-7184-4975-A886-A04FE0DD130C}" dt="2024-10-17T14:23:39.798" v="720" actId="6549"/>
        <pc:sldMkLst>
          <pc:docMk/>
          <pc:sldMk cId="3119401944" sldId="279"/>
        </pc:sldMkLst>
        <pc:spChg chg="mod">
          <ac:chgData name="kena patel" userId="0fa8d898bc1ba9fa" providerId="LiveId" clId="{A9FD0EDC-7184-4975-A886-A04FE0DD130C}" dt="2024-10-17T12:12:45.099" v="251" actId="20577"/>
          <ac:spMkLst>
            <pc:docMk/>
            <pc:sldMk cId="3119401944" sldId="279"/>
            <ac:spMk id="2" creationId="{BB2CB516-A8BD-A925-CF00-87B8FFF7316A}"/>
          </ac:spMkLst>
        </pc:spChg>
        <pc:spChg chg="add del">
          <ac:chgData name="kena patel" userId="0fa8d898bc1ba9fa" providerId="LiveId" clId="{A9FD0EDC-7184-4975-A886-A04FE0DD130C}" dt="2024-10-16T13:08:11.433" v="25" actId="22"/>
          <ac:spMkLst>
            <pc:docMk/>
            <pc:sldMk cId="3119401944" sldId="279"/>
            <ac:spMk id="57" creationId="{16248A6A-C191-467C-53B6-29197C936BCA}"/>
          </ac:spMkLst>
        </pc:spChg>
        <pc:spChg chg="add del">
          <ac:chgData name="kena patel" userId="0fa8d898bc1ba9fa" providerId="LiveId" clId="{A9FD0EDC-7184-4975-A886-A04FE0DD130C}" dt="2024-10-17T12:15:42.306" v="254" actId="22"/>
          <ac:spMkLst>
            <pc:docMk/>
            <pc:sldMk cId="3119401944" sldId="279"/>
            <ac:spMk id="69" creationId="{8AB33318-B09C-1536-229B-316142ABD53B}"/>
          </ac:spMkLst>
        </pc:spChg>
        <pc:graphicFrameChg chg="mod modGraphic">
          <ac:chgData name="kena patel" userId="0fa8d898bc1ba9fa" providerId="LiveId" clId="{A9FD0EDC-7184-4975-A886-A04FE0DD130C}" dt="2024-10-17T14:23:39.798" v="720" actId="6549"/>
          <ac:graphicFrameMkLst>
            <pc:docMk/>
            <pc:sldMk cId="3119401944" sldId="279"/>
            <ac:graphicFrameMk id="49" creationId="{3ADC2B19-8B5A-D700-A819-AE1A7A79522F}"/>
          </ac:graphicFrameMkLst>
        </pc:graphicFrameChg>
        <pc:graphicFrameChg chg="mod modGraphic">
          <ac:chgData name="kena patel" userId="0fa8d898bc1ba9fa" providerId="LiveId" clId="{A9FD0EDC-7184-4975-A886-A04FE0DD130C}" dt="2024-10-17T14:23:31.601" v="716" actId="6549"/>
          <ac:graphicFrameMkLst>
            <pc:docMk/>
            <pc:sldMk cId="3119401944" sldId="279"/>
            <ac:graphicFrameMk id="52" creationId="{A96E473A-684E-8687-314A-7A8B2126ACDC}"/>
          </ac:graphicFrameMkLst>
        </pc:graphicFrameChg>
        <pc:picChg chg="add del mod">
          <ac:chgData name="kena patel" userId="0fa8d898bc1ba9fa" providerId="LiveId" clId="{A9FD0EDC-7184-4975-A886-A04FE0DD130C}" dt="2024-10-16T14:05:00.598" v="40" actId="478"/>
          <ac:picMkLst>
            <pc:docMk/>
            <pc:sldMk cId="3119401944" sldId="279"/>
            <ac:picMk id="53" creationId="{5213044F-B4D8-4893-2DAD-0916F16D0247}"/>
          </ac:picMkLst>
        </pc:picChg>
        <pc:picChg chg="add del mod">
          <ac:chgData name="kena patel" userId="0fa8d898bc1ba9fa" providerId="LiveId" clId="{A9FD0EDC-7184-4975-A886-A04FE0DD130C}" dt="2024-10-16T13:08:06.927" v="23" actId="478"/>
          <ac:picMkLst>
            <pc:docMk/>
            <pc:sldMk cId="3119401944" sldId="279"/>
            <ac:picMk id="55" creationId="{ABC176AD-65AA-782E-FD8A-1C5C1A8AA32D}"/>
          </ac:picMkLst>
        </pc:picChg>
        <pc:picChg chg="add del mod">
          <ac:chgData name="kena patel" userId="0fa8d898bc1ba9fa" providerId="LiveId" clId="{A9FD0EDC-7184-4975-A886-A04FE0DD130C}" dt="2024-10-16T14:05:14.556" v="43" actId="478"/>
          <ac:picMkLst>
            <pc:docMk/>
            <pc:sldMk cId="3119401944" sldId="279"/>
            <ac:picMk id="59" creationId="{CDCF9FC8-C7D5-2B2A-0EDB-AB23BAA3FBA5}"/>
          </ac:picMkLst>
        </pc:picChg>
        <pc:picChg chg="add del mod">
          <ac:chgData name="kena patel" userId="0fa8d898bc1ba9fa" providerId="LiveId" clId="{A9FD0EDC-7184-4975-A886-A04FE0DD130C}" dt="2024-10-17T12:15:39.637" v="252" actId="478"/>
          <ac:picMkLst>
            <pc:docMk/>
            <pc:sldMk cId="3119401944" sldId="279"/>
            <ac:picMk id="61" creationId="{B2E7369C-625B-CB8C-53D4-B5BA32B688AF}"/>
          </ac:picMkLst>
        </pc:picChg>
        <pc:picChg chg="add del mod">
          <ac:chgData name="kena patel" userId="0fa8d898bc1ba9fa" providerId="LiveId" clId="{A9FD0EDC-7184-4975-A886-A04FE0DD130C}" dt="2024-10-17T10:53:58.823" v="104" actId="478"/>
          <ac:picMkLst>
            <pc:docMk/>
            <pc:sldMk cId="3119401944" sldId="279"/>
            <ac:picMk id="63" creationId="{46C2158D-1DDB-1297-A27B-337D117F426E}"/>
          </ac:picMkLst>
        </pc:picChg>
        <pc:picChg chg="add del mod">
          <ac:chgData name="kena patel" userId="0fa8d898bc1ba9fa" providerId="LiveId" clId="{A9FD0EDC-7184-4975-A886-A04FE0DD130C}" dt="2024-10-17T10:54:54.746" v="107" actId="478"/>
          <ac:picMkLst>
            <pc:docMk/>
            <pc:sldMk cId="3119401944" sldId="279"/>
            <ac:picMk id="65" creationId="{387B1985-EA61-C82A-C353-F97312061002}"/>
          </ac:picMkLst>
        </pc:picChg>
        <pc:picChg chg="add mod">
          <ac:chgData name="kena patel" userId="0fa8d898bc1ba9fa" providerId="LiveId" clId="{A9FD0EDC-7184-4975-A886-A04FE0DD130C}" dt="2024-10-17T14:01:28.174" v="658" actId="1076"/>
          <ac:picMkLst>
            <pc:docMk/>
            <pc:sldMk cId="3119401944" sldId="279"/>
            <ac:picMk id="67" creationId="{8F9C88DE-A6AB-B558-80AD-DCE4A66BDDDA}"/>
          </ac:picMkLst>
        </pc:picChg>
        <pc:picChg chg="add del mod">
          <ac:chgData name="kena patel" userId="0fa8d898bc1ba9fa" providerId="LiveId" clId="{A9FD0EDC-7184-4975-A886-A04FE0DD130C}" dt="2024-10-17T12:16:40.751" v="258" actId="478"/>
          <ac:picMkLst>
            <pc:docMk/>
            <pc:sldMk cId="3119401944" sldId="279"/>
            <ac:picMk id="71" creationId="{08E098E3-12DA-BA38-6E85-699E51654D67}"/>
          </ac:picMkLst>
        </pc:picChg>
        <pc:picChg chg="add mod">
          <ac:chgData name="kena patel" userId="0fa8d898bc1ba9fa" providerId="LiveId" clId="{A9FD0EDC-7184-4975-A886-A04FE0DD130C}" dt="2024-10-17T14:01:52.863" v="660" actId="1076"/>
          <ac:picMkLst>
            <pc:docMk/>
            <pc:sldMk cId="3119401944" sldId="279"/>
            <ac:picMk id="73" creationId="{AAEB863A-3EBE-1C82-0570-2DEAFD3C3AD3}"/>
          </ac:picMkLst>
        </pc:picChg>
      </pc:sldChg>
      <pc:sldChg chg="addSp delSp modSp add mod">
        <pc:chgData name="kena patel" userId="0fa8d898bc1ba9fa" providerId="LiveId" clId="{A9FD0EDC-7184-4975-A886-A04FE0DD130C}" dt="2024-10-17T13:47:39.172" v="480" actId="478"/>
        <pc:sldMkLst>
          <pc:docMk/>
          <pc:sldMk cId="1081868798" sldId="280"/>
        </pc:sldMkLst>
        <pc:spChg chg="add del mod">
          <ac:chgData name="kena patel" userId="0fa8d898bc1ba9fa" providerId="LiveId" clId="{A9FD0EDC-7184-4975-A886-A04FE0DD130C}" dt="2024-10-17T11:42:44.931" v="127" actId="478"/>
          <ac:spMkLst>
            <pc:docMk/>
            <pc:sldMk cId="1081868798" sldId="280"/>
            <ac:spMk id="4" creationId="{B8BBDA20-AA10-7E64-E50B-774281E15DFC}"/>
          </ac:spMkLst>
        </pc:spChg>
        <pc:spChg chg="add del mod">
          <ac:chgData name="kena patel" userId="0fa8d898bc1ba9fa" providerId="LiveId" clId="{A9FD0EDC-7184-4975-A886-A04FE0DD130C}" dt="2024-10-17T11:43:00.335" v="133" actId="478"/>
          <ac:spMkLst>
            <pc:docMk/>
            <pc:sldMk cId="1081868798" sldId="280"/>
            <ac:spMk id="7" creationId="{31ED7C4F-FEFA-2756-D709-34C0A773BBD6}"/>
          </ac:spMkLst>
        </pc:spChg>
        <pc:spChg chg="add del mod">
          <ac:chgData name="kena patel" userId="0fa8d898bc1ba9fa" providerId="LiveId" clId="{A9FD0EDC-7184-4975-A886-A04FE0DD130C}" dt="2024-10-17T11:43:03.399" v="135" actId="478"/>
          <ac:spMkLst>
            <pc:docMk/>
            <pc:sldMk cId="1081868798" sldId="280"/>
            <ac:spMk id="10" creationId="{941A4487-DA20-9118-9EC7-6FB398077226}"/>
          </ac:spMkLst>
        </pc:spChg>
        <pc:spChg chg="del">
          <ac:chgData name="kena patel" userId="0fa8d898bc1ba9fa" providerId="LiveId" clId="{A9FD0EDC-7184-4975-A886-A04FE0DD130C}" dt="2024-10-17T11:43:25.320" v="146" actId="478"/>
          <ac:spMkLst>
            <pc:docMk/>
            <pc:sldMk cId="1081868798" sldId="280"/>
            <ac:spMk id="21" creationId="{7BBCE6AB-5D9C-04B9-535B-FA99CFC8BCFF}"/>
          </ac:spMkLst>
        </pc:spChg>
        <pc:spChg chg="del">
          <ac:chgData name="kena patel" userId="0fa8d898bc1ba9fa" providerId="LiveId" clId="{A9FD0EDC-7184-4975-A886-A04FE0DD130C}" dt="2024-10-17T11:43:23.146" v="144" actId="478"/>
          <ac:spMkLst>
            <pc:docMk/>
            <pc:sldMk cId="1081868798" sldId="280"/>
            <ac:spMk id="22" creationId="{5A6D3931-7C6D-6606-B1B1-8CF55496F286}"/>
          </ac:spMkLst>
        </pc:spChg>
        <pc:spChg chg="del">
          <ac:chgData name="kena patel" userId="0fa8d898bc1ba9fa" providerId="LiveId" clId="{A9FD0EDC-7184-4975-A886-A04FE0DD130C}" dt="2024-10-17T11:43:22.245" v="143" actId="478"/>
          <ac:spMkLst>
            <pc:docMk/>
            <pc:sldMk cId="1081868798" sldId="280"/>
            <ac:spMk id="24" creationId="{DCBD0B0F-E411-6F5D-3E0D-C292BDD48FD8}"/>
          </ac:spMkLst>
        </pc:spChg>
        <pc:spChg chg="del">
          <ac:chgData name="kena patel" userId="0fa8d898bc1ba9fa" providerId="LiveId" clId="{A9FD0EDC-7184-4975-A886-A04FE0DD130C}" dt="2024-10-17T11:42:51.331" v="129" actId="478"/>
          <ac:spMkLst>
            <pc:docMk/>
            <pc:sldMk cId="1081868798" sldId="280"/>
            <ac:spMk id="25" creationId="{4855C836-3806-21E0-5484-F8DA811DD9E5}"/>
          </ac:spMkLst>
        </pc:spChg>
        <pc:spChg chg="del">
          <ac:chgData name="kena patel" userId="0fa8d898bc1ba9fa" providerId="LiveId" clId="{A9FD0EDC-7184-4975-A886-A04FE0DD130C}" dt="2024-10-17T11:42:50.413" v="128" actId="478"/>
          <ac:spMkLst>
            <pc:docMk/>
            <pc:sldMk cId="1081868798" sldId="280"/>
            <ac:spMk id="26" creationId="{95D56340-850C-1023-3AF6-EF3B0317C34C}"/>
          </ac:spMkLst>
        </pc:spChg>
        <pc:spChg chg="del">
          <ac:chgData name="kena patel" userId="0fa8d898bc1ba9fa" providerId="LiveId" clId="{A9FD0EDC-7184-4975-A886-A04FE0DD130C}" dt="2024-10-17T11:42:41.725" v="124" actId="478"/>
          <ac:spMkLst>
            <pc:docMk/>
            <pc:sldMk cId="1081868798" sldId="280"/>
            <ac:spMk id="27" creationId="{AD962896-CEB4-2B8E-9584-1C0D4FE37E5C}"/>
          </ac:spMkLst>
        </pc:spChg>
        <pc:spChg chg="del">
          <ac:chgData name="kena patel" userId="0fa8d898bc1ba9fa" providerId="LiveId" clId="{A9FD0EDC-7184-4975-A886-A04FE0DD130C}" dt="2024-10-17T11:42:42.597" v="125" actId="478"/>
          <ac:spMkLst>
            <pc:docMk/>
            <pc:sldMk cId="1081868798" sldId="280"/>
            <ac:spMk id="28" creationId="{FAE4621C-F4F9-F457-C987-30A557F0D04C}"/>
          </ac:spMkLst>
        </pc:spChg>
        <pc:spChg chg="del">
          <ac:chgData name="kena patel" userId="0fa8d898bc1ba9fa" providerId="LiveId" clId="{A9FD0EDC-7184-4975-A886-A04FE0DD130C}" dt="2024-10-17T11:43:21.530" v="142" actId="478"/>
          <ac:spMkLst>
            <pc:docMk/>
            <pc:sldMk cId="1081868798" sldId="280"/>
            <ac:spMk id="29" creationId="{86C1A699-F791-4377-AAFD-4EE8D1AEB416}"/>
          </ac:spMkLst>
        </pc:spChg>
        <pc:spChg chg="del">
          <ac:chgData name="kena patel" userId="0fa8d898bc1ba9fa" providerId="LiveId" clId="{A9FD0EDC-7184-4975-A886-A04FE0DD130C}" dt="2024-10-17T11:43:23.737" v="145" actId="478"/>
          <ac:spMkLst>
            <pc:docMk/>
            <pc:sldMk cId="1081868798" sldId="280"/>
            <ac:spMk id="30" creationId="{9AAF17BD-4808-0F81-0739-4A0B0F913D58}"/>
          </ac:spMkLst>
        </pc:spChg>
        <pc:spChg chg="add del">
          <ac:chgData name="kena patel" userId="0fa8d898bc1ba9fa" providerId="LiveId" clId="{A9FD0EDC-7184-4975-A886-A04FE0DD130C}" dt="2024-10-17T11:43:16.062" v="137" actId="478"/>
          <ac:spMkLst>
            <pc:docMk/>
            <pc:sldMk cId="1081868798" sldId="280"/>
            <ac:spMk id="31" creationId="{664BDA04-03BF-0FFB-21E6-798C61356BCC}"/>
          </ac:spMkLst>
        </pc:spChg>
        <pc:spChg chg="del">
          <ac:chgData name="kena patel" userId="0fa8d898bc1ba9fa" providerId="LiveId" clId="{A9FD0EDC-7184-4975-A886-A04FE0DD130C}" dt="2024-10-17T11:43:19.794" v="140" actId="478"/>
          <ac:spMkLst>
            <pc:docMk/>
            <pc:sldMk cId="1081868798" sldId="280"/>
            <ac:spMk id="32" creationId="{BC08057E-B15A-1853-0D0F-412FAA5480CA}"/>
          </ac:spMkLst>
        </pc:spChg>
        <pc:spChg chg="del">
          <ac:chgData name="kena patel" userId="0fa8d898bc1ba9fa" providerId="LiveId" clId="{A9FD0EDC-7184-4975-A886-A04FE0DD130C}" dt="2024-10-17T11:43:17.557" v="138" actId="478"/>
          <ac:spMkLst>
            <pc:docMk/>
            <pc:sldMk cId="1081868798" sldId="280"/>
            <ac:spMk id="33" creationId="{C5412C93-763E-2A7F-14A2-745316F5944B}"/>
          </ac:spMkLst>
        </pc:spChg>
        <pc:spChg chg="del">
          <ac:chgData name="kena patel" userId="0fa8d898bc1ba9fa" providerId="LiveId" clId="{A9FD0EDC-7184-4975-A886-A04FE0DD130C}" dt="2024-10-17T11:43:18.783" v="139" actId="478"/>
          <ac:spMkLst>
            <pc:docMk/>
            <pc:sldMk cId="1081868798" sldId="280"/>
            <ac:spMk id="34" creationId="{B0F1FF89-6985-7E3A-A471-8B11E9936837}"/>
          </ac:spMkLst>
        </pc:spChg>
        <pc:spChg chg="del">
          <ac:chgData name="kena patel" userId="0fa8d898bc1ba9fa" providerId="LiveId" clId="{A9FD0EDC-7184-4975-A886-A04FE0DD130C}" dt="2024-10-17T11:43:20.511" v="141" actId="478"/>
          <ac:spMkLst>
            <pc:docMk/>
            <pc:sldMk cId="1081868798" sldId="280"/>
            <ac:spMk id="43" creationId="{13F51EAB-000E-5A18-9F95-F0A346A3B81E}"/>
          </ac:spMkLst>
        </pc:spChg>
        <pc:spChg chg="del">
          <ac:chgData name="kena patel" userId="0fa8d898bc1ba9fa" providerId="LiveId" clId="{A9FD0EDC-7184-4975-A886-A04FE0DD130C}" dt="2024-10-17T11:42:08.236" v="118" actId="478"/>
          <ac:spMkLst>
            <pc:docMk/>
            <pc:sldMk cId="1081868798" sldId="280"/>
            <ac:spMk id="48" creationId="{59F81542-3D1B-482F-5EEC-8A5FC964D3D1}"/>
          </ac:spMkLst>
        </pc:spChg>
        <pc:graphicFrameChg chg="add del mod modGraphic">
          <ac:chgData name="kena patel" userId="0fa8d898bc1ba9fa" providerId="LiveId" clId="{A9FD0EDC-7184-4975-A886-A04FE0DD130C}" dt="2024-10-17T13:38:44.632" v="371" actId="1076"/>
          <ac:graphicFrameMkLst>
            <pc:docMk/>
            <pc:sldMk cId="1081868798" sldId="280"/>
            <ac:graphicFrameMk id="8" creationId="{F09F538E-2E31-9D69-EE46-AAEC9D6083EE}"/>
          </ac:graphicFrameMkLst>
        </pc:graphicFrameChg>
        <pc:graphicFrameChg chg="add del mod modGraphic">
          <ac:chgData name="kena patel" userId="0fa8d898bc1ba9fa" providerId="LiveId" clId="{A9FD0EDC-7184-4975-A886-A04FE0DD130C}" dt="2024-10-17T12:27:40.349" v="299" actId="478"/>
          <ac:graphicFrameMkLst>
            <pc:docMk/>
            <pc:sldMk cId="1081868798" sldId="280"/>
            <ac:graphicFrameMk id="11" creationId="{BBD0C08C-32F3-4E51-E6DB-FA482B634EE2}"/>
          </ac:graphicFrameMkLst>
        </pc:graphicFrameChg>
        <pc:graphicFrameChg chg="add mod modGraphic">
          <ac:chgData name="kena patel" userId="0fa8d898bc1ba9fa" providerId="LiveId" clId="{A9FD0EDC-7184-4975-A886-A04FE0DD130C}" dt="2024-10-17T12:32:48.541" v="335" actId="122"/>
          <ac:graphicFrameMkLst>
            <pc:docMk/>
            <pc:sldMk cId="1081868798" sldId="280"/>
            <ac:graphicFrameMk id="12" creationId="{DE0E0845-3007-40EF-C825-1367CA088A0E}"/>
          </ac:graphicFrameMkLst>
        </pc:graphicFrameChg>
        <pc:graphicFrameChg chg="add del mod modGraphic">
          <ac:chgData name="kena patel" userId="0fa8d898bc1ba9fa" providerId="LiveId" clId="{A9FD0EDC-7184-4975-A886-A04FE0DD130C}" dt="2024-10-17T13:47:39.172" v="480" actId="478"/>
          <ac:graphicFrameMkLst>
            <pc:docMk/>
            <pc:sldMk cId="1081868798" sldId="280"/>
            <ac:graphicFrameMk id="13" creationId="{A8A66D0D-EF3F-7E44-F026-70EF94C16589}"/>
          </ac:graphicFrameMkLst>
        </pc:graphicFrameChg>
        <pc:picChg chg="del">
          <ac:chgData name="kena patel" userId="0fa8d898bc1ba9fa" providerId="LiveId" clId="{A9FD0EDC-7184-4975-A886-A04FE0DD130C}" dt="2024-10-17T11:42:06.209" v="117" actId="478"/>
          <ac:picMkLst>
            <pc:docMk/>
            <pc:sldMk cId="1081868798" sldId="280"/>
            <ac:picMk id="6" creationId="{3EB409FE-D151-1B8B-1555-3CC9A83D188E}"/>
          </ac:picMkLst>
        </pc:picChg>
        <pc:picChg chg="del">
          <ac:chgData name="kena patel" userId="0fa8d898bc1ba9fa" providerId="LiveId" clId="{A9FD0EDC-7184-4975-A886-A04FE0DD130C}" dt="2024-10-17T11:42:05.335" v="116" actId="478"/>
          <ac:picMkLst>
            <pc:docMk/>
            <pc:sldMk cId="1081868798" sldId="280"/>
            <ac:picMk id="42" creationId="{31AEEE76-B060-B0B7-1F19-90E586E98751}"/>
          </ac:picMkLst>
        </pc:picChg>
      </pc:sldChg>
      <pc:sldChg chg="modSp add del">
        <pc:chgData name="kena patel" userId="0fa8d898bc1ba9fa" providerId="LiveId" clId="{A9FD0EDC-7184-4975-A886-A04FE0DD130C}" dt="2024-10-17T13:40:25.106" v="393" actId="2890"/>
        <pc:sldMkLst>
          <pc:docMk/>
          <pc:sldMk cId="648132073" sldId="281"/>
        </pc:sldMkLst>
        <pc:graphicFrameChg chg="mod">
          <ac:chgData name="kena patel" userId="0fa8d898bc1ba9fa" providerId="LiveId" clId="{A9FD0EDC-7184-4975-A886-A04FE0DD130C}" dt="2024-10-17T13:40:22.967" v="392"/>
          <ac:graphicFrameMkLst>
            <pc:docMk/>
            <pc:sldMk cId="648132073" sldId="281"/>
            <ac:graphicFrameMk id="13" creationId="{3AB50A62-280B-8E09-9598-F5377CA48AB8}"/>
          </ac:graphicFrameMkLst>
        </pc:graphicFrameChg>
      </pc:sldChg>
      <pc:sldChg chg="addSp delSp modSp add mod modShow modNotesTx">
        <pc:chgData name="kena patel" userId="0fa8d898bc1ba9fa" providerId="LiveId" clId="{A9FD0EDC-7184-4975-A886-A04FE0DD130C}" dt="2024-10-17T14:24:30.008" v="723" actId="1076"/>
        <pc:sldMkLst>
          <pc:docMk/>
          <pc:sldMk cId="2551847392" sldId="281"/>
        </pc:sldMkLst>
        <pc:spChg chg="mod">
          <ac:chgData name="kena patel" userId="0fa8d898bc1ba9fa" providerId="LiveId" clId="{A9FD0EDC-7184-4975-A886-A04FE0DD130C}" dt="2024-10-17T14:24:30.008" v="723" actId="1076"/>
          <ac:spMkLst>
            <pc:docMk/>
            <pc:sldMk cId="2551847392" sldId="281"/>
            <ac:spMk id="2" creationId="{B0173F84-EDA0-AA25-AA9A-85DDE42F27EA}"/>
          </ac:spMkLst>
        </pc:spChg>
        <pc:spChg chg="add del mod">
          <ac:chgData name="kena patel" userId="0fa8d898bc1ba9fa" providerId="LiveId" clId="{A9FD0EDC-7184-4975-A886-A04FE0DD130C}" dt="2024-10-17T13:41:00.987" v="400" actId="478"/>
          <ac:spMkLst>
            <pc:docMk/>
            <pc:sldMk cId="2551847392" sldId="281"/>
            <ac:spMk id="4" creationId="{92A25C09-1D9E-0DA5-7001-7E49C8393D14}"/>
          </ac:spMkLst>
        </pc:spChg>
        <pc:spChg chg="add del mod">
          <ac:chgData name="kena patel" userId="0fa8d898bc1ba9fa" providerId="LiveId" clId="{A9FD0EDC-7184-4975-A886-A04FE0DD130C}" dt="2024-10-17T13:47:25.951" v="479" actId="478"/>
          <ac:spMkLst>
            <pc:docMk/>
            <pc:sldMk cId="2551847392" sldId="281"/>
            <ac:spMk id="6" creationId="{5C0CB145-62AA-34F7-0385-C48AD4885BA4}"/>
          </ac:spMkLst>
        </pc:spChg>
        <pc:spChg chg="add mod">
          <ac:chgData name="kena patel" userId="0fa8d898bc1ba9fa" providerId="LiveId" clId="{A9FD0EDC-7184-4975-A886-A04FE0DD130C}" dt="2024-10-17T13:52:16.698" v="578" actId="113"/>
          <ac:spMkLst>
            <pc:docMk/>
            <pc:sldMk cId="2551847392" sldId="281"/>
            <ac:spMk id="7" creationId="{11166B69-4D7E-FE52-70AA-084A6C3DFC30}"/>
          </ac:spMkLst>
        </pc:spChg>
        <pc:spChg chg="add mod">
          <ac:chgData name="kena patel" userId="0fa8d898bc1ba9fa" providerId="LiveId" clId="{A9FD0EDC-7184-4975-A886-A04FE0DD130C}" dt="2024-10-17T13:55:52.198" v="605" actId="255"/>
          <ac:spMkLst>
            <pc:docMk/>
            <pc:sldMk cId="2551847392" sldId="281"/>
            <ac:spMk id="9" creationId="{CF03FE6B-A1EB-4A95-3ECD-BCB0CBC2A3B8}"/>
          </ac:spMkLst>
        </pc:spChg>
        <pc:graphicFrameChg chg="add del mod modGraphic">
          <ac:chgData name="kena patel" userId="0fa8d898bc1ba9fa" providerId="LiveId" clId="{A9FD0EDC-7184-4975-A886-A04FE0DD130C}" dt="2024-10-17T13:46:42.173" v="476" actId="1032"/>
          <ac:graphicFrameMkLst>
            <pc:docMk/>
            <pc:sldMk cId="2551847392" sldId="281"/>
            <ac:graphicFrameMk id="5" creationId="{ED6E4B14-9A3C-E089-5CD3-9A9A9A497FDD}"/>
          </ac:graphicFrameMkLst>
        </pc:graphicFrameChg>
        <pc:graphicFrameChg chg="del">
          <ac:chgData name="kena patel" userId="0fa8d898bc1ba9fa" providerId="LiveId" clId="{A9FD0EDC-7184-4975-A886-A04FE0DD130C}" dt="2024-10-17T13:40:45.982" v="397" actId="478"/>
          <ac:graphicFrameMkLst>
            <pc:docMk/>
            <pc:sldMk cId="2551847392" sldId="281"/>
            <ac:graphicFrameMk id="8" creationId="{8B465D02-83DF-C5A8-AF59-83BB4FDB404A}"/>
          </ac:graphicFrameMkLst>
        </pc:graphicFrameChg>
        <pc:graphicFrameChg chg="del">
          <ac:chgData name="kena patel" userId="0fa8d898bc1ba9fa" providerId="LiveId" clId="{A9FD0EDC-7184-4975-A886-A04FE0DD130C}" dt="2024-10-17T13:40:42.920" v="396" actId="478"/>
          <ac:graphicFrameMkLst>
            <pc:docMk/>
            <pc:sldMk cId="2551847392" sldId="281"/>
            <ac:graphicFrameMk id="12" creationId="{899B0FCC-15BD-74AD-9C09-39F61127D86C}"/>
          </ac:graphicFrameMkLst>
        </pc:graphicFrameChg>
        <pc:graphicFrameChg chg="add del mod">
          <ac:chgData name="kena patel" userId="0fa8d898bc1ba9fa" providerId="LiveId" clId="{A9FD0EDC-7184-4975-A886-A04FE0DD130C}" dt="2024-10-17T13:54:53.782" v="600"/>
          <ac:graphicFrameMkLst>
            <pc:docMk/>
            <pc:sldMk cId="2551847392" sldId="281"/>
            <ac:graphicFrameMk id="13" creationId="{19386C3B-90D7-D250-2547-067579EFE81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FA0A8-7FAF-4B91-8EC2-DF9AF9FCA68E}"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DE259AEC-B772-4B9A-BD6A-E9857EB7BE04}">
      <dgm:prSet/>
      <dgm:spPr/>
      <dgm:t>
        <a:bodyPr/>
        <a:lstStyle/>
        <a:p>
          <a:r>
            <a:rPr lang="en-US"/>
            <a:t>The Role of Online Reviews in Consumer Decision-Making</a:t>
          </a:r>
        </a:p>
      </dgm:t>
    </dgm:pt>
    <dgm:pt modelId="{14FDCF38-E21D-4467-A17D-B418E60BBEC4}" type="parTrans" cxnId="{127BBDB9-6C86-4AF0-94BA-1714BD8E7DFA}">
      <dgm:prSet/>
      <dgm:spPr/>
      <dgm:t>
        <a:bodyPr/>
        <a:lstStyle/>
        <a:p>
          <a:endParaRPr lang="en-US"/>
        </a:p>
      </dgm:t>
    </dgm:pt>
    <dgm:pt modelId="{A5350526-AAC1-4461-BB56-CB82A4F10662}" type="sibTrans" cxnId="{127BBDB9-6C86-4AF0-94BA-1714BD8E7DFA}">
      <dgm:prSet/>
      <dgm:spPr/>
      <dgm:t>
        <a:bodyPr/>
        <a:lstStyle/>
        <a:p>
          <a:endParaRPr lang="en-US"/>
        </a:p>
      </dgm:t>
    </dgm:pt>
    <dgm:pt modelId="{3B87575E-3205-4E4E-BBC6-DFA14383FD6F}">
      <dgm:prSet/>
      <dgm:spPr/>
      <dgm:t>
        <a:bodyPr/>
        <a:lstStyle/>
        <a:p>
          <a:pPr algn="just"/>
          <a:r>
            <a:rPr lang="en-US"/>
            <a:t>Crucial for influencing purchasing choices.</a:t>
          </a:r>
        </a:p>
      </dgm:t>
    </dgm:pt>
    <dgm:pt modelId="{D9EDBF38-7B88-42E8-8153-7C3994877A57}" type="parTrans" cxnId="{97AB382E-D68A-4756-8C28-14762A510EEB}">
      <dgm:prSet/>
      <dgm:spPr/>
      <dgm:t>
        <a:bodyPr/>
        <a:lstStyle/>
        <a:p>
          <a:endParaRPr lang="en-US"/>
        </a:p>
      </dgm:t>
    </dgm:pt>
    <dgm:pt modelId="{7629450A-8F2B-4303-AC7A-D39070A43148}" type="sibTrans" cxnId="{97AB382E-D68A-4756-8C28-14762A510EEB}">
      <dgm:prSet/>
      <dgm:spPr/>
      <dgm:t>
        <a:bodyPr/>
        <a:lstStyle/>
        <a:p>
          <a:endParaRPr lang="en-US"/>
        </a:p>
      </dgm:t>
    </dgm:pt>
    <dgm:pt modelId="{358F38BB-64EE-4456-BAD4-F553AE589124}">
      <dgm:prSet/>
      <dgm:spPr/>
      <dgm:t>
        <a:bodyPr/>
        <a:lstStyle/>
        <a:p>
          <a:pPr algn="just"/>
          <a:r>
            <a:rPr lang="en-US"/>
            <a:t>Many consumers rely on the experiences of others</a:t>
          </a:r>
        </a:p>
      </dgm:t>
    </dgm:pt>
    <dgm:pt modelId="{C8314917-8D78-4735-9C5C-A7EF2E74C048}" type="parTrans" cxnId="{B1224FFA-7486-497C-967B-37B8680ECE58}">
      <dgm:prSet/>
      <dgm:spPr/>
      <dgm:t>
        <a:bodyPr/>
        <a:lstStyle/>
        <a:p>
          <a:endParaRPr lang="en-US"/>
        </a:p>
      </dgm:t>
    </dgm:pt>
    <dgm:pt modelId="{54B3BA59-1376-40EC-B4D3-7BBDFA8F7B08}" type="sibTrans" cxnId="{B1224FFA-7486-497C-967B-37B8680ECE58}">
      <dgm:prSet/>
      <dgm:spPr/>
      <dgm:t>
        <a:bodyPr/>
        <a:lstStyle/>
        <a:p>
          <a:endParaRPr lang="en-US"/>
        </a:p>
      </dgm:t>
    </dgm:pt>
    <dgm:pt modelId="{0EE47D9D-1D28-4377-8961-E1A962CFB7E5}">
      <dgm:prSet/>
      <dgm:spPr/>
      <dgm:t>
        <a:bodyPr/>
        <a:lstStyle/>
        <a:p>
          <a:r>
            <a:rPr lang="en-US" dirty="0"/>
            <a:t>Importance of Authenticity in Reviews.</a:t>
          </a:r>
        </a:p>
      </dgm:t>
    </dgm:pt>
    <dgm:pt modelId="{9E47F4CE-3245-4367-98EC-A92D6AD4A815}" type="parTrans" cxnId="{2EA2CE7C-2B68-415F-BE93-51F0F481CEF9}">
      <dgm:prSet/>
      <dgm:spPr/>
      <dgm:t>
        <a:bodyPr/>
        <a:lstStyle/>
        <a:p>
          <a:endParaRPr lang="en-US"/>
        </a:p>
      </dgm:t>
    </dgm:pt>
    <dgm:pt modelId="{7B8C0395-628C-4481-96F1-D8B4D5A47FB1}" type="sibTrans" cxnId="{2EA2CE7C-2B68-415F-BE93-51F0F481CEF9}">
      <dgm:prSet/>
      <dgm:spPr/>
      <dgm:t>
        <a:bodyPr/>
        <a:lstStyle/>
        <a:p>
          <a:endParaRPr lang="en-US"/>
        </a:p>
      </dgm:t>
    </dgm:pt>
    <dgm:pt modelId="{41C999A8-4315-4ACB-8712-6705C58E56EE}">
      <dgm:prSet/>
      <dgm:spPr/>
      <dgm:t>
        <a:bodyPr/>
        <a:lstStyle/>
        <a:p>
          <a:pPr algn="just"/>
          <a:r>
            <a:rPr lang="en-US"/>
            <a:t>Builds trust between consumers and businesses.</a:t>
          </a:r>
        </a:p>
      </dgm:t>
    </dgm:pt>
    <dgm:pt modelId="{CE3C35E5-01F8-4D59-8451-9B90DC0CA8C8}" type="parTrans" cxnId="{89E6DE57-C53C-4F69-B6F9-3942DB69CC94}">
      <dgm:prSet/>
      <dgm:spPr/>
      <dgm:t>
        <a:bodyPr/>
        <a:lstStyle/>
        <a:p>
          <a:endParaRPr lang="en-US"/>
        </a:p>
      </dgm:t>
    </dgm:pt>
    <dgm:pt modelId="{9F5195B8-DF76-4EF3-82E2-A1F3181ADE23}" type="sibTrans" cxnId="{89E6DE57-C53C-4F69-B6F9-3942DB69CC94}">
      <dgm:prSet/>
      <dgm:spPr/>
      <dgm:t>
        <a:bodyPr/>
        <a:lstStyle/>
        <a:p>
          <a:endParaRPr lang="en-US"/>
        </a:p>
      </dgm:t>
    </dgm:pt>
    <dgm:pt modelId="{F62190AC-8E13-4AD3-98C9-78F6A1BC6026}">
      <dgm:prSet/>
      <dgm:spPr/>
      <dgm:t>
        <a:bodyPr/>
        <a:lstStyle/>
        <a:p>
          <a:pPr algn="just"/>
          <a:r>
            <a:rPr lang="en-US"/>
            <a:t>Increases confidence in purchasing decisions.</a:t>
          </a:r>
        </a:p>
      </dgm:t>
    </dgm:pt>
    <dgm:pt modelId="{79783854-6B80-4198-9085-1CD9B3EADBB0}" type="parTrans" cxnId="{C9EC819D-C7A6-459C-B7D1-E0163091870D}">
      <dgm:prSet/>
      <dgm:spPr/>
      <dgm:t>
        <a:bodyPr/>
        <a:lstStyle/>
        <a:p>
          <a:endParaRPr lang="en-US"/>
        </a:p>
      </dgm:t>
    </dgm:pt>
    <dgm:pt modelId="{6B435CFC-62FC-4133-8A4E-A657D6B169E4}" type="sibTrans" cxnId="{C9EC819D-C7A6-459C-B7D1-E0163091870D}">
      <dgm:prSet/>
      <dgm:spPr/>
      <dgm:t>
        <a:bodyPr/>
        <a:lstStyle/>
        <a:p>
          <a:endParaRPr lang="en-US"/>
        </a:p>
      </dgm:t>
    </dgm:pt>
    <dgm:pt modelId="{268B893D-1F92-475D-A40B-12C6258D7564}">
      <dgm:prSet/>
      <dgm:spPr/>
      <dgm:t>
        <a:bodyPr/>
        <a:lstStyle/>
        <a:p>
          <a:r>
            <a:rPr lang="en-US"/>
            <a:t>Growing Issue of Review Fraud Affecting Businesses and Consumers.</a:t>
          </a:r>
        </a:p>
      </dgm:t>
    </dgm:pt>
    <dgm:pt modelId="{55F85614-9636-4608-AD7F-7A93C1AF176D}" type="parTrans" cxnId="{9BE5751B-6D10-4EFF-B3BA-BE79F7E15A76}">
      <dgm:prSet/>
      <dgm:spPr/>
      <dgm:t>
        <a:bodyPr/>
        <a:lstStyle/>
        <a:p>
          <a:endParaRPr lang="en-US"/>
        </a:p>
      </dgm:t>
    </dgm:pt>
    <dgm:pt modelId="{F1377488-F514-420E-8C1A-6230B06A7095}" type="sibTrans" cxnId="{9BE5751B-6D10-4EFF-B3BA-BE79F7E15A76}">
      <dgm:prSet/>
      <dgm:spPr/>
      <dgm:t>
        <a:bodyPr/>
        <a:lstStyle/>
        <a:p>
          <a:endParaRPr lang="en-US"/>
        </a:p>
      </dgm:t>
    </dgm:pt>
    <dgm:pt modelId="{910243D9-68D3-404C-87DB-9EB4AC040EEE}">
      <dgm:prSet/>
      <dgm:spPr/>
      <dgm:t>
        <a:bodyPr/>
        <a:lstStyle/>
        <a:p>
          <a:pPr algn="just"/>
          <a:r>
            <a:rPr lang="en-US"/>
            <a:t>Threatens consumer trust and distorts product value.</a:t>
          </a:r>
        </a:p>
      </dgm:t>
    </dgm:pt>
    <dgm:pt modelId="{6C591410-444C-458F-A11B-5E851E9981DE}" type="parTrans" cxnId="{1A294948-52E8-48A3-ADBB-70D41874686F}">
      <dgm:prSet/>
      <dgm:spPr/>
      <dgm:t>
        <a:bodyPr/>
        <a:lstStyle/>
        <a:p>
          <a:endParaRPr lang="en-US"/>
        </a:p>
      </dgm:t>
    </dgm:pt>
    <dgm:pt modelId="{4A7784B8-0C30-4F94-B3E7-A52F21C9AD90}" type="sibTrans" cxnId="{1A294948-52E8-48A3-ADBB-70D41874686F}">
      <dgm:prSet/>
      <dgm:spPr/>
      <dgm:t>
        <a:bodyPr/>
        <a:lstStyle/>
        <a:p>
          <a:endParaRPr lang="en-US"/>
        </a:p>
      </dgm:t>
    </dgm:pt>
    <dgm:pt modelId="{D0D33656-6095-4D2B-B644-6DAF3ED7723B}">
      <dgm:prSet/>
      <dgm:spPr/>
      <dgm:t>
        <a:bodyPr/>
        <a:lstStyle/>
        <a:p>
          <a:pPr algn="just"/>
          <a:r>
            <a:rPr lang="en-US"/>
            <a:t>Can lead to poor purchasing decisions and damage to business reputations.</a:t>
          </a:r>
        </a:p>
      </dgm:t>
    </dgm:pt>
    <dgm:pt modelId="{A611D1E4-4970-43EB-A09C-4EED782A770A}" type="parTrans" cxnId="{D14C231F-BF19-4720-B5D3-7FE1CA6DB848}">
      <dgm:prSet/>
      <dgm:spPr/>
      <dgm:t>
        <a:bodyPr/>
        <a:lstStyle/>
        <a:p>
          <a:endParaRPr lang="en-US"/>
        </a:p>
      </dgm:t>
    </dgm:pt>
    <dgm:pt modelId="{50196F7A-3E45-4A8C-BBC4-59F603659DC8}" type="sibTrans" cxnId="{D14C231F-BF19-4720-B5D3-7FE1CA6DB848}">
      <dgm:prSet/>
      <dgm:spPr/>
      <dgm:t>
        <a:bodyPr/>
        <a:lstStyle/>
        <a:p>
          <a:endParaRPr lang="en-US"/>
        </a:p>
      </dgm:t>
    </dgm:pt>
    <dgm:pt modelId="{F43AC914-7744-4841-BB40-185E575749CA}">
      <dgm:prSet/>
      <dgm:spPr/>
      <dgm:t>
        <a:bodyPr/>
        <a:lstStyle/>
        <a:p>
          <a:pPr algn="just"/>
          <a:r>
            <a:rPr lang="en-US"/>
            <a:t>Employing machine learning techniques to detect and identify fraudulent reviews.</a:t>
          </a:r>
        </a:p>
      </dgm:t>
    </dgm:pt>
    <dgm:pt modelId="{6FD60EDF-D82A-419A-AFAF-D0132BD95610}" type="parTrans" cxnId="{2A489D71-2703-4EED-8BDF-D8E793D2367C}">
      <dgm:prSet/>
      <dgm:spPr/>
      <dgm:t>
        <a:bodyPr/>
        <a:lstStyle/>
        <a:p>
          <a:endParaRPr lang="en-US"/>
        </a:p>
      </dgm:t>
    </dgm:pt>
    <dgm:pt modelId="{8C54B34C-BB86-41E0-A851-31162E57FC2D}" type="sibTrans" cxnId="{2A489D71-2703-4EED-8BDF-D8E793D2367C}">
      <dgm:prSet/>
      <dgm:spPr/>
      <dgm:t>
        <a:bodyPr/>
        <a:lstStyle/>
        <a:p>
          <a:endParaRPr lang="en-US"/>
        </a:p>
      </dgm:t>
    </dgm:pt>
    <dgm:pt modelId="{99CF5480-8A99-4A1A-ADF7-A7BAD659D7D4}">
      <dgm:prSet/>
      <dgm:spPr/>
      <dgm:t>
        <a:bodyPr/>
        <a:lstStyle/>
        <a:p>
          <a:pPr algn="just"/>
          <a:r>
            <a:rPr lang="en-US"/>
            <a:t>Aiming to empower consumers and help businesses maintain credibility.</a:t>
          </a:r>
        </a:p>
      </dgm:t>
    </dgm:pt>
    <dgm:pt modelId="{10E98389-F1FE-4EFB-AE95-F7671B672E1B}" type="parTrans" cxnId="{ADF7CA38-186F-4278-8903-246DC7AF07CA}">
      <dgm:prSet/>
      <dgm:spPr/>
      <dgm:t>
        <a:bodyPr/>
        <a:lstStyle/>
        <a:p>
          <a:endParaRPr lang="en-US"/>
        </a:p>
      </dgm:t>
    </dgm:pt>
    <dgm:pt modelId="{CD65AA79-F32D-4A2A-9C0B-CEFB92E9F41D}" type="sibTrans" cxnId="{ADF7CA38-186F-4278-8903-246DC7AF07CA}">
      <dgm:prSet/>
      <dgm:spPr/>
      <dgm:t>
        <a:bodyPr/>
        <a:lstStyle/>
        <a:p>
          <a:endParaRPr lang="en-US"/>
        </a:p>
      </dgm:t>
    </dgm:pt>
    <dgm:pt modelId="{C98192D2-2697-4D0D-9FCC-A51EB2D6094B}">
      <dgm:prSet/>
      <dgm:spPr/>
      <dgm:t>
        <a:bodyPr/>
        <a:lstStyle/>
        <a:p>
          <a:r>
            <a:rPr lang="en-AU"/>
            <a:t>Project Focus</a:t>
          </a:r>
          <a:endParaRPr lang="en-US"/>
        </a:p>
      </dgm:t>
    </dgm:pt>
    <dgm:pt modelId="{F9F32733-FBBD-48FC-8429-84AA057D9266}" type="sibTrans" cxnId="{45ABB642-9408-47BF-9852-03960BAC3C99}">
      <dgm:prSet/>
      <dgm:spPr/>
      <dgm:t>
        <a:bodyPr/>
        <a:lstStyle/>
        <a:p>
          <a:endParaRPr lang="en-US"/>
        </a:p>
      </dgm:t>
    </dgm:pt>
    <dgm:pt modelId="{2DE425C2-0BC0-4B54-B671-46EC8C7FAA81}" type="parTrans" cxnId="{45ABB642-9408-47BF-9852-03960BAC3C99}">
      <dgm:prSet/>
      <dgm:spPr/>
      <dgm:t>
        <a:bodyPr/>
        <a:lstStyle/>
        <a:p>
          <a:endParaRPr lang="en-US"/>
        </a:p>
      </dgm:t>
    </dgm:pt>
    <dgm:pt modelId="{794C2DE0-BB58-4129-8AD3-70E6D16FBA37}" type="pres">
      <dgm:prSet presAssocID="{1ECFA0A8-7FAF-4B91-8EC2-DF9AF9FCA68E}" presName="Name0" presStyleCnt="0">
        <dgm:presLayoutVars>
          <dgm:dir/>
          <dgm:animLvl val="lvl"/>
          <dgm:resizeHandles val="exact"/>
        </dgm:presLayoutVars>
      </dgm:prSet>
      <dgm:spPr/>
    </dgm:pt>
    <dgm:pt modelId="{E87BEF3E-E0D6-4D84-ABF8-5FA750E254E1}" type="pres">
      <dgm:prSet presAssocID="{1ECFA0A8-7FAF-4B91-8EC2-DF9AF9FCA68E}" presName="tSp" presStyleCnt="0"/>
      <dgm:spPr/>
    </dgm:pt>
    <dgm:pt modelId="{57CAE66C-E03F-4B0E-8A8B-2D89AE786D73}" type="pres">
      <dgm:prSet presAssocID="{1ECFA0A8-7FAF-4B91-8EC2-DF9AF9FCA68E}" presName="bSp" presStyleCnt="0"/>
      <dgm:spPr/>
    </dgm:pt>
    <dgm:pt modelId="{10F28E64-ACC6-4A2F-B594-2E158629D207}" type="pres">
      <dgm:prSet presAssocID="{1ECFA0A8-7FAF-4B91-8EC2-DF9AF9FCA68E}" presName="process" presStyleCnt="0"/>
      <dgm:spPr/>
    </dgm:pt>
    <dgm:pt modelId="{1DD12A12-A514-466E-B62D-101C27F4ECC5}" type="pres">
      <dgm:prSet presAssocID="{DE259AEC-B772-4B9A-BD6A-E9857EB7BE04}" presName="composite1" presStyleCnt="0"/>
      <dgm:spPr/>
    </dgm:pt>
    <dgm:pt modelId="{06EEF2B4-BBBD-4507-933D-81302B41C27A}" type="pres">
      <dgm:prSet presAssocID="{DE259AEC-B772-4B9A-BD6A-E9857EB7BE04}" presName="dummyNode1" presStyleLbl="node1" presStyleIdx="0" presStyleCnt="4"/>
      <dgm:spPr/>
    </dgm:pt>
    <dgm:pt modelId="{3F91811D-37C9-46E6-B987-907A9901D664}" type="pres">
      <dgm:prSet presAssocID="{DE259AEC-B772-4B9A-BD6A-E9857EB7BE04}" presName="childNode1" presStyleLbl="bgAcc1" presStyleIdx="0" presStyleCnt="4">
        <dgm:presLayoutVars>
          <dgm:bulletEnabled val="1"/>
        </dgm:presLayoutVars>
      </dgm:prSet>
      <dgm:spPr/>
    </dgm:pt>
    <dgm:pt modelId="{68C17544-1DE9-4B10-9263-A920741A70B3}" type="pres">
      <dgm:prSet presAssocID="{DE259AEC-B772-4B9A-BD6A-E9857EB7BE04}" presName="childNode1tx" presStyleLbl="bgAcc1" presStyleIdx="0" presStyleCnt="4">
        <dgm:presLayoutVars>
          <dgm:bulletEnabled val="1"/>
        </dgm:presLayoutVars>
      </dgm:prSet>
      <dgm:spPr/>
    </dgm:pt>
    <dgm:pt modelId="{21428EA3-A5D4-4DDF-AA76-85B7E62385A4}" type="pres">
      <dgm:prSet presAssocID="{DE259AEC-B772-4B9A-BD6A-E9857EB7BE04}" presName="parentNode1" presStyleLbl="node1" presStyleIdx="0" presStyleCnt="4">
        <dgm:presLayoutVars>
          <dgm:chMax val="1"/>
          <dgm:bulletEnabled val="1"/>
        </dgm:presLayoutVars>
      </dgm:prSet>
      <dgm:spPr/>
    </dgm:pt>
    <dgm:pt modelId="{CF510F27-F296-45EE-A4C9-FD9B27AD2A7F}" type="pres">
      <dgm:prSet presAssocID="{DE259AEC-B772-4B9A-BD6A-E9857EB7BE04}" presName="connSite1" presStyleCnt="0"/>
      <dgm:spPr/>
    </dgm:pt>
    <dgm:pt modelId="{9DC44E91-BAB2-431B-8550-92B456005B20}" type="pres">
      <dgm:prSet presAssocID="{A5350526-AAC1-4461-BB56-CB82A4F10662}" presName="Name9" presStyleLbl="sibTrans2D1" presStyleIdx="0" presStyleCnt="3"/>
      <dgm:spPr/>
    </dgm:pt>
    <dgm:pt modelId="{F52780E6-9A50-4095-8635-3A91BA37B4BF}" type="pres">
      <dgm:prSet presAssocID="{0EE47D9D-1D28-4377-8961-E1A962CFB7E5}" presName="composite2" presStyleCnt="0"/>
      <dgm:spPr/>
    </dgm:pt>
    <dgm:pt modelId="{41BB7D02-7A89-4C47-B656-D28E22517EBD}" type="pres">
      <dgm:prSet presAssocID="{0EE47D9D-1D28-4377-8961-E1A962CFB7E5}" presName="dummyNode2" presStyleLbl="node1" presStyleIdx="0" presStyleCnt="4"/>
      <dgm:spPr/>
    </dgm:pt>
    <dgm:pt modelId="{EEC0960D-3EB0-499D-B3CE-EBAE0518A437}" type="pres">
      <dgm:prSet presAssocID="{0EE47D9D-1D28-4377-8961-E1A962CFB7E5}" presName="childNode2" presStyleLbl="bgAcc1" presStyleIdx="1" presStyleCnt="4">
        <dgm:presLayoutVars>
          <dgm:bulletEnabled val="1"/>
        </dgm:presLayoutVars>
      </dgm:prSet>
      <dgm:spPr/>
    </dgm:pt>
    <dgm:pt modelId="{D96207AC-ACB9-4470-89A0-A30AC121480B}" type="pres">
      <dgm:prSet presAssocID="{0EE47D9D-1D28-4377-8961-E1A962CFB7E5}" presName="childNode2tx" presStyleLbl="bgAcc1" presStyleIdx="1" presStyleCnt="4">
        <dgm:presLayoutVars>
          <dgm:bulletEnabled val="1"/>
        </dgm:presLayoutVars>
      </dgm:prSet>
      <dgm:spPr/>
    </dgm:pt>
    <dgm:pt modelId="{10F0F373-C364-42A4-B1FD-79EE68ADAF5B}" type="pres">
      <dgm:prSet presAssocID="{0EE47D9D-1D28-4377-8961-E1A962CFB7E5}" presName="parentNode2" presStyleLbl="node1" presStyleIdx="1" presStyleCnt="4">
        <dgm:presLayoutVars>
          <dgm:chMax val="0"/>
          <dgm:bulletEnabled val="1"/>
        </dgm:presLayoutVars>
      </dgm:prSet>
      <dgm:spPr/>
    </dgm:pt>
    <dgm:pt modelId="{6416A208-8EBD-4C47-BF6A-77F81C21E53F}" type="pres">
      <dgm:prSet presAssocID="{0EE47D9D-1D28-4377-8961-E1A962CFB7E5}" presName="connSite2" presStyleCnt="0"/>
      <dgm:spPr/>
    </dgm:pt>
    <dgm:pt modelId="{3393BC8D-7411-46EB-8B3F-FDFA8D2230F8}" type="pres">
      <dgm:prSet presAssocID="{7B8C0395-628C-4481-96F1-D8B4D5A47FB1}" presName="Name18" presStyleLbl="sibTrans2D1" presStyleIdx="1" presStyleCnt="3"/>
      <dgm:spPr/>
    </dgm:pt>
    <dgm:pt modelId="{1607A0B7-C5DC-44E7-9BD1-5B11FC708165}" type="pres">
      <dgm:prSet presAssocID="{268B893D-1F92-475D-A40B-12C6258D7564}" presName="composite1" presStyleCnt="0"/>
      <dgm:spPr/>
    </dgm:pt>
    <dgm:pt modelId="{745B34FA-5028-47CB-8B65-20BD0B616FD5}" type="pres">
      <dgm:prSet presAssocID="{268B893D-1F92-475D-A40B-12C6258D7564}" presName="dummyNode1" presStyleLbl="node1" presStyleIdx="1" presStyleCnt="4"/>
      <dgm:spPr/>
    </dgm:pt>
    <dgm:pt modelId="{4C468907-6753-4104-8FEE-C80066BE2170}" type="pres">
      <dgm:prSet presAssocID="{268B893D-1F92-475D-A40B-12C6258D7564}" presName="childNode1" presStyleLbl="bgAcc1" presStyleIdx="2" presStyleCnt="4">
        <dgm:presLayoutVars>
          <dgm:bulletEnabled val="1"/>
        </dgm:presLayoutVars>
      </dgm:prSet>
      <dgm:spPr/>
    </dgm:pt>
    <dgm:pt modelId="{E1C37033-96C8-4BEB-8647-ADE84EDBE2B1}" type="pres">
      <dgm:prSet presAssocID="{268B893D-1F92-475D-A40B-12C6258D7564}" presName="childNode1tx" presStyleLbl="bgAcc1" presStyleIdx="2" presStyleCnt="4">
        <dgm:presLayoutVars>
          <dgm:bulletEnabled val="1"/>
        </dgm:presLayoutVars>
      </dgm:prSet>
      <dgm:spPr/>
    </dgm:pt>
    <dgm:pt modelId="{17617D5C-87AA-46D4-A854-3C9DC67113F2}" type="pres">
      <dgm:prSet presAssocID="{268B893D-1F92-475D-A40B-12C6258D7564}" presName="parentNode1" presStyleLbl="node1" presStyleIdx="2" presStyleCnt="4">
        <dgm:presLayoutVars>
          <dgm:chMax val="1"/>
          <dgm:bulletEnabled val="1"/>
        </dgm:presLayoutVars>
      </dgm:prSet>
      <dgm:spPr/>
    </dgm:pt>
    <dgm:pt modelId="{FDD55EBC-454E-4190-ACD3-E734587F4652}" type="pres">
      <dgm:prSet presAssocID="{268B893D-1F92-475D-A40B-12C6258D7564}" presName="connSite1" presStyleCnt="0"/>
      <dgm:spPr/>
    </dgm:pt>
    <dgm:pt modelId="{9B6EF00F-BAA9-4EFE-92A7-66866BABD888}" type="pres">
      <dgm:prSet presAssocID="{F1377488-F514-420E-8C1A-6230B06A7095}" presName="Name9" presStyleLbl="sibTrans2D1" presStyleIdx="2" presStyleCnt="3"/>
      <dgm:spPr/>
    </dgm:pt>
    <dgm:pt modelId="{79C63085-3684-41D2-AC5B-46B641528734}" type="pres">
      <dgm:prSet presAssocID="{C98192D2-2697-4D0D-9FCC-A51EB2D6094B}" presName="composite2" presStyleCnt="0"/>
      <dgm:spPr/>
    </dgm:pt>
    <dgm:pt modelId="{03874798-FFFF-47FF-B4DF-67D988A0035A}" type="pres">
      <dgm:prSet presAssocID="{C98192D2-2697-4D0D-9FCC-A51EB2D6094B}" presName="dummyNode2" presStyleLbl="node1" presStyleIdx="2" presStyleCnt="4"/>
      <dgm:spPr/>
    </dgm:pt>
    <dgm:pt modelId="{972F6BF7-280D-4949-9BBA-F619D0F9BC6A}" type="pres">
      <dgm:prSet presAssocID="{C98192D2-2697-4D0D-9FCC-A51EB2D6094B}" presName="childNode2" presStyleLbl="bgAcc1" presStyleIdx="3" presStyleCnt="4">
        <dgm:presLayoutVars>
          <dgm:bulletEnabled val="1"/>
        </dgm:presLayoutVars>
      </dgm:prSet>
      <dgm:spPr/>
    </dgm:pt>
    <dgm:pt modelId="{3DFF944C-A346-47DD-8F5C-2E4BD0BDD434}" type="pres">
      <dgm:prSet presAssocID="{C98192D2-2697-4D0D-9FCC-A51EB2D6094B}" presName="childNode2tx" presStyleLbl="bgAcc1" presStyleIdx="3" presStyleCnt="4">
        <dgm:presLayoutVars>
          <dgm:bulletEnabled val="1"/>
        </dgm:presLayoutVars>
      </dgm:prSet>
      <dgm:spPr/>
    </dgm:pt>
    <dgm:pt modelId="{F2CC11AD-605E-4577-B572-DA95413CB2F4}" type="pres">
      <dgm:prSet presAssocID="{C98192D2-2697-4D0D-9FCC-A51EB2D6094B}" presName="parentNode2" presStyleLbl="node1" presStyleIdx="3" presStyleCnt="4">
        <dgm:presLayoutVars>
          <dgm:chMax val="0"/>
          <dgm:bulletEnabled val="1"/>
        </dgm:presLayoutVars>
      </dgm:prSet>
      <dgm:spPr/>
    </dgm:pt>
    <dgm:pt modelId="{DE40D5D9-99A2-41E6-A73E-02D996041627}" type="pres">
      <dgm:prSet presAssocID="{C98192D2-2697-4D0D-9FCC-A51EB2D6094B}" presName="connSite2" presStyleCnt="0"/>
      <dgm:spPr/>
    </dgm:pt>
  </dgm:ptLst>
  <dgm:cxnLst>
    <dgm:cxn modelId="{9BE5751B-6D10-4EFF-B3BA-BE79F7E15A76}" srcId="{1ECFA0A8-7FAF-4B91-8EC2-DF9AF9FCA68E}" destId="{268B893D-1F92-475D-A40B-12C6258D7564}" srcOrd="2" destOrd="0" parTransId="{55F85614-9636-4608-AD7F-7A93C1AF176D}" sibTransId="{F1377488-F514-420E-8C1A-6230B06A7095}"/>
    <dgm:cxn modelId="{D14C231F-BF19-4720-B5D3-7FE1CA6DB848}" srcId="{268B893D-1F92-475D-A40B-12C6258D7564}" destId="{D0D33656-6095-4D2B-B644-6DAF3ED7723B}" srcOrd="1" destOrd="0" parTransId="{A611D1E4-4970-43EB-A09C-4EED782A770A}" sibTransId="{50196F7A-3E45-4A8C-BBC4-59F603659DC8}"/>
    <dgm:cxn modelId="{E894641F-78AE-40B0-82E9-E3C51AC3CBCE}" type="presOf" srcId="{1ECFA0A8-7FAF-4B91-8EC2-DF9AF9FCA68E}" destId="{794C2DE0-BB58-4129-8AD3-70E6D16FBA37}" srcOrd="0" destOrd="0" presId="urn:microsoft.com/office/officeart/2005/8/layout/hProcess4"/>
    <dgm:cxn modelId="{030A0F26-8F16-4B38-9813-BF7C51D37B21}" type="presOf" srcId="{F62190AC-8E13-4AD3-98C9-78F6A1BC6026}" destId="{EEC0960D-3EB0-499D-B3CE-EBAE0518A437}" srcOrd="0" destOrd="1" presId="urn:microsoft.com/office/officeart/2005/8/layout/hProcess4"/>
    <dgm:cxn modelId="{50993426-76A0-4F2B-9B9E-40789009E37F}" type="presOf" srcId="{DE259AEC-B772-4B9A-BD6A-E9857EB7BE04}" destId="{21428EA3-A5D4-4DDF-AA76-85B7E62385A4}" srcOrd="0" destOrd="0" presId="urn:microsoft.com/office/officeart/2005/8/layout/hProcess4"/>
    <dgm:cxn modelId="{F08FC62B-7B70-48D4-BEC3-326FC39AF149}" type="presOf" srcId="{0EE47D9D-1D28-4377-8961-E1A962CFB7E5}" destId="{10F0F373-C364-42A4-B1FD-79EE68ADAF5B}" srcOrd="0" destOrd="0" presId="urn:microsoft.com/office/officeart/2005/8/layout/hProcess4"/>
    <dgm:cxn modelId="{97AB382E-D68A-4756-8C28-14762A510EEB}" srcId="{DE259AEC-B772-4B9A-BD6A-E9857EB7BE04}" destId="{3B87575E-3205-4E4E-BBC6-DFA14383FD6F}" srcOrd="0" destOrd="0" parTransId="{D9EDBF38-7B88-42E8-8153-7C3994877A57}" sibTransId="{7629450A-8F2B-4303-AC7A-D39070A43148}"/>
    <dgm:cxn modelId="{ADF7CA38-186F-4278-8903-246DC7AF07CA}" srcId="{C98192D2-2697-4D0D-9FCC-A51EB2D6094B}" destId="{99CF5480-8A99-4A1A-ADF7-A7BAD659D7D4}" srcOrd="1" destOrd="0" parTransId="{10E98389-F1FE-4EFB-AE95-F7671B672E1B}" sibTransId="{CD65AA79-F32D-4A2A-9C0B-CEFB92E9F41D}"/>
    <dgm:cxn modelId="{9A5D803E-56A1-4B3C-8232-F4F675D42D54}" type="presOf" srcId="{C98192D2-2697-4D0D-9FCC-A51EB2D6094B}" destId="{F2CC11AD-605E-4577-B572-DA95413CB2F4}" srcOrd="0" destOrd="0" presId="urn:microsoft.com/office/officeart/2005/8/layout/hProcess4"/>
    <dgm:cxn modelId="{45ABB642-9408-47BF-9852-03960BAC3C99}" srcId="{1ECFA0A8-7FAF-4B91-8EC2-DF9AF9FCA68E}" destId="{C98192D2-2697-4D0D-9FCC-A51EB2D6094B}" srcOrd="3" destOrd="0" parTransId="{2DE425C2-0BC0-4B54-B671-46EC8C7FAA81}" sibTransId="{F9F32733-FBBD-48FC-8429-84AA057D9266}"/>
    <dgm:cxn modelId="{4F5CD964-9EB4-443F-A20F-E21E49AA8FA4}" type="presOf" srcId="{41C999A8-4315-4ACB-8712-6705C58E56EE}" destId="{EEC0960D-3EB0-499D-B3CE-EBAE0518A437}" srcOrd="0" destOrd="0" presId="urn:microsoft.com/office/officeart/2005/8/layout/hProcess4"/>
    <dgm:cxn modelId="{1A294948-52E8-48A3-ADBB-70D41874686F}" srcId="{268B893D-1F92-475D-A40B-12C6258D7564}" destId="{910243D9-68D3-404C-87DB-9EB4AC040EEE}" srcOrd="0" destOrd="0" parTransId="{6C591410-444C-458F-A11B-5E851E9981DE}" sibTransId="{4A7784B8-0C30-4F94-B3E7-A52F21C9AD90}"/>
    <dgm:cxn modelId="{24F2786B-79D6-4265-9A1C-EAAADB176079}" type="presOf" srcId="{F43AC914-7744-4841-BB40-185E575749CA}" destId="{3DFF944C-A346-47DD-8F5C-2E4BD0BDD434}" srcOrd="1" destOrd="0" presId="urn:microsoft.com/office/officeart/2005/8/layout/hProcess4"/>
    <dgm:cxn modelId="{2A489D71-2703-4EED-8BDF-D8E793D2367C}" srcId="{C98192D2-2697-4D0D-9FCC-A51EB2D6094B}" destId="{F43AC914-7744-4841-BB40-185E575749CA}" srcOrd="0" destOrd="0" parTransId="{6FD60EDF-D82A-419A-AFAF-D0132BD95610}" sibTransId="{8C54B34C-BB86-41E0-A851-31162E57FC2D}"/>
    <dgm:cxn modelId="{89E6DE57-C53C-4F69-B6F9-3942DB69CC94}" srcId="{0EE47D9D-1D28-4377-8961-E1A962CFB7E5}" destId="{41C999A8-4315-4ACB-8712-6705C58E56EE}" srcOrd="0" destOrd="0" parTransId="{CE3C35E5-01F8-4D59-8451-9B90DC0CA8C8}" sibTransId="{9F5195B8-DF76-4EF3-82E2-A1F3181ADE23}"/>
    <dgm:cxn modelId="{33421678-8376-47D6-9596-BA2842B40659}" type="presOf" srcId="{D0D33656-6095-4D2B-B644-6DAF3ED7723B}" destId="{4C468907-6753-4104-8FEE-C80066BE2170}" srcOrd="0" destOrd="1" presId="urn:microsoft.com/office/officeart/2005/8/layout/hProcess4"/>
    <dgm:cxn modelId="{2EA2CE7C-2B68-415F-BE93-51F0F481CEF9}" srcId="{1ECFA0A8-7FAF-4B91-8EC2-DF9AF9FCA68E}" destId="{0EE47D9D-1D28-4377-8961-E1A962CFB7E5}" srcOrd="1" destOrd="0" parTransId="{9E47F4CE-3245-4367-98EC-A92D6AD4A815}" sibTransId="{7B8C0395-628C-4481-96F1-D8B4D5A47FB1}"/>
    <dgm:cxn modelId="{74E9CE7C-223C-434F-B71B-E9679D2F4FDA}" type="presOf" srcId="{41C999A8-4315-4ACB-8712-6705C58E56EE}" destId="{D96207AC-ACB9-4470-89A0-A30AC121480B}" srcOrd="1" destOrd="0" presId="urn:microsoft.com/office/officeart/2005/8/layout/hProcess4"/>
    <dgm:cxn modelId="{D9610C7D-B827-4835-9DE4-9CA6C088663B}" type="presOf" srcId="{99CF5480-8A99-4A1A-ADF7-A7BAD659D7D4}" destId="{3DFF944C-A346-47DD-8F5C-2E4BD0BDD434}" srcOrd="1" destOrd="1" presId="urn:microsoft.com/office/officeart/2005/8/layout/hProcess4"/>
    <dgm:cxn modelId="{6BA21983-56ED-4012-8591-22789F75C6E0}" type="presOf" srcId="{A5350526-AAC1-4461-BB56-CB82A4F10662}" destId="{9DC44E91-BAB2-431B-8550-92B456005B20}" srcOrd="0" destOrd="0" presId="urn:microsoft.com/office/officeart/2005/8/layout/hProcess4"/>
    <dgm:cxn modelId="{0C3E3598-54EF-48A3-946F-284072EFA8CB}" type="presOf" srcId="{F62190AC-8E13-4AD3-98C9-78F6A1BC6026}" destId="{D96207AC-ACB9-4470-89A0-A30AC121480B}" srcOrd="1" destOrd="1" presId="urn:microsoft.com/office/officeart/2005/8/layout/hProcess4"/>
    <dgm:cxn modelId="{C9EC819D-C7A6-459C-B7D1-E0163091870D}" srcId="{0EE47D9D-1D28-4377-8961-E1A962CFB7E5}" destId="{F62190AC-8E13-4AD3-98C9-78F6A1BC6026}" srcOrd="1" destOrd="0" parTransId="{79783854-6B80-4198-9085-1CD9B3EADBB0}" sibTransId="{6B435CFC-62FC-4133-8A4E-A657D6B169E4}"/>
    <dgm:cxn modelId="{5208C2A5-40B5-4A7D-803B-664098A5515D}" type="presOf" srcId="{D0D33656-6095-4D2B-B644-6DAF3ED7723B}" destId="{E1C37033-96C8-4BEB-8647-ADE84EDBE2B1}" srcOrd="1" destOrd="1" presId="urn:microsoft.com/office/officeart/2005/8/layout/hProcess4"/>
    <dgm:cxn modelId="{3DD77FA8-E9D9-4525-9B95-EC89CDB77D89}" type="presOf" srcId="{910243D9-68D3-404C-87DB-9EB4AC040EEE}" destId="{E1C37033-96C8-4BEB-8647-ADE84EDBE2B1}" srcOrd="1" destOrd="0" presId="urn:microsoft.com/office/officeart/2005/8/layout/hProcess4"/>
    <dgm:cxn modelId="{40ED04AC-B62D-44F5-819B-D7540CF3D616}" type="presOf" srcId="{358F38BB-64EE-4456-BAD4-F553AE589124}" destId="{68C17544-1DE9-4B10-9263-A920741A70B3}" srcOrd="1" destOrd="1" presId="urn:microsoft.com/office/officeart/2005/8/layout/hProcess4"/>
    <dgm:cxn modelId="{127BBDB9-6C86-4AF0-94BA-1714BD8E7DFA}" srcId="{1ECFA0A8-7FAF-4B91-8EC2-DF9AF9FCA68E}" destId="{DE259AEC-B772-4B9A-BD6A-E9857EB7BE04}" srcOrd="0" destOrd="0" parTransId="{14FDCF38-E21D-4467-A17D-B418E60BBEC4}" sibTransId="{A5350526-AAC1-4461-BB56-CB82A4F10662}"/>
    <dgm:cxn modelId="{2982B1C0-7ED8-4DC5-ACA3-2B70CAAA49AF}" type="presOf" srcId="{358F38BB-64EE-4456-BAD4-F553AE589124}" destId="{3F91811D-37C9-46E6-B987-907A9901D664}" srcOrd="0" destOrd="1" presId="urn:microsoft.com/office/officeart/2005/8/layout/hProcess4"/>
    <dgm:cxn modelId="{636049C1-D7FC-46B4-9D8D-E880704AEBCE}" type="presOf" srcId="{F1377488-F514-420E-8C1A-6230B06A7095}" destId="{9B6EF00F-BAA9-4EFE-92A7-66866BABD888}" srcOrd="0" destOrd="0" presId="urn:microsoft.com/office/officeart/2005/8/layout/hProcess4"/>
    <dgm:cxn modelId="{701847CB-6F02-45B7-8E5C-4DE435A7951B}" type="presOf" srcId="{3B87575E-3205-4E4E-BBC6-DFA14383FD6F}" destId="{68C17544-1DE9-4B10-9263-A920741A70B3}" srcOrd="1" destOrd="0" presId="urn:microsoft.com/office/officeart/2005/8/layout/hProcess4"/>
    <dgm:cxn modelId="{36C5BBCB-036C-408A-919F-A38FEEF6A43F}" type="presOf" srcId="{3B87575E-3205-4E4E-BBC6-DFA14383FD6F}" destId="{3F91811D-37C9-46E6-B987-907A9901D664}" srcOrd="0" destOrd="0" presId="urn:microsoft.com/office/officeart/2005/8/layout/hProcess4"/>
    <dgm:cxn modelId="{3DC5C4CC-7CB5-4A41-A519-A0A2149D41C5}" type="presOf" srcId="{F43AC914-7744-4841-BB40-185E575749CA}" destId="{972F6BF7-280D-4949-9BBA-F619D0F9BC6A}" srcOrd="0" destOrd="0" presId="urn:microsoft.com/office/officeart/2005/8/layout/hProcess4"/>
    <dgm:cxn modelId="{C4E4F6CC-C1E5-43E2-A73B-428D6770111C}" type="presOf" srcId="{910243D9-68D3-404C-87DB-9EB4AC040EEE}" destId="{4C468907-6753-4104-8FEE-C80066BE2170}" srcOrd="0" destOrd="0" presId="urn:microsoft.com/office/officeart/2005/8/layout/hProcess4"/>
    <dgm:cxn modelId="{584B55CF-C42E-4950-914C-83923FF50290}" type="presOf" srcId="{99CF5480-8A99-4A1A-ADF7-A7BAD659D7D4}" destId="{972F6BF7-280D-4949-9BBA-F619D0F9BC6A}" srcOrd="0" destOrd="1" presId="urn:microsoft.com/office/officeart/2005/8/layout/hProcess4"/>
    <dgm:cxn modelId="{7E1FFFDC-1501-4678-8AC7-9832546B2C74}" type="presOf" srcId="{268B893D-1F92-475D-A40B-12C6258D7564}" destId="{17617D5C-87AA-46D4-A854-3C9DC67113F2}" srcOrd="0" destOrd="0" presId="urn:microsoft.com/office/officeart/2005/8/layout/hProcess4"/>
    <dgm:cxn modelId="{B1224FFA-7486-497C-967B-37B8680ECE58}" srcId="{DE259AEC-B772-4B9A-BD6A-E9857EB7BE04}" destId="{358F38BB-64EE-4456-BAD4-F553AE589124}" srcOrd="1" destOrd="0" parTransId="{C8314917-8D78-4735-9C5C-A7EF2E74C048}" sibTransId="{54B3BA59-1376-40EC-B4D3-7BBDFA8F7B08}"/>
    <dgm:cxn modelId="{4379D4FF-5B06-46ED-9476-000C6E28CC25}" type="presOf" srcId="{7B8C0395-628C-4481-96F1-D8B4D5A47FB1}" destId="{3393BC8D-7411-46EB-8B3F-FDFA8D2230F8}" srcOrd="0" destOrd="0" presId="urn:microsoft.com/office/officeart/2005/8/layout/hProcess4"/>
    <dgm:cxn modelId="{379B0491-6713-4EB0-A938-37F2B7ADEE21}" type="presParOf" srcId="{794C2DE0-BB58-4129-8AD3-70E6D16FBA37}" destId="{E87BEF3E-E0D6-4D84-ABF8-5FA750E254E1}" srcOrd="0" destOrd="0" presId="urn:microsoft.com/office/officeart/2005/8/layout/hProcess4"/>
    <dgm:cxn modelId="{ABF34B82-B9DB-47EC-B60A-FAC83B7EF142}" type="presParOf" srcId="{794C2DE0-BB58-4129-8AD3-70E6D16FBA37}" destId="{57CAE66C-E03F-4B0E-8A8B-2D89AE786D73}" srcOrd="1" destOrd="0" presId="urn:microsoft.com/office/officeart/2005/8/layout/hProcess4"/>
    <dgm:cxn modelId="{8ED2FB12-E691-42E2-BB1D-B003A64D3BB9}" type="presParOf" srcId="{794C2DE0-BB58-4129-8AD3-70E6D16FBA37}" destId="{10F28E64-ACC6-4A2F-B594-2E158629D207}" srcOrd="2" destOrd="0" presId="urn:microsoft.com/office/officeart/2005/8/layout/hProcess4"/>
    <dgm:cxn modelId="{D24AB161-9FCE-4A4D-B29B-319DFEC1F80F}" type="presParOf" srcId="{10F28E64-ACC6-4A2F-B594-2E158629D207}" destId="{1DD12A12-A514-466E-B62D-101C27F4ECC5}" srcOrd="0" destOrd="0" presId="urn:microsoft.com/office/officeart/2005/8/layout/hProcess4"/>
    <dgm:cxn modelId="{E99612F9-ABE4-47DF-BEA1-BB8D58173100}" type="presParOf" srcId="{1DD12A12-A514-466E-B62D-101C27F4ECC5}" destId="{06EEF2B4-BBBD-4507-933D-81302B41C27A}" srcOrd="0" destOrd="0" presId="urn:microsoft.com/office/officeart/2005/8/layout/hProcess4"/>
    <dgm:cxn modelId="{EF2589C3-6EAC-4253-B216-9489642096F8}" type="presParOf" srcId="{1DD12A12-A514-466E-B62D-101C27F4ECC5}" destId="{3F91811D-37C9-46E6-B987-907A9901D664}" srcOrd="1" destOrd="0" presId="urn:microsoft.com/office/officeart/2005/8/layout/hProcess4"/>
    <dgm:cxn modelId="{EAC41457-08D0-4000-B386-DDF466297E61}" type="presParOf" srcId="{1DD12A12-A514-466E-B62D-101C27F4ECC5}" destId="{68C17544-1DE9-4B10-9263-A920741A70B3}" srcOrd="2" destOrd="0" presId="urn:microsoft.com/office/officeart/2005/8/layout/hProcess4"/>
    <dgm:cxn modelId="{C07959C1-2E32-4375-8FEE-8D010B262CC7}" type="presParOf" srcId="{1DD12A12-A514-466E-B62D-101C27F4ECC5}" destId="{21428EA3-A5D4-4DDF-AA76-85B7E62385A4}" srcOrd="3" destOrd="0" presId="urn:microsoft.com/office/officeart/2005/8/layout/hProcess4"/>
    <dgm:cxn modelId="{15435FDF-B321-4424-AB55-D8EC0FEBFD71}" type="presParOf" srcId="{1DD12A12-A514-466E-B62D-101C27F4ECC5}" destId="{CF510F27-F296-45EE-A4C9-FD9B27AD2A7F}" srcOrd="4" destOrd="0" presId="urn:microsoft.com/office/officeart/2005/8/layout/hProcess4"/>
    <dgm:cxn modelId="{BD97CAF2-46A9-4851-8066-A046C0D940F2}" type="presParOf" srcId="{10F28E64-ACC6-4A2F-B594-2E158629D207}" destId="{9DC44E91-BAB2-431B-8550-92B456005B20}" srcOrd="1" destOrd="0" presId="urn:microsoft.com/office/officeart/2005/8/layout/hProcess4"/>
    <dgm:cxn modelId="{38F3EA74-8803-438E-AD65-FC73CB87135B}" type="presParOf" srcId="{10F28E64-ACC6-4A2F-B594-2E158629D207}" destId="{F52780E6-9A50-4095-8635-3A91BA37B4BF}" srcOrd="2" destOrd="0" presId="urn:microsoft.com/office/officeart/2005/8/layout/hProcess4"/>
    <dgm:cxn modelId="{3B7C3191-8E41-4706-A5D0-EE4812111A9E}" type="presParOf" srcId="{F52780E6-9A50-4095-8635-3A91BA37B4BF}" destId="{41BB7D02-7A89-4C47-B656-D28E22517EBD}" srcOrd="0" destOrd="0" presId="urn:microsoft.com/office/officeart/2005/8/layout/hProcess4"/>
    <dgm:cxn modelId="{D71B0F5A-49CC-465F-8FE1-D4FEDA3AF9EB}" type="presParOf" srcId="{F52780E6-9A50-4095-8635-3A91BA37B4BF}" destId="{EEC0960D-3EB0-499D-B3CE-EBAE0518A437}" srcOrd="1" destOrd="0" presId="urn:microsoft.com/office/officeart/2005/8/layout/hProcess4"/>
    <dgm:cxn modelId="{574D431E-1AFD-4E76-B426-B80327A42C15}" type="presParOf" srcId="{F52780E6-9A50-4095-8635-3A91BA37B4BF}" destId="{D96207AC-ACB9-4470-89A0-A30AC121480B}" srcOrd="2" destOrd="0" presId="urn:microsoft.com/office/officeart/2005/8/layout/hProcess4"/>
    <dgm:cxn modelId="{31F91B26-9C50-4EEE-84AA-D027E3DD7F76}" type="presParOf" srcId="{F52780E6-9A50-4095-8635-3A91BA37B4BF}" destId="{10F0F373-C364-42A4-B1FD-79EE68ADAF5B}" srcOrd="3" destOrd="0" presId="urn:microsoft.com/office/officeart/2005/8/layout/hProcess4"/>
    <dgm:cxn modelId="{AF00AFBF-ECCB-4446-8BF2-03F858BA869B}" type="presParOf" srcId="{F52780E6-9A50-4095-8635-3A91BA37B4BF}" destId="{6416A208-8EBD-4C47-BF6A-77F81C21E53F}" srcOrd="4" destOrd="0" presId="urn:microsoft.com/office/officeart/2005/8/layout/hProcess4"/>
    <dgm:cxn modelId="{F35AB8A8-B826-4E89-B340-0021C17AE52E}" type="presParOf" srcId="{10F28E64-ACC6-4A2F-B594-2E158629D207}" destId="{3393BC8D-7411-46EB-8B3F-FDFA8D2230F8}" srcOrd="3" destOrd="0" presId="urn:microsoft.com/office/officeart/2005/8/layout/hProcess4"/>
    <dgm:cxn modelId="{C43A6431-71BE-4A40-A0BF-D1F18C712C84}" type="presParOf" srcId="{10F28E64-ACC6-4A2F-B594-2E158629D207}" destId="{1607A0B7-C5DC-44E7-9BD1-5B11FC708165}" srcOrd="4" destOrd="0" presId="urn:microsoft.com/office/officeart/2005/8/layout/hProcess4"/>
    <dgm:cxn modelId="{0990C1A6-08A9-4083-8172-3FE35E118B8B}" type="presParOf" srcId="{1607A0B7-C5DC-44E7-9BD1-5B11FC708165}" destId="{745B34FA-5028-47CB-8B65-20BD0B616FD5}" srcOrd="0" destOrd="0" presId="urn:microsoft.com/office/officeart/2005/8/layout/hProcess4"/>
    <dgm:cxn modelId="{5A869C7E-4534-4D53-92BF-B682F2EB4029}" type="presParOf" srcId="{1607A0B7-C5DC-44E7-9BD1-5B11FC708165}" destId="{4C468907-6753-4104-8FEE-C80066BE2170}" srcOrd="1" destOrd="0" presId="urn:microsoft.com/office/officeart/2005/8/layout/hProcess4"/>
    <dgm:cxn modelId="{F594C024-77AF-4A88-B83F-60A63D07A208}" type="presParOf" srcId="{1607A0B7-C5DC-44E7-9BD1-5B11FC708165}" destId="{E1C37033-96C8-4BEB-8647-ADE84EDBE2B1}" srcOrd="2" destOrd="0" presId="urn:microsoft.com/office/officeart/2005/8/layout/hProcess4"/>
    <dgm:cxn modelId="{A0E0481A-334F-419F-B525-B5B159369ACF}" type="presParOf" srcId="{1607A0B7-C5DC-44E7-9BD1-5B11FC708165}" destId="{17617D5C-87AA-46D4-A854-3C9DC67113F2}" srcOrd="3" destOrd="0" presId="urn:microsoft.com/office/officeart/2005/8/layout/hProcess4"/>
    <dgm:cxn modelId="{3CBB35F6-DEB5-4C8D-8999-7B3A1729898A}" type="presParOf" srcId="{1607A0B7-C5DC-44E7-9BD1-5B11FC708165}" destId="{FDD55EBC-454E-4190-ACD3-E734587F4652}" srcOrd="4" destOrd="0" presId="urn:microsoft.com/office/officeart/2005/8/layout/hProcess4"/>
    <dgm:cxn modelId="{523B37CF-D9AE-4B5F-9467-313E7C4564BA}" type="presParOf" srcId="{10F28E64-ACC6-4A2F-B594-2E158629D207}" destId="{9B6EF00F-BAA9-4EFE-92A7-66866BABD888}" srcOrd="5" destOrd="0" presId="urn:microsoft.com/office/officeart/2005/8/layout/hProcess4"/>
    <dgm:cxn modelId="{97CC4B7D-F6B6-4AF4-9DC6-F0B7D662E767}" type="presParOf" srcId="{10F28E64-ACC6-4A2F-B594-2E158629D207}" destId="{79C63085-3684-41D2-AC5B-46B641528734}" srcOrd="6" destOrd="0" presId="urn:microsoft.com/office/officeart/2005/8/layout/hProcess4"/>
    <dgm:cxn modelId="{4760D8A2-73F5-4F86-BDDC-F09642D2865B}" type="presParOf" srcId="{79C63085-3684-41D2-AC5B-46B641528734}" destId="{03874798-FFFF-47FF-B4DF-67D988A0035A}" srcOrd="0" destOrd="0" presId="urn:microsoft.com/office/officeart/2005/8/layout/hProcess4"/>
    <dgm:cxn modelId="{CAC316F5-B0E7-4036-A626-BF07EA0354C3}" type="presParOf" srcId="{79C63085-3684-41D2-AC5B-46B641528734}" destId="{972F6BF7-280D-4949-9BBA-F619D0F9BC6A}" srcOrd="1" destOrd="0" presId="urn:microsoft.com/office/officeart/2005/8/layout/hProcess4"/>
    <dgm:cxn modelId="{B52F5A33-93FF-40EB-B5B4-6F98ABCC5F71}" type="presParOf" srcId="{79C63085-3684-41D2-AC5B-46B641528734}" destId="{3DFF944C-A346-47DD-8F5C-2E4BD0BDD434}" srcOrd="2" destOrd="0" presId="urn:microsoft.com/office/officeart/2005/8/layout/hProcess4"/>
    <dgm:cxn modelId="{997E52D0-B18E-4071-8E78-8FEFCE3F5FD7}" type="presParOf" srcId="{79C63085-3684-41D2-AC5B-46B641528734}" destId="{F2CC11AD-605E-4577-B572-DA95413CB2F4}" srcOrd="3" destOrd="0" presId="urn:microsoft.com/office/officeart/2005/8/layout/hProcess4"/>
    <dgm:cxn modelId="{7DB45124-905D-46F0-9FD4-BDBCD4B181DC}" type="presParOf" srcId="{79C63085-3684-41D2-AC5B-46B641528734}" destId="{DE40D5D9-99A2-41E6-A73E-02D99604162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F3C77-4A61-4F72-8DA2-231AE888366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3AB3DAB-AA46-48D8-B770-B1F095891870}">
      <dgm:prSet/>
      <dgm:spPr/>
      <dgm:t>
        <a:bodyPr/>
        <a:lstStyle/>
        <a:p>
          <a:r>
            <a:rPr lang="en-US" dirty="0"/>
            <a:t>What characteristics differentiate genuine reviews from fraudulent ones?</a:t>
          </a:r>
        </a:p>
      </dgm:t>
    </dgm:pt>
    <dgm:pt modelId="{34FD9F46-4D86-4F9B-8F15-D5991A46AC34}" type="parTrans" cxnId="{B2643129-9125-430F-B955-77616DA8F722}">
      <dgm:prSet/>
      <dgm:spPr/>
      <dgm:t>
        <a:bodyPr/>
        <a:lstStyle/>
        <a:p>
          <a:endParaRPr lang="en-US"/>
        </a:p>
      </dgm:t>
    </dgm:pt>
    <dgm:pt modelId="{D07D7113-94F8-4804-B099-4E39D44F5D19}" type="sibTrans" cxnId="{B2643129-9125-430F-B955-77616DA8F722}">
      <dgm:prSet phldrT="1" phldr="0"/>
      <dgm:spPr/>
      <dgm:t>
        <a:bodyPr/>
        <a:lstStyle/>
        <a:p>
          <a:endParaRPr lang="en-US"/>
        </a:p>
      </dgm:t>
    </dgm:pt>
    <dgm:pt modelId="{27AFC355-E937-4CE3-AEF7-42339CB8A609}">
      <dgm:prSet/>
      <dgm:spPr/>
      <dgm:t>
        <a:bodyPr/>
        <a:lstStyle/>
        <a:p>
          <a:r>
            <a:rPr lang="en-US" dirty="0"/>
            <a:t>How can machine learning models effectively classify reviews?</a:t>
          </a:r>
        </a:p>
      </dgm:t>
    </dgm:pt>
    <dgm:pt modelId="{28332EBC-E358-4F3B-8A9F-872B4AE0981C}" type="parTrans" cxnId="{F85643CA-4F53-4391-BE94-7179B6442B23}">
      <dgm:prSet/>
      <dgm:spPr/>
      <dgm:t>
        <a:bodyPr/>
        <a:lstStyle/>
        <a:p>
          <a:endParaRPr lang="en-US"/>
        </a:p>
      </dgm:t>
    </dgm:pt>
    <dgm:pt modelId="{045E5771-8683-43CA-A5A5-CA67301CE48B}" type="sibTrans" cxnId="{F85643CA-4F53-4391-BE94-7179B6442B23}">
      <dgm:prSet phldrT="2" phldr="0"/>
      <dgm:spPr/>
      <dgm:t>
        <a:bodyPr/>
        <a:lstStyle/>
        <a:p>
          <a:endParaRPr lang="en-US"/>
        </a:p>
      </dgm:t>
    </dgm:pt>
    <dgm:pt modelId="{D9EF204A-22E8-4DAC-A9D3-FC44C7F96F87}">
      <dgm:prSet/>
      <dgm:spPr/>
      <dgm:t>
        <a:bodyPr/>
        <a:lstStyle/>
        <a:p>
          <a:r>
            <a:rPr lang="en-US" dirty="0"/>
            <a:t>What data sources are available for training these models?</a:t>
          </a:r>
        </a:p>
      </dgm:t>
    </dgm:pt>
    <dgm:pt modelId="{A3845D43-A3A4-4121-B20B-77D8BC3E22D6}" type="parTrans" cxnId="{00714650-5AD3-4068-B505-1E0F4FD91224}">
      <dgm:prSet/>
      <dgm:spPr/>
      <dgm:t>
        <a:bodyPr/>
        <a:lstStyle/>
        <a:p>
          <a:endParaRPr lang="en-US"/>
        </a:p>
      </dgm:t>
    </dgm:pt>
    <dgm:pt modelId="{19177BCE-803E-472E-B638-B9F3459B74E1}" type="sibTrans" cxnId="{00714650-5AD3-4068-B505-1E0F4FD91224}">
      <dgm:prSet phldrT="3" phldr="0"/>
      <dgm:spPr/>
      <dgm:t>
        <a:bodyPr/>
        <a:lstStyle/>
        <a:p>
          <a:endParaRPr lang="en-US"/>
        </a:p>
      </dgm:t>
    </dgm:pt>
    <dgm:pt modelId="{8E1B153D-6FEC-42E6-803B-BB492F9D69A3}">
      <dgm:prSet/>
      <dgm:spPr/>
      <dgm:t>
        <a:bodyPr/>
        <a:lstStyle/>
        <a:p>
          <a:r>
            <a:rPr lang="en-US" dirty="0"/>
            <a:t>How can results be integrated into existing review systems?</a:t>
          </a:r>
        </a:p>
      </dgm:t>
    </dgm:pt>
    <dgm:pt modelId="{E325F9CF-57C4-4F0E-9F74-248BAFE88BEF}" type="parTrans" cxnId="{F720CC98-96A8-4D48-ABA6-1462D1B585BB}">
      <dgm:prSet/>
      <dgm:spPr/>
      <dgm:t>
        <a:bodyPr/>
        <a:lstStyle/>
        <a:p>
          <a:endParaRPr lang="en-US"/>
        </a:p>
      </dgm:t>
    </dgm:pt>
    <dgm:pt modelId="{D482D660-0B79-4E42-9CE5-9F958245C9B4}" type="sibTrans" cxnId="{F720CC98-96A8-4D48-ABA6-1462D1B585BB}">
      <dgm:prSet phldrT="4" phldr="0"/>
      <dgm:spPr/>
      <dgm:t>
        <a:bodyPr/>
        <a:lstStyle/>
        <a:p>
          <a:endParaRPr lang="en-US"/>
        </a:p>
      </dgm:t>
    </dgm:pt>
    <dgm:pt modelId="{F8686D8A-253A-48D1-8ADC-A3FBF914861F}" type="pres">
      <dgm:prSet presAssocID="{316F3C77-4A61-4F72-8DA2-231AE8883668}" presName="hierChild1" presStyleCnt="0">
        <dgm:presLayoutVars>
          <dgm:chPref val="1"/>
          <dgm:dir/>
          <dgm:animOne val="branch"/>
          <dgm:animLvl val="lvl"/>
          <dgm:resizeHandles/>
        </dgm:presLayoutVars>
      </dgm:prSet>
      <dgm:spPr/>
    </dgm:pt>
    <dgm:pt modelId="{51D308DE-C9A2-4686-B474-22D08379A152}" type="pres">
      <dgm:prSet presAssocID="{E3AB3DAB-AA46-48D8-B770-B1F095891870}" presName="hierRoot1" presStyleCnt="0"/>
      <dgm:spPr/>
    </dgm:pt>
    <dgm:pt modelId="{314F7697-8037-4D55-97CA-576A3A191DB6}" type="pres">
      <dgm:prSet presAssocID="{E3AB3DAB-AA46-48D8-B770-B1F095891870}" presName="composite" presStyleCnt="0"/>
      <dgm:spPr/>
    </dgm:pt>
    <dgm:pt modelId="{0EECB779-00D9-4FB1-B30F-E20E1E977204}" type="pres">
      <dgm:prSet presAssocID="{E3AB3DAB-AA46-48D8-B770-B1F095891870}" presName="background" presStyleLbl="node0" presStyleIdx="0" presStyleCnt="4"/>
      <dgm:spPr/>
    </dgm:pt>
    <dgm:pt modelId="{71718DA9-9777-4D30-A67F-D412C5F33685}" type="pres">
      <dgm:prSet presAssocID="{E3AB3DAB-AA46-48D8-B770-B1F095891870}" presName="text" presStyleLbl="fgAcc0" presStyleIdx="0" presStyleCnt="4">
        <dgm:presLayoutVars>
          <dgm:chPref val="3"/>
        </dgm:presLayoutVars>
      </dgm:prSet>
      <dgm:spPr/>
    </dgm:pt>
    <dgm:pt modelId="{11AD12D5-E588-45BB-AACC-50FB29118629}" type="pres">
      <dgm:prSet presAssocID="{E3AB3DAB-AA46-48D8-B770-B1F095891870}" presName="hierChild2" presStyleCnt="0"/>
      <dgm:spPr/>
    </dgm:pt>
    <dgm:pt modelId="{EC62E03B-9886-4BB4-AB33-525097114599}" type="pres">
      <dgm:prSet presAssocID="{27AFC355-E937-4CE3-AEF7-42339CB8A609}" presName="hierRoot1" presStyleCnt="0"/>
      <dgm:spPr/>
    </dgm:pt>
    <dgm:pt modelId="{E9DF319A-99FF-446D-832C-8E536BF8B55A}" type="pres">
      <dgm:prSet presAssocID="{27AFC355-E937-4CE3-AEF7-42339CB8A609}" presName="composite" presStyleCnt="0"/>
      <dgm:spPr/>
    </dgm:pt>
    <dgm:pt modelId="{2788E55F-D4DE-4D28-BCA2-C1D3B906FA3D}" type="pres">
      <dgm:prSet presAssocID="{27AFC355-E937-4CE3-AEF7-42339CB8A609}" presName="background" presStyleLbl="node0" presStyleIdx="1" presStyleCnt="4"/>
      <dgm:spPr/>
    </dgm:pt>
    <dgm:pt modelId="{D2161C1A-EF93-495F-9D96-6AE877E89612}" type="pres">
      <dgm:prSet presAssocID="{27AFC355-E937-4CE3-AEF7-42339CB8A609}" presName="text" presStyleLbl="fgAcc0" presStyleIdx="1" presStyleCnt="4">
        <dgm:presLayoutVars>
          <dgm:chPref val="3"/>
        </dgm:presLayoutVars>
      </dgm:prSet>
      <dgm:spPr/>
    </dgm:pt>
    <dgm:pt modelId="{151C5B38-AD6B-4C70-9F61-4D71263030F1}" type="pres">
      <dgm:prSet presAssocID="{27AFC355-E937-4CE3-AEF7-42339CB8A609}" presName="hierChild2" presStyleCnt="0"/>
      <dgm:spPr/>
    </dgm:pt>
    <dgm:pt modelId="{79937192-2A60-497A-AC2B-774BB9720CEB}" type="pres">
      <dgm:prSet presAssocID="{D9EF204A-22E8-4DAC-A9D3-FC44C7F96F87}" presName="hierRoot1" presStyleCnt="0"/>
      <dgm:spPr/>
    </dgm:pt>
    <dgm:pt modelId="{30A2D4FE-3358-4A9C-B2A8-283C6C9A244E}" type="pres">
      <dgm:prSet presAssocID="{D9EF204A-22E8-4DAC-A9D3-FC44C7F96F87}" presName="composite" presStyleCnt="0"/>
      <dgm:spPr/>
    </dgm:pt>
    <dgm:pt modelId="{EBF585B4-4F12-4DA0-8B5C-ADB20AF98BF0}" type="pres">
      <dgm:prSet presAssocID="{D9EF204A-22E8-4DAC-A9D3-FC44C7F96F87}" presName="background" presStyleLbl="node0" presStyleIdx="2" presStyleCnt="4"/>
      <dgm:spPr/>
    </dgm:pt>
    <dgm:pt modelId="{70F1FDA1-284A-4CE4-B40F-62E84542D92B}" type="pres">
      <dgm:prSet presAssocID="{D9EF204A-22E8-4DAC-A9D3-FC44C7F96F87}" presName="text" presStyleLbl="fgAcc0" presStyleIdx="2" presStyleCnt="4">
        <dgm:presLayoutVars>
          <dgm:chPref val="3"/>
        </dgm:presLayoutVars>
      </dgm:prSet>
      <dgm:spPr/>
    </dgm:pt>
    <dgm:pt modelId="{513D05ED-7C94-4337-9EAE-06A58EC70760}" type="pres">
      <dgm:prSet presAssocID="{D9EF204A-22E8-4DAC-A9D3-FC44C7F96F87}" presName="hierChild2" presStyleCnt="0"/>
      <dgm:spPr/>
    </dgm:pt>
    <dgm:pt modelId="{6C762B93-0D47-4450-89F7-B7F6FF4B5E65}" type="pres">
      <dgm:prSet presAssocID="{8E1B153D-6FEC-42E6-803B-BB492F9D69A3}" presName="hierRoot1" presStyleCnt="0"/>
      <dgm:spPr/>
    </dgm:pt>
    <dgm:pt modelId="{368B3515-7206-481C-9257-989ED0C25DE7}" type="pres">
      <dgm:prSet presAssocID="{8E1B153D-6FEC-42E6-803B-BB492F9D69A3}" presName="composite" presStyleCnt="0"/>
      <dgm:spPr/>
    </dgm:pt>
    <dgm:pt modelId="{D7DD3EE4-AB44-49B6-8118-FEB0CF1587D5}" type="pres">
      <dgm:prSet presAssocID="{8E1B153D-6FEC-42E6-803B-BB492F9D69A3}" presName="background" presStyleLbl="node0" presStyleIdx="3" presStyleCnt="4"/>
      <dgm:spPr/>
    </dgm:pt>
    <dgm:pt modelId="{228984C5-8527-41CA-A9C3-80244ADDBDDD}" type="pres">
      <dgm:prSet presAssocID="{8E1B153D-6FEC-42E6-803B-BB492F9D69A3}" presName="text" presStyleLbl="fgAcc0" presStyleIdx="3" presStyleCnt="4">
        <dgm:presLayoutVars>
          <dgm:chPref val="3"/>
        </dgm:presLayoutVars>
      </dgm:prSet>
      <dgm:spPr/>
    </dgm:pt>
    <dgm:pt modelId="{4BEE16F1-D2AA-482A-8001-03A1A434C1CC}" type="pres">
      <dgm:prSet presAssocID="{8E1B153D-6FEC-42E6-803B-BB492F9D69A3}" presName="hierChild2" presStyleCnt="0"/>
      <dgm:spPr/>
    </dgm:pt>
  </dgm:ptLst>
  <dgm:cxnLst>
    <dgm:cxn modelId="{8171C225-DC5A-4564-9105-72FC22ED9DE5}" type="presOf" srcId="{E3AB3DAB-AA46-48D8-B770-B1F095891870}" destId="{71718DA9-9777-4D30-A67F-D412C5F33685}" srcOrd="0" destOrd="0" presId="urn:microsoft.com/office/officeart/2005/8/layout/hierarchy1"/>
    <dgm:cxn modelId="{B2643129-9125-430F-B955-77616DA8F722}" srcId="{316F3C77-4A61-4F72-8DA2-231AE8883668}" destId="{E3AB3DAB-AA46-48D8-B770-B1F095891870}" srcOrd="0" destOrd="0" parTransId="{34FD9F46-4D86-4F9B-8F15-D5991A46AC34}" sibTransId="{D07D7113-94F8-4804-B099-4E39D44F5D19}"/>
    <dgm:cxn modelId="{BD3B5849-5026-4801-A409-674F0311D899}" type="presOf" srcId="{8E1B153D-6FEC-42E6-803B-BB492F9D69A3}" destId="{228984C5-8527-41CA-A9C3-80244ADDBDDD}" srcOrd="0" destOrd="0" presId="urn:microsoft.com/office/officeart/2005/8/layout/hierarchy1"/>
    <dgm:cxn modelId="{1EB1286A-A0CE-4C77-8E63-83F2CC1ED401}" type="presOf" srcId="{316F3C77-4A61-4F72-8DA2-231AE8883668}" destId="{F8686D8A-253A-48D1-8ADC-A3FBF914861F}" srcOrd="0" destOrd="0" presId="urn:microsoft.com/office/officeart/2005/8/layout/hierarchy1"/>
    <dgm:cxn modelId="{00714650-5AD3-4068-B505-1E0F4FD91224}" srcId="{316F3C77-4A61-4F72-8DA2-231AE8883668}" destId="{D9EF204A-22E8-4DAC-A9D3-FC44C7F96F87}" srcOrd="2" destOrd="0" parTransId="{A3845D43-A3A4-4121-B20B-77D8BC3E22D6}" sibTransId="{19177BCE-803E-472E-B638-B9F3459B74E1}"/>
    <dgm:cxn modelId="{A398AF74-4EFC-438D-BD45-AC1B3B50B8B7}" type="presOf" srcId="{D9EF204A-22E8-4DAC-A9D3-FC44C7F96F87}" destId="{70F1FDA1-284A-4CE4-B40F-62E84542D92B}" srcOrd="0" destOrd="0" presId="urn:microsoft.com/office/officeart/2005/8/layout/hierarchy1"/>
    <dgm:cxn modelId="{F720CC98-96A8-4D48-ABA6-1462D1B585BB}" srcId="{316F3C77-4A61-4F72-8DA2-231AE8883668}" destId="{8E1B153D-6FEC-42E6-803B-BB492F9D69A3}" srcOrd="3" destOrd="0" parTransId="{E325F9CF-57C4-4F0E-9F74-248BAFE88BEF}" sibTransId="{D482D660-0B79-4E42-9CE5-9F958245C9B4}"/>
    <dgm:cxn modelId="{F85643CA-4F53-4391-BE94-7179B6442B23}" srcId="{316F3C77-4A61-4F72-8DA2-231AE8883668}" destId="{27AFC355-E937-4CE3-AEF7-42339CB8A609}" srcOrd="1" destOrd="0" parTransId="{28332EBC-E358-4F3B-8A9F-872B4AE0981C}" sibTransId="{045E5771-8683-43CA-A5A5-CA67301CE48B}"/>
    <dgm:cxn modelId="{CCE08AEE-2A84-4D38-95C7-F42EBB8E7470}" type="presOf" srcId="{27AFC355-E937-4CE3-AEF7-42339CB8A609}" destId="{D2161C1A-EF93-495F-9D96-6AE877E89612}" srcOrd="0" destOrd="0" presId="urn:microsoft.com/office/officeart/2005/8/layout/hierarchy1"/>
    <dgm:cxn modelId="{B1CF28DA-69B6-48DA-AE01-E45CDE33FD50}" type="presParOf" srcId="{F8686D8A-253A-48D1-8ADC-A3FBF914861F}" destId="{51D308DE-C9A2-4686-B474-22D08379A152}" srcOrd="0" destOrd="0" presId="urn:microsoft.com/office/officeart/2005/8/layout/hierarchy1"/>
    <dgm:cxn modelId="{8F619E73-8460-464C-8A44-935A7C99B319}" type="presParOf" srcId="{51D308DE-C9A2-4686-B474-22D08379A152}" destId="{314F7697-8037-4D55-97CA-576A3A191DB6}" srcOrd="0" destOrd="0" presId="urn:microsoft.com/office/officeart/2005/8/layout/hierarchy1"/>
    <dgm:cxn modelId="{C41D2140-C22A-4682-8FE3-8FB268DE2279}" type="presParOf" srcId="{314F7697-8037-4D55-97CA-576A3A191DB6}" destId="{0EECB779-00D9-4FB1-B30F-E20E1E977204}" srcOrd="0" destOrd="0" presId="urn:microsoft.com/office/officeart/2005/8/layout/hierarchy1"/>
    <dgm:cxn modelId="{D0E1C1CD-59CE-4A06-A106-F19D5C8EA2FC}" type="presParOf" srcId="{314F7697-8037-4D55-97CA-576A3A191DB6}" destId="{71718DA9-9777-4D30-A67F-D412C5F33685}" srcOrd="1" destOrd="0" presId="urn:microsoft.com/office/officeart/2005/8/layout/hierarchy1"/>
    <dgm:cxn modelId="{A9AEC614-911F-4562-BD8F-8672D26C6371}" type="presParOf" srcId="{51D308DE-C9A2-4686-B474-22D08379A152}" destId="{11AD12D5-E588-45BB-AACC-50FB29118629}" srcOrd="1" destOrd="0" presId="urn:microsoft.com/office/officeart/2005/8/layout/hierarchy1"/>
    <dgm:cxn modelId="{D222CD62-D5F4-40DF-8B01-B589E12C1C07}" type="presParOf" srcId="{F8686D8A-253A-48D1-8ADC-A3FBF914861F}" destId="{EC62E03B-9886-4BB4-AB33-525097114599}" srcOrd="1" destOrd="0" presId="urn:microsoft.com/office/officeart/2005/8/layout/hierarchy1"/>
    <dgm:cxn modelId="{3772EBDF-19FB-4B28-9550-9F3C2A96D8B4}" type="presParOf" srcId="{EC62E03B-9886-4BB4-AB33-525097114599}" destId="{E9DF319A-99FF-446D-832C-8E536BF8B55A}" srcOrd="0" destOrd="0" presId="urn:microsoft.com/office/officeart/2005/8/layout/hierarchy1"/>
    <dgm:cxn modelId="{59FEA6B8-07B7-4F2B-A187-699388226661}" type="presParOf" srcId="{E9DF319A-99FF-446D-832C-8E536BF8B55A}" destId="{2788E55F-D4DE-4D28-BCA2-C1D3B906FA3D}" srcOrd="0" destOrd="0" presId="urn:microsoft.com/office/officeart/2005/8/layout/hierarchy1"/>
    <dgm:cxn modelId="{417D9B60-8B78-4BCF-99DF-E44C130C6F36}" type="presParOf" srcId="{E9DF319A-99FF-446D-832C-8E536BF8B55A}" destId="{D2161C1A-EF93-495F-9D96-6AE877E89612}" srcOrd="1" destOrd="0" presId="urn:microsoft.com/office/officeart/2005/8/layout/hierarchy1"/>
    <dgm:cxn modelId="{977FC5D7-764A-482A-AE12-277735E00477}" type="presParOf" srcId="{EC62E03B-9886-4BB4-AB33-525097114599}" destId="{151C5B38-AD6B-4C70-9F61-4D71263030F1}" srcOrd="1" destOrd="0" presId="urn:microsoft.com/office/officeart/2005/8/layout/hierarchy1"/>
    <dgm:cxn modelId="{92CEE033-CD5B-4B8B-A700-59E1C6CB2205}" type="presParOf" srcId="{F8686D8A-253A-48D1-8ADC-A3FBF914861F}" destId="{79937192-2A60-497A-AC2B-774BB9720CEB}" srcOrd="2" destOrd="0" presId="urn:microsoft.com/office/officeart/2005/8/layout/hierarchy1"/>
    <dgm:cxn modelId="{BEA65EB9-AC41-4E5A-9026-E6CE2348551B}" type="presParOf" srcId="{79937192-2A60-497A-AC2B-774BB9720CEB}" destId="{30A2D4FE-3358-4A9C-B2A8-283C6C9A244E}" srcOrd="0" destOrd="0" presId="urn:microsoft.com/office/officeart/2005/8/layout/hierarchy1"/>
    <dgm:cxn modelId="{2D09C782-C7CC-46D3-A02F-60F66B24FC2B}" type="presParOf" srcId="{30A2D4FE-3358-4A9C-B2A8-283C6C9A244E}" destId="{EBF585B4-4F12-4DA0-8B5C-ADB20AF98BF0}" srcOrd="0" destOrd="0" presId="urn:microsoft.com/office/officeart/2005/8/layout/hierarchy1"/>
    <dgm:cxn modelId="{5AF96265-5A8F-4644-8D61-9A4855F4487B}" type="presParOf" srcId="{30A2D4FE-3358-4A9C-B2A8-283C6C9A244E}" destId="{70F1FDA1-284A-4CE4-B40F-62E84542D92B}" srcOrd="1" destOrd="0" presId="urn:microsoft.com/office/officeart/2005/8/layout/hierarchy1"/>
    <dgm:cxn modelId="{33A9C2B6-E1A4-459C-9EE7-EC5369C0A1D8}" type="presParOf" srcId="{79937192-2A60-497A-AC2B-774BB9720CEB}" destId="{513D05ED-7C94-4337-9EAE-06A58EC70760}" srcOrd="1" destOrd="0" presId="urn:microsoft.com/office/officeart/2005/8/layout/hierarchy1"/>
    <dgm:cxn modelId="{D1587447-1181-4D28-A787-C9F16B2BD684}" type="presParOf" srcId="{F8686D8A-253A-48D1-8ADC-A3FBF914861F}" destId="{6C762B93-0D47-4450-89F7-B7F6FF4B5E65}" srcOrd="3" destOrd="0" presId="urn:microsoft.com/office/officeart/2005/8/layout/hierarchy1"/>
    <dgm:cxn modelId="{FF8F1BD1-C322-4F92-A3CF-F2E198B1FAFD}" type="presParOf" srcId="{6C762B93-0D47-4450-89F7-B7F6FF4B5E65}" destId="{368B3515-7206-481C-9257-989ED0C25DE7}" srcOrd="0" destOrd="0" presId="urn:microsoft.com/office/officeart/2005/8/layout/hierarchy1"/>
    <dgm:cxn modelId="{27E5D3E5-DB86-49BA-B6CA-150EA9510991}" type="presParOf" srcId="{368B3515-7206-481C-9257-989ED0C25DE7}" destId="{D7DD3EE4-AB44-49B6-8118-FEB0CF1587D5}" srcOrd="0" destOrd="0" presId="urn:microsoft.com/office/officeart/2005/8/layout/hierarchy1"/>
    <dgm:cxn modelId="{8B63A01C-B931-4FBF-BD04-662CA9A7DAC6}" type="presParOf" srcId="{368B3515-7206-481C-9257-989ED0C25DE7}" destId="{228984C5-8527-41CA-A9C3-80244ADDBDDD}" srcOrd="1" destOrd="0" presId="urn:microsoft.com/office/officeart/2005/8/layout/hierarchy1"/>
    <dgm:cxn modelId="{325585A4-BA41-4086-9D2A-6B7B900998E3}" type="presParOf" srcId="{6C762B93-0D47-4450-89F7-B7F6FF4B5E65}" destId="{4BEE16F1-D2AA-482A-8001-03A1A434C1C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58605-AA2A-4F19-87B6-E604230BDAC5}"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B2828DE4-CB40-47FB-A902-7A09436AF54D}">
      <dgm:prSet/>
      <dgm:spPr/>
      <dgm:t>
        <a:bodyPr/>
        <a:lstStyle/>
        <a:p>
          <a:r>
            <a:rPr lang="en-US" b="1" dirty="0"/>
            <a:t>Data Collection:</a:t>
          </a:r>
          <a:r>
            <a:rPr lang="en-US" dirty="0"/>
            <a:t> Gathering labeled review data from platforms like Amazon.</a:t>
          </a:r>
        </a:p>
      </dgm:t>
    </dgm:pt>
    <dgm:pt modelId="{DE489E7B-E525-4F41-97F0-FE516400B41F}" type="parTrans" cxnId="{4FA053D9-A4B1-4CCC-8E77-5D53F2EFD4BE}">
      <dgm:prSet/>
      <dgm:spPr/>
      <dgm:t>
        <a:bodyPr/>
        <a:lstStyle/>
        <a:p>
          <a:endParaRPr lang="en-US"/>
        </a:p>
      </dgm:t>
    </dgm:pt>
    <dgm:pt modelId="{AC77B905-CAF1-43B9-AE3E-B63AFE52836C}" type="sibTrans" cxnId="{4FA053D9-A4B1-4CCC-8E77-5D53F2EFD4BE}">
      <dgm:prSet/>
      <dgm:spPr/>
      <dgm:t>
        <a:bodyPr/>
        <a:lstStyle/>
        <a:p>
          <a:endParaRPr lang="en-US"/>
        </a:p>
      </dgm:t>
    </dgm:pt>
    <dgm:pt modelId="{026685B6-ED1D-411F-BD46-B25D6B06DDF0}">
      <dgm:prSet/>
      <dgm:spPr/>
      <dgm:t>
        <a:bodyPr/>
        <a:lstStyle/>
        <a:p>
          <a:r>
            <a:rPr lang="en-US" b="1" dirty="0"/>
            <a:t>Data Preprocessing:</a:t>
          </a:r>
          <a:r>
            <a:rPr lang="en-US" dirty="0"/>
            <a:t> Cleaning and preparing data for analysis.</a:t>
          </a:r>
        </a:p>
      </dgm:t>
    </dgm:pt>
    <dgm:pt modelId="{5B0502E7-A88F-4EBD-AD7D-5DA805426C1A}" type="parTrans" cxnId="{950D1D54-1FDF-4526-BE7F-F92E96601B16}">
      <dgm:prSet/>
      <dgm:spPr/>
      <dgm:t>
        <a:bodyPr/>
        <a:lstStyle/>
        <a:p>
          <a:endParaRPr lang="en-US"/>
        </a:p>
      </dgm:t>
    </dgm:pt>
    <dgm:pt modelId="{B834E553-99CD-4F0E-960E-A9E1C2F8800C}" type="sibTrans" cxnId="{950D1D54-1FDF-4526-BE7F-F92E96601B16}">
      <dgm:prSet/>
      <dgm:spPr/>
      <dgm:t>
        <a:bodyPr/>
        <a:lstStyle/>
        <a:p>
          <a:endParaRPr lang="en-US"/>
        </a:p>
      </dgm:t>
    </dgm:pt>
    <dgm:pt modelId="{B5C06278-FF1C-46C3-8CC0-EF495853F0A8}">
      <dgm:prSet/>
      <dgm:spPr/>
      <dgm:t>
        <a:bodyPr/>
        <a:lstStyle/>
        <a:p>
          <a:r>
            <a:rPr lang="en-US" b="1" dirty="0"/>
            <a:t>Feature Engineering:</a:t>
          </a:r>
          <a:r>
            <a:rPr lang="en-US" dirty="0"/>
            <a:t> Identifying key features that indicate review authenticity.</a:t>
          </a:r>
        </a:p>
      </dgm:t>
    </dgm:pt>
    <dgm:pt modelId="{B5A0D68E-C316-4DCE-AB71-46B5235083D8}" type="parTrans" cxnId="{40E578FC-CB93-4606-AD26-F42D789F53A6}">
      <dgm:prSet/>
      <dgm:spPr/>
      <dgm:t>
        <a:bodyPr/>
        <a:lstStyle/>
        <a:p>
          <a:endParaRPr lang="en-US"/>
        </a:p>
      </dgm:t>
    </dgm:pt>
    <dgm:pt modelId="{001811BB-DEA5-4C29-AE95-43FC5029A8B0}" type="sibTrans" cxnId="{40E578FC-CB93-4606-AD26-F42D789F53A6}">
      <dgm:prSet/>
      <dgm:spPr/>
      <dgm:t>
        <a:bodyPr/>
        <a:lstStyle/>
        <a:p>
          <a:endParaRPr lang="en-US"/>
        </a:p>
      </dgm:t>
    </dgm:pt>
    <dgm:pt modelId="{EDB49866-57FB-4801-850E-EFDCCABE2DDA}">
      <dgm:prSet/>
      <dgm:spPr/>
      <dgm:t>
        <a:bodyPr/>
        <a:lstStyle/>
        <a:p>
          <a:r>
            <a:rPr lang="en-AU" b="1" dirty="0"/>
            <a:t>Model Selection:</a:t>
          </a:r>
          <a:r>
            <a:rPr lang="en-AU" dirty="0"/>
            <a:t> Choosing appropriate algorithms (e.g., MNB, SVM, LR, XGB).</a:t>
          </a:r>
          <a:endParaRPr lang="en-US" dirty="0"/>
        </a:p>
      </dgm:t>
    </dgm:pt>
    <dgm:pt modelId="{65FF0825-F491-4473-93D5-8ECE54C87255}" type="parTrans" cxnId="{17EF2021-714A-4173-B889-1EF2AC91F4F6}">
      <dgm:prSet/>
      <dgm:spPr/>
      <dgm:t>
        <a:bodyPr/>
        <a:lstStyle/>
        <a:p>
          <a:endParaRPr lang="en-US"/>
        </a:p>
      </dgm:t>
    </dgm:pt>
    <dgm:pt modelId="{EF8DABC9-151B-41F5-ADBD-B2E589755866}" type="sibTrans" cxnId="{17EF2021-714A-4173-B889-1EF2AC91F4F6}">
      <dgm:prSet/>
      <dgm:spPr/>
      <dgm:t>
        <a:bodyPr/>
        <a:lstStyle/>
        <a:p>
          <a:endParaRPr lang="en-US"/>
        </a:p>
      </dgm:t>
    </dgm:pt>
    <dgm:pt modelId="{C011C1F3-DEBE-4BA8-8368-0857B2689D68}" type="pres">
      <dgm:prSet presAssocID="{75458605-AA2A-4F19-87B6-E604230BDAC5}" presName="matrix" presStyleCnt="0">
        <dgm:presLayoutVars>
          <dgm:chMax val="1"/>
          <dgm:dir/>
          <dgm:resizeHandles val="exact"/>
        </dgm:presLayoutVars>
      </dgm:prSet>
      <dgm:spPr/>
    </dgm:pt>
    <dgm:pt modelId="{C2D690A2-4E29-49FA-A79B-55D785893994}" type="pres">
      <dgm:prSet presAssocID="{75458605-AA2A-4F19-87B6-E604230BDAC5}" presName="diamond" presStyleLbl="bgShp" presStyleIdx="0" presStyleCnt="1"/>
      <dgm:spPr/>
    </dgm:pt>
    <dgm:pt modelId="{2C433FEA-0F84-4E44-B5AE-B06F43D512E8}" type="pres">
      <dgm:prSet presAssocID="{75458605-AA2A-4F19-87B6-E604230BDAC5}" presName="quad1" presStyleLbl="node1" presStyleIdx="0" presStyleCnt="4">
        <dgm:presLayoutVars>
          <dgm:chMax val="0"/>
          <dgm:chPref val="0"/>
          <dgm:bulletEnabled val="1"/>
        </dgm:presLayoutVars>
      </dgm:prSet>
      <dgm:spPr/>
    </dgm:pt>
    <dgm:pt modelId="{8A155CE5-303D-4B0B-B144-662376FB62C9}" type="pres">
      <dgm:prSet presAssocID="{75458605-AA2A-4F19-87B6-E604230BDAC5}" presName="quad2" presStyleLbl="node1" presStyleIdx="1" presStyleCnt="4">
        <dgm:presLayoutVars>
          <dgm:chMax val="0"/>
          <dgm:chPref val="0"/>
          <dgm:bulletEnabled val="1"/>
        </dgm:presLayoutVars>
      </dgm:prSet>
      <dgm:spPr/>
    </dgm:pt>
    <dgm:pt modelId="{2EBC34D8-8BC2-435A-B8AF-D18BD1467FD9}" type="pres">
      <dgm:prSet presAssocID="{75458605-AA2A-4F19-87B6-E604230BDAC5}" presName="quad3" presStyleLbl="node1" presStyleIdx="2" presStyleCnt="4">
        <dgm:presLayoutVars>
          <dgm:chMax val="0"/>
          <dgm:chPref val="0"/>
          <dgm:bulletEnabled val="1"/>
        </dgm:presLayoutVars>
      </dgm:prSet>
      <dgm:spPr/>
    </dgm:pt>
    <dgm:pt modelId="{8ED6B9DB-6A04-4D85-957C-3AF0494347EB}" type="pres">
      <dgm:prSet presAssocID="{75458605-AA2A-4F19-87B6-E604230BDAC5}" presName="quad4" presStyleLbl="node1" presStyleIdx="3" presStyleCnt="4">
        <dgm:presLayoutVars>
          <dgm:chMax val="0"/>
          <dgm:chPref val="0"/>
          <dgm:bulletEnabled val="1"/>
        </dgm:presLayoutVars>
      </dgm:prSet>
      <dgm:spPr/>
    </dgm:pt>
  </dgm:ptLst>
  <dgm:cxnLst>
    <dgm:cxn modelId="{FDA64407-8E24-46EE-9950-A31670FD3078}" type="presOf" srcId="{B5C06278-FF1C-46C3-8CC0-EF495853F0A8}" destId="{2EBC34D8-8BC2-435A-B8AF-D18BD1467FD9}" srcOrd="0" destOrd="0" presId="urn:microsoft.com/office/officeart/2005/8/layout/matrix3"/>
    <dgm:cxn modelId="{17EF2021-714A-4173-B889-1EF2AC91F4F6}" srcId="{75458605-AA2A-4F19-87B6-E604230BDAC5}" destId="{EDB49866-57FB-4801-850E-EFDCCABE2DDA}" srcOrd="3" destOrd="0" parTransId="{65FF0825-F491-4473-93D5-8ECE54C87255}" sibTransId="{EF8DABC9-151B-41F5-ADBD-B2E589755866}"/>
    <dgm:cxn modelId="{97375142-9E80-4090-B89C-784403B3B0EE}" type="presOf" srcId="{75458605-AA2A-4F19-87B6-E604230BDAC5}" destId="{C011C1F3-DEBE-4BA8-8368-0857B2689D68}" srcOrd="0" destOrd="0" presId="urn:microsoft.com/office/officeart/2005/8/layout/matrix3"/>
    <dgm:cxn modelId="{950D1D54-1FDF-4526-BE7F-F92E96601B16}" srcId="{75458605-AA2A-4F19-87B6-E604230BDAC5}" destId="{026685B6-ED1D-411F-BD46-B25D6B06DDF0}" srcOrd="1" destOrd="0" parTransId="{5B0502E7-A88F-4EBD-AD7D-5DA805426C1A}" sibTransId="{B834E553-99CD-4F0E-960E-A9E1C2F8800C}"/>
    <dgm:cxn modelId="{B966D4AC-9A2E-4A10-A956-FD04A5D2830A}" type="presOf" srcId="{EDB49866-57FB-4801-850E-EFDCCABE2DDA}" destId="{8ED6B9DB-6A04-4D85-957C-3AF0494347EB}" srcOrd="0" destOrd="0" presId="urn:microsoft.com/office/officeart/2005/8/layout/matrix3"/>
    <dgm:cxn modelId="{A07737CF-C8C6-4216-9A6B-A1408DEE1495}" type="presOf" srcId="{B2828DE4-CB40-47FB-A902-7A09436AF54D}" destId="{2C433FEA-0F84-4E44-B5AE-B06F43D512E8}" srcOrd="0" destOrd="0" presId="urn:microsoft.com/office/officeart/2005/8/layout/matrix3"/>
    <dgm:cxn modelId="{4FA053D9-A4B1-4CCC-8E77-5D53F2EFD4BE}" srcId="{75458605-AA2A-4F19-87B6-E604230BDAC5}" destId="{B2828DE4-CB40-47FB-A902-7A09436AF54D}" srcOrd="0" destOrd="0" parTransId="{DE489E7B-E525-4F41-97F0-FE516400B41F}" sibTransId="{AC77B905-CAF1-43B9-AE3E-B63AFE52836C}"/>
    <dgm:cxn modelId="{BE82ADF5-8E14-4519-B7F2-4FD926A8B414}" type="presOf" srcId="{026685B6-ED1D-411F-BD46-B25D6B06DDF0}" destId="{8A155CE5-303D-4B0B-B144-662376FB62C9}" srcOrd="0" destOrd="0" presId="urn:microsoft.com/office/officeart/2005/8/layout/matrix3"/>
    <dgm:cxn modelId="{40E578FC-CB93-4606-AD26-F42D789F53A6}" srcId="{75458605-AA2A-4F19-87B6-E604230BDAC5}" destId="{B5C06278-FF1C-46C3-8CC0-EF495853F0A8}" srcOrd="2" destOrd="0" parTransId="{B5A0D68E-C316-4DCE-AB71-46B5235083D8}" sibTransId="{001811BB-DEA5-4C29-AE95-43FC5029A8B0}"/>
    <dgm:cxn modelId="{A0F6BAD6-ABBB-4F90-AB5E-3A284AEE2E28}" type="presParOf" srcId="{C011C1F3-DEBE-4BA8-8368-0857B2689D68}" destId="{C2D690A2-4E29-49FA-A79B-55D785893994}" srcOrd="0" destOrd="0" presId="urn:microsoft.com/office/officeart/2005/8/layout/matrix3"/>
    <dgm:cxn modelId="{14BEEBAB-9630-4475-B7E4-01D4EFFC4D63}" type="presParOf" srcId="{C011C1F3-DEBE-4BA8-8368-0857B2689D68}" destId="{2C433FEA-0F84-4E44-B5AE-B06F43D512E8}" srcOrd="1" destOrd="0" presId="urn:microsoft.com/office/officeart/2005/8/layout/matrix3"/>
    <dgm:cxn modelId="{CFA18D08-4FF5-49A9-807C-51FDA6F84660}" type="presParOf" srcId="{C011C1F3-DEBE-4BA8-8368-0857B2689D68}" destId="{8A155CE5-303D-4B0B-B144-662376FB62C9}" srcOrd="2" destOrd="0" presId="urn:microsoft.com/office/officeart/2005/8/layout/matrix3"/>
    <dgm:cxn modelId="{DF844EE5-D22F-4A7E-967A-BABD5C38F41B}" type="presParOf" srcId="{C011C1F3-DEBE-4BA8-8368-0857B2689D68}" destId="{2EBC34D8-8BC2-435A-B8AF-D18BD1467FD9}" srcOrd="3" destOrd="0" presId="urn:microsoft.com/office/officeart/2005/8/layout/matrix3"/>
    <dgm:cxn modelId="{A3BB0A63-8910-472E-BC77-1BC85A72BB98}" type="presParOf" srcId="{C011C1F3-DEBE-4BA8-8368-0857B2689D68}" destId="{8ED6B9DB-6A04-4D85-957C-3AF0494347E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B4393-240A-4802-A917-8ED59C6A02E1}" type="doc">
      <dgm:prSet loTypeId="urn:microsoft.com/office/officeart/2016/7/layout/VerticalDownArrowProcess" loCatId="process" qsTypeId="urn:microsoft.com/office/officeart/2005/8/quickstyle/simple2" qsCatId="simple" csTypeId="urn:microsoft.com/office/officeart/2005/8/colors/accent0_3" csCatId="mainScheme" phldr="1"/>
      <dgm:spPr/>
      <dgm:t>
        <a:bodyPr/>
        <a:lstStyle/>
        <a:p>
          <a:endParaRPr lang="en-US"/>
        </a:p>
      </dgm:t>
    </dgm:pt>
    <dgm:pt modelId="{2EB8821F-3697-47F0-9534-AD36AA5426E0}">
      <dgm:prSet/>
      <dgm:spPr/>
      <dgm:t>
        <a:bodyPr/>
        <a:lstStyle/>
        <a:p>
          <a:r>
            <a:rPr lang="en-US" b="1"/>
            <a:t>Top Categories:</a:t>
          </a:r>
          <a:endParaRPr lang="en-US"/>
        </a:p>
      </dgm:t>
    </dgm:pt>
    <dgm:pt modelId="{3024BBBB-C1DF-47D1-930B-1A76C8757B9C}" type="parTrans" cxnId="{E08F243D-5F88-4608-90BE-4B98D6251DEE}">
      <dgm:prSet/>
      <dgm:spPr/>
      <dgm:t>
        <a:bodyPr/>
        <a:lstStyle/>
        <a:p>
          <a:endParaRPr lang="en-US"/>
        </a:p>
      </dgm:t>
    </dgm:pt>
    <dgm:pt modelId="{BCAA24A5-7359-41E9-8726-7D3735998CEA}" type="sibTrans" cxnId="{E08F243D-5F88-4608-90BE-4B98D6251DEE}">
      <dgm:prSet/>
      <dgm:spPr/>
      <dgm:t>
        <a:bodyPr/>
        <a:lstStyle/>
        <a:p>
          <a:endParaRPr lang="en-US"/>
        </a:p>
      </dgm:t>
    </dgm:pt>
    <dgm:pt modelId="{55797B29-0D7A-4D3D-B9A9-8379FA738481}">
      <dgm:prSet/>
      <dgm:spPr/>
      <dgm:t>
        <a:bodyPr/>
        <a:lstStyle/>
        <a:p>
          <a:r>
            <a:rPr lang="en-US" dirty="0"/>
            <a:t>Homecare and Personal Care have the highest number of reviews.</a:t>
          </a:r>
        </a:p>
      </dgm:t>
    </dgm:pt>
    <dgm:pt modelId="{C7F13814-5C8F-449D-A3C3-EA08E71F474F}" type="parTrans" cxnId="{382DF2BA-27DB-4B1E-8D11-5E846D4E88C8}">
      <dgm:prSet/>
      <dgm:spPr/>
      <dgm:t>
        <a:bodyPr/>
        <a:lstStyle/>
        <a:p>
          <a:endParaRPr lang="en-US"/>
        </a:p>
      </dgm:t>
    </dgm:pt>
    <dgm:pt modelId="{748C888C-8CD6-4593-985F-7D1DEED4F44C}" type="sibTrans" cxnId="{382DF2BA-27DB-4B1E-8D11-5E846D4E88C8}">
      <dgm:prSet/>
      <dgm:spPr/>
      <dgm:t>
        <a:bodyPr/>
        <a:lstStyle/>
        <a:p>
          <a:endParaRPr lang="en-US"/>
        </a:p>
      </dgm:t>
    </dgm:pt>
    <dgm:pt modelId="{0790AEBC-4EBE-4969-87B4-7FEDBF7F9824}">
      <dgm:prSet/>
      <dgm:spPr/>
      <dgm:t>
        <a:bodyPr/>
        <a:lstStyle/>
        <a:p>
          <a:r>
            <a:rPr lang="en-US" dirty="0"/>
            <a:t>Verified purchases dominate Homecare reviews.</a:t>
          </a:r>
        </a:p>
      </dgm:t>
    </dgm:pt>
    <dgm:pt modelId="{C6BACE19-D75D-4429-AFF5-4898B90BC191}" type="parTrans" cxnId="{C4307119-4F4D-449C-B130-3836ECF33885}">
      <dgm:prSet/>
      <dgm:spPr/>
      <dgm:t>
        <a:bodyPr/>
        <a:lstStyle/>
        <a:p>
          <a:endParaRPr lang="en-US"/>
        </a:p>
      </dgm:t>
    </dgm:pt>
    <dgm:pt modelId="{32D3A35E-5636-43CD-BF6D-657AC79E0D8B}" type="sibTrans" cxnId="{C4307119-4F4D-449C-B130-3836ECF33885}">
      <dgm:prSet/>
      <dgm:spPr/>
      <dgm:t>
        <a:bodyPr/>
        <a:lstStyle/>
        <a:p>
          <a:endParaRPr lang="en-US"/>
        </a:p>
      </dgm:t>
    </dgm:pt>
    <dgm:pt modelId="{9CBC3E10-FD01-43E3-8BFB-8B94477ADD9F}">
      <dgm:prSet/>
      <dgm:spPr/>
      <dgm:t>
        <a:bodyPr/>
        <a:lstStyle/>
        <a:p>
          <a:r>
            <a:rPr lang="en-AU" b="1"/>
            <a:t>Subcategory Insights:</a:t>
          </a:r>
          <a:endParaRPr lang="en-US"/>
        </a:p>
      </dgm:t>
    </dgm:pt>
    <dgm:pt modelId="{850321BA-259A-486D-8876-71331BD26107}" type="parTrans" cxnId="{1DADBC8A-F6E8-46CE-9DE1-4C08BB880522}">
      <dgm:prSet/>
      <dgm:spPr/>
      <dgm:t>
        <a:bodyPr/>
        <a:lstStyle/>
        <a:p>
          <a:endParaRPr lang="en-US"/>
        </a:p>
      </dgm:t>
    </dgm:pt>
    <dgm:pt modelId="{9B1EFA62-0613-4AD2-B18C-6D970E8FD251}" type="sibTrans" cxnId="{1DADBC8A-F6E8-46CE-9DE1-4C08BB880522}">
      <dgm:prSet/>
      <dgm:spPr/>
      <dgm:t>
        <a:bodyPr/>
        <a:lstStyle/>
        <a:p>
          <a:endParaRPr lang="en-US"/>
        </a:p>
      </dgm:t>
    </dgm:pt>
    <dgm:pt modelId="{6B6F6B3C-29D9-4787-8B13-5841EE09D570}">
      <dgm:prSet/>
      <dgm:spPr/>
      <dgm:t>
        <a:bodyPr/>
        <a:lstStyle/>
        <a:p>
          <a:r>
            <a:rPr lang="en-US"/>
            <a:t>Laundry is the most reviewed subcategory, largely from verified purchases.</a:t>
          </a:r>
        </a:p>
      </dgm:t>
    </dgm:pt>
    <dgm:pt modelId="{F9F5B56A-9FA3-4BBE-B519-C94328775921}" type="parTrans" cxnId="{85BA56E3-990F-43A0-9A56-05EA290D7B5A}">
      <dgm:prSet/>
      <dgm:spPr/>
      <dgm:t>
        <a:bodyPr/>
        <a:lstStyle/>
        <a:p>
          <a:endParaRPr lang="en-US"/>
        </a:p>
      </dgm:t>
    </dgm:pt>
    <dgm:pt modelId="{280EDD6D-CC2C-413F-B2D6-A7C430978BF8}" type="sibTrans" cxnId="{85BA56E3-990F-43A0-9A56-05EA290D7B5A}">
      <dgm:prSet/>
      <dgm:spPr/>
      <dgm:t>
        <a:bodyPr/>
        <a:lstStyle/>
        <a:p>
          <a:endParaRPr lang="en-US"/>
        </a:p>
      </dgm:t>
    </dgm:pt>
    <dgm:pt modelId="{7C767C9C-8D74-437E-A031-EFC4A924CDC5}">
      <dgm:prSet/>
      <dgm:spPr/>
      <dgm:t>
        <a:bodyPr/>
        <a:lstStyle/>
        <a:p>
          <a:r>
            <a:rPr lang="en-US" dirty="0"/>
            <a:t>Skin Care has a higher proportion of non-verified reviews.</a:t>
          </a:r>
        </a:p>
      </dgm:t>
    </dgm:pt>
    <dgm:pt modelId="{6E036B05-0BBE-49C6-A9B3-D6895EE8040F}" type="parTrans" cxnId="{1F8BE2BB-54A9-4B0A-93F4-E57166CC99FB}">
      <dgm:prSet/>
      <dgm:spPr/>
      <dgm:t>
        <a:bodyPr/>
        <a:lstStyle/>
        <a:p>
          <a:endParaRPr lang="en-US"/>
        </a:p>
      </dgm:t>
    </dgm:pt>
    <dgm:pt modelId="{2FF1563F-2402-49BD-A067-AAD079536076}" type="sibTrans" cxnId="{1F8BE2BB-54A9-4B0A-93F4-E57166CC99FB}">
      <dgm:prSet/>
      <dgm:spPr/>
      <dgm:t>
        <a:bodyPr/>
        <a:lstStyle/>
        <a:p>
          <a:endParaRPr lang="en-US"/>
        </a:p>
      </dgm:t>
    </dgm:pt>
    <dgm:pt modelId="{623EDD01-5FC2-4861-BA12-2D9987B9C381}">
      <dgm:prSet/>
      <dgm:spPr/>
      <dgm:t>
        <a:bodyPr/>
        <a:lstStyle/>
        <a:p>
          <a:r>
            <a:rPr lang="en-AU" b="1" dirty="0"/>
            <a:t>Verified vs Non-Verified Trends:</a:t>
          </a:r>
          <a:endParaRPr lang="en-US" dirty="0"/>
        </a:p>
      </dgm:t>
    </dgm:pt>
    <dgm:pt modelId="{B5EE9325-88D0-487F-AE62-63FF69591E39}" type="parTrans" cxnId="{349DA1C9-F80A-4ABA-AEEC-ADEC3D90FBD4}">
      <dgm:prSet/>
      <dgm:spPr/>
      <dgm:t>
        <a:bodyPr/>
        <a:lstStyle/>
        <a:p>
          <a:endParaRPr lang="en-US"/>
        </a:p>
      </dgm:t>
    </dgm:pt>
    <dgm:pt modelId="{070FA6C7-E2B9-4C79-BD8E-1897CCA697AD}" type="sibTrans" cxnId="{349DA1C9-F80A-4ABA-AEEC-ADEC3D90FBD4}">
      <dgm:prSet/>
      <dgm:spPr/>
      <dgm:t>
        <a:bodyPr/>
        <a:lstStyle/>
        <a:p>
          <a:endParaRPr lang="en-US"/>
        </a:p>
      </dgm:t>
    </dgm:pt>
    <dgm:pt modelId="{A783E8B0-9CE7-4294-AE52-E111E0E23FD7}">
      <dgm:prSet/>
      <dgm:spPr/>
      <dgm:t>
        <a:bodyPr/>
        <a:lstStyle/>
        <a:p>
          <a:r>
            <a:rPr lang="en-US" dirty="0"/>
            <a:t>Overall, verified purchases are more frequent, signaling greater reliability.</a:t>
          </a:r>
        </a:p>
      </dgm:t>
    </dgm:pt>
    <dgm:pt modelId="{CDFD5595-19BC-42FE-8849-F31C767A3832}" type="parTrans" cxnId="{DEAE4D52-8E5F-4B7E-BAAE-2558943CEB4D}">
      <dgm:prSet/>
      <dgm:spPr/>
      <dgm:t>
        <a:bodyPr/>
        <a:lstStyle/>
        <a:p>
          <a:endParaRPr lang="en-US"/>
        </a:p>
      </dgm:t>
    </dgm:pt>
    <dgm:pt modelId="{8B78015D-2A69-4C89-8E4C-E636946D2F3E}" type="sibTrans" cxnId="{DEAE4D52-8E5F-4B7E-BAAE-2558943CEB4D}">
      <dgm:prSet/>
      <dgm:spPr/>
      <dgm:t>
        <a:bodyPr/>
        <a:lstStyle/>
        <a:p>
          <a:endParaRPr lang="en-US"/>
        </a:p>
      </dgm:t>
    </dgm:pt>
    <dgm:pt modelId="{266528FB-89BE-4E41-A9AB-9ABFDC3939A9}" type="pres">
      <dgm:prSet presAssocID="{629B4393-240A-4802-A917-8ED59C6A02E1}" presName="Name0" presStyleCnt="0">
        <dgm:presLayoutVars>
          <dgm:dir/>
          <dgm:animLvl val="lvl"/>
          <dgm:resizeHandles val="exact"/>
        </dgm:presLayoutVars>
      </dgm:prSet>
      <dgm:spPr/>
    </dgm:pt>
    <dgm:pt modelId="{7493DAE6-821B-4029-BEC2-B6980879735A}" type="pres">
      <dgm:prSet presAssocID="{623EDD01-5FC2-4861-BA12-2D9987B9C381}" presName="boxAndChildren" presStyleCnt="0"/>
      <dgm:spPr/>
    </dgm:pt>
    <dgm:pt modelId="{652E0803-9D77-46EB-9BD4-7B3252BA2EC2}" type="pres">
      <dgm:prSet presAssocID="{623EDD01-5FC2-4861-BA12-2D9987B9C381}" presName="parentTextBox" presStyleLbl="alignNode1" presStyleIdx="0" presStyleCnt="3"/>
      <dgm:spPr/>
    </dgm:pt>
    <dgm:pt modelId="{70CBB36E-A136-4651-8108-43F331481966}" type="pres">
      <dgm:prSet presAssocID="{623EDD01-5FC2-4861-BA12-2D9987B9C381}" presName="descendantBox" presStyleLbl="bgAccFollowNode1" presStyleIdx="0" presStyleCnt="3"/>
      <dgm:spPr/>
    </dgm:pt>
    <dgm:pt modelId="{C02FA077-0C94-4B0A-8B5F-989436787C48}" type="pres">
      <dgm:prSet presAssocID="{9B1EFA62-0613-4AD2-B18C-6D970E8FD251}" presName="sp" presStyleCnt="0"/>
      <dgm:spPr/>
    </dgm:pt>
    <dgm:pt modelId="{CECA5D0A-5829-4529-8641-7E665A8D332B}" type="pres">
      <dgm:prSet presAssocID="{9CBC3E10-FD01-43E3-8BFB-8B94477ADD9F}" presName="arrowAndChildren" presStyleCnt="0"/>
      <dgm:spPr/>
    </dgm:pt>
    <dgm:pt modelId="{282F8AC8-54CA-43BB-BCEC-1ECF072719B5}" type="pres">
      <dgm:prSet presAssocID="{9CBC3E10-FD01-43E3-8BFB-8B94477ADD9F}" presName="parentTextArrow" presStyleLbl="node1" presStyleIdx="0" presStyleCnt="0"/>
      <dgm:spPr/>
    </dgm:pt>
    <dgm:pt modelId="{F0543D77-1404-408C-8C5F-B73BA976CA62}" type="pres">
      <dgm:prSet presAssocID="{9CBC3E10-FD01-43E3-8BFB-8B94477ADD9F}" presName="arrow" presStyleLbl="alignNode1" presStyleIdx="1" presStyleCnt="3"/>
      <dgm:spPr/>
    </dgm:pt>
    <dgm:pt modelId="{3B4CE38B-8E58-42E8-81B8-9B941A48B549}" type="pres">
      <dgm:prSet presAssocID="{9CBC3E10-FD01-43E3-8BFB-8B94477ADD9F}" presName="descendantArrow" presStyleLbl="bgAccFollowNode1" presStyleIdx="1" presStyleCnt="3"/>
      <dgm:spPr/>
    </dgm:pt>
    <dgm:pt modelId="{44415BCB-A144-4783-86E5-F67F107E0AED}" type="pres">
      <dgm:prSet presAssocID="{BCAA24A5-7359-41E9-8726-7D3735998CEA}" presName="sp" presStyleCnt="0"/>
      <dgm:spPr/>
    </dgm:pt>
    <dgm:pt modelId="{4F5D81FE-0C7C-403F-855C-FDBFE69ACF78}" type="pres">
      <dgm:prSet presAssocID="{2EB8821F-3697-47F0-9534-AD36AA5426E0}" presName="arrowAndChildren" presStyleCnt="0"/>
      <dgm:spPr/>
    </dgm:pt>
    <dgm:pt modelId="{5AE29673-9608-4A87-BF63-6D352CC02465}" type="pres">
      <dgm:prSet presAssocID="{2EB8821F-3697-47F0-9534-AD36AA5426E0}" presName="parentTextArrow" presStyleLbl="node1" presStyleIdx="0" presStyleCnt="0"/>
      <dgm:spPr/>
    </dgm:pt>
    <dgm:pt modelId="{96D47AEA-5C55-44A8-9C64-E84A80DA9504}" type="pres">
      <dgm:prSet presAssocID="{2EB8821F-3697-47F0-9534-AD36AA5426E0}" presName="arrow" presStyleLbl="alignNode1" presStyleIdx="2" presStyleCnt="3"/>
      <dgm:spPr/>
    </dgm:pt>
    <dgm:pt modelId="{DA2CE41C-86FE-430B-9AD1-9FF927C69378}" type="pres">
      <dgm:prSet presAssocID="{2EB8821F-3697-47F0-9534-AD36AA5426E0}" presName="descendantArrow" presStyleLbl="bgAccFollowNode1" presStyleIdx="2" presStyleCnt="3"/>
      <dgm:spPr/>
    </dgm:pt>
  </dgm:ptLst>
  <dgm:cxnLst>
    <dgm:cxn modelId="{C4307119-4F4D-449C-B130-3836ECF33885}" srcId="{2EB8821F-3697-47F0-9534-AD36AA5426E0}" destId="{0790AEBC-4EBE-4969-87B4-7FEDBF7F9824}" srcOrd="1" destOrd="0" parTransId="{C6BACE19-D75D-4429-AFF5-4898B90BC191}" sibTransId="{32D3A35E-5636-43CD-BF6D-657AC79E0D8B}"/>
    <dgm:cxn modelId="{49EF6431-7618-41C5-9466-B4655467F441}" type="presOf" srcId="{9CBC3E10-FD01-43E3-8BFB-8B94477ADD9F}" destId="{282F8AC8-54CA-43BB-BCEC-1ECF072719B5}" srcOrd="0" destOrd="0" presId="urn:microsoft.com/office/officeart/2016/7/layout/VerticalDownArrowProcess"/>
    <dgm:cxn modelId="{9FE09C37-C6DE-444C-920C-B9847571B741}" type="presOf" srcId="{2EB8821F-3697-47F0-9534-AD36AA5426E0}" destId="{5AE29673-9608-4A87-BF63-6D352CC02465}" srcOrd="0" destOrd="0" presId="urn:microsoft.com/office/officeart/2016/7/layout/VerticalDownArrowProcess"/>
    <dgm:cxn modelId="{E08F243D-5F88-4608-90BE-4B98D6251DEE}" srcId="{629B4393-240A-4802-A917-8ED59C6A02E1}" destId="{2EB8821F-3697-47F0-9534-AD36AA5426E0}" srcOrd="0" destOrd="0" parTransId="{3024BBBB-C1DF-47D1-930B-1A76C8757B9C}" sibTransId="{BCAA24A5-7359-41E9-8726-7D3735998CEA}"/>
    <dgm:cxn modelId="{D4B01060-89D6-426F-A294-5CA53E6F0A84}" type="presOf" srcId="{55797B29-0D7A-4D3D-B9A9-8379FA738481}" destId="{DA2CE41C-86FE-430B-9AD1-9FF927C69378}" srcOrd="0" destOrd="0" presId="urn:microsoft.com/office/officeart/2016/7/layout/VerticalDownArrowProcess"/>
    <dgm:cxn modelId="{A4375666-5064-41CA-8208-25592EF0D298}" type="presOf" srcId="{6B6F6B3C-29D9-4787-8B13-5841EE09D570}" destId="{3B4CE38B-8E58-42E8-81B8-9B941A48B549}" srcOrd="0" destOrd="0" presId="urn:microsoft.com/office/officeart/2016/7/layout/VerticalDownArrowProcess"/>
    <dgm:cxn modelId="{95CB2C4F-3870-4C7B-BAA5-C61648E76413}" type="presOf" srcId="{623EDD01-5FC2-4861-BA12-2D9987B9C381}" destId="{652E0803-9D77-46EB-9BD4-7B3252BA2EC2}" srcOrd="0" destOrd="0" presId="urn:microsoft.com/office/officeart/2016/7/layout/VerticalDownArrowProcess"/>
    <dgm:cxn modelId="{DEAE4D52-8E5F-4B7E-BAAE-2558943CEB4D}" srcId="{623EDD01-5FC2-4861-BA12-2D9987B9C381}" destId="{A783E8B0-9CE7-4294-AE52-E111E0E23FD7}" srcOrd="0" destOrd="0" parTransId="{CDFD5595-19BC-42FE-8849-F31C767A3832}" sibTransId="{8B78015D-2A69-4C89-8E4C-E636946D2F3E}"/>
    <dgm:cxn modelId="{FA24A679-E87A-452C-808D-310FF53C3694}" type="presOf" srcId="{A783E8B0-9CE7-4294-AE52-E111E0E23FD7}" destId="{70CBB36E-A136-4651-8108-43F331481966}" srcOrd="0" destOrd="0" presId="urn:microsoft.com/office/officeart/2016/7/layout/VerticalDownArrowProcess"/>
    <dgm:cxn modelId="{1DADBC8A-F6E8-46CE-9DE1-4C08BB880522}" srcId="{629B4393-240A-4802-A917-8ED59C6A02E1}" destId="{9CBC3E10-FD01-43E3-8BFB-8B94477ADD9F}" srcOrd="1" destOrd="0" parTransId="{850321BA-259A-486D-8876-71331BD26107}" sibTransId="{9B1EFA62-0613-4AD2-B18C-6D970E8FD251}"/>
    <dgm:cxn modelId="{022118A6-51FC-4130-9DBA-A6A71FC21989}" type="presOf" srcId="{0790AEBC-4EBE-4969-87B4-7FEDBF7F9824}" destId="{DA2CE41C-86FE-430B-9AD1-9FF927C69378}" srcOrd="0" destOrd="1" presId="urn:microsoft.com/office/officeart/2016/7/layout/VerticalDownArrowProcess"/>
    <dgm:cxn modelId="{E4BEE4A8-8EB6-45D7-A3B8-65317B7611E2}" type="presOf" srcId="{2EB8821F-3697-47F0-9534-AD36AA5426E0}" destId="{96D47AEA-5C55-44A8-9C64-E84A80DA9504}" srcOrd="1" destOrd="0" presId="urn:microsoft.com/office/officeart/2016/7/layout/VerticalDownArrowProcess"/>
    <dgm:cxn modelId="{26D66DB2-8B92-471A-A580-E90316C12AE4}" type="presOf" srcId="{9CBC3E10-FD01-43E3-8BFB-8B94477ADD9F}" destId="{F0543D77-1404-408C-8C5F-B73BA976CA62}" srcOrd="1" destOrd="0" presId="urn:microsoft.com/office/officeart/2016/7/layout/VerticalDownArrowProcess"/>
    <dgm:cxn modelId="{382DF2BA-27DB-4B1E-8D11-5E846D4E88C8}" srcId="{2EB8821F-3697-47F0-9534-AD36AA5426E0}" destId="{55797B29-0D7A-4D3D-B9A9-8379FA738481}" srcOrd="0" destOrd="0" parTransId="{C7F13814-5C8F-449D-A3C3-EA08E71F474F}" sibTransId="{748C888C-8CD6-4593-985F-7D1DEED4F44C}"/>
    <dgm:cxn modelId="{1F8BE2BB-54A9-4B0A-93F4-E57166CC99FB}" srcId="{9CBC3E10-FD01-43E3-8BFB-8B94477ADD9F}" destId="{7C767C9C-8D74-437E-A031-EFC4A924CDC5}" srcOrd="1" destOrd="0" parTransId="{6E036B05-0BBE-49C6-A9B3-D6895EE8040F}" sibTransId="{2FF1563F-2402-49BD-A067-AAD079536076}"/>
    <dgm:cxn modelId="{E3693FBC-BADE-461D-9EAB-D54422938695}" type="presOf" srcId="{629B4393-240A-4802-A917-8ED59C6A02E1}" destId="{266528FB-89BE-4E41-A9AB-9ABFDC3939A9}" srcOrd="0" destOrd="0" presId="urn:microsoft.com/office/officeart/2016/7/layout/VerticalDownArrowProcess"/>
    <dgm:cxn modelId="{349DA1C9-F80A-4ABA-AEEC-ADEC3D90FBD4}" srcId="{629B4393-240A-4802-A917-8ED59C6A02E1}" destId="{623EDD01-5FC2-4861-BA12-2D9987B9C381}" srcOrd="2" destOrd="0" parTransId="{B5EE9325-88D0-487F-AE62-63FF69591E39}" sibTransId="{070FA6C7-E2B9-4C79-BD8E-1897CCA697AD}"/>
    <dgm:cxn modelId="{85BA56E3-990F-43A0-9A56-05EA290D7B5A}" srcId="{9CBC3E10-FD01-43E3-8BFB-8B94477ADD9F}" destId="{6B6F6B3C-29D9-4787-8B13-5841EE09D570}" srcOrd="0" destOrd="0" parTransId="{F9F5B56A-9FA3-4BBE-B519-C94328775921}" sibTransId="{280EDD6D-CC2C-413F-B2D6-A7C430978BF8}"/>
    <dgm:cxn modelId="{5DA28BFC-8F46-4F33-96D2-442A5846AC8D}" type="presOf" srcId="{7C767C9C-8D74-437E-A031-EFC4A924CDC5}" destId="{3B4CE38B-8E58-42E8-81B8-9B941A48B549}" srcOrd="0" destOrd="1" presId="urn:microsoft.com/office/officeart/2016/7/layout/VerticalDownArrowProcess"/>
    <dgm:cxn modelId="{34CC921C-9B49-46B8-831E-0586B381383F}" type="presParOf" srcId="{266528FB-89BE-4E41-A9AB-9ABFDC3939A9}" destId="{7493DAE6-821B-4029-BEC2-B6980879735A}" srcOrd="0" destOrd="0" presId="urn:microsoft.com/office/officeart/2016/7/layout/VerticalDownArrowProcess"/>
    <dgm:cxn modelId="{D222566A-46A6-4D6E-8F18-512E2A9DE57E}" type="presParOf" srcId="{7493DAE6-821B-4029-BEC2-B6980879735A}" destId="{652E0803-9D77-46EB-9BD4-7B3252BA2EC2}" srcOrd="0" destOrd="0" presId="urn:microsoft.com/office/officeart/2016/7/layout/VerticalDownArrowProcess"/>
    <dgm:cxn modelId="{C38439B1-92ED-4ECC-AED8-DAFD51CD0451}" type="presParOf" srcId="{7493DAE6-821B-4029-BEC2-B6980879735A}" destId="{70CBB36E-A136-4651-8108-43F331481966}" srcOrd="1" destOrd="0" presId="urn:microsoft.com/office/officeart/2016/7/layout/VerticalDownArrowProcess"/>
    <dgm:cxn modelId="{94CEF9C6-4564-4BA8-BC18-6F84D620FC84}" type="presParOf" srcId="{266528FB-89BE-4E41-A9AB-9ABFDC3939A9}" destId="{C02FA077-0C94-4B0A-8B5F-989436787C48}" srcOrd="1" destOrd="0" presId="urn:microsoft.com/office/officeart/2016/7/layout/VerticalDownArrowProcess"/>
    <dgm:cxn modelId="{255C0C03-0680-4EF5-B2B2-4971FD69ED83}" type="presParOf" srcId="{266528FB-89BE-4E41-A9AB-9ABFDC3939A9}" destId="{CECA5D0A-5829-4529-8641-7E665A8D332B}" srcOrd="2" destOrd="0" presId="urn:microsoft.com/office/officeart/2016/7/layout/VerticalDownArrowProcess"/>
    <dgm:cxn modelId="{C90A851C-0E43-455C-AF8B-8FC80179DB3D}" type="presParOf" srcId="{CECA5D0A-5829-4529-8641-7E665A8D332B}" destId="{282F8AC8-54CA-43BB-BCEC-1ECF072719B5}" srcOrd="0" destOrd="0" presId="urn:microsoft.com/office/officeart/2016/7/layout/VerticalDownArrowProcess"/>
    <dgm:cxn modelId="{660C5FCA-C356-4F35-8BAD-972ABBB2CAF5}" type="presParOf" srcId="{CECA5D0A-5829-4529-8641-7E665A8D332B}" destId="{F0543D77-1404-408C-8C5F-B73BA976CA62}" srcOrd="1" destOrd="0" presId="urn:microsoft.com/office/officeart/2016/7/layout/VerticalDownArrowProcess"/>
    <dgm:cxn modelId="{7BF0D007-3D6B-4FBD-9316-05FB8D133B0C}" type="presParOf" srcId="{CECA5D0A-5829-4529-8641-7E665A8D332B}" destId="{3B4CE38B-8E58-42E8-81B8-9B941A48B549}" srcOrd="2" destOrd="0" presId="urn:microsoft.com/office/officeart/2016/7/layout/VerticalDownArrowProcess"/>
    <dgm:cxn modelId="{3FE738DB-5D15-4F20-B6D5-F8DA26BAAB64}" type="presParOf" srcId="{266528FB-89BE-4E41-A9AB-9ABFDC3939A9}" destId="{44415BCB-A144-4783-86E5-F67F107E0AED}" srcOrd="3" destOrd="0" presId="urn:microsoft.com/office/officeart/2016/7/layout/VerticalDownArrowProcess"/>
    <dgm:cxn modelId="{EFC88693-1523-4D73-8022-80968ADF6443}" type="presParOf" srcId="{266528FB-89BE-4E41-A9AB-9ABFDC3939A9}" destId="{4F5D81FE-0C7C-403F-855C-FDBFE69ACF78}" srcOrd="4" destOrd="0" presId="urn:microsoft.com/office/officeart/2016/7/layout/VerticalDownArrowProcess"/>
    <dgm:cxn modelId="{1E174F7E-9227-4BCC-B898-89D341ABC0CC}" type="presParOf" srcId="{4F5D81FE-0C7C-403F-855C-FDBFE69ACF78}" destId="{5AE29673-9608-4A87-BF63-6D352CC02465}" srcOrd="0" destOrd="0" presId="urn:microsoft.com/office/officeart/2016/7/layout/VerticalDownArrowProcess"/>
    <dgm:cxn modelId="{7ED10A11-6168-47C8-97A2-A900F25CBDCB}" type="presParOf" srcId="{4F5D81FE-0C7C-403F-855C-FDBFE69ACF78}" destId="{96D47AEA-5C55-44A8-9C64-E84A80DA9504}" srcOrd="1" destOrd="0" presId="urn:microsoft.com/office/officeart/2016/7/layout/VerticalDownArrowProcess"/>
    <dgm:cxn modelId="{85E0D918-8EAF-4D55-B3A9-FDC818F372D3}" type="presParOf" srcId="{4F5D81FE-0C7C-403F-855C-FDBFE69ACF78}" destId="{DA2CE41C-86FE-430B-9AD1-9FF927C69378}"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9C1295-ED2E-49B9-BE29-45C0C3EE5098}" type="doc">
      <dgm:prSet loTypeId="urn:microsoft.com/office/officeart/2005/8/layout/arrow6" loCatId="process" qsTypeId="urn:microsoft.com/office/officeart/2005/8/quickstyle/simple1" qsCatId="simple" csTypeId="urn:microsoft.com/office/officeart/2005/8/colors/accent0_3" csCatId="mainScheme" phldr="1"/>
      <dgm:spPr/>
      <dgm:t>
        <a:bodyPr/>
        <a:lstStyle/>
        <a:p>
          <a:endParaRPr lang="en-AU"/>
        </a:p>
      </dgm:t>
    </dgm:pt>
    <dgm:pt modelId="{85AFE50C-6B5C-4672-8972-425D2115123D}">
      <dgm:prSet phldrT="[Text]"/>
      <dgm:spPr/>
      <dgm:t>
        <a:bodyPr/>
        <a:lstStyle/>
        <a:p>
          <a:r>
            <a:rPr lang="en-US" dirty="0"/>
            <a:t>Classification Model</a:t>
          </a:r>
          <a:endParaRPr lang="en-AU" dirty="0"/>
        </a:p>
      </dgm:t>
    </dgm:pt>
    <dgm:pt modelId="{BB842E80-C892-4DC9-BE5B-44812BFECF40}" type="parTrans" cxnId="{2E0CEE1E-AA6D-4029-8E48-E4896CDE936D}">
      <dgm:prSet/>
      <dgm:spPr/>
      <dgm:t>
        <a:bodyPr/>
        <a:lstStyle/>
        <a:p>
          <a:endParaRPr lang="en-AU"/>
        </a:p>
      </dgm:t>
    </dgm:pt>
    <dgm:pt modelId="{3356175D-9998-4BDB-B71E-7A34ED059866}" type="sibTrans" cxnId="{2E0CEE1E-AA6D-4029-8E48-E4896CDE936D}">
      <dgm:prSet/>
      <dgm:spPr/>
      <dgm:t>
        <a:bodyPr/>
        <a:lstStyle/>
        <a:p>
          <a:endParaRPr lang="en-AU"/>
        </a:p>
      </dgm:t>
    </dgm:pt>
    <dgm:pt modelId="{1B1B67BB-0B5C-4842-A04D-E1756788706B}">
      <dgm:prSet phldrT="[Text]"/>
      <dgm:spPr/>
      <dgm:t>
        <a:bodyPr/>
        <a:lstStyle/>
        <a:p>
          <a:r>
            <a:rPr lang="en-US" dirty="0"/>
            <a:t>Text Vectorizers</a:t>
          </a:r>
          <a:endParaRPr lang="en-AU" dirty="0"/>
        </a:p>
      </dgm:t>
    </dgm:pt>
    <dgm:pt modelId="{844EA385-9B3C-4E74-B41E-0FA69654D16F}" type="parTrans" cxnId="{DA9AD67F-B362-4704-9386-8E0518FA9337}">
      <dgm:prSet/>
      <dgm:spPr/>
      <dgm:t>
        <a:bodyPr/>
        <a:lstStyle/>
        <a:p>
          <a:endParaRPr lang="en-AU"/>
        </a:p>
      </dgm:t>
    </dgm:pt>
    <dgm:pt modelId="{9B765313-25D9-4D01-B399-B013A81C51A5}" type="sibTrans" cxnId="{DA9AD67F-B362-4704-9386-8E0518FA9337}">
      <dgm:prSet/>
      <dgm:spPr/>
      <dgm:t>
        <a:bodyPr/>
        <a:lstStyle/>
        <a:p>
          <a:endParaRPr lang="en-AU"/>
        </a:p>
      </dgm:t>
    </dgm:pt>
    <dgm:pt modelId="{FDDC1963-3394-4928-AF1A-0BE99122BD0F}">
      <dgm:prSet phldrT="[Text]" phldr="1"/>
      <dgm:spPr/>
      <dgm:t>
        <a:bodyPr/>
        <a:lstStyle/>
        <a:p>
          <a:endParaRPr lang="en-AU" dirty="0"/>
        </a:p>
      </dgm:t>
    </dgm:pt>
    <dgm:pt modelId="{29142723-DDDF-4A7D-8DCD-2306AD2A15E4}" type="parTrans" cxnId="{8690BECA-F5A0-4053-AE28-F587E2C53E42}">
      <dgm:prSet/>
      <dgm:spPr/>
      <dgm:t>
        <a:bodyPr/>
        <a:lstStyle/>
        <a:p>
          <a:endParaRPr lang="en-AU"/>
        </a:p>
      </dgm:t>
    </dgm:pt>
    <dgm:pt modelId="{A8601F71-C0D5-4DE7-9374-6E4155E27A39}" type="sibTrans" cxnId="{8690BECA-F5A0-4053-AE28-F587E2C53E42}">
      <dgm:prSet/>
      <dgm:spPr/>
      <dgm:t>
        <a:bodyPr/>
        <a:lstStyle/>
        <a:p>
          <a:endParaRPr lang="en-AU"/>
        </a:p>
      </dgm:t>
    </dgm:pt>
    <dgm:pt modelId="{5CD1B4EF-0854-4546-83D5-DB675073541A}" type="pres">
      <dgm:prSet presAssocID="{BD9C1295-ED2E-49B9-BE29-45C0C3EE5098}" presName="compositeShape" presStyleCnt="0">
        <dgm:presLayoutVars>
          <dgm:chMax val="2"/>
          <dgm:dir/>
          <dgm:resizeHandles val="exact"/>
        </dgm:presLayoutVars>
      </dgm:prSet>
      <dgm:spPr/>
    </dgm:pt>
    <dgm:pt modelId="{EA74F96D-A53C-45FD-B7FD-E3EA472997E6}" type="pres">
      <dgm:prSet presAssocID="{BD9C1295-ED2E-49B9-BE29-45C0C3EE5098}" presName="ribbon" presStyleLbl="node1" presStyleIdx="0" presStyleCnt="1" custLinFactNeighborY="11845"/>
      <dgm:spPr/>
    </dgm:pt>
    <dgm:pt modelId="{2B178533-F151-424C-90BA-740A348C8167}" type="pres">
      <dgm:prSet presAssocID="{BD9C1295-ED2E-49B9-BE29-45C0C3EE5098}" presName="leftArrowText" presStyleLbl="node1" presStyleIdx="0" presStyleCnt="1" custScaleY="56446" custLinFactNeighborX="2292" custLinFactNeighborY="23041">
        <dgm:presLayoutVars>
          <dgm:chMax val="0"/>
          <dgm:bulletEnabled val="1"/>
        </dgm:presLayoutVars>
      </dgm:prSet>
      <dgm:spPr/>
    </dgm:pt>
    <dgm:pt modelId="{477DF677-BE9A-496C-942C-D43D9A7F1B53}" type="pres">
      <dgm:prSet presAssocID="{BD9C1295-ED2E-49B9-BE29-45C0C3EE5098}" presName="rightArrowText" presStyleLbl="node1" presStyleIdx="0" presStyleCnt="1" custScaleX="98865" custScaleY="81967" custLinFactNeighborX="-5334" custLinFactNeighborY="21736">
        <dgm:presLayoutVars>
          <dgm:chMax val="0"/>
          <dgm:bulletEnabled val="1"/>
        </dgm:presLayoutVars>
      </dgm:prSet>
      <dgm:spPr/>
    </dgm:pt>
  </dgm:ptLst>
  <dgm:cxnLst>
    <dgm:cxn modelId="{2E0CEE1E-AA6D-4029-8E48-E4896CDE936D}" srcId="{BD9C1295-ED2E-49B9-BE29-45C0C3EE5098}" destId="{85AFE50C-6B5C-4672-8972-425D2115123D}" srcOrd="0" destOrd="0" parTransId="{BB842E80-C892-4DC9-BE5B-44812BFECF40}" sibTransId="{3356175D-9998-4BDB-B71E-7A34ED059866}"/>
    <dgm:cxn modelId="{8B7A9B72-D952-4A4A-988E-8C83A98F9A53}" type="presOf" srcId="{1B1B67BB-0B5C-4842-A04D-E1756788706B}" destId="{477DF677-BE9A-496C-942C-D43D9A7F1B53}" srcOrd="0" destOrd="0" presId="urn:microsoft.com/office/officeart/2005/8/layout/arrow6"/>
    <dgm:cxn modelId="{DA9AD67F-B362-4704-9386-8E0518FA9337}" srcId="{BD9C1295-ED2E-49B9-BE29-45C0C3EE5098}" destId="{1B1B67BB-0B5C-4842-A04D-E1756788706B}" srcOrd="1" destOrd="0" parTransId="{844EA385-9B3C-4E74-B41E-0FA69654D16F}" sibTransId="{9B765313-25D9-4D01-B399-B013A81C51A5}"/>
    <dgm:cxn modelId="{5F9A2B9D-290B-46E1-B4F4-E76DEA73573B}" type="presOf" srcId="{BD9C1295-ED2E-49B9-BE29-45C0C3EE5098}" destId="{5CD1B4EF-0854-4546-83D5-DB675073541A}" srcOrd="0" destOrd="0" presId="urn:microsoft.com/office/officeart/2005/8/layout/arrow6"/>
    <dgm:cxn modelId="{8690BECA-F5A0-4053-AE28-F587E2C53E42}" srcId="{BD9C1295-ED2E-49B9-BE29-45C0C3EE5098}" destId="{FDDC1963-3394-4928-AF1A-0BE99122BD0F}" srcOrd="2" destOrd="0" parTransId="{29142723-DDDF-4A7D-8DCD-2306AD2A15E4}" sibTransId="{A8601F71-C0D5-4DE7-9374-6E4155E27A39}"/>
    <dgm:cxn modelId="{F736CDE1-13D5-4AB1-85C9-79C6FC24B1B5}" type="presOf" srcId="{85AFE50C-6B5C-4672-8972-425D2115123D}" destId="{2B178533-F151-424C-90BA-740A348C8167}" srcOrd="0" destOrd="0" presId="urn:microsoft.com/office/officeart/2005/8/layout/arrow6"/>
    <dgm:cxn modelId="{6F2B55D0-7A87-492F-B4F9-DB73A7415DA1}" type="presParOf" srcId="{5CD1B4EF-0854-4546-83D5-DB675073541A}" destId="{EA74F96D-A53C-45FD-B7FD-E3EA472997E6}" srcOrd="0" destOrd="0" presId="urn:microsoft.com/office/officeart/2005/8/layout/arrow6"/>
    <dgm:cxn modelId="{536EB449-4A85-4D16-9B69-3360356FD31B}" type="presParOf" srcId="{5CD1B4EF-0854-4546-83D5-DB675073541A}" destId="{2B178533-F151-424C-90BA-740A348C8167}" srcOrd="1" destOrd="0" presId="urn:microsoft.com/office/officeart/2005/8/layout/arrow6"/>
    <dgm:cxn modelId="{B1356B9B-9C81-4583-8496-979F39A6D312}" type="presParOf" srcId="{5CD1B4EF-0854-4546-83D5-DB675073541A}" destId="{477DF677-BE9A-496C-942C-D43D9A7F1B53}"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5C75BF-2167-41A6-97C3-3DCBB558106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38A8DD6-4D70-41CA-8C89-400CF58AEF97}">
      <dgm:prSet/>
      <dgm:spPr/>
      <dgm:t>
        <a:bodyPr/>
        <a:lstStyle/>
        <a:p>
          <a:r>
            <a:rPr lang="en-US" b="1"/>
            <a:t>Outcomes</a:t>
          </a:r>
          <a:endParaRPr lang="en-US"/>
        </a:p>
      </dgm:t>
    </dgm:pt>
    <dgm:pt modelId="{2A129C8E-5B5E-4D8A-8DC6-B32E876D93C1}" type="parTrans" cxnId="{0FDF0AED-7A00-40C7-A8ED-620B50054F72}">
      <dgm:prSet/>
      <dgm:spPr/>
      <dgm:t>
        <a:bodyPr/>
        <a:lstStyle/>
        <a:p>
          <a:endParaRPr lang="en-US"/>
        </a:p>
      </dgm:t>
    </dgm:pt>
    <dgm:pt modelId="{0315D866-A97F-454C-8EFE-003C703B624D}" type="sibTrans" cxnId="{0FDF0AED-7A00-40C7-A8ED-620B50054F72}">
      <dgm:prSet/>
      <dgm:spPr/>
      <dgm:t>
        <a:bodyPr/>
        <a:lstStyle/>
        <a:p>
          <a:endParaRPr lang="en-US"/>
        </a:p>
      </dgm:t>
    </dgm:pt>
    <dgm:pt modelId="{2824F1AA-4E6E-41BF-89EE-D04E27B40A85}">
      <dgm:prSet/>
      <dgm:spPr/>
      <dgm:t>
        <a:bodyPr/>
        <a:lstStyle/>
        <a:p>
          <a:r>
            <a:rPr lang="en-AU" b="1"/>
            <a:t>Best Model</a:t>
          </a:r>
          <a:r>
            <a:rPr lang="en-AU"/>
            <a:t>:</a:t>
          </a:r>
          <a:endParaRPr lang="en-US"/>
        </a:p>
      </dgm:t>
    </dgm:pt>
    <dgm:pt modelId="{50378092-525D-42F0-A4F5-F093E3BC95E9}" type="parTrans" cxnId="{A28951A8-9862-44D2-8F9E-4C82754C08F7}">
      <dgm:prSet/>
      <dgm:spPr/>
      <dgm:t>
        <a:bodyPr/>
        <a:lstStyle/>
        <a:p>
          <a:endParaRPr lang="en-US"/>
        </a:p>
      </dgm:t>
    </dgm:pt>
    <dgm:pt modelId="{F8DE204C-D7F6-4260-B52D-85468E1622F7}" type="sibTrans" cxnId="{A28951A8-9862-44D2-8F9E-4C82754C08F7}">
      <dgm:prSet/>
      <dgm:spPr/>
      <dgm:t>
        <a:bodyPr/>
        <a:lstStyle/>
        <a:p>
          <a:endParaRPr lang="en-US"/>
        </a:p>
      </dgm:t>
    </dgm:pt>
    <dgm:pt modelId="{7A44FAB6-0C22-48EC-9467-02603F5DAC68}">
      <dgm:prSet/>
      <dgm:spPr/>
      <dgm:t>
        <a:bodyPr/>
        <a:lstStyle/>
        <a:p>
          <a:r>
            <a:rPr lang="en-US" b="1" dirty="0" err="1"/>
            <a:t>XGBoost</a:t>
          </a:r>
          <a:r>
            <a:rPr lang="en-US" dirty="0"/>
            <a:t>: 0.86% accuracy(</a:t>
          </a:r>
          <a:r>
            <a:rPr lang="en-US" b="1" dirty="0"/>
            <a:t>with hyperparameters</a:t>
          </a:r>
          <a:r>
            <a:rPr lang="en-US" dirty="0"/>
            <a:t>)</a:t>
          </a:r>
        </a:p>
      </dgm:t>
    </dgm:pt>
    <dgm:pt modelId="{F0609E3A-6A0F-4E51-88BF-5B537BDD355D}" type="parTrans" cxnId="{22D0367D-7C8F-4C31-A152-C9FD9F5B6A65}">
      <dgm:prSet/>
      <dgm:spPr/>
      <dgm:t>
        <a:bodyPr/>
        <a:lstStyle/>
        <a:p>
          <a:endParaRPr lang="en-US"/>
        </a:p>
      </dgm:t>
    </dgm:pt>
    <dgm:pt modelId="{75238317-AEB3-409D-87E5-3FAE0DC495C1}" type="sibTrans" cxnId="{22D0367D-7C8F-4C31-A152-C9FD9F5B6A65}">
      <dgm:prSet/>
      <dgm:spPr/>
      <dgm:t>
        <a:bodyPr/>
        <a:lstStyle/>
        <a:p>
          <a:endParaRPr lang="en-US"/>
        </a:p>
      </dgm:t>
    </dgm:pt>
    <dgm:pt modelId="{28B91D35-15AF-4E67-AFDA-9CA07B156F12}">
      <dgm:prSet/>
      <dgm:spPr/>
      <dgm:t>
        <a:bodyPr/>
        <a:lstStyle/>
        <a:p>
          <a:r>
            <a:rPr lang="en-AU" b="1" dirty="0"/>
            <a:t>Model Performances:</a:t>
          </a:r>
          <a:endParaRPr lang="en-US" dirty="0"/>
        </a:p>
      </dgm:t>
    </dgm:pt>
    <dgm:pt modelId="{FDC1BD6C-2390-4C33-B304-28010EC44B20}" type="parTrans" cxnId="{A5AD1454-38BC-48CC-B086-378679E0D792}">
      <dgm:prSet/>
      <dgm:spPr/>
      <dgm:t>
        <a:bodyPr/>
        <a:lstStyle/>
        <a:p>
          <a:endParaRPr lang="en-US"/>
        </a:p>
      </dgm:t>
    </dgm:pt>
    <dgm:pt modelId="{228D3B40-283E-401F-801C-7B5C47106A55}" type="sibTrans" cxnId="{A5AD1454-38BC-48CC-B086-378679E0D792}">
      <dgm:prSet/>
      <dgm:spPr/>
      <dgm:t>
        <a:bodyPr/>
        <a:lstStyle/>
        <a:p>
          <a:endParaRPr lang="en-US"/>
        </a:p>
      </dgm:t>
    </dgm:pt>
    <dgm:pt modelId="{C1EA848B-4D53-497B-B43E-CC206132C071}">
      <dgm:prSet/>
      <dgm:spPr/>
      <dgm:t>
        <a:bodyPr/>
        <a:lstStyle/>
        <a:p>
          <a:r>
            <a:rPr lang="en-AU" b="1" dirty="0"/>
            <a:t>Precision</a:t>
          </a:r>
          <a:r>
            <a:rPr lang="en-AU" b="0" dirty="0"/>
            <a:t>: 0.</a:t>
          </a:r>
          <a:r>
            <a:rPr lang="en-US" b="0" dirty="0"/>
            <a:t>87%</a:t>
          </a:r>
        </a:p>
      </dgm:t>
    </dgm:pt>
    <dgm:pt modelId="{E21DB91C-B22D-4AAD-BC2B-C7CEF0CD8BE7}" type="parTrans" cxnId="{C211C498-8405-4988-852E-646CF9117FB8}">
      <dgm:prSet/>
      <dgm:spPr/>
      <dgm:t>
        <a:bodyPr/>
        <a:lstStyle/>
        <a:p>
          <a:endParaRPr lang="en-US"/>
        </a:p>
      </dgm:t>
    </dgm:pt>
    <dgm:pt modelId="{3EDD70A8-1882-4DBA-9662-F15838FA4A67}" type="sibTrans" cxnId="{C211C498-8405-4988-852E-646CF9117FB8}">
      <dgm:prSet/>
      <dgm:spPr/>
      <dgm:t>
        <a:bodyPr/>
        <a:lstStyle/>
        <a:p>
          <a:endParaRPr lang="en-US"/>
        </a:p>
      </dgm:t>
    </dgm:pt>
    <dgm:pt modelId="{8F1823E9-3AA3-4E8C-B52F-ACF9E757FEF2}">
      <dgm:prSet/>
      <dgm:spPr/>
      <dgm:t>
        <a:bodyPr/>
        <a:lstStyle/>
        <a:p>
          <a:r>
            <a:rPr lang="en-US" b="1" dirty="0"/>
            <a:t>Feature Importance:</a:t>
          </a:r>
          <a:endParaRPr lang="en-US" dirty="0"/>
        </a:p>
      </dgm:t>
    </dgm:pt>
    <dgm:pt modelId="{AB1234B6-D720-43A1-BEA3-F2084A179133}" type="parTrans" cxnId="{17F8F045-E746-4AC9-97EB-FFC923125AA1}">
      <dgm:prSet/>
      <dgm:spPr/>
      <dgm:t>
        <a:bodyPr/>
        <a:lstStyle/>
        <a:p>
          <a:endParaRPr lang="en-US"/>
        </a:p>
      </dgm:t>
    </dgm:pt>
    <dgm:pt modelId="{8905B5D4-9781-46A9-B9A3-3D4CE29625C7}" type="sibTrans" cxnId="{17F8F045-E746-4AC9-97EB-FFC923125AA1}">
      <dgm:prSet/>
      <dgm:spPr/>
      <dgm:t>
        <a:bodyPr/>
        <a:lstStyle/>
        <a:p>
          <a:endParaRPr lang="en-US"/>
        </a:p>
      </dgm:t>
    </dgm:pt>
    <dgm:pt modelId="{3D5BF508-79F6-488B-B93B-D4CF3F996D87}">
      <dgm:prSet/>
      <dgm:spPr/>
      <dgm:t>
        <a:bodyPr/>
        <a:lstStyle/>
        <a:p>
          <a:r>
            <a:rPr lang="en-US" dirty="0"/>
            <a:t>Word frequency, sentiment scores, review length</a:t>
          </a:r>
        </a:p>
      </dgm:t>
    </dgm:pt>
    <dgm:pt modelId="{74EB5675-B4E8-42D9-B6CD-5050B79FE044}" type="parTrans" cxnId="{F324B960-9ADB-49C7-A901-0EA02FAED0F3}">
      <dgm:prSet/>
      <dgm:spPr/>
      <dgm:t>
        <a:bodyPr/>
        <a:lstStyle/>
        <a:p>
          <a:endParaRPr lang="en-US"/>
        </a:p>
      </dgm:t>
    </dgm:pt>
    <dgm:pt modelId="{EE378839-B24A-495F-8717-609EE881BD89}" type="sibTrans" cxnId="{F324B960-9ADB-49C7-A901-0EA02FAED0F3}">
      <dgm:prSet/>
      <dgm:spPr/>
      <dgm:t>
        <a:bodyPr/>
        <a:lstStyle/>
        <a:p>
          <a:endParaRPr lang="en-US"/>
        </a:p>
      </dgm:t>
    </dgm:pt>
    <dgm:pt modelId="{09F25426-2017-43C0-934B-AA72E604DDE2}">
      <dgm:prSet/>
      <dgm:spPr/>
      <dgm:t>
        <a:bodyPr/>
        <a:lstStyle/>
        <a:p>
          <a:r>
            <a:rPr lang="en-AU" b="1" dirty="0"/>
            <a:t>Validation:</a:t>
          </a:r>
          <a:endParaRPr lang="en-US" dirty="0"/>
        </a:p>
      </dgm:t>
    </dgm:pt>
    <dgm:pt modelId="{40D34820-2E88-47BE-B7CE-2A2983D6CF88}" type="parTrans" cxnId="{3B9210F5-A752-4D10-9FFE-7E4E85030DB9}">
      <dgm:prSet/>
      <dgm:spPr/>
      <dgm:t>
        <a:bodyPr/>
        <a:lstStyle/>
        <a:p>
          <a:endParaRPr lang="en-US"/>
        </a:p>
      </dgm:t>
    </dgm:pt>
    <dgm:pt modelId="{20360DB7-170F-4A71-86B4-957B0F5C591E}" type="sibTrans" cxnId="{3B9210F5-A752-4D10-9FFE-7E4E85030DB9}">
      <dgm:prSet/>
      <dgm:spPr/>
      <dgm:t>
        <a:bodyPr/>
        <a:lstStyle/>
        <a:p>
          <a:endParaRPr lang="en-US"/>
        </a:p>
      </dgm:t>
    </dgm:pt>
    <dgm:pt modelId="{48B6C4C8-650C-4619-B26F-9FA22E437FB8}">
      <dgm:prSet/>
      <dgm:spPr/>
      <dgm:t>
        <a:bodyPr/>
        <a:lstStyle/>
        <a:p>
          <a:r>
            <a:rPr lang="en-AU"/>
            <a:t>Cross-validation ensures robustness</a:t>
          </a:r>
          <a:endParaRPr lang="en-US"/>
        </a:p>
      </dgm:t>
    </dgm:pt>
    <dgm:pt modelId="{847E8B14-0BCE-4201-9723-8A436DA7E55B}" type="parTrans" cxnId="{69D58921-F643-4856-8CCC-7AE018885F69}">
      <dgm:prSet/>
      <dgm:spPr/>
      <dgm:t>
        <a:bodyPr/>
        <a:lstStyle/>
        <a:p>
          <a:endParaRPr lang="en-US"/>
        </a:p>
      </dgm:t>
    </dgm:pt>
    <dgm:pt modelId="{CB0C42A9-5A5D-47A7-B6B7-9B7DBDE3524D}" type="sibTrans" cxnId="{69D58921-F643-4856-8CCC-7AE018885F69}">
      <dgm:prSet/>
      <dgm:spPr/>
      <dgm:t>
        <a:bodyPr/>
        <a:lstStyle/>
        <a:p>
          <a:endParaRPr lang="en-US"/>
        </a:p>
      </dgm:t>
    </dgm:pt>
    <dgm:pt modelId="{571B044A-CE8B-4E70-92EA-ABE88205A467}">
      <dgm:prSet/>
      <dgm:spPr/>
      <dgm:t>
        <a:bodyPr/>
        <a:lstStyle/>
        <a:p>
          <a:r>
            <a:rPr lang="en-US" b="1"/>
            <a:t>Deployment Ready:</a:t>
          </a:r>
          <a:endParaRPr lang="en-US"/>
        </a:p>
      </dgm:t>
    </dgm:pt>
    <dgm:pt modelId="{C1BE29E9-C357-46B2-9B0A-7F4CFDDF2222}" type="parTrans" cxnId="{B98951D8-A9C9-4EA9-A9E0-E7B51A017DF6}">
      <dgm:prSet/>
      <dgm:spPr/>
      <dgm:t>
        <a:bodyPr/>
        <a:lstStyle/>
        <a:p>
          <a:endParaRPr lang="en-US"/>
        </a:p>
      </dgm:t>
    </dgm:pt>
    <dgm:pt modelId="{49F10893-9630-4EDB-A2BF-77B18AF87995}" type="sibTrans" cxnId="{B98951D8-A9C9-4EA9-A9E0-E7B51A017DF6}">
      <dgm:prSet/>
      <dgm:spPr/>
      <dgm:t>
        <a:bodyPr/>
        <a:lstStyle/>
        <a:p>
          <a:endParaRPr lang="en-US"/>
        </a:p>
      </dgm:t>
    </dgm:pt>
    <dgm:pt modelId="{FEAFB128-D240-4494-BE73-5D27D2906948}">
      <dgm:prSet/>
      <dgm:spPr/>
      <dgm:t>
        <a:bodyPr/>
        <a:lstStyle/>
        <a:p>
          <a:r>
            <a:rPr lang="en-US"/>
            <a:t>Integrable with existing systems</a:t>
          </a:r>
        </a:p>
      </dgm:t>
    </dgm:pt>
    <dgm:pt modelId="{013F4FF4-842C-40CB-B183-0FC93E979078}" type="parTrans" cxnId="{5CE65372-CC57-4A3C-BA48-4DDC080862E8}">
      <dgm:prSet/>
      <dgm:spPr/>
      <dgm:t>
        <a:bodyPr/>
        <a:lstStyle/>
        <a:p>
          <a:endParaRPr lang="en-US"/>
        </a:p>
      </dgm:t>
    </dgm:pt>
    <dgm:pt modelId="{BE1FFE12-A1D8-4D4C-8F53-6B18B0005F60}" type="sibTrans" cxnId="{5CE65372-CC57-4A3C-BA48-4DDC080862E8}">
      <dgm:prSet/>
      <dgm:spPr/>
      <dgm:t>
        <a:bodyPr/>
        <a:lstStyle/>
        <a:p>
          <a:endParaRPr lang="en-US"/>
        </a:p>
      </dgm:t>
    </dgm:pt>
    <dgm:pt modelId="{257A25BB-5EEC-4F6D-877D-3CBBB2CB8BFB}">
      <dgm:prSet/>
      <dgm:spPr/>
      <dgm:t>
        <a:bodyPr/>
        <a:lstStyle/>
        <a:p>
          <a:r>
            <a:rPr lang="en-US" b="1" dirty="0"/>
            <a:t>Recall: </a:t>
          </a:r>
          <a:r>
            <a:rPr lang="en-US" b="0" dirty="0"/>
            <a:t>0.86%</a:t>
          </a:r>
        </a:p>
      </dgm:t>
    </dgm:pt>
    <dgm:pt modelId="{11128107-1FD0-4781-9BF2-41E597AADB40}" type="parTrans" cxnId="{2DAC22F8-9B37-4434-925D-3B1D7FDF2369}">
      <dgm:prSet/>
      <dgm:spPr/>
      <dgm:t>
        <a:bodyPr/>
        <a:lstStyle/>
        <a:p>
          <a:endParaRPr lang="en-AU"/>
        </a:p>
      </dgm:t>
    </dgm:pt>
    <dgm:pt modelId="{9522A1A3-9F87-4C55-9532-4F9108FD42C3}" type="sibTrans" cxnId="{2DAC22F8-9B37-4434-925D-3B1D7FDF2369}">
      <dgm:prSet/>
      <dgm:spPr/>
      <dgm:t>
        <a:bodyPr/>
        <a:lstStyle/>
        <a:p>
          <a:endParaRPr lang="en-AU"/>
        </a:p>
      </dgm:t>
    </dgm:pt>
    <dgm:pt modelId="{EE82DA93-7A5C-4620-8029-B755E468A5A2}">
      <dgm:prSet/>
      <dgm:spPr/>
      <dgm:t>
        <a:bodyPr/>
        <a:lstStyle/>
        <a:p>
          <a:r>
            <a:rPr lang="en-US" b="1" dirty="0"/>
            <a:t>F1Score: </a:t>
          </a:r>
          <a:r>
            <a:rPr lang="en-US" b="0" dirty="0"/>
            <a:t>0.86%</a:t>
          </a:r>
        </a:p>
      </dgm:t>
    </dgm:pt>
    <dgm:pt modelId="{C09F5E11-75BD-477A-91F4-E163A26B4211}" type="parTrans" cxnId="{9056DAAC-0068-4B3A-A378-518CFC1A7762}">
      <dgm:prSet/>
      <dgm:spPr/>
      <dgm:t>
        <a:bodyPr/>
        <a:lstStyle/>
        <a:p>
          <a:endParaRPr lang="en-AU"/>
        </a:p>
      </dgm:t>
    </dgm:pt>
    <dgm:pt modelId="{D8F7D209-CC8E-4E33-BBB3-F2233FF5AE69}" type="sibTrans" cxnId="{9056DAAC-0068-4B3A-A378-518CFC1A7762}">
      <dgm:prSet/>
      <dgm:spPr/>
      <dgm:t>
        <a:bodyPr/>
        <a:lstStyle/>
        <a:p>
          <a:endParaRPr lang="en-AU"/>
        </a:p>
      </dgm:t>
    </dgm:pt>
    <dgm:pt modelId="{F6C64231-8377-4D4E-88D6-FBE879BFC482}">
      <dgm:prSet/>
      <dgm:spPr/>
      <dgm:t>
        <a:bodyPr/>
        <a:lstStyle/>
        <a:p>
          <a:r>
            <a:rPr lang="en-US" b="1" dirty="0"/>
            <a:t>56%</a:t>
          </a:r>
          <a:r>
            <a:rPr lang="en-US" dirty="0"/>
            <a:t> True reviews (from verified purchases)</a:t>
          </a:r>
        </a:p>
      </dgm:t>
    </dgm:pt>
    <dgm:pt modelId="{B4F0240B-9DE5-465B-ACC9-52B9D6354E03}" type="parTrans" cxnId="{9870CA47-97BC-4B07-895A-F8A932DEE467}">
      <dgm:prSet/>
      <dgm:spPr/>
      <dgm:t>
        <a:bodyPr/>
        <a:lstStyle/>
        <a:p>
          <a:endParaRPr lang="en-AU"/>
        </a:p>
      </dgm:t>
    </dgm:pt>
    <dgm:pt modelId="{6C7F86B8-5A84-47E2-A517-B63FC77BFCEA}" type="sibTrans" cxnId="{9870CA47-97BC-4B07-895A-F8A932DEE467}">
      <dgm:prSet/>
      <dgm:spPr/>
      <dgm:t>
        <a:bodyPr/>
        <a:lstStyle/>
        <a:p>
          <a:endParaRPr lang="en-AU"/>
        </a:p>
      </dgm:t>
    </dgm:pt>
    <dgm:pt modelId="{98685396-2E81-419A-BFA9-4DAAD33CE35D}">
      <dgm:prSet/>
      <dgm:spPr/>
      <dgm:t>
        <a:bodyPr/>
        <a:lstStyle/>
        <a:p>
          <a:r>
            <a:rPr lang="en-US" b="1" dirty="0"/>
            <a:t>44%</a:t>
          </a:r>
          <a:r>
            <a:rPr lang="en-US" dirty="0"/>
            <a:t> False reviews (from non-verified purchases)</a:t>
          </a:r>
        </a:p>
      </dgm:t>
    </dgm:pt>
    <dgm:pt modelId="{9DDF4E2B-8557-497D-9BFC-A4EE9A4958CF}" type="parTrans" cxnId="{9BD9A710-809F-446E-87EC-23609356384C}">
      <dgm:prSet/>
      <dgm:spPr/>
      <dgm:t>
        <a:bodyPr/>
        <a:lstStyle/>
        <a:p>
          <a:endParaRPr lang="en-AU"/>
        </a:p>
      </dgm:t>
    </dgm:pt>
    <dgm:pt modelId="{485C4C1A-79D5-4AF1-9378-AF20A5095372}" type="sibTrans" cxnId="{9BD9A710-809F-446E-87EC-23609356384C}">
      <dgm:prSet/>
      <dgm:spPr/>
      <dgm:t>
        <a:bodyPr/>
        <a:lstStyle/>
        <a:p>
          <a:endParaRPr lang="en-AU"/>
        </a:p>
      </dgm:t>
    </dgm:pt>
    <dgm:pt modelId="{94D71778-9AEA-4FB3-9D8C-9CBCCE1D03E0}">
      <dgm:prSet/>
      <dgm:spPr/>
      <dgm:t>
        <a:bodyPr/>
        <a:lstStyle/>
        <a:p>
          <a:endParaRPr lang="en-US" dirty="0"/>
        </a:p>
      </dgm:t>
    </dgm:pt>
    <dgm:pt modelId="{F0AB4D40-5501-428B-AB4B-23A84879DBA8}" type="parTrans" cxnId="{FEE2E0E1-5C00-49C1-80B1-5A963BDCF5FE}">
      <dgm:prSet/>
      <dgm:spPr/>
      <dgm:t>
        <a:bodyPr/>
        <a:lstStyle/>
        <a:p>
          <a:endParaRPr lang="en-AU"/>
        </a:p>
      </dgm:t>
    </dgm:pt>
    <dgm:pt modelId="{87B2790A-B619-44D0-8BDD-8A37C3819279}" type="sibTrans" cxnId="{FEE2E0E1-5C00-49C1-80B1-5A963BDCF5FE}">
      <dgm:prSet/>
      <dgm:spPr/>
      <dgm:t>
        <a:bodyPr/>
        <a:lstStyle/>
        <a:p>
          <a:endParaRPr lang="en-AU"/>
        </a:p>
      </dgm:t>
    </dgm:pt>
    <dgm:pt modelId="{C474D579-0CB2-42D6-8C6D-3EED5C38ADDD}">
      <dgm:prSet/>
      <dgm:spPr/>
      <dgm:t>
        <a:bodyPr/>
        <a:lstStyle/>
        <a:p>
          <a:r>
            <a:rPr lang="en-US" dirty="0"/>
            <a:t>Longer reviews may indicate inauthenticity.</a:t>
          </a:r>
        </a:p>
      </dgm:t>
    </dgm:pt>
    <dgm:pt modelId="{506ED3F9-B038-4F38-A7B3-013D79FF57B3}" type="parTrans" cxnId="{50D46C64-99AB-48F8-8CB3-D30E42D1B08B}">
      <dgm:prSet/>
      <dgm:spPr/>
      <dgm:t>
        <a:bodyPr/>
        <a:lstStyle/>
        <a:p>
          <a:endParaRPr lang="en-AU"/>
        </a:p>
      </dgm:t>
    </dgm:pt>
    <dgm:pt modelId="{97FB60E9-7618-42D1-B38D-9C6E091F1A31}" type="sibTrans" cxnId="{50D46C64-99AB-48F8-8CB3-D30E42D1B08B}">
      <dgm:prSet/>
      <dgm:spPr/>
      <dgm:t>
        <a:bodyPr/>
        <a:lstStyle/>
        <a:p>
          <a:endParaRPr lang="en-AU"/>
        </a:p>
      </dgm:t>
    </dgm:pt>
    <dgm:pt modelId="{D39B5A33-078B-413A-AE62-9E35C2EA7389}" type="pres">
      <dgm:prSet presAssocID="{165C75BF-2167-41A6-97C3-3DCBB5581060}" presName="linear" presStyleCnt="0">
        <dgm:presLayoutVars>
          <dgm:animLvl val="lvl"/>
          <dgm:resizeHandles val="exact"/>
        </dgm:presLayoutVars>
      </dgm:prSet>
      <dgm:spPr/>
    </dgm:pt>
    <dgm:pt modelId="{4B0A27AE-36CD-4F4A-93C4-B81147848A92}" type="pres">
      <dgm:prSet presAssocID="{D38A8DD6-4D70-41CA-8C89-400CF58AEF97}" presName="parentText" presStyleLbl="node1" presStyleIdx="0" presStyleCnt="5">
        <dgm:presLayoutVars>
          <dgm:chMax val="0"/>
          <dgm:bulletEnabled val="1"/>
        </dgm:presLayoutVars>
      </dgm:prSet>
      <dgm:spPr/>
    </dgm:pt>
    <dgm:pt modelId="{E84B33D9-B8BF-4D38-8F02-3CEB1FCA1317}" type="pres">
      <dgm:prSet presAssocID="{0315D866-A97F-454C-8EFE-003C703B624D}" presName="spacer" presStyleCnt="0"/>
      <dgm:spPr/>
    </dgm:pt>
    <dgm:pt modelId="{AE490267-D7D4-4CE8-8D89-82F5F5409D17}" type="pres">
      <dgm:prSet presAssocID="{2824F1AA-4E6E-41BF-89EE-D04E27B40A85}" presName="parentText" presStyleLbl="node1" presStyleIdx="1" presStyleCnt="5">
        <dgm:presLayoutVars>
          <dgm:chMax val="0"/>
          <dgm:bulletEnabled val="1"/>
        </dgm:presLayoutVars>
      </dgm:prSet>
      <dgm:spPr/>
    </dgm:pt>
    <dgm:pt modelId="{F6145BF8-4B8E-4183-8113-D6D703927036}" type="pres">
      <dgm:prSet presAssocID="{2824F1AA-4E6E-41BF-89EE-D04E27B40A85}" presName="childText" presStyleLbl="revTx" presStyleIdx="0" presStyleCnt="4">
        <dgm:presLayoutVars>
          <dgm:bulletEnabled val="1"/>
        </dgm:presLayoutVars>
      </dgm:prSet>
      <dgm:spPr/>
    </dgm:pt>
    <dgm:pt modelId="{6597DDA5-564A-4B45-93AC-B2CD0530340C}" type="pres">
      <dgm:prSet presAssocID="{8F1823E9-3AA3-4E8C-B52F-ACF9E757FEF2}" presName="parentText" presStyleLbl="node1" presStyleIdx="2" presStyleCnt="5">
        <dgm:presLayoutVars>
          <dgm:chMax val="0"/>
          <dgm:bulletEnabled val="1"/>
        </dgm:presLayoutVars>
      </dgm:prSet>
      <dgm:spPr/>
    </dgm:pt>
    <dgm:pt modelId="{14EECA39-0348-47B5-9ECA-4F26790EC70A}" type="pres">
      <dgm:prSet presAssocID="{8F1823E9-3AA3-4E8C-B52F-ACF9E757FEF2}" presName="childText" presStyleLbl="revTx" presStyleIdx="1" presStyleCnt="4">
        <dgm:presLayoutVars>
          <dgm:bulletEnabled val="1"/>
        </dgm:presLayoutVars>
      </dgm:prSet>
      <dgm:spPr/>
    </dgm:pt>
    <dgm:pt modelId="{437120F0-C89B-473F-9D60-05DC8DEA3996}" type="pres">
      <dgm:prSet presAssocID="{09F25426-2017-43C0-934B-AA72E604DDE2}" presName="parentText" presStyleLbl="node1" presStyleIdx="3" presStyleCnt="5">
        <dgm:presLayoutVars>
          <dgm:chMax val="0"/>
          <dgm:bulletEnabled val="1"/>
        </dgm:presLayoutVars>
      </dgm:prSet>
      <dgm:spPr/>
    </dgm:pt>
    <dgm:pt modelId="{1F1B847B-7E29-4A86-9A8F-CEB4C41EF313}" type="pres">
      <dgm:prSet presAssocID="{09F25426-2017-43C0-934B-AA72E604DDE2}" presName="childText" presStyleLbl="revTx" presStyleIdx="2" presStyleCnt="4">
        <dgm:presLayoutVars>
          <dgm:bulletEnabled val="1"/>
        </dgm:presLayoutVars>
      </dgm:prSet>
      <dgm:spPr/>
    </dgm:pt>
    <dgm:pt modelId="{E9C9F0D6-EFDF-4358-B48B-7C27EF6A4F54}" type="pres">
      <dgm:prSet presAssocID="{571B044A-CE8B-4E70-92EA-ABE88205A467}" presName="parentText" presStyleLbl="node1" presStyleIdx="4" presStyleCnt="5">
        <dgm:presLayoutVars>
          <dgm:chMax val="0"/>
          <dgm:bulletEnabled val="1"/>
        </dgm:presLayoutVars>
      </dgm:prSet>
      <dgm:spPr/>
    </dgm:pt>
    <dgm:pt modelId="{09D292DC-50F7-4765-9A79-0C210F09C52C}" type="pres">
      <dgm:prSet presAssocID="{571B044A-CE8B-4E70-92EA-ABE88205A467}" presName="childText" presStyleLbl="revTx" presStyleIdx="3" presStyleCnt="4">
        <dgm:presLayoutVars>
          <dgm:bulletEnabled val="1"/>
        </dgm:presLayoutVars>
      </dgm:prSet>
      <dgm:spPr/>
    </dgm:pt>
  </dgm:ptLst>
  <dgm:cxnLst>
    <dgm:cxn modelId="{6FCBA705-4CC4-4181-8281-D373721ADE55}" type="presOf" srcId="{09F25426-2017-43C0-934B-AA72E604DDE2}" destId="{437120F0-C89B-473F-9D60-05DC8DEA3996}" srcOrd="0" destOrd="0" presId="urn:microsoft.com/office/officeart/2005/8/layout/vList2"/>
    <dgm:cxn modelId="{BB52490C-D267-45C6-A877-25316D35C3DF}" type="presOf" srcId="{48B6C4C8-650C-4619-B26F-9FA22E437FB8}" destId="{1F1B847B-7E29-4A86-9A8F-CEB4C41EF313}" srcOrd="0" destOrd="0" presId="urn:microsoft.com/office/officeart/2005/8/layout/vList2"/>
    <dgm:cxn modelId="{9BD9A710-809F-446E-87EC-23609356384C}" srcId="{8F1823E9-3AA3-4E8C-B52F-ACF9E757FEF2}" destId="{98685396-2E81-419A-BFA9-4DAAD33CE35D}" srcOrd="2" destOrd="0" parTransId="{9DDF4E2B-8557-497D-9BFC-A4EE9A4958CF}" sibTransId="{485C4C1A-79D5-4AF1-9378-AF20A5095372}"/>
    <dgm:cxn modelId="{CA68EB10-9285-428D-B59E-C0D7DDD20630}" type="presOf" srcId="{C474D579-0CB2-42D6-8C6D-3EED5C38ADDD}" destId="{14EECA39-0348-47B5-9ECA-4F26790EC70A}" srcOrd="0" destOrd="3" presId="urn:microsoft.com/office/officeart/2005/8/layout/vList2"/>
    <dgm:cxn modelId="{EE051815-DA65-4116-8EC7-2642DF1A7D04}" type="presOf" srcId="{EE82DA93-7A5C-4620-8029-B755E468A5A2}" destId="{F6145BF8-4B8E-4183-8113-D6D703927036}" srcOrd="0" destOrd="4" presId="urn:microsoft.com/office/officeart/2005/8/layout/vList2"/>
    <dgm:cxn modelId="{49026D1D-8011-40DF-B728-2E620CA12017}" type="presOf" srcId="{2824F1AA-4E6E-41BF-89EE-D04E27B40A85}" destId="{AE490267-D7D4-4CE8-8D89-82F5F5409D17}" srcOrd="0" destOrd="0" presId="urn:microsoft.com/office/officeart/2005/8/layout/vList2"/>
    <dgm:cxn modelId="{69D58921-F643-4856-8CCC-7AE018885F69}" srcId="{09F25426-2017-43C0-934B-AA72E604DDE2}" destId="{48B6C4C8-650C-4619-B26F-9FA22E437FB8}" srcOrd="0" destOrd="0" parTransId="{847E8B14-0BCE-4201-9723-8A436DA7E55B}" sibTransId="{CB0C42A9-5A5D-47A7-B6B7-9B7DBDE3524D}"/>
    <dgm:cxn modelId="{D96B6540-DC3B-41DB-B4CE-BB5D2A81B7E7}" type="presOf" srcId="{3D5BF508-79F6-488B-B93B-D4CF3F996D87}" destId="{14EECA39-0348-47B5-9ECA-4F26790EC70A}" srcOrd="0" destOrd="0" presId="urn:microsoft.com/office/officeart/2005/8/layout/vList2"/>
    <dgm:cxn modelId="{F324B960-9ADB-49C7-A901-0EA02FAED0F3}" srcId="{8F1823E9-3AA3-4E8C-B52F-ACF9E757FEF2}" destId="{3D5BF508-79F6-488B-B93B-D4CF3F996D87}" srcOrd="0" destOrd="0" parTransId="{74EB5675-B4E8-42D9-B6CD-5050B79FE044}" sibTransId="{EE378839-B24A-495F-8717-609EE881BD89}"/>
    <dgm:cxn modelId="{94919C61-BFB2-4ACB-A004-D8A75D1D6F4B}" type="presOf" srcId="{28B91D35-15AF-4E67-AFDA-9CA07B156F12}" destId="{F6145BF8-4B8E-4183-8113-D6D703927036}" srcOrd="0" destOrd="1" presId="urn:microsoft.com/office/officeart/2005/8/layout/vList2"/>
    <dgm:cxn modelId="{18AA1F44-08CC-4356-922C-B6C28DF958E8}" type="presOf" srcId="{F6C64231-8377-4D4E-88D6-FBE879BFC482}" destId="{14EECA39-0348-47B5-9ECA-4F26790EC70A}" srcOrd="0" destOrd="1" presId="urn:microsoft.com/office/officeart/2005/8/layout/vList2"/>
    <dgm:cxn modelId="{50D46C64-99AB-48F8-8CB3-D30E42D1B08B}" srcId="{8F1823E9-3AA3-4E8C-B52F-ACF9E757FEF2}" destId="{C474D579-0CB2-42D6-8C6D-3EED5C38ADDD}" srcOrd="3" destOrd="0" parTransId="{506ED3F9-B038-4F38-A7B3-013D79FF57B3}" sibTransId="{97FB60E9-7618-42D1-B38D-9C6E091F1A31}"/>
    <dgm:cxn modelId="{17F8F045-E746-4AC9-97EB-FFC923125AA1}" srcId="{165C75BF-2167-41A6-97C3-3DCBB5581060}" destId="{8F1823E9-3AA3-4E8C-B52F-ACF9E757FEF2}" srcOrd="2" destOrd="0" parTransId="{AB1234B6-D720-43A1-BEA3-F2084A179133}" sibTransId="{8905B5D4-9781-46A9-B9A3-3D4CE29625C7}"/>
    <dgm:cxn modelId="{9870CA47-97BC-4B07-895A-F8A932DEE467}" srcId="{8F1823E9-3AA3-4E8C-B52F-ACF9E757FEF2}" destId="{F6C64231-8377-4D4E-88D6-FBE879BFC482}" srcOrd="1" destOrd="0" parTransId="{B4F0240B-9DE5-465B-ACC9-52B9D6354E03}" sibTransId="{6C7F86B8-5A84-47E2-A517-B63FC77BFCEA}"/>
    <dgm:cxn modelId="{1672F148-B538-48FC-9CD1-8246B003EC21}" type="presOf" srcId="{7A44FAB6-0C22-48EC-9467-02603F5DAC68}" destId="{F6145BF8-4B8E-4183-8113-D6D703927036}" srcOrd="0" destOrd="0" presId="urn:microsoft.com/office/officeart/2005/8/layout/vList2"/>
    <dgm:cxn modelId="{58F21B6D-5EC6-47F1-8785-77D77D4260AB}" type="presOf" srcId="{94D71778-9AEA-4FB3-9D8C-9CBCCE1D03E0}" destId="{14EECA39-0348-47B5-9ECA-4F26790EC70A}" srcOrd="0" destOrd="4" presId="urn:microsoft.com/office/officeart/2005/8/layout/vList2"/>
    <dgm:cxn modelId="{5CE65372-CC57-4A3C-BA48-4DDC080862E8}" srcId="{571B044A-CE8B-4E70-92EA-ABE88205A467}" destId="{FEAFB128-D240-4494-BE73-5D27D2906948}" srcOrd="0" destOrd="0" parTransId="{013F4FF4-842C-40CB-B183-0FC93E979078}" sibTransId="{BE1FFE12-A1D8-4D4C-8F53-6B18B0005F60}"/>
    <dgm:cxn modelId="{151CEC52-7677-4738-844E-EDC04C8CB1BC}" type="presOf" srcId="{571B044A-CE8B-4E70-92EA-ABE88205A467}" destId="{E9C9F0D6-EFDF-4358-B48B-7C27EF6A4F54}" srcOrd="0" destOrd="0" presId="urn:microsoft.com/office/officeart/2005/8/layout/vList2"/>
    <dgm:cxn modelId="{A5AD1454-38BC-48CC-B086-378679E0D792}" srcId="{7A44FAB6-0C22-48EC-9467-02603F5DAC68}" destId="{28B91D35-15AF-4E67-AFDA-9CA07B156F12}" srcOrd="0" destOrd="0" parTransId="{FDC1BD6C-2390-4C33-B304-28010EC44B20}" sibTransId="{228D3B40-283E-401F-801C-7B5C47106A55}"/>
    <dgm:cxn modelId="{FC14697A-664D-4158-BCF3-6C5283B3D526}" type="presOf" srcId="{D38A8DD6-4D70-41CA-8C89-400CF58AEF97}" destId="{4B0A27AE-36CD-4F4A-93C4-B81147848A92}" srcOrd="0" destOrd="0" presId="urn:microsoft.com/office/officeart/2005/8/layout/vList2"/>
    <dgm:cxn modelId="{22D0367D-7C8F-4C31-A152-C9FD9F5B6A65}" srcId="{2824F1AA-4E6E-41BF-89EE-D04E27B40A85}" destId="{7A44FAB6-0C22-48EC-9467-02603F5DAC68}" srcOrd="0" destOrd="0" parTransId="{F0609E3A-6A0F-4E51-88BF-5B537BDD355D}" sibTransId="{75238317-AEB3-409D-87E5-3FAE0DC495C1}"/>
    <dgm:cxn modelId="{43726D91-BDF8-4E5A-B226-F360E59BA079}" type="presOf" srcId="{C1EA848B-4D53-497B-B43E-CC206132C071}" destId="{F6145BF8-4B8E-4183-8113-D6D703927036}" srcOrd="0" destOrd="2" presId="urn:microsoft.com/office/officeart/2005/8/layout/vList2"/>
    <dgm:cxn modelId="{0DB9B592-BE13-4E3F-9059-79ACF4C3AD21}" type="presOf" srcId="{98685396-2E81-419A-BFA9-4DAAD33CE35D}" destId="{14EECA39-0348-47B5-9ECA-4F26790EC70A}" srcOrd="0" destOrd="2" presId="urn:microsoft.com/office/officeart/2005/8/layout/vList2"/>
    <dgm:cxn modelId="{C211C498-8405-4988-852E-646CF9117FB8}" srcId="{28B91D35-15AF-4E67-AFDA-9CA07B156F12}" destId="{C1EA848B-4D53-497B-B43E-CC206132C071}" srcOrd="0" destOrd="0" parTransId="{E21DB91C-B22D-4AAD-BC2B-C7CEF0CD8BE7}" sibTransId="{3EDD70A8-1882-4DBA-9662-F15838FA4A67}"/>
    <dgm:cxn modelId="{A28951A8-9862-44D2-8F9E-4C82754C08F7}" srcId="{165C75BF-2167-41A6-97C3-3DCBB5581060}" destId="{2824F1AA-4E6E-41BF-89EE-D04E27B40A85}" srcOrd="1" destOrd="0" parTransId="{50378092-525D-42F0-A4F5-F093E3BC95E9}" sibTransId="{F8DE204C-D7F6-4260-B52D-85468E1622F7}"/>
    <dgm:cxn modelId="{9056DAAC-0068-4B3A-A378-518CFC1A7762}" srcId="{28B91D35-15AF-4E67-AFDA-9CA07B156F12}" destId="{EE82DA93-7A5C-4620-8029-B755E468A5A2}" srcOrd="2" destOrd="0" parTransId="{C09F5E11-75BD-477A-91F4-E163A26B4211}" sibTransId="{D8F7D209-CC8E-4E33-BBB3-F2233FF5AE69}"/>
    <dgm:cxn modelId="{FD2372BD-4EC6-4671-915B-8B9D9524B3AF}" type="presOf" srcId="{165C75BF-2167-41A6-97C3-3DCBB5581060}" destId="{D39B5A33-078B-413A-AE62-9E35C2EA7389}" srcOrd="0" destOrd="0" presId="urn:microsoft.com/office/officeart/2005/8/layout/vList2"/>
    <dgm:cxn modelId="{B58342D1-36FB-46F1-99FB-5614916C4EE9}" type="presOf" srcId="{257A25BB-5EEC-4F6D-877D-3CBBB2CB8BFB}" destId="{F6145BF8-4B8E-4183-8113-D6D703927036}" srcOrd="0" destOrd="3" presId="urn:microsoft.com/office/officeart/2005/8/layout/vList2"/>
    <dgm:cxn modelId="{B98951D8-A9C9-4EA9-A9E0-E7B51A017DF6}" srcId="{165C75BF-2167-41A6-97C3-3DCBB5581060}" destId="{571B044A-CE8B-4E70-92EA-ABE88205A467}" srcOrd="4" destOrd="0" parTransId="{C1BE29E9-C357-46B2-9B0A-7F4CFDDF2222}" sibTransId="{49F10893-9630-4EDB-A2BF-77B18AF87995}"/>
    <dgm:cxn modelId="{FEE2E0E1-5C00-49C1-80B1-5A963BDCF5FE}" srcId="{8F1823E9-3AA3-4E8C-B52F-ACF9E757FEF2}" destId="{94D71778-9AEA-4FB3-9D8C-9CBCCE1D03E0}" srcOrd="4" destOrd="0" parTransId="{F0AB4D40-5501-428B-AB4B-23A84879DBA8}" sibTransId="{87B2790A-B619-44D0-8BDD-8A37C3819279}"/>
    <dgm:cxn modelId="{0FDF0AED-7A00-40C7-A8ED-620B50054F72}" srcId="{165C75BF-2167-41A6-97C3-3DCBB5581060}" destId="{D38A8DD6-4D70-41CA-8C89-400CF58AEF97}" srcOrd="0" destOrd="0" parTransId="{2A129C8E-5B5E-4D8A-8DC6-B32E876D93C1}" sibTransId="{0315D866-A97F-454C-8EFE-003C703B624D}"/>
    <dgm:cxn modelId="{5E7895F4-26D1-47A2-88A0-44689187A795}" type="presOf" srcId="{8F1823E9-3AA3-4E8C-B52F-ACF9E757FEF2}" destId="{6597DDA5-564A-4B45-93AC-B2CD0530340C}" srcOrd="0" destOrd="0" presId="urn:microsoft.com/office/officeart/2005/8/layout/vList2"/>
    <dgm:cxn modelId="{3B9210F5-A752-4D10-9FFE-7E4E85030DB9}" srcId="{165C75BF-2167-41A6-97C3-3DCBB5581060}" destId="{09F25426-2017-43C0-934B-AA72E604DDE2}" srcOrd="3" destOrd="0" parTransId="{40D34820-2E88-47BE-B7CE-2A2983D6CF88}" sibTransId="{20360DB7-170F-4A71-86B4-957B0F5C591E}"/>
    <dgm:cxn modelId="{2DAC22F8-9B37-4434-925D-3B1D7FDF2369}" srcId="{28B91D35-15AF-4E67-AFDA-9CA07B156F12}" destId="{257A25BB-5EEC-4F6D-877D-3CBBB2CB8BFB}" srcOrd="1" destOrd="0" parTransId="{11128107-1FD0-4781-9BF2-41E597AADB40}" sibTransId="{9522A1A3-9F87-4C55-9532-4F9108FD42C3}"/>
    <dgm:cxn modelId="{A41ED9F9-3BBC-4A1F-B178-C0BB8D2C9EDB}" type="presOf" srcId="{FEAFB128-D240-4494-BE73-5D27D2906948}" destId="{09D292DC-50F7-4765-9A79-0C210F09C52C}" srcOrd="0" destOrd="0" presId="urn:microsoft.com/office/officeart/2005/8/layout/vList2"/>
    <dgm:cxn modelId="{43531966-1F07-47B2-AB18-2AE8C158723E}" type="presParOf" srcId="{D39B5A33-078B-413A-AE62-9E35C2EA7389}" destId="{4B0A27AE-36CD-4F4A-93C4-B81147848A92}" srcOrd="0" destOrd="0" presId="urn:microsoft.com/office/officeart/2005/8/layout/vList2"/>
    <dgm:cxn modelId="{B6BA44F6-A8F6-4F8E-BE25-4ADA941A3279}" type="presParOf" srcId="{D39B5A33-078B-413A-AE62-9E35C2EA7389}" destId="{E84B33D9-B8BF-4D38-8F02-3CEB1FCA1317}" srcOrd="1" destOrd="0" presId="urn:microsoft.com/office/officeart/2005/8/layout/vList2"/>
    <dgm:cxn modelId="{2AFB9206-A43F-490A-9410-EB730C58B5B8}" type="presParOf" srcId="{D39B5A33-078B-413A-AE62-9E35C2EA7389}" destId="{AE490267-D7D4-4CE8-8D89-82F5F5409D17}" srcOrd="2" destOrd="0" presId="urn:microsoft.com/office/officeart/2005/8/layout/vList2"/>
    <dgm:cxn modelId="{F3632100-A771-450A-AF6F-8DA04860EE09}" type="presParOf" srcId="{D39B5A33-078B-413A-AE62-9E35C2EA7389}" destId="{F6145BF8-4B8E-4183-8113-D6D703927036}" srcOrd="3" destOrd="0" presId="urn:microsoft.com/office/officeart/2005/8/layout/vList2"/>
    <dgm:cxn modelId="{811CEE7E-6C8A-4929-9603-B011F23DA758}" type="presParOf" srcId="{D39B5A33-078B-413A-AE62-9E35C2EA7389}" destId="{6597DDA5-564A-4B45-93AC-B2CD0530340C}" srcOrd="4" destOrd="0" presId="urn:microsoft.com/office/officeart/2005/8/layout/vList2"/>
    <dgm:cxn modelId="{33FD5E90-7E68-4BE5-9156-46EE8F393A81}" type="presParOf" srcId="{D39B5A33-078B-413A-AE62-9E35C2EA7389}" destId="{14EECA39-0348-47B5-9ECA-4F26790EC70A}" srcOrd="5" destOrd="0" presId="urn:microsoft.com/office/officeart/2005/8/layout/vList2"/>
    <dgm:cxn modelId="{F3CCF063-C107-4B38-9F31-BDAA6A86A2F8}" type="presParOf" srcId="{D39B5A33-078B-413A-AE62-9E35C2EA7389}" destId="{437120F0-C89B-473F-9D60-05DC8DEA3996}" srcOrd="6" destOrd="0" presId="urn:microsoft.com/office/officeart/2005/8/layout/vList2"/>
    <dgm:cxn modelId="{42913960-9778-4953-89EE-50B0136C56A7}" type="presParOf" srcId="{D39B5A33-078B-413A-AE62-9E35C2EA7389}" destId="{1F1B847B-7E29-4A86-9A8F-CEB4C41EF313}" srcOrd="7" destOrd="0" presId="urn:microsoft.com/office/officeart/2005/8/layout/vList2"/>
    <dgm:cxn modelId="{AD934C40-D4E1-417E-9174-86BF98DDD1C4}" type="presParOf" srcId="{D39B5A33-078B-413A-AE62-9E35C2EA7389}" destId="{E9C9F0D6-EFDF-4358-B48B-7C27EF6A4F54}" srcOrd="8" destOrd="0" presId="urn:microsoft.com/office/officeart/2005/8/layout/vList2"/>
    <dgm:cxn modelId="{0A9B0E0A-7F75-466F-801B-06F08DCF6789}" type="presParOf" srcId="{D39B5A33-078B-413A-AE62-9E35C2EA7389}" destId="{09D292DC-50F7-4765-9A79-0C210F09C52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1811D-37C9-46E6-B987-907A9901D664}">
      <dsp:nvSpPr>
        <dsp:cNvPr id="0" name=""/>
        <dsp:cNvSpPr/>
      </dsp:nvSpPr>
      <dsp:spPr>
        <a:xfrm>
          <a:off x="9481"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Crucial for influencing purchasing choices.</a:t>
          </a:r>
        </a:p>
        <a:p>
          <a:pPr marL="114300" lvl="1" indent="-114300" algn="just" defTabSz="533400">
            <a:lnSpc>
              <a:spcPct val="90000"/>
            </a:lnSpc>
            <a:spcBef>
              <a:spcPct val="0"/>
            </a:spcBef>
            <a:spcAft>
              <a:spcPct val="15000"/>
            </a:spcAft>
            <a:buChar char="•"/>
          </a:pPr>
          <a:r>
            <a:rPr lang="en-US" sz="1200" kern="1200"/>
            <a:t>Many consumers rely on the experiences of others</a:t>
          </a:r>
        </a:p>
      </dsp:txBody>
      <dsp:txXfrm>
        <a:off x="52298" y="1011069"/>
        <a:ext cx="2170166" cy="1376237"/>
      </dsp:txXfrm>
    </dsp:sp>
    <dsp:sp modelId="{9DC44E91-BAB2-431B-8550-92B456005B20}">
      <dsp:nvSpPr>
        <dsp:cNvPr id="0" name=""/>
        <dsp:cNvSpPr/>
      </dsp:nvSpPr>
      <dsp:spPr>
        <a:xfrm>
          <a:off x="1211481" y="1175413"/>
          <a:ext cx="2836321" cy="2836321"/>
        </a:xfrm>
        <a:prstGeom prst="leftCircularArrow">
          <a:avLst>
            <a:gd name="adj1" fmla="val 4375"/>
            <a:gd name="adj2" fmla="val 554404"/>
            <a:gd name="adj3" fmla="val 2329914"/>
            <a:gd name="adj4" fmla="val 9024489"/>
            <a:gd name="adj5" fmla="val 510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428EA3-A5D4-4DDF-AA76-85B7E62385A4}">
      <dsp:nvSpPr>
        <dsp:cNvPr id="0" name=""/>
        <dsp:cNvSpPr/>
      </dsp:nvSpPr>
      <dsp:spPr>
        <a:xfrm>
          <a:off x="510770" y="2430123"/>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The Role of Online Reviews in Consumer Decision-Making</a:t>
          </a:r>
        </a:p>
      </dsp:txBody>
      <dsp:txXfrm>
        <a:off x="534125" y="2453478"/>
        <a:ext cx="1958445" cy="750674"/>
      </dsp:txXfrm>
    </dsp:sp>
    <dsp:sp modelId="{EEC0960D-3EB0-499D-B3CE-EBAE0518A437}">
      <dsp:nvSpPr>
        <dsp:cNvPr id="0" name=""/>
        <dsp:cNvSpPr/>
      </dsp:nvSpPr>
      <dsp:spPr>
        <a:xfrm>
          <a:off x="3106793"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Builds trust between consumers and businesses.</a:t>
          </a:r>
        </a:p>
        <a:p>
          <a:pPr marL="114300" lvl="1" indent="-114300" algn="just" defTabSz="533400">
            <a:lnSpc>
              <a:spcPct val="90000"/>
            </a:lnSpc>
            <a:spcBef>
              <a:spcPct val="0"/>
            </a:spcBef>
            <a:spcAft>
              <a:spcPct val="15000"/>
            </a:spcAft>
            <a:buChar char="•"/>
          </a:pPr>
          <a:r>
            <a:rPr lang="en-US" sz="1200" kern="1200"/>
            <a:t>Increases confidence in purchasing decisions.</a:t>
          </a:r>
        </a:p>
      </dsp:txBody>
      <dsp:txXfrm>
        <a:off x="3149610" y="1409761"/>
        <a:ext cx="2170166" cy="1376237"/>
      </dsp:txXfrm>
    </dsp:sp>
    <dsp:sp modelId="{3393BC8D-7411-46EB-8B3F-FDFA8D2230F8}">
      <dsp:nvSpPr>
        <dsp:cNvPr id="0" name=""/>
        <dsp:cNvSpPr/>
      </dsp:nvSpPr>
      <dsp:spPr>
        <a:xfrm>
          <a:off x="4289995" y="-287618"/>
          <a:ext cx="3124562" cy="3124562"/>
        </a:xfrm>
        <a:prstGeom prst="circularArrow">
          <a:avLst>
            <a:gd name="adj1" fmla="val 3971"/>
            <a:gd name="adj2" fmla="val 498341"/>
            <a:gd name="adj3" fmla="val 19326148"/>
            <a:gd name="adj4" fmla="val 12575511"/>
            <a:gd name="adj5" fmla="val 4633"/>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F0F373-C364-42A4-B1FD-79EE68ADAF5B}">
      <dsp:nvSpPr>
        <dsp:cNvPr id="0" name=""/>
        <dsp:cNvSpPr/>
      </dsp:nvSpPr>
      <dsp:spPr>
        <a:xfrm>
          <a:off x="3608082" y="569560"/>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Importance of Authenticity in Reviews.</a:t>
          </a:r>
        </a:p>
      </dsp:txBody>
      <dsp:txXfrm>
        <a:off x="3631437" y="592915"/>
        <a:ext cx="1958445" cy="750674"/>
      </dsp:txXfrm>
    </dsp:sp>
    <dsp:sp modelId="{4C468907-6753-4104-8FEE-C80066BE2170}">
      <dsp:nvSpPr>
        <dsp:cNvPr id="0" name=""/>
        <dsp:cNvSpPr/>
      </dsp:nvSpPr>
      <dsp:spPr>
        <a:xfrm>
          <a:off x="6204105"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Threatens consumer trust and distorts product value.</a:t>
          </a:r>
        </a:p>
        <a:p>
          <a:pPr marL="114300" lvl="1" indent="-114300" algn="just" defTabSz="533400">
            <a:lnSpc>
              <a:spcPct val="90000"/>
            </a:lnSpc>
            <a:spcBef>
              <a:spcPct val="0"/>
            </a:spcBef>
            <a:spcAft>
              <a:spcPct val="15000"/>
            </a:spcAft>
            <a:buChar char="•"/>
          </a:pPr>
          <a:r>
            <a:rPr lang="en-US" sz="1200" kern="1200"/>
            <a:t>Can lead to poor purchasing decisions and damage to business reputations.</a:t>
          </a:r>
        </a:p>
      </dsp:txBody>
      <dsp:txXfrm>
        <a:off x="6246922" y="1011069"/>
        <a:ext cx="2170166" cy="1376237"/>
      </dsp:txXfrm>
    </dsp:sp>
    <dsp:sp modelId="{9B6EF00F-BAA9-4EFE-92A7-66866BABD888}">
      <dsp:nvSpPr>
        <dsp:cNvPr id="0" name=""/>
        <dsp:cNvSpPr/>
      </dsp:nvSpPr>
      <dsp:spPr>
        <a:xfrm>
          <a:off x="7406105" y="1175413"/>
          <a:ext cx="2836321" cy="2836321"/>
        </a:xfrm>
        <a:prstGeom prst="leftCircularArrow">
          <a:avLst>
            <a:gd name="adj1" fmla="val 4375"/>
            <a:gd name="adj2" fmla="val 554404"/>
            <a:gd name="adj3" fmla="val 2329914"/>
            <a:gd name="adj4" fmla="val 9024489"/>
            <a:gd name="adj5" fmla="val 510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617D5C-87AA-46D4-A854-3C9DC67113F2}">
      <dsp:nvSpPr>
        <dsp:cNvPr id="0" name=""/>
        <dsp:cNvSpPr/>
      </dsp:nvSpPr>
      <dsp:spPr>
        <a:xfrm>
          <a:off x="6705393" y="2430123"/>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Growing Issue of Review Fraud Affecting Businesses and Consumers.</a:t>
          </a:r>
        </a:p>
      </dsp:txBody>
      <dsp:txXfrm>
        <a:off x="6728748" y="2453478"/>
        <a:ext cx="1958445" cy="750674"/>
      </dsp:txXfrm>
    </dsp:sp>
    <dsp:sp modelId="{972F6BF7-280D-4949-9BBA-F619D0F9BC6A}">
      <dsp:nvSpPr>
        <dsp:cNvPr id="0" name=""/>
        <dsp:cNvSpPr/>
      </dsp:nvSpPr>
      <dsp:spPr>
        <a:xfrm>
          <a:off x="9301416"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Employing machine learning techniques to detect and identify fraudulent reviews.</a:t>
          </a:r>
        </a:p>
        <a:p>
          <a:pPr marL="114300" lvl="1" indent="-114300" algn="just" defTabSz="533400">
            <a:lnSpc>
              <a:spcPct val="90000"/>
            </a:lnSpc>
            <a:spcBef>
              <a:spcPct val="0"/>
            </a:spcBef>
            <a:spcAft>
              <a:spcPct val="15000"/>
            </a:spcAft>
            <a:buChar char="•"/>
          </a:pPr>
          <a:r>
            <a:rPr lang="en-US" sz="1200" kern="1200"/>
            <a:t>Aiming to empower consumers and help businesses maintain credibility.</a:t>
          </a:r>
        </a:p>
      </dsp:txBody>
      <dsp:txXfrm>
        <a:off x="9344233" y="1409761"/>
        <a:ext cx="2170166" cy="1376237"/>
      </dsp:txXfrm>
    </dsp:sp>
    <dsp:sp modelId="{F2CC11AD-605E-4577-B572-DA95413CB2F4}">
      <dsp:nvSpPr>
        <dsp:cNvPr id="0" name=""/>
        <dsp:cNvSpPr/>
      </dsp:nvSpPr>
      <dsp:spPr>
        <a:xfrm>
          <a:off x="9802705" y="569560"/>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AU" sz="1300" kern="1200"/>
            <a:t>Project Focus</a:t>
          </a:r>
          <a:endParaRPr lang="en-US" sz="1300" kern="1200"/>
        </a:p>
      </dsp:txBody>
      <dsp:txXfrm>
        <a:off x="9826060" y="592915"/>
        <a:ext cx="1958445" cy="750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CB779-00D9-4FB1-B30F-E20E1E977204}">
      <dsp:nvSpPr>
        <dsp:cNvPr id="0" name=""/>
        <dsp:cNvSpPr/>
      </dsp:nvSpPr>
      <dsp:spPr>
        <a:xfrm>
          <a:off x="3024"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18DA9-9777-4D30-A67F-D412C5F33685}">
      <dsp:nvSpPr>
        <dsp:cNvPr id="0" name=""/>
        <dsp:cNvSpPr/>
      </dsp:nvSpPr>
      <dsp:spPr>
        <a:xfrm>
          <a:off x="243002"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characteristics differentiate genuine reviews from fraudulent ones?</a:t>
          </a:r>
        </a:p>
      </dsp:txBody>
      <dsp:txXfrm>
        <a:off x="283171" y="1336397"/>
        <a:ext cx="2079463" cy="1291135"/>
      </dsp:txXfrm>
    </dsp:sp>
    <dsp:sp modelId="{2788E55F-D4DE-4D28-BCA2-C1D3B906FA3D}">
      <dsp:nvSpPr>
        <dsp:cNvPr id="0" name=""/>
        <dsp:cNvSpPr/>
      </dsp:nvSpPr>
      <dsp:spPr>
        <a:xfrm>
          <a:off x="2642781"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61C1A-EF93-495F-9D96-6AE877E89612}">
      <dsp:nvSpPr>
        <dsp:cNvPr id="0" name=""/>
        <dsp:cNvSpPr/>
      </dsp:nvSpPr>
      <dsp:spPr>
        <a:xfrm>
          <a:off x="2882759"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How can machine learning models effectively classify reviews?</a:t>
          </a:r>
        </a:p>
      </dsp:txBody>
      <dsp:txXfrm>
        <a:off x="2922928" y="1336397"/>
        <a:ext cx="2079463" cy="1291135"/>
      </dsp:txXfrm>
    </dsp:sp>
    <dsp:sp modelId="{EBF585B4-4F12-4DA0-8B5C-ADB20AF98BF0}">
      <dsp:nvSpPr>
        <dsp:cNvPr id="0" name=""/>
        <dsp:cNvSpPr/>
      </dsp:nvSpPr>
      <dsp:spPr>
        <a:xfrm>
          <a:off x="5282538"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1FDA1-284A-4CE4-B40F-62E84542D92B}">
      <dsp:nvSpPr>
        <dsp:cNvPr id="0" name=""/>
        <dsp:cNvSpPr/>
      </dsp:nvSpPr>
      <dsp:spPr>
        <a:xfrm>
          <a:off x="5522516"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data sources are available for training these models?</a:t>
          </a:r>
        </a:p>
      </dsp:txBody>
      <dsp:txXfrm>
        <a:off x="5562685" y="1336397"/>
        <a:ext cx="2079463" cy="1291135"/>
      </dsp:txXfrm>
    </dsp:sp>
    <dsp:sp modelId="{D7DD3EE4-AB44-49B6-8118-FEB0CF1587D5}">
      <dsp:nvSpPr>
        <dsp:cNvPr id="0" name=""/>
        <dsp:cNvSpPr/>
      </dsp:nvSpPr>
      <dsp:spPr>
        <a:xfrm>
          <a:off x="7922295"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984C5-8527-41CA-A9C3-80244ADDBDDD}">
      <dsp:nvSpPr>
        <dsp:cNvPr id="0" name=""/>
        <dsp:cNvSpPr/>
      </dsp:nvSpPr>
      <dsp:spPr>
        <a:xfrm>
          <a:off x="8162273"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How can results be integrated into existing review systems?</a:t>
          </a:r>
        </a:p>
      </dsp:txBody>
      <dsp:txXfrm>
        <a:off x="8202442" y="1336397"/>
        <a:ext cx="2079463" cy="1291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690A2-4E29-49FA-A79B-55D785893994}">
      <dsp:nvSpPr>
        <dsp:cNvPr id="0" name=""/>
        <dsp:cNvSpPr/>
      </dsp:nvSpPr>
      <dsp:spPr>
        <a:xfrm>
          <a:off x="344872" y="0"/>
          <a:ext cx="5467149" cy="5467149"/>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33FEA-0F84-4E44-B5AE-B06F43D512E8}">
      <dsp:nvSpPr>
        <dsp:cNvPr id="0" name=""/>
        <dsp:cNvSpPr/>
      </dsp:nvSpPr>
      <dsp:spPr>
        <a:xfrm>
          <a:off x="864251" y="519379"/>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 Collection:</a:t>
          </a:r>
          <a:r>
            <a:rPr lang="en-US" sz="1800" kern="1200" dirty="0"/>
            <a:t> Gathering labeled review data from platforms like Amazon.</a:t>
          </a:r>
        </a:p>
      </dsp:txBody>
      <dsp:txXfrm>
        <a:off x="968336" y="623464"/>
        <a:ext cx="1924018" cy="1924018"/>
      </dsp:txXfrm>
    </dsp:sp>
    <dsp:sp modelId="{8A155CE5-303D-4B0B-B144-662376FB62C9}">
      <dsp:nvSpPr>
        <dsp:cNvPr id="0" name=""/>
        <dsp:cNvSpPr/>
      </dsp:nvSpPr>
      <dsp:spPr>
        <a:xfrm>
          <a:off x="3160453" y="519379"/>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 Preprocessing:</a:t>
          </a:r>
          <a:r>
            <a:rPr lang="en-US" sz="1800" kern="1200" dirty="0"/>
            <a:t> Cleaning and preparing data for analysis.</a:t>
          </a:r>
        </a:p>
      </dsp:txBody>
      <dsp:txXfrm>
        <a:off x="3264538" y="623464"/>
        <a:ext cx="1924018" cy="1924018"/>
      </dsp:txXfrm>
    </dsp:sp>
    <dsp:sp modelId="{2EBC34D8-8BC2-435A-B8AF-D18BD1467FD9}">
      <dsp:nvSpPr>
        <dsp:cNvPr id="0" name=""/>
        <dsp:cNvSpPr/>
      </dsp:nvSpPr>
      <dsp:spPr>
        <a:xfrm>
          <a:off x="864251" y="2815581"/>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Feature Engineering:</a:t>
          </a:r>
          <a:r>
            <a:rPr lang="en-US" sz="1800" kern="1200" dirty="0"/>
            <a:t> Identifying key features that indicate review authenticity.</a:t>
          </a:r>
        </a:p>
      </dsp:txBody>
      <dsp:txXfrm>
        <a:off x="968336" y="2919666"/>
        <a:ext cx="1924018" cy="1924018"/>
      </dsp:txXfrm>
    </dsp:sp>
    <dsp:sp modelId="{8ED6B9DB-6A04-4D85-957C-3AF0494347EB}">
      <dsp:nvSpPr>
        <dsp:cNvPr id="0" name=""/>
        <dsp:cNvSpPr/>
      </dsp:nvSpPr>
      <dsp:spPr>
        <a:xfrm>
          <a:off x="3160453" y="2815581"/>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b="1" kern="1200" dirty="0"/>
            <a:t>Model Selection:</a:t>
          </a:r>
          <a:r>
            <a:rPr lang="en-AU" sz="1800" kern="1200" dirty="0"/>
            <a:t> Choosing appropriate algorithms (e.g., MNB, SVM, LR, XGB).</a:t>
          </a:r>
          <a:endParaRPr lang="en-US" sz="1800" kern="1200" dirty="0"/>
        </a:p>
      </dsp:txBody>
      <dsp:txXfrm>
        <a:off x="3264538" y="2919666"/>
        <a:ext cx="1924018" cy="1924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E0803-9D77-46EB-9BD4-7B3252BA2EC2}">
      <dsp:nvSpPr>
        <dsp:cNvPr id="0" name=""/>
        <dsp:cNvSpPr/>
      </dsp:nvSpPr>
      <dsp:spPr>
        <a:xfrm>
          <a:off x="0" y="2348109"/>
          <a:ext cx="1072689" cy="770701"/>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AU" sz="1300" b="1" kern="1200" dirty="0"/>
            <a:t>Verified vs Non-Verified Trends:</a:t>
          </a:r>
          <a:endParaRPr lang="en-US" sz="1300" kern="1200" dirty="0"/>
        </a:p>
      </dsp:txBody>
      <dsp:txXfrm>
        <a:off x="0" y="2348109"/>
        <a:ext cx="1072689" cy="770701"/>
      </dsp:txXfrm>
    </dsp:sp>
    <dsp:sp modelId="{70CBB36E-A136-4651-8108-43F331481966}">
      <dsp:nvSpPr>
        <dsp:cNvPr id="0" name=""/>
        <dsp:cNvSpPr/>
      </dsp:nvSpPr>
      <dsp:spPr>
        <a:xfrm>
          <a:off x="1072689" y="2348109"/>
          <a:ext cx="3218069" cy="77070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dirty="0"/>
            <a:t>Overall, verified purchases are more frequent, signaling greater reliability.</a:t>
          </a:r>
        </a:p>
      </dsp:txBody>
      <dsp:txXfrm>
        <a:off x="1072689" y="2348109"/>
        <a:ext cx="3218069" cy="770701"/>
      </dsp:txXfrm>
    </dsp:sp>
    <dsp:sp modelId="{F0543D77-1404-408C-8C5F-B73BA976CA62}">
      <dsp:nvSpPr>
        <dsp:cNvPr id="0" name=""/>
        <dsp:cNvSpPr/>
      </dsp:nvSpPr>
      <dsp:spPr>
        <a:xfrm rot="10800000">
          <a:off x="0" y="1174330"/>
          <a:ext cx="1072689" cy="118533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AU" sz="1300" b="1" kern="1200"/>
            <a:t>Subcategory Insights:</a:t>
          </a:r>
          <a:endParaRPr lang="en-US" sz="1300" kern="1200"/>
        </a:p>
      </dsp:txBody>
      <dsp:txXfrm rot="-10800000">
        <a:off x="0" y="1174330"/>
        <a:ext cx="1072689" cy="770470"/>
      </dsp:txXfrm>
    </dsp:sp>
    <dsp:sp modelId="{3B4CE38B-8E58-42E8-81B8-9B941A48B549}">
      <dsp:nvSpPr>
        <dsp:cNvPr id="0" name=""/>
        <dsp:cNvSpPr/>
      </dsp:nvSpPr>
      <dsp:spPr>
        <a:xfrm>
          <a:off x="1072689" y="1174330"/>
          <a:ext cx="3218069" cy="77047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a:t>Laundry is the most reviewed subcategory, largely from verified purchases.</a:t>
          </a:r>
        </a:p>
        <a:p>
          <a:pPr marL="0" lvl="0" indent="0" algn="l" defTabSz="488950">
            <a:lnSpc>
              <a:spcPct val="90000"/>
            </a:lnSpc>
            <a:spcBef>
              <a:spcPct val="0"/>
            </a:spcBef>
            <a:spcAft>
              <a:spcPct val="35000"/>
            </a:spcAft>
            <a:buNone/>
          </a:pPr>
          <a:r>
            <a:rPr lang="en-US" sz="1100" kern="1200" dirty="0"/>
            <a:t>Skin Care has a higher proportion of non-verified reviews.</a:t>
          </a:r>
        </a:p>
      </dsp:txBody>
      <dsp:txXfrm>
        <a:off x="1072689" y="1174330"/>
        <a:ext cx="3218069" cy="770470"/>
      </dsp:txXfrm>
    </dsp:sp>
    <dsp:sp modelId="{96D47AEA-5C55-44A8-9C64-E84A80DA9504}">
      <dsp:nvSpPr>
        <dsp:cNvPr id="0" name=""/>
        <dsp:cNvSpPr/>
      </dsp:nvSpPr>
      <dsp:spPr>
        <a:xfrm rot="10800000">
          <a:off x="0" y="551"/>
          <a:ext cx="1072689" cy="118533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US" sz="1300" b="1" kern="1200"/>
            <a:t>Top Categories:</a:t>
          </a:r>
          <a:endParaRPr lang="en-US" sz="1300" kern="1200"/>
        </a:p>
      </dsp:txBody>
      <dsp:txXfrm rot="-10800000">
        <a:off x="0" y="551"/>
        <a:ext cx="1072689" cy="770470"/>
      </dsp:txXfrm>
    </dsp:sp>
    <dsp:sp modelId="{DA2CE41C-86FE-430B-9AD1-9FF927C69378}">
      <dsp:nvSpPr>
        <dsp:cNvPr id="0" name=""/>
        <dsp:cNvSpPr/>
      </dsp:nvSpPr>
      <dsp:spPr>
        <a:xfrm>
          <a:off x="1072689" y="551"/>
          <a:ext cx="3218069" cy="77047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dirty="0"/>
            <a:t>Homecare and Personal Care have the highest number of reviews.</a:t>
          </a:r>
        </a:p>
        <a:p>
          <a:pPr marL="0" lvl="0" indent="0" algn="l" defTabSz="488950">
            <a:lnSpc>
              <a:spcPct val="90000"/>
            </a:lnSpc>
            <a:spcBef>
              <a:spcPct val="0"/>
            </a:spcBef>
            <a:spcAft>
              <a:spcPct val="35000"/>
            </a:spcAft>
            <a:buNone/>
          </a:pPr>
          <a:r>
            <a:rPr lang="en-US" sz="1100" kern="1200" dirty="0"/>
            <a:t>Verified purchases dominate Homecare reviews.</a:t>
          </a:r>
        </a:p>
      </dsp:txBody>
      <dsp:txXfrm>
        <a:off x="1072689" y="551"/>
        <a:ext cx="3218069" cy="770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4F96D-A53C-45FD-B7FD-E3EA472997E6}">
      <dsp:nvSpPr>
        <dsp:cNvPr id="0" name=""/>
        <dsp:cNvSpPr/>
      </dsp:nvSpPr>
      <dsp:spPr>
        <a:xfrm>
          <a:off x="0" y="307010"/>
          <a:ext cx="3454400" cy="1381759"/>
        </a:xfrm>
        <a:prstGeom prst="leftRightRibb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78533-F151-424C-90BA-740A348C8167}">
      <dsp:nvSpPr>
        <dsp:cNvPr id="0" name=""/>
        <dsp:cNvSpPr/>
      </dsp:nvSpPr>
      <dsp:spPr>
        <a:xfrm>
          <a:off x="440655" y="698758"/>
          <a:ext cx="1139952" cy="3821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Classification Model</a:t>
          </a:r>
          <a:endParaRPr lang="en-AU" sz="1000" kern="1200" dirty="0"/>
        </a:p>
      </dsp:txBody>
      <dsp:txXfrm>
        <a:off x="440655" y="698758"/>
        <a:ext cx="1139952" cy="382174"/>
      </dsp:txXfrm>
    </dsp:sp>
    <dsp:sp modelId="{477DF677-BE9A-496C-942C-D43D9A7F1B53}">
      <dsp:nvSpPr>
        <dsp:cNvPr id="0" name=""/>
        <dsp:cNvSpPr/>
      </dsp:nvSpPr>
      <dsp:spPr>
        <a:xfrm>
          <a:off x="1662984" y="824608"/>
          <a:ext cx="1331925" cy="554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Text Vectorizers</a:t>
          </a:r>
          <a:endParaRPr lang="en-AU" sz="1000" kern="1200" dirty="0"/>
        </a:p>
      </dsp:txBody>
      <dsp:txXfrm>
        <a:off x="1662984" y="824608"/>
        <a:ext cx="1331925" cy="554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27AE-36CD-4F4A-93C4-B81147848A92}">
      <dsp:nvSpPr>
        <dsp:cNvPr id="0" name=""/>
        <dsp:cNvSpPr/>
      </dsp:nvSpPr>
      <dsp:spPr>
        <a:xfrm>
          <a:off x="0" y="13381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Outcomes</a:t>
          </a:r>
          <a:endParaRPr lang="en-US" sz="1400" kern="1200"/>
        </a:p>
      </dsp:txBody>
      <dsp:txXfrm>
        <a:off x="16392" y="150207"/>
        <a:ext cx="5061046" cy="303006"/>
      </dsp:txXfrm>
    </dsp:sp>
    <dsp:sp modelId="{AE490267-D7D4-4CE8-8D89-82F5F5409D17}">
      <dsp:nvSpPr>
        <dsp:cNvPr id="0" name=""/>
        <dsp:cNvSpPr/>
      </dsp:nvSpPr>
      <dsp:spPr>
        <a:xfrm>
          <a:off x="0" y="50992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1" kern="1200"/>
            <a:t>Best Model</a:t>
          </a:r>
          <a:r>
            <a:rPr lang="en-AU" sz="1400" kern="1200"/>
            <a:t>:</a:t>
          </a:r>
          <a:endParaRPr lang="en-US" sz="1400" kern="1200"/>
        </a:p>
      </dsp:txBody>
      <dsp:txXfrm>
        <a:off x="16392" y="526317"/>
        <a:ext cx="5061046" cy="303006"/>
      </dsp:txXfrm>
    </dsp:sp>
    <dsp:sp modelId="{F6145BF8-4B8E-4183-8113-D6D703927036}">
      <dsp:nvSpPr>
        <dsp:cNvPr id="0" name=""/>
        <dsp:cNvSpPr/>
      </dsp:nvSpPr>
      <dsp:spPr>
        <a:xfrm>
          <a:off x="0" y="845715"/>
          <a:ext cx="509383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1" kern="1200" dirty="0" err="1"/>
            <a:t>XGBoost</a:t>
          </a:r>
          <a:r>
            <a:rPr lang="en-US" sz="1100" kern="1200" dirty="0"/>
            <a:t>: 0.86% accuracy(</a:t>
          </a:r>
          <a:r>
            <a:rPr lang="en-US" sz="1100" b="1" kern="1200" dirty="0"/>
            <a:t>with hyperparameters</a:t>
          </a:r>
          <a:r>
            <a:rPr lang="en-US" sz="1100" kern="1200" dirty="0"/>
            <a:t>)</a:t>
          </a:r>
        </a:p>
        <a:p>
          <a:pPr marL="114300" lvl="2" indent="-57150" algn="l" defTabSz="488950">
            <a:lnSpc>
              <a:spcPct val="90000"/>
            </a:lnSpc>
            <a:spcBef>
              <a:spcPct val="0"/>
            </a:spcBef>
            <a:spcAft>
              <a:spcPct val="20000"/>
            </a:spcAft>
            <a:buChar char="•"/>
          </a:pPr>
          <a:r>
            <a:rPr lang="en-AU" sz="1100" b="1" kern="1200" dirty="0"/>
            <a:t>Model Performances:</a:t>
          </a:r>
          <a:endParaRPr lang="en-US" sz="1100" kern="1200" dirty="0"/>
        </a:p>
        <a:p>
          <a:pPr marL="171450" lvl="3" indent="-57150" algn="l" defTabSz="488950">
            <a:lnSpc>
              <a:spcPct val="90000"/>
            </a:lnSpc>
            <a:spcBef>
              <a:spcPct val="0"/>
            </a:spcBef>
            <a:spcAft>
              <a:spcPct val="20000"/>
            </a:spcAft>
            <a:buChar char="•"/>
          </a:pPr>
          <a:r>
            <a:rPr lang="en-AU" sz="1100" b="1" kern="1200" dirty="0"/>
            <a:t>Precision</a:t>
          </a:r>
          <a:r>
            <a:rPr lang="en-AU" sz="1100" b="0" kern="1200" dirty="0"/>
            <a:t>: 0.</a:t>
          </a:r>
          <a:r>
            <a:rPr lang="en-US" sz="1100" b="0" kern="1200" dirty="0"/>
            <a:t>87%</a:t>
          </a:r>
        </a:p>
        <a:p>
          <a:pPr marL="171450" lvl="3" indent="-57150" algn="l" defTabSz="488950">
            <a:lnSpc>
              <a:spcPct val="90000"/>
            </a:lnSpc>
            <a:spcBef>
              <a:spcPct val="0"/>
            </a:spcBef>
            <a:spcAft>
              <a:spcPct val="20000"/>
            </a:spcAft>
            <a:buChar char="•"/>
          </a:pPr>
          <a:r>
            <a:rPr lang="en-US" sz="1100" b="1" kern="1200" dirty="0"/>
            <a:t>Recall: </a:t>
          </a:r>
          <a:r>
            <a:rPr lang="en-US" sz="1100" b="0" kern="1200" dirty="0"/>
            <a:t>0.86%</a:t>
          </a:r>
        </a:p>
        <a:p>
          <a:pPr marL="171450" lvl="3" indent="-57150" algn="l" defTabSz="488950">
            <a:lnSpc>
              <a:spcPct val="90000"/>
            </a:lnSpc>
            <a:spcBef>
              <a:spcPct val="0"/>
            </a:spcBef>
            <a:spcAft>
              <a:spcPct val="20000"/>
            </a:spcAft>
            <a:buChar char="•"/>
          </a:pPr>
          <a:r>
            <a:rPr lang="en-US" sz="1100" b="1" kern="1200" dirty="0"/>
            <a:t>F1Score: </a:t>
          </a:r>
          <a:r>
            <a:rPr lang="en-US" sz="1100" b="0" kern="1200" dirty="0"/>
            <a:t>0.86%</a:t>
          </a:r>
        </a:p>
      </dsp:txBody>
      <dsp:txXfrm>
        <a:off x="0" y="845715"/>
        <a:ext cx="5093830" cy="927360"/>
      </dsp:txXfrm>
    </dsp:sp>
    <dsp:sp modelId="{6597DDA5-564A-4B45-93AC-B2CD0530340C}">
      <dsp:nvSpPr>
        <dsp:cNvPr id="0" name=""/>
        <dsp:cNvSpPr/>
      </dsp:nvSpPr>
      <dsp:spPr>
        <a:xfrm>
          <a:off x="0" y="177307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Feature Importance:</a:t>
          </a:r>
          <a:endParaRPr lang="en-US" sz="1400" kern="1200" dirty="0"/>
        </a:p>
      </dsp:txBody>
      <dsp:txXfrm>
        <a:off x="16392" y="1789467"/>
        <a:ext cx="5061046" cy="303006"/>
      </dsp:txXfrm>
    </dsp:sp>
    <dsp:sp modelId="{14EECA39-0348-47B5-9ECA-4F26790EC70A}">
      <dsp:nvSpPr>
        <dsp:cNvPr id="0" name=""/>
        <dsp:cNvSpPr/>
      </dsp:nvSpPr>
      <dsp:spPr>
        <a:xfrm>
          <a:off x="0" y="2108865"/>
          <a:ext cx="509383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Word frequency, sentiment scores, review length</a:t>
          </a:r>
        </a:p>
        <a:p>
          <a:pPr marL="57150" lvl="1" indent="-57150" algn="l" defTabSz="488950">
            <a:lnSpc>
              <a:spcPct val="90000"/>
            </a:lnSpc>
            <a:spcBef>
              <a:spcPct val="0"/>
            </a:spcBef>
            <a:spcAft>
              <a:spcPct val="20000"/>
            </a:spcAft>
            <a:buChar char="•"/>
          </a:pPr>
          <a:r>
            <a:rPr lang="en-US" sz="1100" b="1" kern="1200" dirty="0"/>
            <a:t>56%</a:t>
          </a:r>
          <a:r>
            <a:rPr lang="en-US" sz="1100" kern="1200" dirty="0"/>
            <a:t> True reviews (from verified purchases)</a:t>
          </a:r>
        </a:p>
        <a:p>
          <a:pPr marL="57150" lvl="1" indent="-57150" algn="l" defTabSz="488950">
            <a:lnSpc>
              <a:spcPct val="90000"/>
            </a:lnSpc>
            <a:spcBef>
              <a:spcPct val="0"/>
            </a:spcBef>
            <a:spcAft>
              <a:spcPct val="20000"/>
            </a:spcAft>
            <a:buChar char="•"/>
          </a:pPr>
          <a:r>
            <a:rPr lang="en-US" sz="1100" b="1" kern="1200" dirty="0"/>
            <a:t>44%</a:t>
          </a:r>
          <a:r>
            <a:rPr lang="en-US" sz="1100" kern="1200" dirty="0"/>
            <a:t> False reviews (from non-verified purchases)</a:t>
          </a:r>
        </a:p>
        <a:p>
          <a:pPr marL="57150" lvl="1" indent="-57150" algn="l" defTabSz="488950">
            <a:lnSpc>
              <a:spcPct val="90000"/>
            </a:lnSpc>
            <a:spcBef>
              <a:spcPct val="0"/>
            </a:spcBef>
            <a:spcAft>
              <a:spcPct val="20000"/>
            </a:spcAft>
            <a:buChar char="•"/>
          </a:pPr>
          <a:r>
            <a:rPr lang="en-US" sz="1100" kern="1200" dirty="0"/>
            <a:t>Longer reviews may indicate inauthenticity.</a:t>
          </a:r>
        </a:p>
        <a:p>
          <a:pPr marL="57150" lvl="1" indent="-57150" algn="l" defTabSz="488950">
            <a:lnSpc>
              <a:spcPct val="90000"/>
            </a:lnSpc>
            <a:spcBef>
              <a:spcPct val="0"/>
            </a:spcBef>
            <a:spcAft>
              <a:spcPct val="20000"/>
            </a:spcAft>
            <a:buChar char="•"/>
          </a:pPr>
          <a:endParaRPr lang="en-US" sz="1100" kern="1200" dirty="0"/>
        </a:p>
      </dsp:txBody>
      <dsp:txXfrm>
        <a:off x="0" y="2108865"/>
        <a:ext cx="5093830" cy="927360"/>
      </dsp:txXfrm>
    </dsp:sp>
    <dsp:sp modelId="{437120F0-C89B-473F-9D60-05DC8DEA3996}">
      <dsp:nvSpPr>
        <dsp:cNvPr id="0" name=""/>
        <dsp:cNvSpPr/>
      </dsp:nvSpPr>
      <dsp:spPr>
        <a:xfrm>
          <a:off x="0" y="303622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1" kern="1200" dirty="0"/>
            <a:t>Validation:</a:t>
          </a:r>
          <a:endParaRPr lang="en-US" sz="1400" kern="1200" dirty="0"/>
        </a:p>
      </dsp:txBody>
      <dsp:txXfrm>
        <a:off x="16392" y="3052617"/>
        <a:ext cx="5061046" cy="303006"/>
      </dsp:txXfrm>
    </dsp:sp>
    <dsp:sp modelId="{1F1B847B-7E29-4A86-9A8F-CEB4C41EF313}">
      <dsp:nvSpPr>
        <dsp:cNvPr id="0" name=""/>
        <dsp:cNvSpPr/>
      </dsp:nvSpPr>
      <dsp:spPr>
        <a:xfrm>
          <a:off x="0" y="3372015"/>
          <a:ext cx="509383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AU" sz="1100" kern="1200"/>
            <a:t>Cross-validation ensures robustness</a:t>
          </a:r>
          <a:endParaRPr lang="en-US" sz="1100" kern="1200"/>
        </a:p>
      </dsp:txBody>
      <dsp:txXfrm>
        <a:off x="0" y="3372015"/>
        <a:ext cx="5093830" cy="231840"/>
      </dsp:txXfrm>
    </dsp:sp>
    <dsp:sp modelId="{E9C9F0D6-EFDF-4358-B48B-7C27EF6A4F54}">
      <dsp:nvSpPr>
        <dsp:cNvPr id="0" name=""/>
        <dsp:cNvSpPr/>
      </dsp:nvSpPr>
      <dsp:spPr>
        <a:xfrm>
          <a:off x="0" y="360385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Deployment Ready:</a:t>
          </a:r>
          <a:endParaRPr lang="en-US" sz="1400" kern="1200"/>
        </a:p>
      </dsp:txBody>
      <dsp:txXfrm>
        <a:off x="16392" y="3620247"/>
        <a:ext cx="5061046" cy="303006"/>
      </dsp:txXfrm>
    </dsp:sp>
    <dsp:sp modelId="{09D292DC-50F7-4765-9A79-0C210F09C52C}">
      <dsp:nvSpPr>
        <dsp:cNvPr id="0" name=""/>
        <dsp:cNvSpPr/>
      </dsp:nvSpPr>
      <dsp:spPr>
        <a:xfrm>
          <a:off x="0" y="3939645"/>
          <a:ext cx="509383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Integrable with existing systems</a:t>
          </a:r>
        </a:p>
      </dsp:txBody>
      <dsp:txXfrm>
        <a:off x="0" y="3939645"/>
        <a:ext cx="5093830"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D58B4-9DC6-4022-9C8E-B60A3600FA1D}" type="datetimeFigureOut">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1370E-4541-4B3E-8E49-97A4F8B75D84}" type="slidenum">
              <a:t>‹#›</a:t>
            </a:fld>
            <a:endParaRPr lang="en-US"/>
          </a:p>
        </p:txBody>
      </p:sp>
    </p:spTree>
    <p:extLst>
      <p:ext uri="{BB962C8B-B14F-4D97-AF65-F5344CB8AC3E}">
        <p14:creationId xmlns:p14="http://schemas.microsoft.com/office/powerpoint/2010/main" val="33882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Kena Patel, and today I’ll be sharing my project on </a:t>
            </a:r>
            <a:r>
              <a:rPr lang="en-US" dirty="0">
                <a:latin typeface="Franklin Gothic Medium"/>
              </a:rPr>
              <a:t>Fraud Detection in Online Consumer Reviews</a:t>
            </a:r>
            <a:r>
              <a:rPr lang="en-US" dirty="0"/>
              <a:t>.“</a:t>
            </a:r>
          </a:p>
          <a:p>
            <a:endParaRPr lang="en-US" dirty="0"/>
          </a:p>
          <a:p>
            <a:endParaRPr lang="en-US" dirty="0"/>
          </a:p>
          <a:p>
            <a:r>
              <a:rPr lang="en-US" dirty="0"/>
              <a:t>"This project is important because online reviews significantly impact consumer purchasing decisions."</a:t>
            </a:r>
          </a:p>
        </p:txBody>
      </p:sp>
      <p:sp>
        <p:nvSpPr>
          <p:cNvPr id="4" name="Slide Number Placeholder 3"/>
          <p:cNvSpPr>
            <a:spLocks noGrp="1"/>
          </p:cNvSpPr>
          <p:nvPr>
            <p:ph type="sldNum" sz="quarter" idx="5"/>
          </p:nvPr>
        </p:nvSpPr>
        <p:spPr/>
        <p:txBody>
          <a:bodyPr/>
          <a:lstStyle/>
          <a:p>
            <a:fld id="{36A1370E-4541-4B3E-8E49-97A4F8B75D84}" type="slidenum">
              <a:rPr lang="en-AU" smtClean="0"/>
              <a:t>1</a:t>
            </a:fld>
            <a:endParaRPr lang="en-AU"/>
          </a:p>
        </p:txBody>
      </p:sp>
    </p:spTree>
    <p:extLst>
      <p:ext uri="{BB962C8B-B14F-4D97-AF65-F5344CB8AC3E}">
        <p14:creationId xmlns:p14="http://schemas.microsoft.com/office/powerpoint/2010/main" val="329011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the Exploratory Data Analysis (EDA) phase. This helps us understand the underlying patterns, trends, and insights from the dataset</a:t>
            </a:r>
          </a:p>
          <a:p>
            <a:endParaRPr lang="en-US" dirty="0"/>
          </a:p>
          <a:p>
            <a:endParaRPr lang="en-US" dirty="0"/>
          </a:p>
          <a:p>
            <a:endParaRPr lang="en-US" dirty="0"/>
          </a:p>
          <a:p>
            <a:endParaRPr lang="en-US" dirty="0"/>
          </a:p>
          <a:p>
            <a:r>
              <a:rPr lang="en-US" dirty="0"/>
              <a:t>"From these charts, we can see that most reviews don’t receive helpful votes. Even when they do, there's almost no relationship between the review rating and how helpful it's considered by other customers. This tells us that helpfulness votes are not playing a major role in influencing purchase decisions based on review quality.“</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We're excluding the </a:t>
            </a:r>
            <a:r>
              <a:rPr lang="en-US" b="0" dirty="0" err="1">
                <a:solidFill>
                  <a:srgbClr val="CCCCCC"/>
                </a:solidFill>
                <a:effectLst/>
                <a:latin typeface="Consolas" panose="020B0609020204030204" pitchFamily="49" charset="0"/>
              </a:rPr>
              <a:t>helpful_review_count</a:t>
            </a:r>
            <a:r>
              <a:rPr lang="en-US" b="0" dirty="0">
                <a:solidFill>
                  <a:srgbClr val="CCCCCC"/>
                </a:solidFill>
                <a:effectLst/>
                <a:latin typeface="Consolas" panose="020B0609020204030204" pitchFamily="49" charset="0"/>
              </a:rPr>
              <a:t> feature because it mostly contains zeros, which won't provide meaningful insights. This decision will help enhance the model's accuracy in identifying genuine reviews</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10</a:t>
            </a:fld>
            <a:endParaRPr lang="en-AU"/>
          </a:p>
        </p:txBody>
      </p:sp>
    </p:spTree>
    <p:extLst>
      <p:ext uri="{BB962C8B-B14F-4D97-AF65-F5344CB8AC3E}">
        <p14:creationId xmlns:p14="http://schemas.microsoft.com/office/powerpoint/2010/main" val="426978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pie chart shows that about 77% of the reviews are organic, while 23% are syndicated from other platforms. This indicates that most feedback comes directly from users on this platform, but syndicated reviews still play a considerable role</a:t>
            </a:r>
            <a:endParaRPr lang="en-AU"/>
          </a:p>
        </p:txBody>
      </p:sp>
      <p:sp>
        <p:nvSpPr>
          <p:cNvPr id="4" name="Slide Number Placeholder 3"/>
          <p:cNvSpPr>
            <a:spLocks noGrp="1"/>
          </p:cNvSpPr>
          <p:nvPr>
            <p:ph type="sldNum" sz="quarter" idx="5"/>
          </p:nvPr>
        </p:nvSpPr>
        <p:spPr/>
        <p:txBody>
          <a:bodyPr/>
          <a:lstStyle/>
          <a:p>
            <a:fld id="{36A1370E-4541-4B3E-8E49-97A4F8B75D84}" type="slidenum">
              <a:rPr lang="en-AU" smtClean="0"/>
              <a:t>11</a:t>
            </a:fld>
            <a:endParaRPr lang="en-AU"/>
          </a:p>
        </p:txBody>
      </p:sp>
    </p:spTree>
    <p:extLst>
      <p:ext uri="{BB962C8B-B14F-4D97-AF65-F5344CB8AC3E}">
        <p14:creationId xmlns:p14="http://schemas.microsoft.com/office/powerpoint/2010/main" val="357858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breakdown of product reviews by category and subcategory, highlighting whether they come from verified or non-verified purchases.“</a:t>
            </a:r>
          </a:p>
          <a:p>
            <a:endParaRPr lang="en-US" dirty="0"/>
          </a:p>
          <a:p>
            <a:r>
              <a:rPr lang="en-US" dirty="0"/>
              <a:t>“On the top, you can see Homecare and Personal Care categories have the most reviews, with a significant proportion from verified purchases. This suggests more reliable feedback.“</a:t>
            </a:r>
          </a:p>
          <a:p>
            <a:endParaRPr lang="en-US" dirty="0"/>
          </a:p>
          <a:p>
            <a:r>
              <a:rPr lang="en-US" dirty="0"/>
              <a:t>“Looking at subcategories, Laundry dominates with verified purchases, while Skin Care has a mix but more non-verified reviews. This might hint at promotions or third-party sellers influencing reviews”</a:t>
            </a:r>
          </a:p>
          <a:p>
            <a:pPr>
              <a:buFont typeface="+mj-lt"/>
              <a:buNone/>
            </a:pPr>
            <a:endParaRPr lang="en-US" dirty="0"/>
          </a:p>
          <a:p>
            <a:pPr>
              <a:buFont typeface="+mj-lt"/>
              <a:buNone/>
            </a:pPr>
            <a:r>
              <a:rPr lang="en-US" dirty="0"/>
              <a:t>These insights can help target the most reliable reviews and understand consumer behaviors across different products</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12</a:t>
            </a:fld>
            <a:endParaRPr lang="en-AU"/>
          </a:p>
        </p:txBody>
      </p:sp>
    </p:spTree>
    <p:extLst>
      <p:ext uri="{BB962C8B-B14F-4D97-AF65-F5344CB8AC3E}">
        <p14:creationId xmlns:p14="http://schemas.microsoft.com/office/powerpoint/2010/main" val="428391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We analyzed the Verified Purchases (VP) data, which tells us whether a review is from a customer who actually bought the product. Initially, the reviews were split between 56% true (from verified purchases) and 44% false (from non-verified purchases). This means that most reviews were from people who had purchased the product, but there was still a significant amount from those who hadn’t.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Amazon's Verified Purchase system helps reduce fake reviews by only allowing reviews from people who have made a purchase, giving more trust to the feedback.</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After removing duplicate reviews, we found that True reviews dropped to 47% and False reviews increased slightly to 52%. This shows a small shift in the balance but overall, the dataset remains well-balanced between true and false reviews."</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13</a:t>
            </a:fld>
            <a:endParaRPr lang="en-AU"/>
          </a:p>
        </p:txBody>
      </p:sp>
    </p:spTree>
    <p:extLst>
      <p:ext uri="{BB962C8B-B14F-4D97-AF65-F5344CB8AC3E}">
        <p14:creationId xmlns:p14="http://schemas.microsoft.com/office/powerpoint/2010/main" val="227357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8EA21-71DC-D3CB-B158-F414BA3DA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E5E9F-E448-1F4A-5137-306F5C5759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61F63C-9871-38F1-1A7E-522C47CCF16F}"/>
              </a:ext>
            </a:extLst>
          </p:cNvPr>
          <p:cNvSpPr>
            <a:spLocks noGrp="1"/>
          </p:cNvSpPr>
          <p:nvPr>
            <p:ph type="body" idx="1"/>
          </p:nvPr>
        </p:nvSpPr>
        <p:spPr/>
        <p:txBody>
          <a:bodyPr/>
          <a:lstStyle/>
          <a:p>
            <a:r>
              <a:rPr lang="en-US" dirty="0"/>
              <a:t>After removing duplicate reviews, we found a significant decrease in total reviews, but the ratio of true to false reviews remained stable. The majority still have 5-star ratings, indicating that these ratings are not artificially inflated by duplicates. This confirms the integrity of the ratings distribution, with any fraudulent activity spread evenly across all ratings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AU" dirty="0"/>
          </a:p>
        </p:txBody>
      </p:sp>
      <p:sp>
        <p:nvSpPr>
          <p:cNvPr id="4" name="Slide Number Placeholder 3">
            <a:extLst>
              <a:ext uri="{FF2B5EF4-FFF2-40B4-BE49-F238E27FC236}">
                <a16:creationId xmlns:a16="http://schemas.microsoft.com/office/drawing/2014/main" id="{259BB132-7ED2-A1EB-1C78-799597F7830C}"/>
              </a:ext>
            </a:extLst>
          </p:cNvPr>
          <p:cNvSpPr>
            <a:spLocks noGrp="1"/>
          </p:cNvSpPr>
          <p:nvPr>
            <p:ph type="sldNum" sz="quarter" idx="5"/>
          </p:nvPr>
        </p:nvSpPr>
        <p:spPr/>
        <p:txBody>
          <a:bodyPr/>
          <a:lstStyle/>
          <a:p>
            <a:fld id="{36A1370E-4541-4B3E-8E49-97A4F8B75D84}" type="slidenum">
              <a:rPr lang="en-AU" smtClean="0"/>
              <a:t>14</a:t>
            </a:fld>
            <a:endParaRPr lang="en-AU"/>
          </a:p>
        </p:txBody>
      </p:sp>
    </p:spTree>
    <p:extLst>
      <p:ext uri="{BB962C8B-B14F-4D97-AF65-F5344CB8AC3E}">
        <p14:creationId xmlns:p14="http://schemas.microsoft.com/office/powerpoint/2010/main" val="125090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Variables:</a:t>
            </a:r>
            <a:r>
              <a:rPr lang="en-US"/>
              <a:t> We’re looking at Review Ratings, Total Words, and Total </a:t>
            </a:r>
            <a:r>
              <a:rPr lang="en-US" err="1"/>
              <a:t>Stopwords</a:t>
            </a:r>
            <a:r>
              <a:rPr lang="en-US"/>
              <a:t>.</a:t>
            </a:r>
          </a:p>
          <a:p>
            <a:pPr>
              <a:buFont typeface="Arial" panose="020B0604020202020204" pitchFamily="34" charset="0"/>
              <a:buChar char="•"/>
            </a:pPr>
            <a:r>
              <a:rPr lang="en-US" b="1"/>
              <a:t>Key Findings:</a:t>
            </a:r>
            <a:endParaRPr lang="en-US"/>
          </a:p>
          <a:p>
            <a:pPr marL="742950" lvl="1" indent="-285750">
              <a:buFont typeface="Arial" panose="020B0604020202020204" pitchFamily="34" charset="0"/>
              <a:buChar char="•"/>
            </a:pPr>
            <a:r>
              <a:rPr lang="en-US"/>
              <a:t>There’s a </a:t>
            </a:r>
            <a:r>
              <a:rPr lang="en-US" b="1"/>
              <a:t>strong correlation (0.99)</a:t>
            </a:r>
            <a:r>
              <a:rPr lang="en-US"/>
              <a:t> between Total Words and Total </a:t>
            </a:r>
            <a:r>
              <a:rPr lang="en-US" err="1"/>
              <a:t>Stopwords</a:t>
            </a:r>
            <a:r>
              <a:rPr lang="en-US"/>
              <a:t>, meaning longer reviews tend to have more common words.</a:t>
            </a:r>
          </a:p>
          <a:p>
            <a:pPr marL="742950" lvl="1" indent="-285750">
              <a:buFont typeface="Arial" panose="020B0604020202020204" pitchFamily="34" charset="0"/>
              <a:buChar char="•"/>
            </a:pPr>
            <a:r>
              <a:rPr lang="en-US"/>
              <a:t>There’s a </a:t>
            </a:r>
            <a:r>
              <a:rPr lang="en-US" b="1"/>
              <a:t>weak correlation (-0.08)</a:t>
            </a:r>
            <a:r>
              <a:rPr lang="en-US"/>
              <a:t> between Review Ratings and Total Words, indicating that the length of a review doesn’t really affect its rating.</a:t>
            </a:r>
          </a:p>
          <a:p>
            <a:r>
              <a:rPr lang="en-US"/>
              <a:t>These insights help us understand the relationship between review content and ratings better, guiding our analysis moving forward.”</a:t>
            </a:r>
          </a:p>
          <a:p>
            <a:endParaRPr lang="en-AU"/>
          </a:p>
        </p:txBody>
      </p:sp>
      <p:sp>
        <p:nvSpPr>
          <p:cNvPr id="4" name="Slide Number Placeholder 3"/>
          <p:cNvSpPr>
            <a:spLocks noGrp="1"/>
          </p:cNvSpPr>
          <p:nvPr>
            <p:ph type="sldNum" sz="quarter" idx="5"/>
          </p:nvPr>
        </p:nvSpPr>
        <p:spPr/>
        <p:txBody>
          <a:bodyPr/>
          <a:lstStyle/>
          <a:p>
            <a:fld id="{36A1370E-4541-4B3E-8E49-97A4F8B75D84}" type="slidenum">
              <a:rPr lang="en-AU" smtClean="0"/>
              <a:t>15</a:t>
            </a:fld>
            <a:endParaRPr lang="en-AU"/>
          </a:p>
        </p:txBody>
      </p:sp>
    </p:spTree>
    <p:extLst>
      <p:ext uri="{BB962C8B-B14F-4D97-AF65-F5344CB8AC3E}">
        <p14:creationId xmlns:p14="http://schemas.microsoft.com/office/powerpoint/2010/main" val="2161022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2C36-2465-6D44-90A9-8BDB8EB54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8F5D0-199B-9F85-CCFF-74E33E7BF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A7221-68D7-6E9D-107D-9A9DBB4C77C8}"/>
              </a:ext>
            </a:extLst>
          </p:cNvPr>
          <p:cNvSpPr>
            <a:spLocks noGrp="1"/>
          </p:cNvSpPr>
          <p:nvPr>
            <p:ph type="body" idx="1"/>
          </p:nvPr>
        </p:nvSpPr>
        <p:spPr/>
        <p:txBody>
          <a:bodyPr/>
          <a:lstStyle/>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AU" dirty="0"/>
          </a:p>
        </p:txBody>
      </p:sp>
      <p:sp>
        <p:nvSpPr>
          <p:cNvPr id="4" name="Slide Number Placeholder 3">
            <a:extLst>
              <a:ext uri="{FF2B5EF4-FFF2-40B4-BE49-F238E27FC236}">
                <a16:creationId xmlns:a16="http://schemas.microsoft.com/office/drawing/2014/main" id="{18B51090-FB9F-7682-A127-098E72F981E9}"/>
              </a:ext>
            </a:extLst>
          </p:cNvPr>
          <p:cNvSpPr>
            <a:spLocks noGrp="1"/>
          </p:cNvSpPr>
          <p:nvPr>
            <p:ph type="sldNum" sz="quarter" idx="5"/>
          </p:nvPr>
        </p:nvSpPr>
        <p:spPr/>
        <p:txBody>
          <a:bodyPr/>
          <a:lstStyle/>
          <a:p>
            <a:fld id="{36A1370E-4541-4B3E-8E49-97A4F8B75D84}" type="slidenum">
              <a:rPr lang="en-AU" smtClean="0"/>
              <a:t>16</a:t>
            </a:fld>
            <a:endParaRPr lang="en-AU"/>
          </a:p>
        </p:txBody>
      </p:sp>
    </p:spTree>
    <p:extLst>
      <p:ext uri="{BB962C8B-B14F-4D97-AF65-F5344CB8AC3E}">
        <p14:creationId xmlns:p14="http://schemas.microsoft.com/office/powerpoint/2010/main" val="2856916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27D72-505A-D738-A552-61393D64C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9EAEA-875F-DA82-3C74-DE46CF749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F846C4-DA40-C07C-D058-1684CF5F3BEA}"/>
              </a:ext>
            </a:extLst>
          </p:cNvPr>
          <p:cNvSpPr>
            <a:spLocks noGrp="1"/>
          </p:cNvSpPr>
          <p:nvPr>
            <p:ph type="body" idx="1"/>
          </p:nvPr>
        </p:nvSpPr>
        <p:spPr/>
        <p:txBody>
          <a:bodyPr/>
          <a:lstStyle/>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shows that false reviews (unverified purchases) are, on average, much longer than verified reviews, with false reviews exceeding 250 characters compared to the 50 to 100 characters typical of verified ones. This aligns with insights from fraud detection platforms, indicating that longer reviews may be an attempt to seem more detailed or convincing, despite lacking genuine product experience.</a:t>
            </a:r>
            <a:endParaRPr lang="en-US" b="0" dirty="0">
              <a:solidFill>
                <a:srgbClr val="CCCCCC"/>
              </a:solidFill>
              <a:effectLst/>
              <a:latin typeface="Consolas" panose="020B0609020204030204" pitchFamily="49" charset="0"/>
            </a:endParaRPr>
          </a:p>
          <a:p>
            <a:endParaRPr lang="en-AU" dirty="0"/>
          </a:p>
        </p:txBody>
      </p:sp>
      <p:sp>
        <p:nvSpPr>
          <p:cNvPr id="4" name="Slide Number Placeholder 3">
            <a:extLst>
              <a:ext uri="{FF2B5EF4-FFF2-40B4-BE49-F238E27FC236}">
                <a16:creationId xmlns:a16="http://schemas.microsoft.com/office/drawing/2014/main" id="{762ED6C5-52C6-7C52-399F-6505CF3A41E2}"/>
              </a:ext>
            </a:extLst>
          </p:cNvPr>
          <p:cNvSpPr>
            <a:spLocks noGrp="1"/>
          </p:cNvSpPr>
          <p:nvPr>
            <p:ph type="sldNum" sz="quarter" idx="5"/>
          </p:nvPr>
        </p:nvSpPr>
        <p:spPr/>
        <p:txBody>
          <a:bodyPr/>
          <a:lstStyle/>
          <a:p>
            <a:fld id="{36A1370E-4541-4B3E-8E49-97A4F8B75D84}" type="slidenum">
              <a:rPr lang="en-AU" smtClean="0"/>
              <a:t>17</a:t>
            </a:fld>
            <a:endParaRPr lang="en-AU"/>
          </a:p>
        </p:txBody>
      </p:sp>
    </p:spTree>
    <p:extLst>
      <p:ext uri="{BB962C8B-B14F-4D97-AF65-F5344CB8AC3E}">
        <p14:creationId xmlns:p14="http://schemas.microsoft.com/office/powerpoint/2010/main" val="341129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F2DDCC"/>
              </a:solidFill>
              <a:effectLst/>
              <a:latin typeface="Ginto"/>
            </a:endParaRPr>
          </a:p>
          <a:p>
            <a:pPr algn="l">
              <a:buFont typeface="+mj-lt"/>
              <a:buAutoNum type="arabicPeriod"/>
            </a:pPr>
            <a:r>
              <a:rPr lang="en-US" b="1" i="0" dirty="0">
                <a:solidFill>
                  <a:srgbClr val="F2DDCC"/>
                </a:solidFill>
                <a:effectLst/>
                <a:latin typeface="Ginto"/>
              </a:rPr>
              <a:t>Overview:</a:t>
            </a:r>
            <a:r>
              <a:rPr lang="en-US" b="0" i="0" dirty="0">
                <a:solidFill>
                  <a:srgbClr val="F2DDCC"/>
                </a:solidFill>
                <a:effectLst/>
                <a:latin typeface="Ginto"/>
              </a:rPr>
              <a:t> “This bar chart shows the number of reviews categorized by sentiment—positive, negative, and neutral.”</a:t>
            </a:r>
          </a:p>
          <a:p>
            <a:pPr algn="l">
              <a:buFont typeface="+mj-lt"/>
              <a:buAutoNum type="arabicPeriod"/>
            </a:pPr>
            <a:r>
              <a:rPr lang="en-US" b="1" i="0" dirty="0">
                <a:solidFill>
                  <a:srgbClr val="F2DDCC"/>
                </a:solidFill>
                <a:effectLst/>
                <a:latin typeface="Ginto"/>
              </a:rPr>
              <a:t>Main Point:</a:t>
            </a:r>
            <a:r>
              <a:rPr lang="en-US" b="0" i="0" dirty="0">
                <a:solidFill>
                  <a:srgbClr val="F2DDCC"/>
                </a:solidFill>
                <a:effectLst/>
                <a:latin typeface="Ginto"/>
              </a:rPr>
              <a:t> “As you can see, the majority of reviews are positive, close to 1,400. This indicates strong customer satisfaction.”</a:t>
            </a:r>
          </a:p>
          <a:p>
            <a:pPr algn="l">
              <a:buFont typeface="+mj-lt"/>
              <a:buAutoNum type="arabicPeriod"/>
            </a:pPr>
            <a:r>
              <a:rPr lang="en-US" b="1" i="0" dirty="0">
                <a:solidFill>
                  <a:srgbClr val="F2DDCC"/>
                </a:solidFill>
                <a:effectLst/>
                <a:latin typeface="Ginto"/>
              </a:rPr>
              <a:t>Negative and Neutral:</a:t>
            </a:r>
            <a:r>
              <a:rPr lang="en-US" b="0" i="0" dirty="0">
                <a:solidFill>
                  <a:srgbClr val="F2DDCC"/>
                </a:solidFill>
                <a:effectLst/>
                <a:latin typeface="Ginto"/>
              </a:rPr>
              <a:t> “Negative and neutral reviews are significantly fewer, each below 200. This highlights areas with some customer concerns but also shows they're not a major issue overall.”</a:t>
            </a:r>
          </a:p>
          <a:p>
            <a:pPr algn="l">
              <a:buFont typeface="+mj-lt"/>
              <a:buAutoNum type="arabicPeriod"/>
            </a:pPr>
            <a:r>
              <a:rPr lang="en-US" b="1" i="0" dirty="0">
                <a:solidFill>
                  <a:srgbClr val="F2DDCC"/>
                </a:solidFill>
                <a:effectLst/>
                <a:latin typeface="Ginto"/>
              </a:rPr>
              <a:t>Conclusion:</a:t>
            </a:r>
            <a:r>
              <a:rPr lang="en-US" b="0" i="0" dirty="0">
                <a:solidFill>
                  <a:srgbClr val="F2DDCC"/>
                </a:solidFill>
                <a:effectLst/>
                <a:latin typeface="Ginto"/>
              </a:rPr>
              <a:t> “Overall, the high number of positive reviews is a great indicator of customer happiness, with only a small percentage of reviews indicating dissatisfaction.”</a:t>
            </a:r>
          </a:p>
          <a:p>
            <a:endParaRPr lang="en-US" b="1" dirty="0"/>
          </a:p>
          <a:p>
            <a:endParaRPr lang="en-US" b="1" dirty="0"/>
          </a:p>
          <a:p>
            <a:r>
              <a:rPr lang="en-US" b="1" dirty="0"/>
              <a:t>Positive Reviews:</a:t>
            </a:r>
            <a:endParaRPr lang="en-US" dirty="0"/>
          </a:p>
          <a:p>
            <a:pPr>
              <a:buFont typeface="Arial" panose="020B0604020202020204" pitchFamily="34" charset="0"/>
              <a:buChar char="•"/>
            </a:pPr>
            <a:r>
              <a:rPr lang="en-US" dirty="0"/>
              <a:t>"On the left, we see the words that customers commonly use in positive reviews, like </a:t>
            </a:r>
            <a:r>
              <a:rPr lang="en-US" b="1" dirty="0"/>
              <a:t>'smell,' 'skin,' 'part,'</a:t>
            </a:r>
            <a:r>
              <a:rPr lang="en-US" dirty="0"/>
              <a:t> and </a:t>
            </a:r>
            <a:r>
              <a:rPr lang="en-US" b="1" dirty="0"/>
              <a:t>'soft.'</a:t>
            </a:r>
            <a:r>
              <a:rPr lang="en-US" dirty="0"/>
              <a:t> These highlight the features they love about the product, especially its pleasant scent and texture."</a:t>
            </a:r>
          </a:p>
          <a:p>
            <a:r>
              <a:rPr lang="en-US" b="1" dirty="0"/>
              <a:t>Negative Reviews:</a:t>
            </a:r>
            <a:endParaRPr lang="en-US" dirty="0"/>
          </a:p>
          <a:p>
            <a:pPr>
              <a:buFont typeface="Arial" panose="020B0604020202020204" pitchFamily="34" charset="0"/>
              <a:buChar char="•"/>
            </a:pPr>
            <a:r>
              <a:rPr lang="en-US" dirty="0"/>
              <a:t>"On the right, we have the words from negative reviews, such as </a:t>
            </a:r>
            <a:r>
              <a:rPr lang="en-US" b="1" dirty="0"/>
              <a:t>'bottle,' 'one,' 'buy,'</a:t>
            </a:r>
            <a:r>
              <a:rPr lang="en-US" dirty="0"/>
              <a:t> and </a:t>
            </a:r>
            <a:r>
              <a:rPr lang="en-US" b="1" dirty="0"/>
              <a:t>'disappointed.'</a:t>
            </a:r>
            <a:r>
              <a:rPr lang="en-US" dirty="0"/>
              <a:t> This indicates common issues customers face, particularly related to the packaging or their overall experience."</a:t>
            </a:r>
          </a:p>
          <a:p>
            <a:r>
              <a:rPr lang="en-US" b="1" dirty="0"/>
              <a:t>Summary:</a:t>
            </a:r>
          </a:p>
          <a:p>
            <a:pPr>
              <a:buFont typeface="Arial" panose="020B0604020202020204" pitchFamily="34" charset="0"/>
              <a:buChar char="•"/>
            </a:pPr>
            <a:r>
              <a:rPr lang="en-US" dirty="0"/>
              <a:t>"The positive word cloud shows what customers appreciate, while the negative cloud points out areas needing improvement. Understanding these sentiments helps us enhance the product and better meet customer expectations.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Ginto"/>
            </a:endParaRPr>
          </a:p>
          <a:p>
            <a:pPr>
              <a:buFont typeface="Arial" panose="020B0604020202020204" pitchFamily="34" charset="0"/>
              <a:buChar char="•"/>
            </a:pPr>
            <a:endParaRPr lang="en-US" dirty="0"/>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18</a:t>
            </a:fld>
            <a:endParaRPr lang="en-AU"/>
          </a:p>
        </p:txBody>
      </p:sp>
    </p:spTree>
    <p:extLst>
      <p:ext uri="{BB962C8B-B14F-4D97-AF65-F5344CB8AC3E}">
        <p14:creationId xmlns:p14="http://schemas.microsoft.com/office/powerpoint/2010/main" val="3964432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30447-FA5E-9DC6-C3B9-E16621AAF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7FF72-FADA-EECB-B187-CFAFF6DC6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2E543-6AE1-F484-B818-0E5CB133CD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the Modeling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Introduction to the Models and Vectorizers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analysis, several machine learning models like Random Forest, Gradient Boosting, and Support Vector Machines (SVM) were used. These models were trained on text data that was transformed into numerical data using different vectorization techniques like TF-IDF, Count Vectorizer, and N-gram. These techniques help convert the text into numbers so the models can classify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2. Metrics Breakdown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each model using different performance metrics. Accuracy tells us how often the model makes correct predictions. Precision tells us how many of the predicted positives were actually correct. Recall shows how many of the actual positives were correctly identified, and F1 Score balances both precision and recall.“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3. </a:t>
            </a:r>
            <a:r>
              <a:rPr lang="en-AU" b="1" dirty="0"/>
              <a:t>Interpreting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table, we can see that Support Vector Machine (SVM) has the highest accuracy of </a:t>
            </a:r>
            <a:r>
              <a:rPr lang="en-US" b="1" dirty="0"/>
              <a:t>81.69%</a:t>
            </a:r>
            <a:r>
              <a:rPr lang="en-US" dirty="0"/>
              <a:t> using the Character Level Vectorizer. This means it correctly predicted the label in about 82% of the cases. Logistic Regression (LR) and Random Forest Classifier (RFC) also performed well across different vectorizers, especially the Count Vectorizer and Hashing Vectorizer.“</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Precision and Recall Trade-off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has a high precision score of </a:t>
            </a:r>
            <a:r>
              <a:rPr lang="en-US" b="1" dirty="0"/>
              <a:t>80.33%</a:t>
            </a:r>
            <a:r>
              <a:rPr lang="en-US" dirty="0"/>
              <a:t> with the Hashing Vectorizer, meaning when it predicted a positive class, it was correct 80% of the time. However, its recall is slightly higher with the N-gram Vectorizer at </a:t>
            </a:r>
            <a:r>
              <a:rPr lang="en-US" b="1" dirty="0"/>
              <a:t>95.09%</a:t>
            </a:r>
            <a:r>
              <a:rPr lang="en-US" dirty="0"/>
              <a:t>, meaning it was very good at identifying actual positives. There's often a trade-off between precision and recall. For instance, Naive Bayes (MNB) achieved very high precision with TF-IDF but lower recall, indicating it's more conservative in predicting positives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US" b="1" dirty="0"/>
              <a:t>F1 Score: The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 Score combines both precision and recall into a single metric, which is important when we need a balance between these two. For example, Random Forest (RFC) performs well in terms of F1 Score across different vectorizers, especially with </a:t>
            </a:r>
            <a:r>
              <a:rPr lang="en-US" b="1" dirty="0"/>
              <a:t>85.96%</a:t>
            </a:r>
            <a:r>
              <a:rPr lang="en-US" dirty="0"/>
              <a:t> using TF-IDF. This shows that it's not only good at identifying positives but also maintaining a good balance between precision and recall.“</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6. </a:t>
            </a:r>
            <a:r>
              <a:rPr lang="en-AU" b="1" dirty="0"/>
              <a:t>Impact of Vectorizers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of vectorizer also impacts model performance. For instance, GBC performs similarly across all vectorizers, but models like SVM show significant improvements with the TF-IDF vectorizer, especially in terms of accuracy and recall. This indicates that some models respond better to certain representations of the text data.“</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7. </a:t>
            </a:r>
            <a:r>
              <a:rPr lang="en-AU" b="1" dirty="0"/>
              <a:t>Conclusion and Recommendation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while all models have their strengths, Support Vector Machine (SVM) and Random Forest (RFC) consistently performed well across different vectorizers, especially with TF-IDF and N-gram. For future projects, using a combination of these models and vectorizers could yield better results depending on the specific goals of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a:extLst>
              <a:ext uri="{FF2B5EF4-FFF2-40B4-BE49-F238E27FC236}">
                <a16:creationId xmlns:a16="http://schemas.microsoft.com/office/drawing/2014/main" id="{54A56AF4-1423-DFF7-0B5D-6E7B79C7377E}"/>
              </a:ext>
            </a:extLst>
          </p:cNvPr>
          <p:cNvSpPr>
            <a:spLocks noGrp="1"/>
          </p:cNvSpPr>
          <p:nvPr>
            <p:ph type="sldNum" sz="quarter" idx="5"/>
          </p:nvPr>
        </p:nvSpPr>
        <p:spPr/>
        <p:txBody>
          <a:bodyPr/>
          <a:lstStyle/>
          <a:p>
            <a:fld id="{36A1370E-4541-4B3E-8E49-97A4F8B75D84}" type="slidenum">
              <a:rPr lang="en-AU" smtClean="0"/>
              <a:t>19</a:t>
            </a:fld>
            <a:endParaRPr lang="en-AU"/>
          </a:p>
        </p:txBody>
      </p:sp>
    </p:spTree>
    <p:extLst>
      <p:ext uri="{BB962C8B-B14F-4D97-AF65-F5344CB8AC3E}">
        <p14:creationId xmlns:p14="http://schemas.microsoft.com/office/powerpoint/2010/main" val="238603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agenda for today's presentation. We will start with an overview of the problem of fraudulent reviews and then define the problem statement along with the key stakeholders involved.“</a:t>
            </a:r>
          </a:p>
          <a:p>
            <a:endParaRPr lang="en-US" dirty="0"/>
          </a:p>
          <a:p>
            <a:r>
              <a:rPr lang="en-US" dirty="0"/>
              <a:t>"Next, we’ll discuss the business and data questions we aimed to answer, outline the data science process, explore the modeling phase where we tested various algorithms, present our outcomes and implementation, and conclude with key takeaways."</a:t>
            </a:r>
          </a:p>
          <a:p>
            <a:endParaRPr lang="en-US" b="1" dirty="0"/>
          </a:p>
          <a:p>
            <a:endParaRPr lang="en-US" b="1" dirty="0"/>
          </a:p>
          <a:p>
            <a:endParaRPr lang="en-US" dirty="0"/>
          </a:p>
          <a:p>
            <a:endParaRPr lang="en-US" b="1" dirty="0"/>
          </a:p>
          <a:p>
            <a:endParaRPr lang="en-US" b="1" dirty="0"/>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2</a:t>
            </a:fld>
            <a:endParaRPr lang="en-AU"/>
          </a:p>
        </p:txBody>
      </p:sp>
    </p:spTree>
    <p:extLst>
      <p:ext uri="{BB962C8B-B14F-4D97-AF65-F5344CB8AC3E}">
        <p14:creationId xmlns:p14="http://schemas.microsoft.com/office/powerpoint/2010/main" val="2138142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2000" dirty="0"/>
              <a:t>Here I tested multiple models to accurately detect fraudulent reviews, improving customer trust in the feedback system</a:t>
            </a:r>
          </a:p>
          <a:p>
            <a:pPr algn="l">
              <a:buFont typeface="Arial" panose="020B0604020202020204" pitchFamily="34" charset="0"/>
              <a:buNone/>
            </a:pPr>
            <a:endParaRPr lang="en-US" sz="2000" b="1" i="0" dirty="0">
              <a:solidFill>
                <a:srgbClr val="F2DDCC"/>
              </a:solidFill>
              <a:effectLst/>
              <a:latin typeface="Gin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t>To identify fraudulent reviews with high accuracy while minimizing false positives.</a:t>
            </a:r>
            <a:endParaRPr lang="en-US" sz="1800" b="1" i="0" dirty="0">
              <a:solidFill>
                <a:srgbClr val="F2DDCC"/>
              </a:solidFill>
              <a:effectLst/>
              <a:latin typeface="Ginto"/>
            </a:endParaRPr>
          </a:p>
          <a:p>
            <a:pPr algn="l">
              <a:buFont typeface="Arial" panose="020B0604020202020204" pitchFamily="34" charset="0"/>
              <a:buNone/>
            </a:pPr>
            <a:endParaRPr lang="en-US" sz="2000" b="1" i="0" dirty="0">
              <a:solidFill>
                <a:srgbClr val="F2DDCC"/>
              </a:solidFill>
              <a:effectLst/>
              <a:latin typeface="Ginto"/>
            </a:endParaRPr>
          </a:p>
          <a:p>
            <a:pPr algn="l">
              <a:buFont typeface="Arial" panose="020B0604020202020204" pitchFamily="34" charset="0"/>
              <a:buNone/>
            </a:pPr>
            <a:r>
              <a:rPr lang="en-US" sz="3200" dirty="0"/>
              <a:t>I explored various machine learning models, such as Random Forest, Support Vector Machine, and </a:t>
            </a:r>
            <a:r>
              <a:rPr lang="en-US" sz="3200" dirty="0" err="1"/>
              <a:t>XGBoost</a:t>
            </a:r>
            <a:r>
              <a:rPr lang="en-US" sz="3200" dirty="0"/>
              <a:t>, using different methods to vectorize the text data (e.g., Count Vectorizer, TF-IDF, N-gram).</a:t>
            </a: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r>
              <a:rPr lang="en-US" sz="4400" b="1" dirty="0"/>
              <a:t>Random Forest Classifier (RFC) with Count Vectorizer</a:t>
            </a:r>
            <a:r>
              <a:rPr lang="en-US" sz="4400" dirty="0"/>
              <a:t> is the top-performing model with an </a:t>
            </a:r>
            <a:r>
              <a:rPr lang="en-US" sz="4400" b="1" dirty="0"/>
              <a:t>accuracy of 86.48%</a:t>
            </a:r>
            <a:r>
              <a:rPr lang="en-US" sz="4400" dirty="0"/>
              <a:t> and </a:t>
            </a:r>
            <a:r>
              <a:rPr lang="en-US" sz="4400" b="1" dirty="0"/>
              <a:t>recall of 92.02%</a:t>
            </a:r>
            <a:r>
              <a:rPr lang="en-US" sz="4400" dirty="0"/>
              <a:t>, making it the best option for detecting fraud while maintaining a low number of missed fraudulent reviews.</a:t>
            </a:r>
          </a:p>
          <a:p>
            <a:pPr algn="l">
              <a:buFont typeface="Arial" panose="020B0604020202020204" pitchFamily="34" charset="0"/>
              <a:buNone/>
            </a:pPr>
            <a:endParaRPr lang="en-US" sz="4400" dirty="0"/>
          </a:p>
          <a:p>
            <a:pPr algn="l">
              <a:buFont typeface="Arial" panose="020B0604020202020204" pitchFamily="34" charset="0"/>
              <a:buNone/>
            </a:pPr>
            <a:r>
              <a:rPr lang="en-AU" sz="6000" b="1" dirty="0"/>
              <a:t>Accuracy</a:t>
            </a:r>
            <a:r>
              <a:rPr lang="en-AU" sz="6000" dirty="0"/>
              <a:t>: 86.48%</a:t>
            </a:r>
            <a:r>
              <a:rPr lang="en-AU" sz="6000" b="1" dirty="0"/>
              <a:t>Precision</a:t>
            </a:r>
            <a:r>
              <a:rPr lang="en-AU" sz="6000" dirty="0"/>
              <a:t>: 81.74%</a:t>
            </a:r>
          </a:p>
          <a:p>
            <a:pPr algn="l">
              <a:buFont typeface="Arial" panose="020B0604020202020204" pitchFamily="34" charset="0"/>
              <a:buNone/>
            </a:pPr>
            <a:r>
              <a:rPr lang="en-AU" sz="6000" b="1" dirty="0"/>
              <a:t>Recall</a:t>
            </a:r>
            <a:r>
              <a:rPr lang="en-AU" sz="6000" dirty="0"/>
              <a:t>: 92.02%</a:t>
            </a:r>
            <a:r>
              <a:rPr lang="en-AU" sz="6000" b="1" dirty="0"/>
              <a:t>F1 Score</a:t>
            </a:r>
            <a:r>
              <a:rPr lang="en-AU" sz="6000" dirty="0"/>
              <a:t>: 86.58%</a:t>
            </a:r>
          </a:p>
          <a:p>
            <a:pPr algn="l">
              <a:buFont typeface="Arial" panose="020B0604020202020204" pitchFamily="34" charset="0"/>
              <a:buNone/>
            </a:pPr>
            <a:r>
              <a:rPr lang="en-AU" sz="6000" b="1" dirty="0"/>
              <a:t>True Negatives (TN)</a:t>
            </a:r>
            <a:r>
              <a:rPr lang="en-AU" sz="6000" dirty="0"/>
              <a:t>: 295 — Reviews correctly predicted as not fraudulent.</a:t>
            </a:r>
          </a:p>
          <a:p>
            <a:pPr algn="l">
              <a:buFont typeface="Arial" panose="020B0604020202020204" pitchFamily="34" charset="0"/>
              <a:buNone/>
            </a:pPr>
            <a:r>
              <a:rPr lang="en-AU" sz="6000" b="1" dirty="0"/>
              <a:t>False Positives (FP)</a:t>
            </a:r>
            <a:r>
              <a:rPr lang="en-AU" sz="6000" dirty="0"/>
              <a:t>: 67 — Reviews incorrectly flagged as fraudulent.</a:t>
            </a:r>
          </a:p>
          <a:p>
            <a:pPr algn="l">
              <a:buFont typeface="Arial" panose="020B0604020202020204" pitchFamily="34" charset="0"/>
              <a:buNone/>
            </a:pPr>
            <a:r>
              <a:rPr lang="en-AU" sz="6000" b="1" dirty="0"/>
              <a:t>False Negatives (FN)</a:t>
            </a:r>
            <a:r>
              <a:rPr lang="en-AU" sz="6000" dirty="0"/>
              <a:t>: 26 — Fraudulent reviews missed by the model.</a:t>
            </a:r>
          </a:p>
          <a:p>
            <a:pPr algn="l">
              <a:buFont typeface="Arial" panose="020B0604020202020204" pitchFamily="34" charset="0"/>
              <a:buNone/>
            </a:pPr>
            <a:r>
              <a:rPr lang="en-AU" sz="6000" b="1" dirty="0"/>
              <a:t>True Positives (TP)</a:t>
            </a:r>
            <a:r>
              <a:rPr lang="en-AU" sz="6000" dirty="0"/>
              <a:t>: 300 — Fraudulent reviews correctly identified.</a:t>
            </a:r>
            <a:endParaRPr lang="en-US" sz="4400" dirty="0"/>
          </a:p>
          <a:p>
            <a:pPr algn="l">
              <a:buFont typeface="Arial" panose="020B0604020202020204" pitchFamily="34" charset="0"/>
              <a:buNone/>
            </a:pPr>
            <a:endParaRPr lang="en-US" sz="4400" b="1" dirty="0"/>
          </a:p>
          <a:p>
            <a:pPr algn="l">
              <a:buFont typeface="Arial" panose="020B0604020202020204" pitchFamily="34" charset="0"/>
              <a:buNone/>
            </a:pPr>
            <a:r>
              <a:rPr lang="en-US" sz="4400" b="1" dirty="0"/>
              <a:t>Multinomial Naive Bayes (MNB) with Hashing Vectorizer</a:t>
            </a:r>
            <a:r>
              <a:rPr lang="en-US" sz="4400" dirty="0"/>
              <a:t> is highly precise but less effective in detecting all fraudulent reviews, with a </a:t>
            </a:r>
            <a:r>
              <a:rPr lang="en-US" sz="4400" b="1" dirty="0"/>
              <a:t>recall of 47.85%</a:t>
            </a:r>
            <a:r>
              <a:rPr lang="en-US" sz="4400" dirty="0"/>
              <a:t>.</a:t>
            </a:r>
          </a:p>
          <a:p>
            <a:pPr algn="l">
              <a:buFont typeface="Arial" panose="020B0604020202020204" pitchFamily="34" charset="0"/>
              <a:buNone/>
            </a:pPr>
            <a:endParaRPr lang="en-US" sz="4400" b="1" dirty="0"/>
          </a:p>
          <a:p>
            <a:pPr algn="l">
              <a:buFont typeface="Arial" panose="020B0604020202020204" pitchFamily="34" charset="0"/>
              <a:buNone/>
            </a:pPr>
            <a:r>
              <a:rPr lang="en-US" sz="6000" b="1" dirty="0"/>
              <a:t>Accuracy</a:t>
            </a:r>
            <a:r>
              <a:rPr lang="en-US" sz="6000" dirty="0"/>
              <a:t>: 72.09%</a:t>
            </a:r>
            <a:r>
              <a:rPr lang="en-US" sz="6000" b="1" dirty="0"/>
              <a:t>Precision</a:t>
            </a:r>
            <a:r>
              <a:rPr lang="en-US" sz="6000" dirty="0"/>
              <a:t>: 87.64%</a:t>
            </a:r>
          </a:p>
          <a:p>
            <a:pPr algn="l">
              <a:buFont typeface="Arial" panose="020B0604020202020204" pitchFamily="34" charset="0"/>
              <a:buNone/>
            </a:pPr>
            <a:r>
              <a:rPr lang="en-US" sz="6000" b="1" dirty="0"/>
              <a:t>Recall</a:t>
            </a:r>
            <a:r>
              <a:rPr lang="en-US" sz="6000" dirty="0"/>
              <a:t>: 47.85%</a:t>
            </a:r>
            <a:r>
              <a:rPr lang="en-US" sz="6000" b="1" dirty="0"/>
              <a:t>F1 Score</a:t>
            </a:r>
            <a:r>
              <a:rPr lang="en-US" sz="6000" dirty="0"/>
              <a:t>: 61.90%</a:t>
            </a:r>
          </a:p>
          <a:p>
            <a:pPr algn="l">
              <a:buFont typeface="Arial" panose="020B0604020202020204" pitchFamily="34" charset="0"/>
              <a:buNone/>
            </a:pPr>
            <a:r>
              <a:rPr lang="en-US" sz="6000" b="1" dirty="0"/>
              <a:t>True Negatives (TN)</a:t>
            </a:r>
            <a:r>
              <a:rPr lang="en-US" sz="6000" dirty="0"/>
              <a:t>: 340</a:t>
            </a:r>
          </a:p>
          <a:p>
            <a:pPr algn="l">
              <a:buFont typeface="Arial" panose="020B0604020202020204" pitchFamily="34" charset="0"/>
              <a:buNone/>
            </a:pPr>
            <a:r>
              <a:rPr lang="en-US" sz="6000" b="1" dirty="0"/>
              <a:t>False Positives (FP)</a:t>
            </a:r>
            <a:r>
              <a:rPr lang="en-US" sz="6000" dirty="0"/>
              <a:t>: 22</a:t>
            </a:r>
          </a:p>
          <a:p>
            <a:pPr algn="l">
              <a:buFont typeface="Arial" panose="020B0604020202020204" pitchFamily="34" charset="0"/>
              <a:buNone/>
            </a:pPr>
            <a:r>
              <a:rPr lang="en-US" sz="6000" b="1" dirty="0"/>
              <a:t>False Negatives (FN)</a:t>
            </a:r>
            <a:r>
              <a:rPr lang="en-US" sz="6000" dirty="0"/>
              <a:t>: 170</a:t>
            </a:r>
          </a:p>
          <a:p>
            <a:pPr algn="l">
              <a:buFont typeface="Arial" panose="020B0604020202020204" pitchFamily="34" charset="0"/>
              <a:buNone/>
            </a:pPr>
            <a:r>
              <a:rPr lang="en-US" sz="6000" b="1" dirty="0"/>
              <a:t>True Positives (TP)</a:t>
            </a:r>
            <a:r>
              <a:rPr lang="en-US" sz="6000" dirty="0"/>
              <a:t>: 156</a:t>
            </a:r>
          </a:p>
          <a:p>
            <a:pPr algn="l">
              <a:buFont typeface="Arial" panose="020B0604020202020204" pitchFamily="34" charset="0"/>
              <a:buNone/>
            </a:pPr>
            <a:endParaRPr lang="en-US" sz="4400" b="1" dirty="0"/>
          </a:p>
          <a:p>
            <a:pPr algn="l">
              <a:buFont typeface="Arial" panose="020B0604020202020204" pitchFamily="34" charset="0"/>
              <a:buNone/>
            </a:pPr>
            <a:r>
              <a:rPr lang="en-US" sz="4400" b="1" dirty="0"/>
              <a:t>Support Vector Machine (SVM) with N-gram Vectorizer</a:t>
            </a:r>
            <a:r>
              <a:rPr lang="en-US" sz="4400" dirty="0"/>
              <a:t> detects almost all fraudulent reviews with a </a:t>
            </a:r>
            <a:r>
              <a:rPr lang="en-US" sz="4400" b="1" dirty="0"/>
              <a:t>recall of 98.16%</a:t>
            </a:r>
            <a:r>
              <a:rPr lang="en-US" sz="4400" dirty="0"/>
              <a:t>, but the high number of false positives (</a:t>
            </a:r>
            <a:r>
              <a:rPr lang="en-US" sz="4400" b="1" dirty="0"/>
              <a:t>204</a:t>
            </a:r>
            <a:r>
              <a:rPr lang="en-US" sz="4400" dirty="0"/>
              <a:t>) could result in unnecessary manual reviews.</a:t>
            </a:r>
          </a:p>
          <a:p>
            <a:pPr algn="l">
              <a:buFont typeface="Arial" panose="020B0604020202020204" pitchFamily="34" charset="0"/>
              <a:buNone/>
            </a:pPr>
            <a:endParaRPr lang="en-US" b="1" dirty="0"/>
          </a:p>
          <a:p>
            <a:pPr algn="l">
              <a:buFont typeface="Arial" panose="020B0604020202020204" pitchFamily="34" charset="0"/>
              <a:buNone/>
            </a:pPr>
            <a:r>
              <a:rPr lang="en-US" b="1" dirty="0"/>
              <a:t>Accuracy</a:t>
            </a:r>
            <a:r>
              <a:rPr lang="en-US" dirty="0"/>
              <a:t>: 69.48%</a:t>
            </a:r>
          </a:p>
          <a:p>
            <a:pPr algn="l">
              <a:buFont typeface="Arial" panose="020B0604020202020204" pitchFamily="34" charset="0"/>
              <a:buNone/>
            </a:pPr>
            <a:r>
              <a:rPr lang="en-US" b="1" dirty="0"/>
              <a:t>Precision</a:t>
            </a:r>
            <a:r>
              <a:rPr lang="en-US" dirty="0"/>
              <a:t>: 61.07%</a:t>
            </a:r>
          </a:p>
          <a:p>
            <a:pPr algn="l">
              <a:buFont typeface="Arial" panose="020B0604020202020204" pitchFamily="34" charset="0"/>
              <a:buNone/>
            </a:pPr>
            <a:r>
              <a:rPr lang="en-US" b="1" dirty="0"/>
              <a:t>Recall</a:t>
            </a:r>
            <a:r>
              <a:rPr lang="en-US" dirty="0"/>
              <a:t>: 98.16%</a:t>
            </a:r>
          </a:p>
          <a:p>
            <a:pPr algn="l">
              <a:buFont typeface="Arial" panose="020B0604020202020204" pitchFamily="34" charset="0"/>
              <a:buNone/>
            </a:pPr>
            <a:r>
              <a:rPr lang="en-US" b="1" dirty="0"/>
              <a:t>F1 Score</a:t>
            </a:r>
            <a:r>
              <a:rPr lang="en-US" dirty="0"/>
              <a:t>: 75.29%</a:t>
            </a:r>
          </a:p>
          <a:p>
            <a:pPr algn="l">
              <a:buFont typeface="Arial" panose="020B0604020202020204" pitchFamily="34" charset="0"/>
              <a:buNone/>
            </a:pPr>
            <a:r>
              <a:rPr lang="en-US" b="1" dirty="0"/>
              <a:t>True Negatives (TN)</a:t>
            </a:r>
            <a:r>
              <a:rPr lang="en-US" dirty="0"/>
              <a:t>: 158</a:t>
            </a:r>
          </a:p>
          <a:p>
            <a:pPr algn="l">
              <a:buFont typeface="Arial" panose="020B0604020202020204" pitchFamily="34" charset="0"/>
              <a:buNone/>
            </a:pPr>
            <a:r>
              <a:rPr lang="en-US" b="1" dirty="0"/>
              <a:t>False Positives (FP)</a:t>
            </a:r>
            <a:r>
              <a:rPr lang="en-US" dirty="0"/>
              <a:t>: 204</a:t>
            </a:r>
          </a:p>
          <a:p>
            <a:pPr algn="l">
              <a:buFont typeface="Arial" panose="020B0604020202020204" pitchFamily="34" charset="0"/>
              <a:buNone/>
            </a:pPr>
            <a:r>
              <a:rPr lang="en-US" b="1" dirty="0"/>
              <a:t>False Negatives (FN)</a:t>
            </a:r>
            <a:r>
              <a:rPr lang="en-US" dirty="0"/>
              <a:t>: 6</a:t>
            </a:r>
          </a:p>
          <a:p>
            <a:pPr algn="l">
              <a:buFont typeface="Arial" panose="020B0604020202020204" pitchFamily="34" charset="0"/>
              <a:buNone/>
            </a:pPr>
            <a:r>
              <a:rPr lang="en-US" b="1" dirty="0"/>
              <a:t>True Positives (TP)</a:t>
            </a:r>
            <a:r>
              <a:rPr lang="en-US" dirty="0"/>
              <a:t>: 320</a:t>
            </a:r>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20</a:t>
            </a:fld>
            <a:endParaRPr lang="en-AU"/>
          </a:p>
        </p:txBody>
      </p:sp>
    </p:spTree>
    <p:extLst>
      <p:ext uri="{BB962C8B-B14F-4D97-AF65-F5344CB8AC3E}">
        <p14:creationId xmlns:p14="http://schemas.microsoft.com/office/powerpoint/2010/main" val="396958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512CE-919E-FD28-8E97-2553914694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9DE8F-388E-8897-F02E-6AEF7F0C6C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6CD04-C17B-4F9F-CB93-C2BD94D3269E}"/>
              </a:ext>
            </a:extLst>
          </p:cNvPr>
          <p:cNvSpPr>
            <a:spLocks noGrp="1"/>
          </p:cNvSpPr>
          <p:nvPr>
            <p:ph type="body" idx="1"/>
          </p:nvPr>
        </p:nvSpPr>
        <p:spPr/>
        <p:txBody>
          <a:bodyPr/>
          <a:lstStyle/>
          <a:p>
            <a:pPr algn="l">
              <a:buFont typeface="Arial" panose="020B0604020202020204" pitchFamily="34" charset="0"/>
              <a:buNone/>
            </a:pPr>
            <a:r>
              <a:rPr lang="en-US" sz="2000" dirty="0"/>
              <a:t>Here I tested multiple models to accurately detect fraudulent reviews, improving customer trust in the feedback system</a:t>
            </a:r>
          </a:p>
          <a:p>
            <a:pPr algn="l">
              <a:buFont typeface="Arial" panose="020B0604020202020204" pitchFamily="34" charset="0"/>
              <a:buNone/>
            </a:pPr>
            <a:endParaRPr lang="en-US" sz="2000" b="1" i="0" dirty="0">
              <a:solidFill>
                <a:srgbClr val="F2DDCC"/>
              </a:solidFill>
              <a:effectLst/>
              <a:latin typeface="Gin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t>To identify fraudulent reviews with high accuracy while minimizing false positives.</a:t>
            </a:r>
            <a:endParaRPr lang="en-US" sz="1800" b="1" i="0" dirty="0">
              <a:solidFill>
                <a:srgbClr val="F2DDCC"/>
              </a:solidFill>
              <a:effectLst/>
              <a:latin typeface="Ginto"/>
            </a:endParaRPr>
          </a:p>
          <a:p>
            <a:pPr algn="l">
              <a:buFont typeface="Arial" panose="020B0604020202020204" pitchFamily="34" charset="0"/>
              <a:buNone/>
            </a:pPr>
            <a:endParaRPr lang="en-US" sz="2000" b="1" i="0" dirty="0">
              <a:solidFill>
                <a:srgbClr val="F2DDCC"/>
              </a:solidFill>
              <a:effectLst/>
              <a:latin typeface="Ginto"/>
            </a:endParaRPr>
          </a:p>
          <a:p>
            <a:pPr algn="l">
              <a:buFont typeface="Arial" panose="020B0604020202020204" pitchFamily="34" charset="0"/>
              <a:buNone/>
            </a:pPr>
            <a:r>
              <a:rPr lang="en-US" sz="3200" dirty="0"/>
              <a:t>I explored various machine learning models, such as Random Forest, Support Vector Machine, and </a:t>
            </a:r>
            <a:r>
              <a:rPr lang="en-US" sz="3200" dirty="0" err="1"/>
              <a:t>XGBoost</a:t>
            </a:r>
            <a:r>
              <a:rPr lang="en-US" sz="3200" dirty="0"/>
              <a:t>, using different methods to vectorize the text data (e.g., Count Vectorizer, TF-IDF, N-gram).</a:t>
            </a: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r>
              <a:rPr lang="en-US" sz="4400" b="1" dirty="0"/>
              <a:t>Random Forest Classifier (RFC) with Count Vectorizer</a:t>
            </a:r>
            <a:r>
              <a:rPr lang="en-US" sz="4400" dirty="0"/>
              <a:t> is the top-performing model with an </a:t>
            </a:r>
            <a:r>
              <a:rPr lang="en-US" sz="4400" b="1" dirty="0"/>
              <a:t>accuracy of 86.48%</a:t>
            </a:r>
            <a:r>
              <a:rPr lang="en-US" sz="4400" dirty="0"/>
              <a:t> and </a:t>
            </a:r>
            <a:r>
              <a:rPr lang="en-US" sz="4400" b="1" dirty="0"/>
              <a:t>recall of 92.02%</a:t>
            </a:r>
            <a:r>
              <a:rPr lang="en-US" sz="4400" dirty="0"/>
              <a:t>, making it the best option for detecting fraud while maintaining a low number of missed fraudulent reviews.</a:t>
            </a:r>
          </a:p>
          <a:p>
            <a:pPr algn="l">
              <a:buFont typeface="Arial" panose="020B0604020202020204" pitchFamily="34" charset="0"/>
              <a:buNone/>
            </a:pPr>
            <a:endParaRPr lang="en-US" sz="4400" dirty="0"/>
          </a:p>
          <a:p>
            <a:pPr algn="l">
              <a:buFont typeface="Arial" panose="020B0604020202020204" pitchFamily="34" charset="0"/>
              <a:buNone/>
            </a:pPr>
            <a:r>
              <a:rPr lang="en-AU" sz="6000" b="1" dirty="0"/>
              <a:t>Accuracy</a:t>
            </a:r>
            <a:r>
              <a:rPr lang="en-AU" sz="6000" dirty="0"/>
              <a:t>: 86.48%</a:t>
            </a:r>
            <a:r>
              <a:rPr lang="en-AU" sz="6000" b="1" dirty="0"/>
              <a:t>Precision</a:t>
            </a:r>
            <a:r>
              <a:rPr lang="en-AU" sz="6000" dirty="0"/>
              <a:t>: 81.74%</a:t>
            </a:r>
          </a:p>
          <a:p>
            <a:pPr algn="l">
              <a:buFont typeface="Arial" panose="020B0604020202020204" pitchFamily="34" charset="0"/>
              <a:buNone/>
            </a:pPr>
            <a:r>
              <a:rPr lang="en-AU" sz="6000" b="1" dirty="0"/>
              <a:t>Recall</a:t>
            </a:r>
            <a:r>
              <a:rPr lang="en-AU" sz="6000" dirty="0"/>
              <a:t>: 92.02%</a:t>
            </a:r>
            <a:r>
              <a:rPr lang="en-AU" sz="6000" b="1" dirty="0"/>
              <a:t>F1 Score</a:t>
            </a:r>
            <a:r>
              <a:rPr lang="en-AU" sz="6000" dirty="0"/>
              <a:t>: 86.58%</a:t>
            </a:r>
          </a:p>
          <a:p>
            <a:pPr algn="l">
              <a:buFont typeface="Arial" panose="020B0604020202020204" pitchFamily="34" charset="0"/>
              <a:buNone/>
            </a:pPr>
            <a:r>
              <a:rPr lang="en-AU" sz="6000" b="1" dirty="0"/>
              <a:t>True Negatives (TN)</a:t>
            </a:r>
            <a:r>
              <a:rPr lang="en-AU" sz="6000" dirty="0"/>
              <a:t>: 295 — Reviews correctly predicted as not fraudulent.</a:t>
            </a:r>
          </a:p>
          <a:p>
            <a:pPr algn="l">
              <a:buFont typeface="Arial" panose="020B0604020202020204" pitchFamily="34" charset="0"/>
              <a:buNone/>
            </a:pPr>
            <a:r>
              <a:rPr lang="en-AU" sz="6000" b="1" dirty="0"/>
              <a:t>False Positives (FP)</a:t>
            </a:r>
            <a:r>
              <a:rPr lang="en-AU" sz="6000" dirty="0"/>
              <a:t>: 67 — Reviews incorrectly flagged as fraudulent.</a:t>
            </a:r>
          </a:p>
          <a:p>
            <a:pPr algn="l">
              <a:buFont typeface="Arial" panose="020B0604020202020204" pitchFamily="34" charset="0"/>
              <a:buNone/>
            </a:pPr>
            <a:r>
              <a:rPr lang="en-AU" sz="6000" b="1" dirty="0"/>
              <a:t>False Negatives (FN)</a:t>
            </a:r>
            <a:r>
              <a:rPr lang="en-AU" sz="6000" dirty="0"/>
              <a:t>: 26 — Fraudulent reviews missed by the model.</a:t>
            </a:r>
          </a:p>
          <a:p>
            <a:pPr algn="l">
              <a:buFont typeface="Arial" panose="020B0604020202020204" pitchFamily="34" charset="0"/>
              <a:buNone/>
            </a:pPr>
            <a:r>
              <a:rPr lang="en-AU" sz="6000" b="1" dirty="0"/>
              <a:t>True Positives (TP)</a:t>
            </a:r>
            <a:r>
              <a:rPr lang="en-AU" sz="6000" dirty="0"/>
              <a:t>: 300 — Fraudulent reviews correctly identified.</a:t>
            </a:r>
            <a:endParaRPr lang="en-US" sz="4400" dirty="0"/>
          </a:p>
          <a:p>
            <a:pPr algn="l">
              <a:buFont typeface="Arial" panose="020B0604020202020204" pitchFamily="34" charset="0"/>
              <a:buNone/>
            </a:pPr>
            <a:endParaRPr lang="en-US" sz="4400" b="1" dirty="0"/>
          </a:p>
          <a:p>
            <a:pPr algn="l">
              <a:buFont typeface="Arial" panose="020B0604020202020204" pitchFamily="34" charset="0"/>
              <a:buNone/>
            </a:pPr>
            <a:r>
              <a:rPr lang="en-US" sz="4400" b="1" dirty="0"/>
              <a:t>Multinomial Naive Bayes (MNB) with Hashing Vectorizer</a:t>
            </a:r>
            <a:r>
              <a:rPr lang="en-US" sz="4400" dirty="0"/>
              <a:t> is highly precise but less effective in detecting all fraudulent reviews, with a </a:t>
            </a:r>
            <a:r>
              <a:rPr lang="en-US" sz="4400" b="1" dirty="0"/>
              <a:t>recall of 47.85%</a:t>
            </a:r>
            <a:r>
              <a:rPr lang="en-US" sz="4400" dirty="0"/>
              <a:t>.</a:t>
            </a:r>
          </a:p>
          <a:p>
            <a:pPr algn="l">
              <a:buFont typeface="Arial" panose="020B0604020202020204" pitchFamily="34" charset="0"/>
              <a:buNone/>
            </a:pPr>
            <a:endParaRPr lang="en-US" sz="4400" b="1" dirty="0"/>
          </a:p>
          <a:p>
            <a:pPr algn="l">
              <a:buFont typeface="Arial" panose="020B0604020202020204" pitchFamily="34" charset="0"/>
              <a:buNone/>
            </a:pPr>
            <a:r>
              <a:rPr lang="en-US" sz="6000" b="1" dirty="0"/>
              <a:t>Accuracy</a:t>
            </a:r>
            <a:r>
              <a:rPr lang="en-US" sz="6000" dirty="0"/>
              <a:t>: 72.09%</a:t>
            </a:r>
            <a:r>
              <a:rPr lang="en-US" sz="6000" b="1" dirty="0"/>
              <a:t>Precision</a:t>
            </a:r>
            <a:r>
              <a:rPr lang="en-US" sz="6000" dirty="0"/>
              <a:t>: 87.64%</a:t>
            </a:r>
          </a:p>
          <a:p>
            <a:pPr algn="l">
              <a:buFont typeface="Arial" panose="020B0604020202020204" pitchFamily="34" charset="0"/>
              <a:buNone/>
            </a:pPr>
            <a:r>
              <a:rPr lang="en-US" sz="6000" b="1" dirty="0"/>
              <a:t>Recall</a:t>
            </a:r>
            <a:r>
              <a:rPr lang="en-US" sz="6000" dirty="0"/>
              <a:t>: 47.85%</a:t>
            </a:r>
            <a:r>
              <a:rPr lang="en-US" sz="6000" b="1" dirty="0"/>
              <a:t>F1 Score</a:t>
            </a:r>
            <a:r>
              <a:rPr lang="en-US" sz="6000" dirty="0"/>
              <a:t>: 61.90%</a:t>
            </a:r>
          </a:p>
          <a:p>
            <a:pPr algn="l">
              <a:buFont typeface="Arial" panose="020B0604020202020204" pitchFamily="34" charset="0"/>
              <a:buNone/>
            </a:pPr>
            <a:r>
              <a:rPr lang="en-US" sz="6000" b="1" dirty="0"/>
              <a:t>True Negatives (TN)</a:t>
            </a:r>
            <a:r>
              <a:rPr lang="en-US" sz="6000" dirty="0"/>
              <a:t>: 340</a:t>
            </a:r>
          </a:p>
          <a:p>
            <a:pPr algn="l">
              <a:buFont typeface="Arial" panose="020B0604020202020204" pitchFamily="34" charset="0"/>
              <a:buNone/>
            </a:pPr>
            <a:r>
              <a:rPr lang="en-US" sz="6000" b="1" dirty="0"/>
              <a:t>False Positives (FP)</a:t>
            </a:r>
            <a:r>
              <a:rPr lang="en-US" sz="6000" dirty="0"/>
              <a:t>: 22</a:t>
            </a:r>
          </a:p>
          <a:p>
            <a:pPr algn="l">
              <a:buFont typeface="Arial" panose="020B0604020202020204" pitchFamily="34" charset="0"/>
              <a:buNone/>
            </a:pPr>
            <a:r>
              <a:rPr lang="en-US" sz="6000" b="1" dirty="0"/>
              <a:t>False Negatives (FN)</a:t>
            </a:r>
            <a:r>
              <a:rPr lang="en-US" sz="6000" dirty="0"/>
              <a:t>: 170</a:t>
            </a:r>
          </a:p>
          <a:p>
            <a:pPr algn="l">
              <a:buFont typeface="Arial" panose="020B0604020202020204" pitchFamily="34" charset="0"/>
              <a:buNone/>
            </a:pPr>
            <a:r>
              <a:rPr lang="en-US" sz="6000" b="1" dirty="0"/>
              <a:t>True Positives (TP)</a:t>
            </a:r>
            <a:r>
              <a:rPr lang="en-US" sz="6000" dirty="0"/>
              <a:t>: 156</a:t>
            </a:r>
          </a:p>
          <a:p>
            <a:pPr algn="l">
              <a:buFont typeface="Arial" panose="020B0604020202020204" pitchFamily="34" charset="0"/>
              <a:buNone/>
            </a:pPr>
            <a:endParaRPr lang="en-US" sz="4400" b="1" dirty="0"/>
          </a:p>
          <a:p>
            <a:pPr algn="l">
              <a:buFont typeface="Arial" panose="020B0604020202020204" pitchFamily="34" charset="0"/>
              <a:buNone/>
            </a:pPr>
            <a:r>
              <a:rPr lang="en-US" sz="4400" b="1" dirty="0"/>
              <a:t>Support Vector Machine (SVM) with N-gram Vectorizer</a:t>
            </a:r>
            <a:r>
              <a:rPr lang="en-US" sz="4400" dirty="0"/>
              <a:t> detects almost all fraudulent reviews with a </a:t>
            </a:r>
            <a:r>
              <a:rPr lang="en-US" sz="4400" b="1" dirty="0"/>
              <a:t>recall of 98.16%</a:t>
            </a:r>
            <a:r>
              <a:rPr lang="en-US" sz="4400" dirty="0"/>
              <a:t>, but the high number of false positives (</a:t>
            </a:r>
            <a:r>
              <a:rPr lang="en-US" sz="4400" b="1" dirty="0"/>
              <a:t>204</a:t>
            </a:r>
            <a:r>
              <a:rPr lang="en-US" sz="4400" dirty="0"/>
              <a:t>) could result in unnecessary manual reviews.</a:t>
            </a:r>
          </a:p>
          <a:p>
            <a:pPr algn="l">
              <a:buFont typeface="Arial" panose="020B0604020202020204" pitchFamily="34" charset="0"/>
              <a:buNone/>
            </a:pPr>
            <a:endParaRPr lang="en-US" b="1" dirty="0"/>
          </a:p>
          <a:p>
            <a:pPr algn="l">
              <a:buFont typeface="Arial" panose="020B0604020202020204" pitchFamily="34" charset="0"/>
              <a:buNone/>
            </a:pPr>
            <a:r>
              <a:rPr lang="en-US" b="1" dirty="0"/>
              <a:t>Accuracy</a:t>
            </a:r>
            <a:r>
              <a:rPr lang="en-US" dirty="0"/>
              <a:t>: 69.48%</a:t>
            </a:r>
          </a:p>
          <a:p>
            <a:pPr algn="l">
              <a:buFont typeface="Arial" panose="020B0604020202020204" pitchFamily="34" charset="0"/>
              <a:buNone/>
            </a:pPr>
            <a:r>
              <a:rPr lang="en-US" b="1" dirty="0"/>
              <a:t>Precision</a:t>
            </a:r>
            <a:r>
              <a:rPr lang="en-US" dirty="0"/>
              <a:t>: 61.07%</a:t>
            </a:r>
          </a:p>
          <a:p>
            <a:pPr algn="l">
              <a:buFont typeface="Arial" panose="020B0604020202020204" pitchFamily="34" charset="0"/>
              <a:buNone/>
            </a:pPr>
            <a:r>
              <a:rPr lang="en-US" b="1" dirty="0"/>
              <a:t>Recall</a:t>
            </a:r>
            <a:r>
              <a:rPr lang="en-US" dirty="0"/>
              <a:t>: 98.16%</a:t>
            </a:r>
          </a:p>
          <a:p>
            <a:pPr algn="l">
              <a:buFont typeface="Arial" panose="020B0604020202020204" pitchFamily="34" charset="0"/>
              <a:buNone/>
            </a:pPr>
            <a:r>
              <a:rPr lang="en-US" b="1" dirty="0"/>
              <a:t>F1 Score</a:t>
            </a:r>
            <a:r>
              <a:rPr lang="en-US" dirty="0"/>
              <a:t>: 75.29%</a:t>
            </a:r>
          </a:p>
          <a:p>
            <a:pPr algn="l">
              <a:buFont typeface="Arial" panose="020B0604020202020204" pitchFamily="34" charset="0"/>
              <a:buNone/>
            </a:pPr>
            <a:r>
              <a:rPr lang="en-US" b="1" dirty="0"/>
              <a:t>True Negatives (TN)</a:t>
            </a:r>
            <a:r>
              <a:rPr lang="en-US" dirty="0"/>
              <a:t>: 158</a:t>
            </a:r>
          </a:p>
          <a:p>
            <a:pPr algn="l">
              <a:buFont typeface="Arial" panose="020B0604020202020204" pitchFamily="34" charset="0"/>
              <a:buNone/>
            </a:pPr>
            <a:r>
              <a:rPr lang="en-US" b="1" dirty="0"/>
              <a:t>False Positives (FP)</a:t>
            </a:r>
            <a:r>
              <a:rPr lang="en-US" dirty="0"/>
              <a:t>: 204</a:t>
            </a:r>
          </a:p>
          <a:p>
            <a:pPr algn="l">
              <a:buFont typeface="Arial" panose="020B0604020202020204" pitchFamily="34" charset="0"/>
              <a:buNone/>
            </a:pPr>
            <a:r>
              <a:rPr lang="en-US" b="1" dirty="0"/>
              <a:t>False Negatives (FN)</a:t>
            </a:r>
            <a:r>
              <a:rPr lang="en-US" dirty="0"/>
              <a:t>: 6</a:t>
            </a:r>
          </a:p>
          <a:p>
            <a:pPr algn="l">
              <a:buFont typeface="Arial" panose="020B0604020202020204" pitchFamily="34" charset="0"/>
              <a:buNone/>
            </a:pPr>
            <a:r>
              <a:rPr lang="en-US" b="1" dirty="0"/>
              <a:t>True Positives (TP)</a:t>
            </a:r>
            <a:r>
              <a:rPr lang="en-US" dirty="0"/>
              <a:t>: 320</a:t>
            </a:r>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a:extLst>
              <a:ext uri="{FF2B5EF4-FFF2-40B4-BE49-F238E27FC236}">
                <a16:creationId xmlns:a16="http://schemas.microsoft.com/office/drawing/2014/main" id="{14C26427-14E5-7592-3AD9-EE7AB8C2285C}"/>
              </a:ext>
            </a:extLst>
          </p:cNvPr>
          <p:cNvSpPr>
            <a:spLocks noGrp="1"/>
          </p:cNvSpPr>
          <p:nvPr>
            <p:ph type="sldNum" sz="quarter" idx="5"/>
          </p:nvPr>
        </p:nvSpPr>
        <p:spPr/>
        <p:txBody>
          <a:bodyPr/>
          <a:lstStyle/>
          <a:p>
            <a:fld id="{36A1370E-4541-4B3E-8E49-97A4F8B75D84}" type="slidenum">
              <a:rPr lang="en-AU" smtClean="0"/>
              <a:t>21</a:t>
            </a:fld>
            <a:endParaRPr lang="en-AU"/>
          </a:p>
        </p:txBody>
      </p:sp>
    </p:spTree>
    <p:extLst>
      <p:ext uri="{BB962C8B-B14F-4D97-AF65-F5344CB8AC3E}">
        <p14:creationId xmlns:p14="http://schemas.microsoft.com/office/powerpoint/2010/main" val="2123236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57296-47A8-1604-CC6D-F33473BED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6E307-241A-6EE1-1291-F16684320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B2C38-745F-10BD-566B-8AAC4AEBCB35}"/>
              </a:ext>
            </a:extLst>
          </p:cNvPr>
          <p:cNvSpPr>
            <a:spLocks noGrp="1"/>
          </p:cNvSpPr>
          <p:nvPr>
            <p:ph type="body" idx="1"/>
          </p:nvPr>
        </p:nvSpPr>
        <p:spPr/>
        <p:txBody>
          <a:bodyPr/>
          <a:lstStyle/>
          <a:p>
            <a:pPr algn="l">
              <a:buFont typeface="Arial" panose="020B0604020202020204" pitchFamily="34" charset="0"/>
              <a:buNone/>
            </a:pPr>
            <a:r>
              <a:rPr lang="en-US" sz="3200" dirty="0"/>
              <a:t>Here I tested multiple models to accurately detect fraudulent reviews, thereby enhancing customer trust in the feedback system. The goal was to identify fraudulent reviews with high accuracy while minimizing false positives</a:t>
            </a:r>
            <a:endParaRPr lang="en-US" sz="2000" dirty="0"/>
          </a:p>
          <a:p>
            <a:pPr algn="l">
              <a:buFont typeface="Arial" panose="020B0604020202020204" pitchFamily="34" charset="0"/>
              <a:buNone/>
            </a:pPr>
            <a:endParaRPr lang="en-US" sz="2000" dirty="0"/>
          </a:p>
          <a:p>
            <a:pPr algn="l">
              <a:buFont typeface="Arial" panose="020B0604020202020204" pitchFamily="34" charset="0"/>
              <a:buNone/>
            </a:pPr>
            <a:r>
              <a:rPr lang="en-US" sz="3200" dirty="0"/>
              <a:t>I explored various machine learning models, such as Random Forest, Support Vector Machine, and </a:t>
            </a:r>
            <a:r>
              <a:rPr lang="en-US" sz="3200" dirty="0" err="1"/>
              <a:t>XGBoost</a:t>
            </a:r>
            <a:r>
              <a:rPr lang="en-US" sz="3200" dirty="0"/>
              <a:t>, using different methods to vectorize the text data (e.g., Count Vectorizer, TF-IDF, N-gram).</a:t>
            </a:r>
          </a:p>
          <a:p>
            <a:pPr algn="l">
              <a:buFont typeface="Arial" panose="020B0604020202020204" pitchFamily="34" charset="0"/>
              <a:buNone/>
            </a:pPr>
            <a:endParaRPr lang="en-US" sz="3200" dirty="0"/>
          </a:p>
          <a:p>
            <a:pPr algn="l">
              <a:buFont typeface="Arial" panose="020B0604020202020204" pitchFamily="34" charset="0"/>
              <a:buNone/>
            </a:pPr>
            <a:endParaRPr lang="en-US" sz="3200" dirty="0"/>
          </a:p>
          <a:p>
            <a:pPr algn="l">
              <a:buFont typeface="Arial" panose="020B0604020202020204" pitchFamily="34" charset="0"/>
              <a:buNone/>
            </a:pPr>
            <a:endParaRPr lang="en-US" sz="3200" dirty="0"/>
          </a:p>
          <a:p>
            <a:pPr algn="l">
              <a:buFont typeface="Arial" panose="020B0604020202020204" pitchFamily="34" charset="0"/>
              <a:buNone/>
            </a:pPr>
            <a:endParaRPr lang="en-US" sz="3200" dirty="0"/>
          </a:p>
          <a:p>
            <a:r>
              <a:rPr lang="en-US" b="1" dirty="0"/>
              <a:t>Methodology</a:t>
            </a:r>
          </a:p>
          <a:p>
            <a:pPr>
              <a:buFont typeface="+mj-lt"/>
              <a:buAutoNum type="arabicPeriod"/>
            </a:pPr>
            <a:r>
              <a:rPr lang="en-US" b="1" dirty="0"/>
              <a:t>Machine Learning Models</a:t>
            </a:r>
            <a:r>
              <a:rPr lang="en-US" dirty="0"/>
              <a:t>: We explored several machine learning algorithms that are well-suited for classification tasks:</a:t>
            </a:r>
          </a:p>
          <a:p>
            <a:pPr marL="742950" lvl="1" indent="-285750">
              <a:buFont typeface="+mj-lt"/>
              <a:buAutoNum type="arabicPeriod"/>
            </a:pPr>
            <a:r>
              <a:rPr lang="en-US" b="1" dirty="0"/>
              <a:t>Random Forest</a:t>
            </a:r>
            <a:r>
              <a:rPr lang="en-US" dirty="0"/>
              <a:t>: An ensemble method that combines multiple decision trees to improve accuracy and reduce overfitting.</a:t>
            </a:r>
          </a:p>
          <a:p>
            <a:pPr marL="742950" lvl="1" indent="-285750">
              <a:buFont typeface="+mj-lt"/>
              <a:buAutoNum type="arabicPeriod"/>
            </a:pPr>
            <a:r>
              <a:rPr lang="en-US" b="1" dirty="0"/>
              <a:t>Support Vector Machine (SVM)</a:t>
            </a:r>
            <a:r>
              <a:rPr lang="en-US" dirty="0"/>
              <a:t>: A powerful model that finds the optimal hyperplane to separate classes in high-dimensional spaces.</a:t>
            </a:r>
          </a:p>
          <a:p>
            <a:pPr marL="742950" lvl="1" indent="-285750">
              <a:buFont typeface="+mj-lt"/>
              <a:buAutoNum type="arabicPeriod"/>
            </a:pPr>
            <a:r>
              <a:rPr lang="en-US" b="1" dirty="0" err="1"/>
              <a:t>XGBoost</a:t>
            </a:r>
            <a:r>
              <a:rPr lang="en-US" dirty="0"/>
              <a:t>: An advanced boosting algorithm known for its performance and efficiency, especially in handling large datasets.</a:t>
            </a:r>
          </a:p>
          <a:p>
            <a:pPr>
              <a:buFont typeface="+mj-lt"/>
              <a:buAutoNum type="arabicPeriod"/>
            </a:pPr>
            <a:r>
              <a:rPr lang="en-US" b="1" dirty="0"/>
              <a:t>Text Vectorization Methods</a:t>
            </a:r>
            <a:r>
              <a:rPr lang="en-US" dirty="0"/>
              <a:t>: To effectively analyze the text data from reviews, we employed different vectorization techniques:</a:t>
            </a:r>
          </a:p>
          <a:p>
            <a:pPr marL="742950" lvl="1" indent="-285750">
              <a:buFont typeface="+mj-lt"/>
              <a:buAutoNum type="arabicPeriod"/>
            </a:pPr>
            <a:r>
              <a:rPr lang="en-US" b="1" dirty="0"/>
              <a:t>Count Vectorizer</a:t>
            </a:r>
            <a:r>
              <a:rPr lang="en-US" dirty="0"/>
              <a:t>: Converts text documents into a matrix of token counts, allowing us to see the frequency of each word.</a:t>
            </a:r>
          </a:p>
          <a:p>
            <a:pPr marL="742950" lvl="1" indent="-285750">
              <a:buFont typeface="+mj-lt"/>
              <a:buAutoNum type="arabicPeriod"/>
            </a:pPr>
            <a:r>
              <a:rPr lang="en-US" b="1" dirty="0"/>
              <a:t>TF-IDF (Term Frequency-Inverse Document Frequency)</a:t>
            </a:r>
            <a:r>
              <a:rPr lang="en-US" dirty="0"/>
              <a:t>: This method weights the importance of words based on their frequency across all documents, helping to highlight more informative words.</a:t>
            </a:r>
          </a:p>
          <a:p>
            <a:pPr marL="742950" lvl="1" indent="-285750">
              <a:buFont typeface="+mj-lt"/>
              <a:buAutoNum type="arabicPeriod"/>
            </a:pPr>
            <a:r>
              <a:rPr lang="en-US" b="1" dirty="0"/>
              <a:t>N-gram Vectorization</a:t>
            </a:r>
            <a:r>
              <a:rPr lang="en-US" dirty="0"/>
              <a:t>: Captures sequences of words (bigrams, trigrams) to understand context better, which is crucial for detecting fraudulent patterns.</a:t>
            </a:r>
          </a:p>
          <a:p>
            <a:r>
              <a:rPr lang="en-US" b="1" dirty="0"/>
              <a:t>Results</a:t>
            </a:r>
          </a:p>
          <a:p>
            <a:pPr>
              <a:buFont typeface="Arial" panose="020B0604020202020204" pitchFamily="34" charset="0"/>
              <a:buChar char="•"/>
            </a:pPr>
            <a:r>
              <a:rPr lang="en-US" b="1" dirty="0"/>
              <a:t>Performance Metrics</a:t>
            </a:r>
            <a:r>
              <a:rPr lang="en-US" dirty="0"/>
              <a:t>: Each model's performance was evaluated based on key metrics:</a:t>
            </a:r>
          </a:p>
          <a:p>
            <a:pPr marL="742950" lvl="1" indent="-285750">
              <a:buFont typeface="Arial" panose="020B0604020202020204" pitchFamily="34" charset="0"/>
              <a:buChar char="•"/>
            </a:pPr>
            <a:r>
              <a:rPr lang="en-US" b="1" dirty="0"/>
              <a:t>Accuracy</a:t>
            </a:r>
            <a:r>
              <a:rPr lang="en-US" dirty="0"/>
              <a:t>: The overall correctness of the model.</a:t>
            </a:r>
          </a:p>
          <a:p>
            <a:pPr marL="742950" lvl="1" indent="-285750">
              <a:buFont typeface="Arial" panose="020B0604020202020204" pitchFamily="34" charset="0"/>
              <a:buChar char="•"/>
            </a:pPr>
            <a:r>
              <a:rPr lang="en-US" b="1" dirty="0"/>
              <a:t>Precision</a:t>
            </a:r>
            <a:r>
              <a:rPr lang="en-US" dirty="0"/>
              <a:t>: The proportion of true positive results in the predictions, important to minimize false positives.</a:t>
            </a:r>
          </a:p>
          <a:p>
            <a:pPr marL="742950" lvl="1" indent="-285750">
              <a:buFont typeface="Arial" panose="020B0604020202020204" pitchFamily="34" charset="0"/>
              <a:buChar char="•"/>
            </a:pPr>
            <a:r>
              <a:rPr lang="en-US" b="1" dirty="0"/>
              <a:t>Recall</a:t>
            </a:r>
            <a:r>
              <a:rPr lang="en-US" dirty="0"/>
              <a:t>: The ability of the model to identify all relevant cases of fraud.</a:t>
            </a:r>
          </a:p>
          <a:p>
            <a:pPr marL="742950" lvl="1" indent="-285750">
              <a:buFont typeface="Arial" panose="020B0604020202020204" pitchFamily="34" charset="0"/>
              <a:buChar char="•"/>
            </a:pPr>
            <a:r>
              <a:rPr lang="en-US" b="1" dirty="0"/>
              <a:t>F1 Score</a:t>
            </a:r>
            <a:r>
              <a:rPr lang="en-US" dirty="0"/>
              <a:t>: A balance between precision and recall, giving us a single metric to assess the model’s performance.</a:t>
            </a:r>
          </a:p>
          <a:p>
            <a:pPr>
              <a:buFont typeface="Arial" panose="020B0604020202020204" pitchFamily="34" charset="0"/>
              <a:buChar char="•"/>
            </a:pPr>
            <a:r>
              <a:rPr lang="en-US" b="1" dirty="0"/>
              <a:t>Comparison</a:t>
            </a:r>
            <a:r>
              <a:rPr lang="en-US" dirty="0"/>
              <a:t>: After evaluating various combinations of models and vectorizers, we identified the best-performing model that not only achieved high accuracy but also minimized the risk of misclassifying legitimate reviews as fraudulent.</a:t>
            </a:r>
          </a:p>
          <a:p>
            <a:r>
              <a:rPr lang="en-US" b="1" dirty="0"/>
              <a:t>Conclusion</a:t>
            </a:r>
          </a:p>
          <a:p>
            <a:pPr>
              <a:buFont typeface="Arial" panose="020B0604020202020204" pitchFamily="34" charset="0"/>
              <a:buChar char="•"/>
            </a:pPr>
            <a:r>
              <a:rPr lang="en-US" b="1" dirty="0"/>
              <a:t>Customer Trust</a:t>
            </a:r>
            <a:r>
              <a:rPr lang="en-US" dirty="0"/>
              <a:t>: By implementing these models and techniques, we aim to significantly improve the accuracy of our fraud detection system. This will enhance the credibility of customer feedback and ultimately build stronger trust in our platform.</a:t>
            </a:r>
          </a:p>
          <a:p>
            <a:pPr>
              <a:buFont typeface="Arial" panose="020B0604020202020204" pitchFamily="34" charset="0"/>
              <a:buChar char="•"/>
            </a:pPr>
            <a:r>
              <a:rPr lang="en-US" b="1" dirty="0"/>
              <a:t>Next Steps</a:t>
            </a:r>
            <a:r>
              <a:rPr lang="en-US" dirty="0"/>
              <a:t>: We recommend ongoing monitoring and fine-tuning of the model, along with a periodic review of the text vectorization methods, to adapt to new trends in fraudulent behavior.</a:t>
            </a:r>
          </a:p>
          <a:p>
            <a:pPr algn="l">
              <a:buFont typeface="Arial" panose="020B0604020202020204" pitchFamily="34" charset="0"/>
              <a:buNone/>
            </a:pPr>
            <a:endParaRPr lang="en-US" sz="3200" dirty="0"/>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dirty="0"/>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a:extLst>
              <a:ext uri="{FF2B5EF4-FFF2-40B4-BE49-F238E27FC236}">
                <a16:creationId xmlns:a16="http://schemas.microsoft.com/office/drawing/2014/main" id="{22C48FA7-7C7E-D897-C8E8-0571347D4A7C}"/>
              </a:ext>
            </a:extLst>
          </p:cNvPr>
          <p:cNvSpPr>
            <a:spLocks noGrp="1"/>
          </p:cNvSpPr>
          <p:nvPr>
            <p:ph type="sldNum" sz="quarter" idx="5"/>
          </p:nvPr>
        </p:nvSpPr>
        <p:spPr/>
        <p:txBody>
          <a:bodyPr/>
          <a:lstStyle/>
          <a:p>
            <a:fld id="{36A1370E-4541-4B3E-8E49-97A4F8B75D84}" type="slidenum">
              <a:rPr lang="en-AU" smtClean="0"/>
              <a:t>22</a:t>
            </a:fld>
            <a:endParaRPr lang="en-AU"/>
          </a:p>
        </p:txBody>
      </p:sp>
    </p:spTree>
    <p:extLst>
      <p:ext uri="{BB962C8B-B14F-4D97-AF65-F5344CB8AC3E}">
        <p14:creationId xmlns:p14="http://schemas.microsoft.com/office/powerpoint/2010/main" val="334353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3819-417F-72B0-2FE1-64174C99B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83EB60-5E3C-5285-005A-D466D2C87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DF9861-DB4E-FE08-F95F-1961FAB9F8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400" dirty="0"/>
              <a:t>The Random Forest Classifier, with an accuracy of </a:t>
            </a:r>
            <a:r>
              <a:rPr lang="en-US" sz="4400" b="1" dirty="0"/>
              <a:t>0.</a:t>
            </a:r>
            <a:r>
              <a:rPr lang="en-AU" sz="4400" b="1" u="none" strike="noStrike" dirty="0">
                <a:effectLst/>
              </a:rPr>
              <a:t>86</a:t>
            </a:r>
            <a:r>
              <a:rPr lang="en-US" sz="4400" b="1" dirty="0"/>
              <a:t>%</a:t>
            </a:r>
            <a:r>
              <a:rPr lang="en-US" sz="4400" dirty="0"/>
              <a:t>, is effective in identifying fraudulent reviews without the need for hyperparameter tuning. Its high recall rate of </a:t>
            </a:r>
            <a:r>
              <a:rPr lang="en-US" sz="4400" b="1" dirty="0"/>
              <a:t>0.</a:t>
            </a:r>
            <a:r>
              <a:rPr lang="en-AU" sz="4400" b="1" u="none" strike="noStrike" dirty="0">
                <a:effectLst/>
              </a:rPr>
              <a:t>91%</a:t>
            </a:r>
            <a:r>
              <a:rPr lang="en-US" sz="4400" dirty="0"/>
              <a:t> indicates that the model is particularly good at detecting true positive cases (genuine fraudulent reviews), while the precision rate of 0.</a:t>
            </a:r>
            <a:r>
              <a:rPr lang="en-US" sz="4400" b="1" dirty="0"/>
              <a:t>80%</a:t>
            </a:r>
            <a:r>
              <a:rPr lang="en-US" sz="4400" dirty="0"/>
              <a:t> shows a balanced performance in minimizing false positives. The overall performance metrics, including the F1 Score of 0.</a:t>
            </a:r>
            <a:r>
              <a:rPr lang="en-US" sz="4400" b="1" dirty="0"/>
              <a:t>86%</a:t>
            </a:r>
            <a:r>
              <a:rPr lang="en-US" sz="4400" dirty="0"/>
              <a:t>, demonstrate the model's reliability in the classification task.</a:t>
            </a:r>
            <a:endParaRPr lang="en-US" sz="3200" dirty="0"/>
          </a:p>
          <a:p>
            <a:pPr algn="l">
              <a:buFont typeface="Arial" panose="020B0604020202020204" pitchFamily="34" charset="0"/>
              <a:buNone/>
            </a:pPr>
            <a:endParaRPr lang="en-US" sz="3200" dirty="0"/>
          </a:p>
          <a:p>
            <a:pPr algn="l">
              <a:buFont typeface="Arial" panose="020B0604020202020204" pitchFamily="34" charset="0"/>
              <a:buNone/>
            </a:pPr>
            <a:r>
              <a:rPr lang="en-US" sz="4400" dirty="0"/>
              <a:t>The </a:t>
            </a:r>
            <a:r>
              <a:rPr lang="en-US" sz="4400" dirty="0" err="1"/>
              <a:t>XGBoost</a:t>
            </a:r>
            <a:r>
              <a:rPr lang="en-US" sz="4400" dirty="0"/>
              <a:t> model, optimized with hyperparameters, provides a robust accuracy of </a:t>
            </a:r>
            <a:r>
              <a:rPr lang="en-AU" sz="6000" b="1" i="0" dirty="0">
                <a:solidFill>
                  <a:srgbClr val="CCCCCC"/>
                </a:solidFill>
                <a:effectLst/>
                <a:latin typeface="Segoe WPC"/>
              </a:rPr>
              <a:t>0.86</a:t>
            </a:r>
            <a:r>
              <a:rPr lang="en-US" sz="4400" b="1" dirty="0"/>
              <a:t>%</a:t>
            </a:r>
            <a:r>
              <a:rPr lang="en-US" sz="4400" dirty="0"/>
              <a:t>, demonstrating its efficacy in distinguishing between fraudulent and genuine reviews. The model's precision and recall values further validate its effectiveness, indicating a balanced performance in identifying positive cases.</a:t>
            </a:r>
          </a:p>
          <a:p>
            <a:pPr algn="l">
              <a:buFont typeface="Arial" panose="020B0604020202020204" pitchFamily="34" charset="0"/>
              <a:buNone/>
            </a:pPr>
            <a:endParaRPr lang="en-US" sz="4400" dirty="0"/>
          </a:p>
          <a:p>
            <a:pPr algn="l">
              <a:buFont typeface="Arial" panose="020B0604020202020204" pitchFamily="34" charset="0"/>
              <a:buNone/>
            </a:pPr>
            <a:endParaRPr lang="en-US" sz="4400" dirty="0"/>
          </a:p>
          <a:p>
            <a:pPr>
              <a:buFont typeface="Arial" panose="020B0604020202020204" pitchFamily="34" charset="0"/>
              <a:buChar char="•"/>
            </a:pPr>
            <a:r>
              <a:rPr lang="en-US" b="1" dirty="0"/>
              <a:t>If minimizing false positives is a priority</a:t>
            </a:r>
            <a:r>
              <a:rPr lang="en-US" dirty="0"/>
              <a:t> (high precision is important), the </a:t>
            </a:r>
            <a:r>
              <a:rPr lang="en-US" b="1" dirty="0" err="1"/>
              <a:t>XGBoost</a:t>
            </a:r>
            <a:r>
              <a:rPr lang="en-US" b="1" dirty="0"/>
              <a:t> model is the better choice</a:t>
            </a:r>
            <a:r>
              <a:rPr lang="en-US" dirty="0"/>
              <a:t> due to its higher precision and accuracy.</a:t>
            </a:r>
          </a:p>
          <a:p>
            <a:pPr>
              <a:buFont typeface="Arial" panose="020B0604020202020204" pitchFamily="34" charset="0"/>
              <a:buChar char="•"/>
            </a:pPr>
            <a:endParaRPr lang="en-US" dirty="0"/>
          </a:p>
          <a:p>
            <a:pPr>
              <a:buFont typeface="Arial" panose="020B0604020202020204" pitchFamily="34" charset="0"/>
              <a:buChar char="•"/>
            </a:pPr>
            <a:r>
              <a:rPr lang="en-US" b="1" dirty="0"/>
              <a:t>If maximizing recall is crucial</a:t>
            </a:r>
            <a:r>
              <a:rPr lang="en-US" dirty="0"/>
              <a:t> (detecting as many fraud cases as possible), then the </a:t>
            </a:r>
            <a:r>
              <a:rPr lang="en-US" b="1" dirty="0"/>
              <a:t>Random Forest Classifier is superior</a:t>
            </a:r>
            <a:r>
              <a:rPr lang="en-US" dirty="0"/>
              <a:t> because of its significantly higher recall.</a:t>
            </a:r>
          </a:p>
          <a:p>
            <a:r>
              <a:rPr lang="en-US" dirty="0"/>
              <a:t>In short the best model depends on the specific objectives of our project—whether you prioritize recall, precision, or overall accuracy. </a:t>
            </a:r>
          </a:p>
          <a:p>
            <a:r>
              <a:rPr lang="en-US" dirty="0"/>
              <a:t>If our aim for a balanced approach, the </a:t>
            </a:r>
            <a:r>
              <a:rPr lang="en-US" dirty="0" err="1"/>
              <a:t>XGBoost</a:t>
            </a:r>
            <a:r>
              <a:rPr lang="en-US" dirty="0"/>
              <a:t> model with hyperparameters may be preferred due to its overall stronger metrics.</a:t>
            </a:r>
          </a:p>
          <a:p>
            <a:pPr algn="l">
              <a:buFont typeface="Arial" panose="020B0604020202020204" pitchFamily="34" charset="0"/>
              <a:buNone/>
            </a:pPr>
            <a:endParaRPr lang="en-AU" dirty="0"/>
          </a:p>
        </p:txBody>
      </p:sp>
      <p:sp>
        <p:nvSpPr>
          <p:cNvPr id="4" name="Slide Number Placeholder 3">
            <a:extLst>
              <a:ext uri="{FF2B5EF4-FFF2-40B4-BE49-F238E27FC236}">
                <a16:creationId xmlns:a16="http://schemas.microsoft.com/office/drawing/2014/main" id="{3203920C-51B5-331E-B23B-8C34118FC7ED}"/>
              </a:ext>
            </a:extLst>
          </p:cNvPr>
          <p:cNvSpPr>
            <a:spLocks noGrp="1"/>
          </p:cNvSpPr>
          <p:nvPr>
            <p:ph type="sldNum" sz="quarter" idx="5"/>
          </p:nvPr>
        </p:nvSpPr>
        <p:spPr/>
        <p:txBody>
          <a:bodyPr/>
          <a:lstStyle/>
          <a:p>
            <a:fld id="{36A1370E-4541-4B3E-8E49-97A4F8B75D84}" type="slidenum">
              <a:rPr lang="en-AU" smtClean="0"/>
              <a:t>23</a:t>
            </a:fld>
            <a:endParaRPr lang="en-AU"/>
          </a:p>
        </p:txBody>
      </p:sp>
    </p:spTree>
    <p:extLst>
      <p:ext uri="{BB962C8B-B14F-4D97-AF65-F5344CB8AC3E}">
        <p14:creationId xmlns:p14="http://schemas.microsoft.com/office/powerpoint/2010/main" val="354063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Successful Implementation</a:t>
            </a:r>
            <a:r>
              <a:rPr lang="en-US" dirty="0"/>
              <a:t>: Developed and validated a fraud detection model leveraging machine learning techniques, with </a:t>
            </a:r>
            <a:r>
              <a:rPr lang="en-US" dirty="0" err="1"/>
              <a:t>XGBoost</a:t>
            </a:r>
            <a:r>
              <a:rPr lang="en-US" dirty="0"/>
              <a:t> identified as the best-performing model.</a:t>
            </a:r>
          </a:p>
          <a:p>
            <a:pPr>
              <a:buFont typeface="Arial" panose="020B0604020202020204" pitchFamily="34" charset="0"/>
              <a:buChar char="•"/>
            </a:pPr>
            <a:r>
              <a:rPr lang="en-US" b="1" dirty="0"/>
              <a:t>Performance Metrics</a:t>
            </a:r>
            <a:r>
              <a:rPr lang="en-US" dirty="0"/>
              <a:t>:</a:t>
            </a:r>
          </a:p>
          <a:p>
            <a:pPr marL="742950" lvl="1" indent="-285750">
              <a:buFont typeface="Arial" panose="020B0604020202020204" pitchFamily="34" charset="0"/>
              <a:buChar char="•"/>
            </a:pPr>
            <a:r>
              <a:rPr lang="en-US" b="1" dirty="0"/>
              <a:t>Accuracy</a:t>
            </a:r>
            <a:r>
              <a:rPr lang="en-US" dirty="0"/>
              <a:t>: 0.86%</a:t>
            </a:r>
          </a:p>
          <a:p>
            <a:pPr marL="742950" lvl="1" indent="-285750">
              <a:buFont typeface="Arial" panose="020B0604020202020204" pitchFamily="34" charset="0"/>
              <a:buChar char="•"/>
            </a:pPr>
            <a:r>
              <a:rPr lang="en-US" b="1" dirty="0"/>
              <a:t>Precision</a:t>
            </a:r>
            <a:r>
              <a:rPr lang="en-US" dirty="0"/>
              <a:t>: 0.86%</a:t>
            </a:r>
          </a:p>
          <a:p>
            <a:pPr marL="742950" lvl="1" indent="-285750">
              <a:buFont typeface="Arial" panose="020B0604020202020204" pitchFamily="34" charset="0"/>
              <a:buChar char="•"/>
            </a:pPr>
            <a:r>
              <a:rPr lang="en-US" b="1" dirty="0"/>
              <a:t>Recall</a:t>
            </a:r>
            <a:r>
              <a:rPr lang="en-US" dirty="0"/>
              <a:t>: 0.86%</a:t>
            </a:r>
          </a:p>
          <a:p>
            <a:pPr marL="742950" lvl="1" indent="-285750">
              <a:buFont typeface="Arial" panose="020B0604020202020204" pitchFamily="34" charset="0"/>
              <a:buChar char="•"/>
            </a:pPr>
            <a:r>
              <a:rPr lang="en-US" b="1" dirty="0"/>
              <a:t>F1 Score</a:t>
            </a:r>
            <a:r>
              <a:rPr lang="en-US" dirty="0"/>
              <a:t>: 0.86%</a:t>
            </a:r>
          </a:p>
          <a:p>
            <a:pPr marL="742950" lvl="1" indent="-285750">
              <a:buFont typeface="Arial" panose="020B0604020202020204" pitchFamily="34" charset="0"/>
              <a:buChar char="•"/>
            </a:pPr>
            <a:r>
              <a:rPr lang="en-US" dirty="0"/>
              <a:t>These metrics indicate a well-balanced performance in identifying fraudulent reviews.</a:t>
            </a:r>
          </a:p>
          <a:p>
            <a:r>
              <a:rPr lang="en-US" b="1" dirty="0"/>
              <a:t>Data Insights</a:t>
            </a:r>
          </a:p>
          <a:p>
            <a:pPr>
              <a:buFont typeface="Arial" panose="020B0604020202020204" pitchFamily="34" charset="0"/>
              <a:buChar char="•"/>
            </a:pPr>
            <a:r>
              <a:rPr lang="en-US" b="1" dirty="0"/>
              <a:t>Review Authenticity</a:t>
            </a:r>
            <a:r>
              <a:rPr lang="en-US" dirty="0"/>
              <a:t>:</a:t>
            </a:r>
          </a:p>
          <a:p>
            <a:pPr marL="742950" lvl="1" indent="-285750">
              <a:buFont typeface="Arial" panose="020B0604020202020204" pitchFamily="34" charset="0"/>
              <a:buChar char="•"/>
            </a:pPr>
            <a:r>
              <a:rPr lang="en-US" dirty="0"/>
              <a:t>56% of reviews are verified as true (from verified purchases).</a:t>
            </a:r>
          </a:p>
          <a:p>
            <a:pPr marL="742950" lvl="1" indent="-285750">
              <a:buFont typeface="Arial" panose="020B0604020202020204" pitchFamily="34" charset="0"/>
              <a:buChar char="•"/>
            </a:pPr>
            <a:r>
              <a:rPr lang="en-US" dirty="0"/>
              <a:t>44% are potentially false, highlighting significant fraudulent activity in the dataset.</a:t>
            </a:r>
          </a:p>
          <a:p>
            <a:pPr>
              <a:buFont typeface="Arial" panose="020B0604020202020204" pitchFamily="34" charset="0"/>
              <a:buChar char="•"/>
            </a:pPr>
            <a:r>
              <a:rPr lang="en-US" b="1" dirty="0"/>
              <a:t>Length Analysis</a:t>
            </a:r>
            <a:r>
              <a:rPr lang="en-US" dirty="0"/>
              <a:t>: Reviews exceeding 250 characters are frequently linked to inauthenticity, revealing a pattern that can inform future model enhancements.</a:t>
            </a:r>
          </a:p>
          <a:p>
            <a:r>
              <a:rPr lang="en-US" b="1" dirty="0"/>
              <a:t>Sentiment Analysis</a:t>
            </a:r>
          </a:p>
          <a:p>
            <a:pPr>
              <a:buFont typeface="Arial" panose="020B0604020202020204" pitchFamily="34" charset="0"/>
              <a:buChar char="•"/>
            </a:pPr>
            <a:r>
              <a:rPr lang="en-US" b="1" dirty="0"/>
              <a:t>Sentiment Categorization</a:t>
            </a:r>
            <a:r>
              <a:rPr lang="en-US" dirty="0"/>
              <a:t>: Reviews were classified into positive, negative, and neutral sentiments, offering valuable insights into consumer opinions.</a:t>
            </a:r>
          </a:p>
          <a:p>
            <a:pPr>
              <a:buFont typeface="Arial" panose="020B0604020202020204" pitchFamily="34" charset="0"/>
              <a:buChar char="•"/>
            </a:pPr>
            <a:r>
              <a:rPr lang="en-US" b="1" dirty="0"/>
              <a:t>Customer Satisfaction</a:t>
            </a:r>
            <a:r>
              <a:rPr lang="en-US" dirty="0"/>
              <a:t>: Utilized sentiment scores to assess overall customer satisfaction and review quality</a:t>
            </a:r>
          </a:p>
        </p:txBody>
      </p:sp>
      <p:sp>
        <p:nvSpPr>
          <p:cNvPr id="4" name="Slide Number Placeholder 3"/>
          <p:cNvSpPr>
            <a:spLocks noGrp="1"/>
          </p:cNvSpPr>
          <p:nvPr>
            <p:ph type="sldNum" sz="quarter" idx="5"/>
          </p:nvPr>
        </p:nvSpPr>
        <p:spPr/>
        <p:txBody>
          <a:bodyPr/>
          <a:lstStyle/>
          <a:p>
            <a:fld id="{36A1370E-4541-4B3E-8E49-97A4F8B75D84}" type="slidenum">
              <a:rPr lang="en-AU" smtClean="0"/>
              <a:t>24</a:t>
            </a:fld>
            <a:endParaRPr lang="en-AU"/>
          </a:p>
        </p:txBody>
      </p:sp>
    </p:spTree>
    <p:extLst>
      <p:ext uri="{BB962C8B-B14F-4D97-AF65-F5344CB8AC3E}">
        <p14:creationId xmlns:p14="http://schemas.microsoft.com/office/powerpoint/2010/main" val="376447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by discussing the significant role online reviews play in shaping consumer decisions. With so many customers relying on reviews, it’s crucial that they are authentic and trustworthy. However, the rise of fake reviews is becoming a major concern for both consumers and businesses, leading to misinformed decisions and a loss of trust."</a:t>
            </a:r>
          </a:p>
          <a:p>
            <a:r>
              <a:rPr lang="en-US" dirty="0"/>
              <a:t>"This is where our project comes in. By using advanced machine learning techniques, we aim to detect and combat fraudulent reviews, ensuring a more reliable and transparent online shopping experience. Let me walk you through how this works and the value it brings</a:t>
            </a:r>
          </a:p>
        </p:txBody>
      </p:sp>
      <p:sp>
        <p:nvSpPr>
          <p:cNvPr id="4" name="Slide Number Placeholder 3"/>
          <p:cNvSpPr>
            <a:spLocks noGrp="1"/>
          </p:cNvSpPr>
          <p:nvPr>
            <p:ph type="sldNum" sz="quarter" idx="5"/>
          </p:nvPr>
        </p:nvSpPr>
        <p:spPr/>
        <p:txBody>
          <a:bodyPr/>
          <a:lstStyle/>
          <a:p>
            <a:fld id="{36A1370E-4541-4B3E-8E49-97A4F8B75D84}" type="slidenum">
              <a:t>3</a:t>
            </a:fld>
            <a:endParaRPr lang="en-US"/>
          </a:p>
        </p:txBody>
      </p:sp>
    </p:spTree>
    <p:extLst>
      <p:ext uri="{BB962C8B-B14F-4D97-AF65-F5344CB8AC3E}">
        <p14:creationId xmlns:p14="http://schemas.microsoft.com/office/powerpoint/2010/main" val="215259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growing issue of review fraud undermines consumer trust and damages business reputations, leading to poor purchasing decisions and increased complaints. Our project aims to address these challenges by utilizing machine learning techniques to accurately identify and filter out fake reviews, providing reliable information to consumers and helping businesses maintain their credibility</a:t>
            </a:r>
          </a:p>
          <a:p>
            <a:endParaRPr lang="en-US" b="1" dirty="0"/>
          </a:p>
          <a:p>
            <a:r>
              <a:rPr lang="en-US" dirty="0"/>
              <a:t>Now that we've addressed the problem statement, let's shift our focus to the stakeholders involved in this issue.</a:t>
            </a:r>
            <a:endParaRPr lang="en-US" b="1" dirty="0"/>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36A1370E-4541-4B3E-8E49-97A4F8B75D84}" type="slidenum">
              <a:rPr lang="en-AU" smtClean="0"/>
              <a:t>4</a:t>
            </a:fld>
            <a:endParaRPr lang="en-AU"/>
          </a:p>
        </p:txBody>
      </p:sp>
    </p:spTree>
    <p:extLst>
      <p:ext uri="{BB962C8B-B14F-4D97-AF65-F5344CB8AC3E}">
        <p14:creationId xmlns:p14="http://schemas.microsoft.com/office/powerpoint/2010/main" val="425006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Now that we've addressed the problem statement, let's shift our focus to the stakeholders involved in this issue.</a:t>
            </a:r>
          </a:p>
          <a:p>
            <a:endParaRPr lang="en-US" b="1" dirty="0"/>
          </a:p>
          <a:p>
            <a:endParaRPr lang="en-US" b="1" dirty="0"/>
          </a:p>
          <a:p>
            <a:r>
              <a:rPr lang="en-US" b="1" dirty="0"/>
              <a:t> </a:t>
            </a:r>
            <a:r>
              <a:rPr lang="en-US" dirty="0"/>
              <a:t>Identifying these key players will help us understand the broader impact of review fraud and how our solution can effectively serve each group.</a:t>
            </a:r>
          </a:p>
          <a:p>
            <a:r>
              <a:rPr lang="en-US" b="1" dirty="0"/>
              <a:t>First, we have consumers.</a:t>
            </a:r>
            <a:r>
              <a:rPr lang="en-US" dirty="0"/>
              <a:t> They rely heavily on authentic reviews for informed purchasing decisions. Then, there are </a:t>
            </a:r>
            <a:r>
              <a:rPr lang="en-US" b="1" dirty="0"/>
              <a:t>e-commerce platforms</a:t>
            </a:r>
            <a:r>
              <a:rPr lang="en-US" dirty="0"/>
              <a:t>, which seek to maintain their credibility and trustworthiness among users.</a:t>
            </a:r>
          </a:p>
          <a:p>
            <a:r>
              <a:rPr lang="en-US" b="1" dirty="0"/>
              <a:t>Next, we have businesses and brands.</a:t>
            </a:r>
            <a:r>
              <a:rPr lang="en-US" dirty="0"/>
              <a:t> They are focused on protecting their reputation and preventing losses due to fraudulent reviews.</a:t>
            </a:r>
          </a:p>
          <a:p>
            <a:endParaRPr lang="en-US" dirty="0"/>
          </a:p>
          <a:p>
            <a:r>
              <a:rPr lang="en-US" b="1" dirty="0"/>
              <a:t>Review platforms</a:t>
            </a:r>
            <a:r>
              <a:rPr lang="en-US" dirty="0"/>
              <a:t> also play a critical role, requiring effective systems to monitor and manage review authenticity.</a:t>
            </a:r>
          </a:p>
          <a:p>
            <a:endParaRPr lang="en-US" dirty="0"/>
          </a:p>
          <a:p>
            <a:r>
              <a:rPr lang="en-US" dirty="0"/>
              <a:t>Additionally, </a:t>
            </a:r>
            <a:r>
              <a:rPr lang="en-US" b="1" dirty="0"/>
              <a:t>regulatory authorities</a:t>
            </a:r>
            <a:r>
              <a:rPr lang="en-US" dirty="0"/>
              <a:t> are keen on ensuring fair practices and consumer protection in the online marketplace.</a:t>
            </a:r>
          </a:p>
          <a:p>
            <a:r>
              <a:rPr lang="en-US" dirty="0"/>
              <a:t>Lastly, let’s not forget about the </a:t>
            </a:r>
            <a:r>
              <a:rPr lang="en-US" b="1" dirty="0"/>
              <a:t>data scientists and analysts</a:t>
            </a:r>
            <a:r>
              <a:rPr lang="en-US" dirty="0"/>
              <a:t> who will be engaged in developing and implementing our fraud detection model.</a:t>
            </a:r>
          </a:p>
          <a:p>
            <a:r>
              <a:rPr lang="en-US" dirty="0"/>
              <a:t>By recognizing these stakeholders, we can ensure our project addresses their unique concerns and needs.”</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6A1370E-4541-4B3E-8E49-97A4F8B75D84}" type="slidenum">
              <a:rPr lang="en-AU" smtClean="0"/>
              <a:t>5</a:t>
            </a:fld>
            <a:endParaRPr lang="en-AU"/>
          </a:p>
        </p:txBody>
      </p:sp>
    </p:spTree>
    <p:extLst>
      <p:ext uri="{BB962C8B-B14F-4D97-AF65-F5344CB8AC3E}">
        <p14:creationId xmlns:p14="http://schemas.microsoft.com/office/powerpoint/2010/main" val="943754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identified our key stakeholders and their concerns, let's focus on the business and data questions that will shape our project.</a:t>
            </a:r>
          </a:p>
          <a:p>
            <a:r>
              <a:rPr lang="en-US" dirty="0"/>
              <a:t>First, we need to define our business objectives and determine what metrics or KPIs will measure our success. Next, we'll explore the characteristics that distinguish genuine reviews from fraudulent ones and identify the available data sources, ensuring we maintain data quality.</a:t>
            </a:r>
          </a:p>
          <a:p>
            <a:r>
              <a:rPr lang="en-US" dirty="0"/>
              <a:t>We will also investigate how machine learning models can effectively classify reviews and how we can integrate our findings into existing systems. Finally, we must consider potential challenges in data collection and analysis, along with strategies to mitigate those risks.</a:t>
            </a:r>
          </a:p>
          <a:p>
            <a:r>
              <a:rPr lang="en-US" dirty="0"/>
              <a:t>By answering these questions, we align our project with stakeholder needs and build a strong foundation for our fraud detection solution.”</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6</a:t>
            </a:fld>
            <a:endParaRPr lang="en-AU"/>
          </a:p>
        </p:txBody>
      </p:sp>
    </p:spTree>
    <p:extLst>
      <p:ext uri="{BB962C8B-B14F-4D97-AF65-F5344CB8AC3E}">
        <p14:creationId xmlns:p14="http://schemas.microsoft.com/office/powerpoint/2010/main" val="265920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the key business and data questions, we will now focus on the data science process that will guide our project. This process includes collecting labeled review data, preprocessing it for quality, engineering features to identify authenticity, and selecting suitable algorithms like Multinomial Naive Bayes, Support Vector Machine, and Logistic Regression to effectively combat review fraud.”</a:t>
            </a:r>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7</a:t>
            </a:fld>
            <a:endParaRPr lang="en-AU"/>
          </a:p>
        </p:txBody>
      </p:sp>
    </p:spTree>
    <p:extLst>
      <p:ext uri="{BB962C8B-B14F-4D97-AF65-F5344CB8AC3E}">
        <p14:creationId xmlns:p14="http://schemas.microsoft.com/office/powerpoint/2010/main" val="1693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reviews from 9 UK stores, mainly Amazon, focusing on laundry products from Unilever. 77% of the reviews are organic, with common positive feedback like 'good' and 'great value.' Most data is from the Personal Care category, and the dataset covers various product details across eight dimensions. It provides a solid base for analyzing customer sentiment</a:t>
            </a:r>
          </a:p>
          <a:p>
            <a:endParaRPr lang="en-US" dirty="0"/>
          </a:p>
          <a:p>
            <a:r>
              <a:rPr lang="en-US" dirty="0"/>
              <a:t>Now, let's move on to the Exploratory Data Analysis (EDA) phase. This helps us understand the underlying patterns, trends, and insights from the dataset</a:t>
            </a:r>
          </a:p>
          <a:p>
            <a:endParaRPr lang="en-US" dirty="0"/>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8</a:t>
            </a:fld>
            <a:endParaRPr lang="en-AU"/>
          </a:p>
        </p:txBody>
      </p:sp>
    </p:spTree>
    <p:extLst>
      <p:ext uri="{BB962C8B-B14F-4D97-AF65-F5344CB8AC3E}">
        <p14:creationId xmlns:p14="http://schemas.microsoft.com/office/powerpoint/2010/main" val="340835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the Exploratory Data Analysis (EDA) phase. This helps us understand the underlying patterns, trends, and insights from the dataset</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9</a:t>
            </a:fld>
            <a:endParaRPr lang="en-AU"/>
          </a:p>
        </p:txBody>
      </p:sp>
    </p:spTree>
    <p:extLst>
      <p:ext uri="{BB962C8B-B14F-4D97-AF65-F5344CB8AC3E}">
        <p14:creationId xmlns:p14="http://schemas.microsoft.com/office/powerpoint/2010/main" val="14364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825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83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491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668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332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8068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10/15/2024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940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528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317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641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10/15/2024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009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10/15/2024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389626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kena-patel-85341b2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github.com/kena3188/Capston_IOD_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awpixel.com/image/591602/geometrical-abstract-backgroun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wpixel.com/image/591602/geometrical-abstract-background"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ba.help/amazon-is-flooded-with-fake-review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0" name="Group 59">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91078" y="3439315"/>
            <a:ext cx="10809844" cy="1236856"/>
          </a:xfrm>
        </p:spPr>
        <p:txBody>
          <a:bodyPr anchor="t">
            <a:normAutofit fontScale="90000"/>
          </a:bodyPr>
          <a:lstStyle/>
          <a:p>
            <a:pPr>
              <a:lnSpc>
                <a:spcPct val="90000"/>
              </a:lnSpc>
            </a:pPr>
            <a:r>
              <a:rPr lang="en-US" dirty="0">
                <a:latin typeface="Franklin Gothic Medium"/>
              </a:rPr>
              <a:t>Fraud Detection in Online Consumer Reviews</a:t>
            </a:r>
            <a:endParaRPr lang="en-US" dirty="0"/>
          </a:p>
        </p:txBody>
      </p:sp>
      <p:sp>
        <p:nvSpPr>
          <p:cNvPr id="3" name="Subtitle 2"/>
          <p:cNvSpPr>
            <a:spLocks noGrp="1"/>
          </p:cNvSpPr>
          <p:nvPr>
            <p:ph type="subTitle" idx="1"/>
          </p:nvPr>
        </p:nvSpPr>
        <p:spPr>
          <a:xfrm>
            <a:off x="6109505" y="5010028"/>
            <a:ext cx="5515300" cy="1647703"/>
          </a:xfrm>
        </p:spPr>
        <p:txBody>
          <a:bodyPr anchor="b">
            <a:normAutofit/>
          </a:bodyPr>
          <a:lstStyle/>
          <a:p>
            <a:pPr algn="r">
              <a:lnSpc>
                <a:spcPct val="100000"/>
              </a:lnSpc>
            </a:pPr>
            <a:r>
              <a:rPr lang="en-US" sz="1200">
                <a:solidFill>
                  <a:srgbClr val="243541"/>
                </a:solidFill>
              </a:rPr>
              <a:t>Kena Patel, </a:t>
            </a:r>
            <a:r>
              <a:rPr lang="en-US" sz="1200" b="0" i="0">
                <a:effectLst/>
              </a:rPr>
              <a:t>Curtin University (Institute of Data)</a:t>
            </a:r>
          </a:p>
          <a:p>
            <a:pPr algn="r"/>
            <a:r>
              <a:rPr lang="en-AU" sz="1200"/>
              <a:t>		</a:t>
            </a:r>
            <a:r>
              <a:rPr lang="en-AU" sz="1200" b="1"/>
              <a:t>Connect with Me:</a:t>
            </a:r>
          </a:p>
          <a:p>
            <a:pPr algn="r"/>
            <a:r>
              <a:rPr lang="en-AU" sz="1200" b="1"/>
              <a:t>LinkedIn:</a:t>
            </a:r>
            <a:r>
              <a:rPr lang="en-AU" sz="1200"/>
              <a:t> </a:t>
            </a:r>
            <a:r>
              <a:rPr lang="en-AU" sz="1200">
                <a:hlinkClick r:id="rId3"/>
              </a:rPr>
              <a:t>linkedin.com/in/kena-patel-85341b23</a:t>
            </a:r>
            <a:endParaRPr lang="en-AU" sz="1200"/>
          </a:p>
          <a:p>
            <a:pPr algn="r"/>
            <a:r>
              <a:rPr lang="en-AU" sz="1200" b="1"/>
              <a:t>GitHub:</a:t>
            </a:r>
            <a:r>
              <a:rPr lang="en-AU" sz="1200"/>
              <a:t> </a:t>
            </a:r>
            <a:r>
              <a:rPr lang="en-AU" sz="1200">
                <a:hlinkClick r:id="rId4"/>
              </a:rPr>
              <a:t>github.com/kena3188/Capston_IOD_Project</a:t>
            </a:r>
            <a:endParaRPr lang="en-AU" sz="1200"/>
          </a:p>
          <a:p>
            <a:pPr algn="r">
              <a:lnSpc>
                <a:spcPct val="100000"/>
              </a:lnSpc>
            </a:pPr>
            <a:endParaRPr lang="en-US" sz="1700"/>
          </a:p>
        </p:txBody>
      </p:sp>
      <p:pic>
        <p:nvPicPr>
          <p:cNvPr id="70" name="Picture 69">
            <a:extLst>
              <a:ext uri="{FF2B5EF4-FFF2-40B4-BE49-F238E27FC236}">
                <a16:creationId xmlns:a16="http://schemas.microsoft.com/office/drawing/2014/main" id="{79F56536-8035-6364-BE00-8EDDC5DA24A4}"/>
              </a:ext>
            </a:extLst>
          </p:cNvPr>
          <p:cNvPicPr>
            <a:picLocks noChangeAspect="1"/>
          </p:cNvPicPr>
          <p:nvPr/>
        </p:nvPicPr>
        <p:blipFill>
          <a:blip r:embed="rId5"/>
          <a:srcRect t="51106" r="-5" b="154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71" name="Right Triangle 70">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99B7276-A4E0-1C80-C0C8-8D46C1C7F127}"/>
              </a:ext>
            </a:extLst>
          </p:cNvPr>
          <p:cNvSpPr txBox="1"/>
          <p:nvPr/>
        </p:nvSpPr>
        <p:spPr>
          <a:xfrm>
            <a:off x="6914395" y="4561208"/>
            <a:ext cx="4886325" cy="646331"/>
          </a:xfrm>
          <a:prstGeom prst="rect">
            <a:avLst/>
          </a:prstGeom>
          <a:noFill/>
        </p:spPr>
        <p:txBody>
          <a:bodyPr wrap="square" rtlCol="0">
            <a:spAutoFit/>
          </a:bodyPr>
          <a:lstStyle/>
          <a:p>
            <a:r>
              <a:rPr lang="en-US" sz="1800">
                <a:ea typeface="+mn-lt"/>
                <a:cs typeface="+mn-lt"/>
              </a:rPr>
              <a:t>Enhancing Trust and Integrity in E-commerce</a:t>
            </a:r>
          </a:p>
          <a:p>
            <a:endParaRPr lang="en-AU"/>
          </a:p>
        </p:txBody>
      </p:sp>
    </p:spTree>
    <p:extLst>
      <p:ext uri="{BB962C8B-B14F-4D97-AF65-F5344CB8AC3E}">
        <p14:creationId xmlns:p14="http://schemas.microsoft.com/office/powerpoint/2010/main" val="23236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8" name="Straight Connector 67">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6" name="Right Triangle 175">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3" y="-28545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264E4B-9E5A-138C-BABB-742326688CC2}"/>
              </a:ext>
            </a:extLst>
          </p:cNvPr>
          <p:cNvSpPr>
            <a:spLocks noGrp="1"/>
          </p:cNvSpPr>
          <p:nvPr>
            <p:ph type="title"/>
          </p:nvPr>
        </p:nvSpPr>
        <p:spPr>
          <a:xfrm>
            <a:off x="6090103" y="725951"/>
            <a:ext cx="4925975" cy="1878413"/>
          </a:xfrm>
        </p:spPr>
        <p:txBody>
          <a:bodyPr>
            <a:normAutofit/>
          </a:bodyPr>
          <a:lstStyle/>
          <a:p>
            <a:pPr>
              <a:lnSpc>
                <a:spcPct val="90000"/>
              </a:lnSpc>
            </a:pPr>
            <a:r>
              <a:rPr lang="en-US" sz="4100" b="1" dirty="0">
                <a:effectLst/>
              </a:rPr>
              <a:t>Distribution of Helpful Review Counts</a:t>
            </a:r>
            <a:endParaRPr lang="en-AU" sz="4100" dirty="0"/>
          </a:p>
        </p:txBody>
      </p:sp>
      <p:sp>
        <p:nvSpPr>
          <p:cNvPr id="177" name="Content Placeholder 61">
            <a:extLst>
              <a:ext uri="{FF2B5EF4-FFF2-40B4-BE49-F238E27FC236}">
                <a16:creationId xmlns:a16="http://schemas.microsoft.com/office/drawing/2014/main" id="{2BE0249D-B679-E6B0-6A8B-468F0EC97FE0}"/>
              </a:ext>
            </a:extLst>
          </p:cNvPr>
          <p:cNvSpPr>
            <a:spLocks noGrp="1"/>
          </p:cNvSpPr>
          <p:nvPr>
            <p:ph idx="1"/>
          </p:nvPr>
        </p:nvSpPr>
        <p:spPr>
          <a:xfrm>
            <a:off x="6090103" y="2883005"/>
            <a:ext cx="4925975" cy="3260398"/>
          </a:xfrm>
        </p:spPr>
        <p:txBody>
          <a:bodyPr>
            <a:normAutofit fontScale="92500" lnSpcReduction="20000"/>
          </a:bodyPr>
          <a:lstStyle/>
          <a:p>
            <a:r>
              <a:rPr lang="en-US" b="1" dirty="0"/>
              <a:t>Distribution of Helpful Review Counts</a:t>
            </a:r>
            <a:r>
              <a:rPr lang="en-US" dirty="0"/>
              <a:t>:</a:t>
            </a:r>
          </a:p>
          <a:p>
            <a:pPr lvl="2"/>
            <a:r>
              <a:rPr lang="en-US" dirty="0"/>
              <a:t>Most reviews have 0 helpful votes.</a:t>
            </a:r>
          </a:p>
          <a:p>
            <a:pPr lvl="2"/>
            <a:r>
              <a:rPr lang="en-US" dirty="0"/>
              <a:t>Very few reviews have more than 1 helpful vote.</a:t>
            </a:r>
          </a:p>
          <a:p>
            <a:pPr lvl="2"/>
            <a:r>
              <a:rPr lang="en-US" dirty="0"/>
              <a:t>Helpfulness voting is not widely used by customers.</a:t>
            </a:r>
          </a:p>
          <a:p>
            <a:r>
              <a:rPr lang="en-US" b="1" dirty="0"/>
              <a:t>Correlation Between Review Rating and Helpful Count</a:t>
            </a:r>
            <a:r>
              <a:rPr lang="en-US" dirty="0"/>
              <a:t>:</a:t>
            </a:r>
          </a:p>
          <a:p>
            <a:pPr lvl="2"/>
            <a:r>
              <a:rPr lang="en-US" dirty="0"/>
              <a:t>Low correlation (-0.05) between review ratings and helpful votes.</a:t>
            </a:r>
          </a:p>
          <a:p>
            <a:pPr lvl="2"/>
            <a:r>
              <a:rPr lang="en-US" dirty="0"/>
              <a:t>High review ratings don’t necessarily mean the review is helpful.</a:t>
            </a:r>
          </a:p>
        </p:txBody>
      </p:sp>
      <p:pic>
        <p:nvPicPr>
          <p:cNvPr id="11" name="Content Placeholder 10" descr="A red and blue squares with white text&#10;&#10;Description automatically generated">
            <a:extLst>
              <a:ext uri="{FF2B5EF4-FFF2-40B4-BE49-F238E27FC236}">
                <a16:creationId xmlns:a16="http://schemas.microsoft.com/office/drawing/2014/main" id="{B09548A5-2695-0274-C0A6-789B1FF95DA2}"/>
              </a:ext>
            </a:extLst>
          </p:cNvPr>
          <p:cNvPicPr>
            <a:picLocks noChangeAspect="1"/>
          </p:cNvPicPr>
          <p:nvPr/>
        </p:nvPicPr>
        <p:blipFill>
          <a:blip r:embed="rId3"/>
          <a:stretch>
            <a:fillRect/>
          </a:stretch>
        </p:blipFill>
        <p:spPr>
          <a:xfrm>
            <a:off x="1367425" y="721082"/>
            <a:ext cx="3137560" cy="2635551"/>
          </a:xfrm>
          <a:prstGeom prst="rect">
            <a:avLst/>
          </a:prstGeom>
        </p:spPr>
      </p:pic>
      <p:pic>
        <p:nvPicPr>
          <p:cNvPr id="5" name="Content Placeholder 4" descr="A graph with a green line&#10;&#10;Description automatically generated">
            <a:extLst>
              <a:ext uri="{FF2B5EF4-FFF2-40B4-BE49-F238E27FC236}">
                <a16:creationId xmlns:a16="http://schemas.microsoft.com/office/drawing/2014/main" id="{4CCB616E-2789-EE63-34F2-A71D0778E320}"/>
              </a:ext>
            </a:extLst>
          </p:cNvPr>
          <p:cNvPicPr>
            <a:picLocks noChangeAspect="1"/>
          </p:cNvPicPr>
          <p:nvPr/>
        </p:nvPicPr>
        <p:blipFill>
          <a:blip r:embed="rId4"/>
          <a:stretch>
            <a:fillRect/>
          </a:stretch>
        </p:blipFill>
        <p:spPr>
          <a:xfrm>
            <a:off x="683587" y="3507853"/>
            <a:ext cx="4505239" cy="2455355"/>
          </a:xfrm>
          <a:prstGeom prst="rect">
            <a:avLst/>
          </a:prstGeom>
        </p:spPr>
      </p:pic>
    </p:spTree>
    <p:extLst>
      <p:ext uri="{BB962C8B-B14F-4D97-AF65-F5344CB8AC3E}">
        <p14:creationId xmlns:p14="http://schemas.microsoft.com/office/powerpoint/2010/main" val="308646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3" name="Straight Connector 62">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6" name="Right Triangle 6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B3EFBF-4202-B875-B946-F99054628F5E}"/>
              </a:ext>
            </a:extLst>
          </p:cNvPr>
          <p:cNvSpPr>
            <a:spLocks noGrp="1"/>
          </p:cNvSpPr>
          <p:nvPr>
            <p:ph type="title"/>
          </p:nvPr>
        </p:nvSpPr>
        <p:spPr>
          <a:xfrm>
            <a:off x="684223" y="721945"/>
            <a:ext cx="10611627" cy="1916619"/>
          </a:xfrm>
        </p:spPr>
        <p:txBody>
          <a:bodyPr vert="horz" lIns="91440" tIns="45720" rIns="91440" bIns="45720" rtlCol="0" anchor="b">
            <a:normAutofit/>
          </a:bodyPr>
          <a:lstStyle/>
          <a:p>
            <a:r>
              <a:rPr lang="en-US" b="1" dirty="0"/>
              <a:t>Distribution of Review Types</a:t>
            </a:r>
          </a:p>
        </p:txBody>
      </p:sp>
      <p:sp>
        <p:nvSpPr>
          <p:cNvPr id="6" name="Content Placeholder 61">
            <a:extLst>
              <a:ext uri="{FF2B5EF4-FFF2-40B4-BE49-F238E27FC236}">
                <a16:creationId xmlns:a16="http://schemas.microsoft.com/office/drawing/2014/main" id="{0EAA07BF-ED4E-599B-5E5E-0B5658970036}"/>
              </a:ext>
            </a:extLst>
          </p:cNvPr>
          <p:cNvSpPr txBox="1">
            <a:spLocks/>
          </p:cNvSpPr>
          <p:nvPr/>
        </p:nvSpPr>
        <p:spPr>
          <a:xfrm>
            <a:off x="691078" y="2893475"/>
            <a:ext cx="4981486" cy="3242577"/>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Organic Reviews:</a:t>
            </a:r>
          </a:p>
          <a:p>
            <a:pPr lvl="2">
              <a:lnSpc>
                <a:spcPct val="100000"/>
              </a:lnSpc>
            </a:pPr>
            <a:r>
              <a:rPr lang="en-US" dirty="0"/>
              <a:t>77.41% of the reviews are organic</a:t>
            </a:r>
          </a:p>
          <a:p>
            <a:pPr lvl="2">
              <a:lnSpc>
                <a:spcPct val="100000"/>
              </a:lnSpc>
            </a:pPr>
            <a:r>
              <a:rPr lang="en-US" dirty="0"/>
              <a:t>Majority of reviews are from direct customers.</a:t>
            </a:r>
          </a:p>
          <a:p>
            <a:pPr>
              <a:lnSpc>
                <a:spcPct val="100000"/>
              </a:lnSpc>
            </a:pPr>
            <a:r>
              <a:rPr lang="en-US" b="1" dirty="0"/>
              <a:t>Syndicated Review:</a:t>
            </a:r>
          </a:p>
          <a:p>
            <a:pPr lvl="2">
              <a:lnSpc>
                <a:spcPct val="100000"/>
              </a:lnSpc>
            </a:pPr>
            <a:r>
              <a:rPr lang="en-US" dirty="0"/>
              <a:t>22.59% are syndicated, meaning they are sourced from other platforms.</a:t>
            </a:r>
          </a:p>
          <a:p>
            <a:pPr lvl="2">
              <a:lnSpc>
                <a:spcPct val="100000"/>
              </a:lnSpc>
            </a:pPr>
            <a:r>
              <a:rPr lang="en-US" dirty="0"/>
              <a:t>A significant portion of reviews comes from external sources, indicating syndication is a notable factor in reviews.</a:t>
            </a:r>
          </a:p>
          <a:p>
            <a:pPr>
              <a:lnSpc>
                <a:spcPct val="100000"/>
              </a:lnSpc>
            </a:pPr>
            <a:endParaRPr lang="en-US" b="1" dirty="0"/>
          </a:p>
        </p:txBody>
      </p:sp>
      <p:pic>
        <p:nvPicPr>
          <p:cNvPr id="5" name="Content Placeholder 4" descr="A pie chart with a number of different types of information&#10;&#10;Description automatically generated">
            <a:extLst>
              <a:ext uri="{FF2B5EF4-FFF2-40B4-BE49-F238E27FC236}">
                <a16:creationId xmlns:a16="http://schemas.microsoft.com/office/drawing/2014/main" id="{9F335727-E887-F34B-5AF6-BD6EA6EC4115}"/>
              </a:ext>
            </a:extLst>
          </p:cNvPr>
          <p:cNvPicPr>
            <a:picLocks noGrp="1" noChangeAspect="1"/>
          </p:cNvPicPr>
          <p:nvPr>
            <p:ph idx="1"/>
          </p:nvPr>
        </p:nvPicPr>
        <p:blipFill>
          <a:blip r:embed="rId3">
            <a:alphaModFix/>
          </a:blip>
          <a:stretch>
            <a:fillRect/>
          </a:stretch>
        </p:blipFill>
        <p:spPr>
          <a:xfrm>
            <a:off x="7229701" y="2884572"/>
            <a:ext cx="3144373" cy="3251482"/>
          </a:xfrm>
          <a:prstGeom prst="rect">
            <a:avLst/>
          </a:prstGeom>
        </p:spPr>
      </p:pic>
    </p:spTree>
    <p:extLst>
      <p:ext uri="{BB962C8B-B14F-4D97-AF65-F5344CB8AC3E}">
        <p14:creationId xmlns:p14="http://schemas.microsoft.com/office/powerpoint/2010/main" val="133888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4" name="Rectangle 47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6" name="Group 475">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8" name="Straight Connector 477">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85" name="Right Triangle 384">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4F093C-43B8-6693-F74B-DC628B72E3FB}"/>
              </a:ext>
            </a:extLst>
          </p:cNvPr>
          <p:cNvSpPr>
            <a:spLocks noGrp="1"/>
          </p:cNvSpPr>
          <p:nvPr>
            <p:ph type="title"/>
          </p:nvPr>
        </p:nvSpPr>
        <p:spPr>
          <a:xfrm>
            <a:off x="691079" y="725951"/>
            <a:ext cx="5398648" cy="1878413"/>
          </a:xfrm>
        </p:spPr>
        <p:txBody>
          <a:bodyPr>
            <a:normAutofit/>
          </a:bodyPr>
          <a:lstStyle/>
          <a:p>
            <a:pPr>
              <a:lnSpc>
                <a:spcPct val="90000"/>
              </a:lnSpc>
            </a:pPr>
            <a:r>
              <a:rPr lang="en-US" sz="3100" b="1" dirty="0"/>
              <a:t>Analysis of Product Categories and Subcategories with Verified Purchases</a:t>
            </a:r>
            <a:r>
              <a:rPr lang="en-US" sz="3200" b="1" dirty="0"/>
              <a:t> (VP) data</a:t>
            </a:r>
            <a:endParaRPr lang="en-AU" sz="3100" b="1" dirty="0"/>
          </a:p>
        </p:txBody>
      </p:sp>
      <p:pic>
        <p:nvPicPr>
          <p:cNvPr id="13" name="Content Placeholder 12" descr="A graph of a number of items&#10;&#10;Description automatically generated with medium confidence">
            <a:extLst>
              <a:ext uri="{FF2B5EF4-FFF2-40B4-BE49-F238E27FC236}">
                <a16:creationId xmlns:a16="http://schemas.microsoft.com/office/drawing/2014/main" id="{A389D72D-8B23-DD5E-8776-1B61B1784F7B}"/>
              </a:ext>
            </a:extLst>
          </p:cNvPr>
          <p:cNvPicPr>
            <a:picLocks noChangeAspect="1"/>
          </p:cNvPicPr>
          <p:nvPr/>
        </p:nvPicPr>
        <p:blipFill>
          <a:blip r:embed="rId3"/>
          <a:stretch>
            <a:fillRect/>
          </a:stretch>
        </p:blipFill>
        <p:spPr>
          <a:xfrm>
            <a:off x="6562139" y="258490"/>
            <a:ext cx="3956026" cy="3234051"/>
          </a:xfrm>
          <a:prstGeom prst="rect">
            <a:avLst/>
          </a:prstGeom>
        </p:spPr>
      </p:pic>
      <p:graphicFrame>
        <p:nvGraphicFramePr>
          <p:cNvPr id="470" name="Content Placeholder 308">
            <a:extLst>
              <a:ext uri="{FF2B5EF4-FFF2-40B4-BE49-F238E27FC236}">
                <a16:creationId xmlns:a16="http://schemas.microsoft.com/office/drawing/2014/main" id="{ECAD441B-70AB-D4CB-506A-B8DF1A80F146}"/>
              </a:ext>
            </a:extLst>
          </p:cNvPr>
          <p:cNvGraphicFramePr>
            <a:graphicFrameLocks noGrp="1"/>
          </p:cNvGraphicFramePr>
          <p:nvPr>
            <p:ph idx="1"/>
            <p:extLst>
              <p:ext uri="{D42A27DB-BD31-4B8C-83A1-F6EECF244321}">
                <p14:modId xmlns:p14="http://schemas.microsoft.com/office/powerpoint/2010/main" val="3959967153"/>
              </p:ext>
            </p:extLst>
          </p:nvPr>
        </p:nvGraphicFramePr>
        <p:xfrm>
          <a:off x="691079" y="2883005"/>
          <a:ext cx="4290759" cy="3119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graph with a green line&#10;&#10;Description automatically generated">
            <a:extLst>
              <a:ext uri="{FF2B5EF4-FFF2-40B4-BE49-F238E27FC236}">
                <a16:creationId xmlns:a16="http://schemas.microsoft.com/office/drawing/2014/main" id="{113D631A-B087-C9C0-9373-41F75917F345}"/>
              </a:ext>
            </a:extLst>
          </p:cNvPr>
          <p:cNvPicPr>
            <a:picLocks noChangeAspect="1"/>
          </p:cNvPicPr>
          <p:nvPr/>
        </p:nvPicPr>
        <p:blipFill>
          <a:blip r:embed="rId9"/>
          <a:stretch>
            <a:fillRect/>
          </a:stretch>
        </p:blipFill>
        <p:spPr>
          <a:xfrm>
            <a:off x="5466681" y="3661612"/>
            <a:ext cx="6398917" cy="2622833"/>
          </a:xfrm>
          <a:prstGeom prst="rect">
            <a:avLst/>
          </a:prstGeom>
        </p:spPr>
      </p:pic>
    </p:spTree>
    <p:extLst>
      <p:ext uri="{BB962C8B-B14F-4D97-AF65-F5344CB8AC3E}">
        <p14:creationId xmlns:p14="http://schemas.microsoft.com/office/powerpoint/2010/main" val="2559906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2" name="Straight Connector 10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4" name="Right Triangle 133">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6" name="Rectangle 13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8" name="Freeform: Shape 137">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0" name="Group 139">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1" name="Straight Connector 140">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3" name="Right Triangle 172">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6761CFBA-6987-0234-6287-DC050ACBB442}"/>
              </a:ext>
            </a:extLst>
          </p:cNvPr>
          <p:cNvSpPr>
            <a:spLocks noGrp="1"/>
          </p:cNvSpPr>
          <p:nvPr>
            <p:ph type="title"/>
          </p:nvPr>
        </p:nvSpPr>
        <p:spPr>
          <a:xfrm>
            <a:off x="684223" y="968990"/>
            <a:ext cx="10611627" cy="1651379"/>
          </a:xfrm>
        </p:spPr>
        <p:txBody>
          <a:bodyPr vert="horz" lIns="91440" tIns="45720" rIns="91440" bIns="45720" rtlCol="0" anchor="ctr">
            <a:normAutofit/>
          </a:bodyPr>
          <a:lstStyle/>
          <a:p>
            <a:r>
              <a:rPr lang="en-US" b="1" dirty="0"/>
              <a:t>Analyzed reviews based on Verified Purchases (VP) data</a:t>
            </a:r>
          </a:p>
        </p:txBody>
      </p:sp>
      <p:sp>
        <p:nvSpPr>
          <p:cNvPr id="9" name="Content Placeholder 8">
            <a:extLst>
              <a:ext uri="{FF2B5EF4-FFF2-40B4-BE49-F238E27FC236}">
                <a16:creationId xmlns:a16="http://schemas.microsoft.com/office/drawing/2014/main" id="{FC7C2E03-440A-DAA9-D1A4-C64BA35D7521}"/>
              </a:ext>
            </a:extLst>
          </p:cNvPr>
          <p:cNvSpPr>
            <a:spLocks noGrp="1"/>
          </p:cNvSpPr>
          <p:nvPr>
            <p:ph sz="quarter" idx="4"/>
          </p:nvPr>
        </p:nvSpPr>
        <p:spPr>
          <a:xfrm>
            <a:off x="6577738" y="2893475"/>
            <a:ext cx="4914058" cy="3242577"/>
          </a:xfrm>
        </p:spPr>
        <p:txBody>
          <a:bodyPr vert="horz" lIns="91440" tIns="45720" rIns="91440" bIns="45720" rtlCol="0" anchor="ctr">
            <a:normAutofit/>
          </a:bodyPr>
          <a:lstStyle/>
          <a:p>
            <a:pPr>
              <a:lnSpc>
                <a:spcPct val="100000"/>
              </a:lnSpc>
            </a:pPr>
            <a:r>
              <a:rPr lang="en-US" sz="1100" b="1" dirty="0"/>
              <a:t>Initial Review Distribution:</a:t>
            </a:r>
          </a:p>
          <a:p>
            <a:pPr lvl="2">
              <a:lnSpc>
                <a:spcPct val="100000"/>
              </a:lnSpc>
            </a:pPr>
            <a:r>
              <a:rPr lang="en-US" sz="1100" b="1" dirty="0"/>
              <a:t>56%</a:t>
            </a:r>
            <a:r>
              <a:rPr lang="en-US" sz="1100" dirty="0"/>
              <a:t> True reviews (from verified purchases)</a:t>
            </a:r>
          </a:p>
          <a:p>
            <a:pPr lvl="2">
              <a:lnSpc>
                <a:spcPct val="100000"/>
              </a:lnSpc>
            </a:pPr>
            <a:r>
              <a:rPr lang="en-US" sz="1100" b="1" dirty="0"/>
              <a:t>44%</a:t>
            </a:r>
            <a:r>
              <a:rPr lang="en-US" sz="1100" dirty="0"/>
              <a:t> False reviews (from non-verified purchases)</a:t>
            </a:r>
          </a:p>
          <a:p>
            <a:pPr lvl="2">
              <a:lnSpc>
                <a:spcPct val="100000"/>
              </a:lnSpc>
            </a:pPr>
            <a:r>
              <a:rPr lang="en-US" sz="1100" dirty="0"/>
              <a:t>Majority of reviews come from actual purchasers, but a notable percentage are from non-purchasers.</a:t>
            </a:r>
          </a:p>
          <a:p>
            <a:pPr>
              <a:lnSpc>
                <a:spcPct val="100000"/>
              </a:lnSpc>
            </a:pPr>
            <a:r>
              <a:rPr lang="en-US" sz="1100" b="1" dirty="0"/>
              <a:t>Impact of Amazon's Verified Purchase System</a:t>
            </a:r>
            <a:r>
              <a:rPr lang="en-US" sz="1100" dirty="0"/>
              <a:t>:</a:t>
            </a:r>
          </a:p>
          <a:p>
            <a:pPr lvl="2">
              <a:lnSpc>
                <a:spcPct val="100000"/>
              </a:lnSpc>
            </a:pPr>
            <a:r>
              <a:rPr lang="en-US" sz="1100" dirty="0"/>
              <a:t>Helps reduce fake reviews by allowing only genuine purchasers to leave feedback.</a:t>
            </a:r>
          </a:p>
          <a:p>
            <a:pPr lvl="2">
              <a:lnSpc>
                <a:spcPct val="100000"/>
              </a:lnSpc>
            </a:pPr>
            <a:r>
              <a:rPr lang="en-US" sz="1100" dirty="0"/>
              <a:t>Increases trust in the review system</a:t>
            </a:r>
          </a:p>
          <a:p>
            <a:pPr>
              <a:lnSpc>
                <a:spcPct val="100000"/>
              </a:lnSpc>
            </a:pPr>
            <a:r>
              <a:rPr lang="en-US" sz="1100" b="1" dirty="0"/>
              <a:t>Post-Duplicate Review Analysis:</a:t>
            </a:r>
          </a:p>
          <a:p>
            <a:pPr lvl="2">
              <a:lnSpc>
                <a:spcPct val="100000"/>
              </a:lnSpc>
            </a:pPr>
            <a:r>
              <a:rPr lang="en-US" sz="1100" dirty="0"/>
              <a:t>After removing duplicates, </a:t>
            </a:r>
            <a:r>
              <a:rPr lang="en-US" sz="1100" b="1" dirty="0"/>
              <a:t>True reviews dropped to 47%</a:t>
            </a:r>
          </a:p>
          <a:p>
            <a:pPr lvl="2">
              <a:lnSpc>
                <a:spcPct val="100000"/>
              </a:lnSpc>
            </a:pPr>
            <a:r>
              <a:rPr lang="en-US" sz="1100" b="1" dirty="0"/>
              <a:t>False reviews increased to 52%</a:t>
            </a:r>
            <a:r>
              <a:rPr lang="en-US" sz="1100" dirty="0"/>
              <a:t>, indicating a slight shift.</a:t>
            </a:r>
          </a:p>
          <a:p>
            <a:pPr lvl="2">
              <a:lnSpc>
                <a:spcPct val="100000"/>
              </a:lnSpc>
            </a:pPr>
            <a:r>
              <a:rPr lang="en-US" sz="1100" dirty="0"/>
              <a:t>Dataset remains relatively balanced between true and false review</a:t>
            </a:r>
          </a:p>
        </p:txBody>
      </p:sp>
      <p:pic>
        <p:nvPicPr>
          <p:cNvPr id="5" name="Content Placeholder 4" descr="A green and blue circles with black text&#10;&#10;Description automatically generated">
            <a:extLst>
              <a:ext uri="{FF2B5EF4-FFF2-40B4-BE49-F238E27FC236}">
                <a16:creationId xmlns:a16="http://schemas.microsoft.com/office/drawing/2014/main" id="{8748114F-5894-14D6-460A-4B67D2060F19}"/>
              </a:ext>
            </a:extLst>
          </p:cNvPr>
          <p:cNvPicPr>
            <a:picLocks noGrp="1" noChangeAspect="1"/>
          </p:cNvPicPr>
          <p:nvPr>
            <p:ph sz="half" idx="2"/>
          </p:nvPr>
        </p:nvPicPr>
        <p:blipFill>
          <a:blip r:embed="rId3">
            <a:alphaModFix/>
          </a:blip>
          <a:stretch>
            <a:fillRect/>
          </a:stretch>
        </p:blipFill>
        <p:spPr>
          <a:xfrm>
            <a:off x="691078" y="3407562"/>
            <a:ext cx="5412274" cy="2205501"/>
          </a:xfrm>
          <a:prstGeom prst="rect">
            <a:avLst/>
          </a:prstGeom>
        </p:spPr>
      </p:pic>
    </p:spTree>
    <p:extLst>
      <p:ext uri="{BB962C8B-B14F-4D97-AF65-F5344CB8AC3E}">
        <p14:creationId xmlns:p14="http://schemas.microsoft.com/office/powerpoint/2010/main" val="119487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060B3-FBDA-3ADC-5871-C03D2022357E}"/>
            </a:ext>
          </a:extLst>
        </p:cNvPr>
        <p:cNvGrpSpPr/>
        <p:nvPr/>
      </p:nvGrpSpPr>
      <p:grpSpPr>
        <a:xfrm>
          <a:off x="0" y="0"/>
          <a:ext cx="0" cy="0"/>
          <a:chOff x="0" y="0"/>
          <a:chExt cx="0" cy="0"/>
        </a:xfrm>
      </p:grpSpPr>
      <p:grpSp>
        <p:nvGrpSpPr>
          <p:cNvPr id="250" name="Group 24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9" name="Straight Connector 178">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51" name="Right Triangle 250">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2" name="Rectangle 2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3" name="Group 252">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6" name="Straight Connector 215">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8" name="Right Triangle 247">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859C8701-18C4-4681-DF9F-DC34B816D975}"/>
              </a:ext>
            </a:extLst>
          </p:cNvPr>
          <p:cNvSpPr>
            <a:spLocks noGrp="1"/>
          </p:cNvSpPr>
          <p:nvPr>
            <p:ph type="title"/>
          </p:nvPr>
        </p:nvSpPr>
        <p:spPr>
          <a:xfrm>
            <a:off x="691079" y="725951"/>
            <a:ext cx="4418418" cy="1918215"/>
          </a:xfrm>
        </p:spPr>
        <p:txBody>
          <a:bodyPr vert="horz" lIns="91440" tIns="45720" rIns="91440" bIns="45720" rtlCol="0" anchor="ctr">
            <a:normAutofit/>
          </a:bodyPr>
          <a:lstStyle/>
          <a:p>
            <a:pPr>
              <a:lnSpc>
                <a:spcPct val="90000"/>
              </a:lnSpc>
            </a:pPr>
            <a:r>
              <a:rPr lang="en-US" sz="3400" b="1" dirty="0"/>
              <a:t>Analyzed reviews Ratings by Verified Purchases (VP) data</a:t>
            </a:r>
          </a:p>
        </p:txBody>
      </p:sp>
      <p:sp>
        <p:nvSpPr>
          <p:cNvPr id="9" name="Content Placeholder 8">
            <a:extLst>
              <a:ext uri="{FF2B5EF4-FFF2-40B4-BE49-F238E27FC236}">
                <a16:creationId xmlns:a16="http://schemas.microsoft.com/office/drawing/2014/main" id="{66A299C6-520B-7185-7197-271FF02012C2}"/>
              </a:ext>
            </a:extLst>
          </p:cNvPr>
          <p:cNvSpPr>
            <a:spLocks noGrp="1"/>
          </p:cNvSpPr>
          <p:nvPr>
            <p:ph sz="quarter" idx="4"/>
          </p:nvPr>
        </p:nvSpPr>
        <p:spPr>
          <a:xfrm>
            <a:off x="5495890" y="264925"/>
            <a:ext cx="5520188" cy="3050775"/>
          </a:xfrm>
        </p:spPr>
        <p:txBody>
          <a:bodyPr vert="horz" lIns="91440" tIns="45720" rIns="91440" bIns="45720" rtlCol="0" anchor="ctr">
            <a:noAutofit/>
          </a:bodyPr>
          <a:lstStyle/>
          <a:p>
            <a:pPr>
              <a:lnSpc>
                <a:spcPct val="100000"/>
              </a:lnSpc>
            </a:pPr>
            <a:r>
              <a:rPr lang="en-AU" sz="1200" b="1" dirty="0"/>
              <a:t>Impact of Removing Duplicates</a:t>
            </a:r>
            <a:r>
              <a:rPr lang="en-AU" sz="1200" dirty="0"/>
              <a:t>:</a:t>
            </a:r>
          </a:p>
          <a:p>
            <a:pPr lvl="2">
              <a:lnSpc>
                <a:spcPct val="100000"/>
              </a:lnSpc>
            </a:pPr>
            <a:r>
              <a:rPr lang="en-US" sz="1200" dirty="0"/>
              <a:t>Significant drop in total review counts.</a:t>
            </a:r>
            <a:endParaRPr lang="en-AU" sz="1200" dirty="0"/>
          </a:p>
          <a:p>
            <a:pPr>
              <a:lnSpc>
                <a:spcPct val="100000"/>
              </a:lnSpc>
            </a:pPr>
            <a:r>
              <a:rPr lang="en-AU" sz="1200" b="1" dirty="0"/>
              <a:t>Distribution Consistency</a:t>
            </a:r>
            <a:r>
              <a:rPr lang="en-AU" sz="1200" dirty="0"/>
              <a:t>:</a:t>
            </a:r>
          </a:p>
          <a:p>
            <a:pPr lvl="2">
              <a:lnSpc>
                <a:spcPct val="100000"/>
              </a:lnSpc>
            </a:pPr>
            <a:r>
              <a:rPr lang="en-US" sz="1200" dirty="0"/>
              <a:t>Proportion of true (verified purchases) and false reviews remains nearly unchanged.</a:t>
            </a:r>
            <a:endParaRPr lang="en-AU" sz="1200" dirty="0"/>
          </a:p>
          <a:p>
            <a:pPr>
              <a:lnSpc>
                <a:spcPct val="100000"/>
              </a:lnSpc>
            </a:pPr>
            <a:r>
              <a:rPr lang="en-AU" sz="1200" b="1" dirty="0"/>
              <a:t>5-Star Rating Dominance</a:t>
            </a:r>
            <a:r>
              <a:rPr lang="en-AU" sz="1200" dirty="0"/>
              <a:t>:</a:t>
            </a:r>
          </a:p>
          <a:p>
            <a:pPr lvl="2">
              <a:lnSpc>
                <a:spcPct val="100000"/>
              </a:lnSpc>
            </a:pPr>
            <a:r>
              <a:rPr lang="en-US" sz="1200" dirty="0"/>
              <a:t>Majority of reviews still exhibit high ratings, indicating that duplicates do not inflate ratings.</a:t>
            </a:r>
            <a:endParaRPr lang="en-AU" sz="1200" dirty="0"/>
          </a:p>
          <a:p>
            <a:pPr>
              <a:lnSpc>
                <a:spcPct val="100000"/>
              </a:lnSpc>
            </a:pPr>
            <a:r>
              <a:rPr lang="en-AU" sz="1200" b="1" dirty="0"/>
              <a:t>Integrity of Ratings</a:t>
            </a:r>
            <a:r>
              <a:rPr lang="en-AU" sz="1200" dirty="0"/>
              <a:t>:</a:t>
            </a:r>
          </a:p>
          <a:p>
            <a:pPr lvl="2">
              <a:lnSpc>
                <a:spcPct val="100000"/>
              </a:lnSpc>
            </a:pPr>
            <a:r>
              <a:rPr lang="en-US" sz="1200" dirty="0"/>
              <a:t>The overall integrity of the ratings distribution is preserved.</a:t>
            </a:r>
          </a:p>
          <a:p>
            <a:pPr lvl="2">
              <a:lnSpc>
                <a:spcPct val="100000"/>
              </a:lnSpc>
            </a:pPr>
            <a:r>
              <a:rPr lang="en-US" sz="1200" dirty="0"/>
              <a:t>Fraudulent activity, if present, is evenly distributed across all ratings</a:t>
            </a:r>
            <a:r>
              <a:rPr lang="en-US" sz="600" dirty="0"/>
              <a:t>.</a:t>
            </a:r>
            <a:endParaRPr lang="en-US" sz="650" dirty="0"/>
          </a:p>
        </p:txBody>
      </p:sp>
      <p:pic>
        <p:nvPicPr>
          <p:cNvPr id="10" name="Content Placeholder 9" descr="A close-up of a graph&#10;&#10;Description automatically generated">
            <a:extLst>
              <a:ext uri="{FF2B5EF4-FFF2-40B4-BE49-F238E27FC236}">
                <a16:creationId xmlns:a16="http://schemas.microsoft.com/office/drawing/2014/main" id="{07A187EA-F07C-4FBD-33E2-9EF4F1239E17}"/>
              </a:ext>
            </a:extLst>
          </p:cNvPr>
          <p:cNvPicPr>
            <a:picLocks noGrp="1" noChangeAspect="1"/>
          </p:cNvPicPr>
          <p:nvPr>
            <p:ph sz="half" idx="2"/>
          </p:nvPr>
        </p:nvPicPr>
        <p:blipFill>
          <a:blip r:embed="rId3"/>
          <a:stretch>
            <a:fillRect/>
          </a:stretch>
        </p:blipFill>
        <p:spPr>
          <a:xfrm>
            <a:off x="691078" y="3427448"/>
            <a:ext cx="10341613" cy="3050775"/>
          </a:xfrm>
          <a:prstGeom prst="rect">
            <a:avLst/>
          </a:prstGeom>
        </p:spPr>
      </p:pic>
    </p:spTree>
    <p:extLst>
      <p:ext uri="{BB962C8B-B14F-4D97-AF65-F5344CB8AC3E}">
        <p14:creationId xmlns:p14="http://schemas.microsoft.com/office/powerpoint/2010/main" val="235061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5" name="Group 17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2" name="Straight Connector 101">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8" name="Right Triangle 177">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479E28-481A-B1D1-E97D-35D92043D7D1}"/>
              </a:ext>
            </a:extLst>
          </p:cNvPr>
          <p:cNvSpPr>
            <a:spLocks noGrp="1"/>
          </p:cNvSpPr>
          <p:nvPr>
            <p:ph type="title"/>
          </p:nvPr>
        </p:nvSpPr>
        <p:spPr>
          <a:xfrm>
            <a:off x="691079" y="725952"/>
            <a:ext cx="10797672" cy="1362156"/>
          </a:xfrm>
        </p:spPr>
        <p:txBody>
          <a:bodyPr>
            <a:normAutofit/>
          </a:bodyPr>
          <a:lstStyle/>
          <a:p>
            <a:pPr>
              <a:lnSpc>
                <a:spcPct val="90000"/>
              </a:lnSpc>
            </a:pPr>
            <a:r>
              <a:rPr lang="en-US" b="1" i="0" dirty="0">
                <a:effectLst/>
              </a:rPr>
              <a:t>Correlation for Review Analysis</a:t>
            </a:r>
            <a:endParaRPr lang="en-AU" b="1" dirty="0"/>
          </a:p>
        </p:txBody>
      </p:sp>
      <p:sp>
        <p:nvSpPr>
          <p:cNvPr id="179" name="Content Placeholder 8">
            <a:extLst>
              <a:ext uri="{FF2B5EF4-FFF2-40B4-BE49-F238E27FC236}">
                <a16:creationId xmlns:a16="http://schemas.microsoft.com/office/drawing/2014/main" id="{B862333C-B084-EE4D-6BB0-3D89F3853F85}"/>
              </a:ext>
            </a:extLst>
          </p:cNvPr>
          <p:cNvSpPr>
            <a:spLocks noGrp="1"/>
          </p:cNvSpPr>
          <p:nvPr>
            <p:ph idx="1"/>
          </p:nvPr>
        </p:nvSpPr>
        <p:spPr>
          <a:xfrm>
            <a:off x="728724" y="2297380"/>
            <a:ext cx="5818396" cy="4091009"/>
          </a:xfrm>
        </p:spPr>
        <p:txBody>
          <a:bodyPr>
            <a:normAutofit fontScale="77500" lnSpcReduction="20000"/>
          </a:bodyPr>
          <a:lstStyle/>
          <a:p>
            <a:r>
              <a:rPr lang="en-US" b="1" dirty="0"/>
              <a:t>Variables Overview:</a:t>
            </a:r>
            <a:endParaRPr lang="en-US" dirty="0"/>
          </a:p>
          <a:p>
            <a:pPr lvl="2">
              <a:buFont typeface="Arial" panose="020B0604020202020204" pitchFamily="34" charset="0"/>
              <a:buChar char="•"/>
            </a:pPr>
            <a:r>
              <a:rPr lang="en-US" b="1" dirty="0"/>
              <a:t>Review Ratings:</a:t>
            </a:r>
            <a:r>
              <a:rPr lang="en-US" dirty="0"/>
              <a:t> Indicator of customer satisfaction.</a:t>
            </a:r>
          </a:p>
          <a:p>
            <a:pPr lvl="2">
              <a:buFont typeface="Arial" panose="020B0604020202020204" pitchFamily="34" charset="0"/>
              <a:buChar char="•"/>
            </a:pPr>
            <a:r>
              <a:rPr lang="en-US" b="1" dirty="0"/>
              <a:t>Total Words:</a:t>
            </a:r>
            <a:r>
              <a:rPr lang="en-US" dirty="0"/>
              <a:t> Total number of words in each review.</a:t>
            </a:r>
          </a:p>
          <a:p>
            <a:pPr lvl="2">
              <a:buFont typeface="Arial" panose="020B0604020202020204" pitchFamily="34" charset="0"/>
              <a:buChar char="•"/>
            </a:pPr>
            <a:r>
              <a:rPr lang="en-US" b="1" dirty="0"/>
              <a:t>Total Stop words:</a:t>
            </a:r>
            <a:r>
              <a:rPr lang="en-US" dirty="0"/>
              <a:t> Count of common, less significant words.</a:t>
            </a:r>
          </a:p>
          <a:p>
            <a:r>
              <a:rPr lang="en-US" b="1" dirty="0"/>
              <a:t>Heatmap Purpose:</a:t>
            </a:r>
            <a:endParaRPr lang="en-US" dirty="0"/>
          </a:p>
          <a:p>
            <a:pPr lvl="2">
              <a:buFont typeface="Arial" panose="020B0604020202020204" pitchFamily="34" charset="0"/>
              <a:buChar char="•"/>
            </a:pPr>
            <a:r>
              <a:rPr lang="en-US" dirty="0"/>
              <a:t>Displays the strength and direction of relationships between variables.</a:t>
            </a:r>
          </a:p>
          <a:p>
            <a:pPr>
              <a:buFont typeface="Arial" panose="020B0604020202020204" pitchFamily="34" charset="0"/>
              <a:buChar char="•"/>
            </a:pPr>
            <a:r>
              <a:rPr lang="en-AU" b="1" dirty="0"/>
              <a:t>Key Findings:</a:t>
            </a:r>
          </a:p>
          <a:p>
            <a:pPr lvl="2">
              <a:buFont typeface="Arial" panose="020B0604020202020204" pitchFamily="34" charset="0"/>
              <a:buChar char="•"/>
            </a:pPr>
            <a:r>
              <a:rPr lang="en-AU" dirty="0"/>
              <a:t>Strong Correlation (0.99)</a:t>
            </a:r>
          </a:p>
          <a:p>
            <a:pPr lvl="3">
              <a:buFont typeface="Arial" panose="020B0604020202020204" pitchFamily="34" charset="0"/>
              <a:buChar char="•"/>
            </a:pPr>
            <a:r>
              <a:rPr lang="en-AU" dirty="0"/>
              <a:t>Total Words ↔ Total </a:t>
            </a:r>
            <a:r>
              <a:rPr lang="en-AU" dirty="0" err="1"/>
              <a:t>Stopwords</a:t>
            </a:r>
            <a:endParaRPr lang="en-AU" dirty="0"/>
          </a:p>
          <a:p>
            <a:pPr lvl="3">
              <a:buFont typeface="Arial" panose="020B0604020202020204" pitchFamily="34" charset="0"/>
              <a:buChar char="•"/>
            </a:pPr>
            <a:r>
              <a:rPr lang="en-US" dirty="0"/>
              <a:t>“Longer reviews tend to include more common words”</a:t>
            </a:r>
          </a:p>
          <a:p>
            <a:pPr lvl="2">
              <a:buFont typeface="Arial" panose="020B0604020202020204" pitchFamily="34" charset="0"/>
              <a:buChar char="•"/>
            </a:pPr>
            <a:r>
              <a:rPr lang="en-AU" dirty="0"/>
              <a:t>Weak Correlation (-0.08):</a:t>
            </a:r>
          </a:p>
          <a:p>
            <a:pPr lvl="3">
              <a:buFont typeface="Arial" panose="020B0604020202020204" pitchFamily="34" charset="0"/>
              <a:buChar char="•"/>
            </a:pPr>
            <a:r>
              <a:rPr lang="en-AU" dirty="0"/>
              <a:t>Review Ratings ↔ Total Words</a:t>
            </a:r>
          </a:p>
          <a:p>
            <a:pPr lvl="3">
              <a:buFont typeface="Arial" panose="020B0604020202020204" pitchFamily="34" charset="0"/>
              <a:buChar char="•"/>
            </a:pPr>
            <a:r>
              <a:rPr lang="en-US" dirty="0"/>
              <a:t>"Review length has little effect on the ratings.“</a:t>
            </a:r>
          </a:p>
          <a:p>
            <a:pPr>
              <a:buFont typeface="Arial" panose="020B0604020202020204" pitchFamily="34" charset="0"/>
              <a:buChar char="•"/>
            </a:pPr>
            <a:r>
              <a:rPr lang="en-AU" b="1" dirty="0"/>
              <a:t>Implications</a:t>
            </a:r>
          </a:p>
          <a:p>
            <a:pPr lvl="2">
              <a:buFont typeface="Arial" panose="020B0604020202020204" pitchFamily="34" charset="0"/>
              <a:buChar char="•"/>
            </a:pPr>
            <a:r>
              <a:rPr lang="en-US" dirty="0"/>
              <a:t>Understanding these relationships helps in analyzing customer feedback effectively.</a:t>
            </a:r>
          </a:p>
          <a:p>
            <a:pPr>
              <a:buFont typeface="Arial" panose="020B0604020202020204" pitchFamily="34" charset="0"/>
              <a:buChar char="•"/>
            </a:pPr>
            <a:endParaRPr lang="en-AU" dirty="0"/>
          </a:p>
          <a:p>
            <a:pPr lvl="2">
              <a:buFont typeface="Arial" panose="020B0604020202020204" pitchFamily="34" charset="0"/>
              <a:buChar char="•"/>
            </a:pPr>
            <a:endParaRPr lang="en-AU" dirty="0"/>
          </a:p>
          <a:p>
            <a:pPr lvl="2">
              <a:buFont typeface="Arial" panose="020B0604020202020204" pitchFamily="34" charset="0"/>
              <a:buChar char="•"/>
            </a:pPr>
            <a:endParaRPr lang="en-US" dirty="0"/>
          </a:p>
          <a:p>
            <a:pPr marL="914400" lvl="4" indent="0">
              <a:buNone/>
            </a:pPr>
            <a:endParaRPr lang="en-US" b="1" dirty="0"/>
          </a:p>
          <a:p>
            <a:pPr>
              <a:buFont typeface="Arial" panose="020B0604020202020204" pitchFamily="34" charset="0"/>
              <a:buChar char="•"/>
            </a:pPr>
            <a:endParaRPr lang="en-US" dirty="0"/>
          </a:p>
          <a:p>
            <a:pPr lvl="2">
              <a:buFont typeface="Arial" panose="020B0604020202020204" pitchFamily="34" charset="0"/>
              <a:buChar char="•"/>
            </a:pPr>
            <a:endParaRPr lang="en-US" dirty="0"/>
          </a:p>
          <a:p>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39B24603-EA2C-63A4-6BB0-A070DEED19FA}"/>
              </a:ext>
            </a:extLst>
          </p:cNvPr>
          <p:cNvPicPr>
            <a:picLocks noChangeAspect="1"/>
          </p:cNvPicPr>
          <p:nvPr/>
        </p:nvPicPr>
        <p:blipFill>
          <a:blip r:embed="rId3"/>
          <a:stretch>
            <a:fillRect/>
          </a:stretch>
        </p:blipFill>
        <p:spPr>
          <a:xfrm>
            <a:off x="7120785" y="2335622"/>
            <a:ext cx="4401655" cy="3796427"/>
          </a:xfrm>
          <a:prstGeom prst="rect">
            <a:avLst/>
          </a:prstGeom>
        </p:spPr>
      </p:pic>
    </p:spTree>
    <p:extLst>
      <p:ext uri="{BB962C8B-B14F-4D97-AF65-F5344CB8AC3E}">
        <p14:creationId xmlns:p14="http://schemas.microsoft.com/office/powerpoint/2010/main" val="73291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CCEE40-78FF-2381-F831-014A2BAE2DA3}"/>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 name="Right Triangle 1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E80A1ACD-491F-6A07-1270-F890A9F79F9C}"/>
              </a:ext>
            </a:extLst>
          </p:cNvPr>
          <p:cNvSpPr>
            <a:spLocks noGrp="1"/>
          </p:cNvSpPr>
          <p:nvPr>
            <p:ph type="title"/>
          </p:nvPr>
        </p:nvSpPr>
        <p:spPr>
          <a:xfrm>
            <a:off x="684223" y="721945"/>
            <a:ext cx="10611627" cy="1916619"/>
          </a:xfrm>
        </p:spPr>
        <p:txBody>
          <a:bodyPr vert="horz" lIns="91440" tIns="45720" rIns="91440" bIns="45720" rtlCol="0" anchor="b">
            <a:normAutofit/>
          </a:bodyPr>
          <a:lstStyle/>
          <a:p>
            <a:r>
              <a:rPr lang="en-US" b="1" dirty="0"/>
              <a:t>Analyzed reviews Ratings by Verified Purchases (VP) data</a:t>
            </a:r>
          </a:p>
        </p:txBody>
      </p:sp>
      <p:sp>
        <p:nvSpPr>
          <p:cNvPr id="9" name="Content Placeholder 8">
            <a:extLst>
              <a:ext uri="{FF2B5EF4-FFF2-40B4-BE49-F238E27FC236}">
                <a16:creationId xmlns:a16="http://schemas.microsoft.com/office/drawing/2014/main" id="{F1A37E87-D157-66F1-DB01-025D4F2FA620}"/>
              </a:ext>
            </a:extLst>
          </p:cNvPr>
          <p:cNvSpPr>
            <a:spLocks noGrp="1"/>
          </p:cNvSpPr>
          <p:nvPr>
            <p:ph sz="quarter" idx="4"/>
          </p:nvPr>
        </p:nvSpPr>
        <p:spPr>
          <a:xfrm>
            <a:off x="691078" y="2893475"/>
            <a:ext cx="3888110" cy="3078209"/>
          </a:xfrm>
        </p:spPr>
        <p:txBody>
          <a:bodyPr vert="horz" lIns="91440" tIns="45720" rIns="91440" bIns="45720" rtlCol="0" anchor="ctr">
            <a:normAutofit fontScale="85000" lnSpcReduction="20000"/>
          </a:bodyPr>
          <a:lstStyle/>
          <a:p>
            <a:pPr>
              <a:lnSpc>
                <a:spcPct val="100000"/>
              </a:lnSpc>
            </a:pPr>
            <a:r>
              <a:rPr lang="en-US" sz="1400" b="1" dirty="0"/>
              <a:t>Impact of Removing Duplicates</a:t>
            </a:r>
            <a:r>
              <a:rPr lang="en-US" sz="1400" dirty="0"/>
              <a:t>:</a:t>
            </a:r>
          </a:p>
          <a:p>
            <a:pPr lvl="2">
              <a:lnSpc>
                <a:spcPct val="100000"/>
              </a:lnSpc>
            </a:pPr>
            <a:r>
              <a:rPr lang="en-US" sz="1400" dirty="0"/>
              <a:t>Significant drop in total review counts.</a:t>
            </a:r>
          </a:p>
          <a:p>
            <a:pPr>
              <a:lnSpc>
                <a:spcPct val="100000"/>
              </a:lnSpc>
            </a:pPr>
            <a:r>
              <a:rPr lang="en-US" sz="1400" b="1" dirty="0"/>
              <a:t>Distribution Consistency</a:t>
            </a:r>
            <a:r>
              <a:rPr lang="en-US" sz="1400" dirty="0"/>
              <a:t>:</a:t>
            </a:r>
          </a:p>
          <a:p>
            <a:pPr lvl="2">
              <a:lnSpc>
                <a:spcPct val="100000"/>
              </a:lnSpc>
            </a:pPr>
            <a:r>
              <a:rPr lang="en-US" sz="1400" dirty="0"/>
              <a:t>Proportion of true (verified purchases) and false reviews remains nearly unchanged.</a:t>
            </a:r>
          </a:p>
          <a:p>
            <a:pPr>
              <a:lnSpc>
                <a:spcPct val="100000"/>
              </a:lnSpc>
            </a:pPr>
            <a:r>
              <a:rPr lang="en-US" sz="1400" b="1" dirty="0"/>
              <a:t>5-Star Rating Dominance</a:t>
            </a:r>
            <a:r>
              <a:rPr lang="en-US" sz="1400" dirty="0"/>
              <a:t>:</a:t>
            </a:r>
          </a:p>
          <a:p>
            <a:pPr lvl="2">
              <a:lnSpc>
                <a:spcPct val="100000"/>
              </a:lnSpc>
            </a:pPr>
            <a:r>
              <a:rPr lang="en-US" sz="1400" dirty="0"/>
              <a:t>Majority of reviews still exhibit high ratings, indicating that duplicates do not inflate ratings.</a:t>
            </a:r>
          </a:p>
          <a:p>
            <a:pPr>
              <a:lnSpc>
                <a:spcPct val="100000"/>
              </a:lnSpc>
            </a:pPr>
            <a:r>
              <a:rPr lang="en-US" sz="1400" b="1" dirty="0"/>
              <a:t>Integrity of Ratings</a:t>
            </a:r>
            <a:r>
              <a:rPr lang="en-US" sz="1400" dirty="0"/>
              <a:t>:</a:t>
            </a:r>
          </a:p>
          <a:p>
            <a:pPr lvl="2">
              <a:lnSpc>
                <a:spcPct val="100000"/>
              </a:lnSpc>
            </a:pPr>
            <a:r>
              <a:rPr lang="en-US" sz="1400" dirty="0"/>
              <a:t>The overall integrity of the ratings distribution is preserved.</a:t>
            </a:r>
          </a:p>
          <a:p>
            <a:pPr lvl="2">
              <a:lnSpc>
                <a:spcPct val="100000"/>
              </a:lnSpc>
            </a:pPr>
            <a:r>
              <a:rPr lang="en-US" sz="1400" dirty="0"/>
              <a:t>Fraudulent activity, if present, is evenly distributed across all ratings.</a:t>
            </a:r>
          </a:p>
        </p:txBody>
      </p:sp>
      <p:pic>
        <p:nvPicPr>
          <p:cNvPr id="5" name="Content Placeholder 4" descr="A graph of different colored objects&#10;&#10;Description automatically generated with medium confidence">
            <a:extLst>
              <a:ext uri="{FF2B5EF4-FFF2-40B4-BE49-F238E27FC236}">
                <a16:creationId xmlns:a16="http://schemas.microsoft.com/office/drawing/2014/main" id="{25EDA3C0-9315-419F-CD2F-1526B2EF4B61}"/>
              </a:ext>
            </a:extLst>
          </p:cNvPr>
          <p:cNvPicPr>
            <a:picLocks noGrp="1" noChangeAspect="1"/>
          </p:cNvPicPr>
          <p:nvPr>
            <p:ph sz="half" idx="2"/>
          </p:nvPr>
        </p:nvPicPr>
        <p:blipFill>
          <a:blip r:embed="rId3">
            <a:alphaModFix/>
          </a:blip>
          <a:stretch>
            <a:fillRect/>
          </a:stretch>
        </p:blipFill>
        <p:spPr>
          <a:xfrm>
            <a:off x="4991553" y="2745077"/>
            <a:ext cx="7001706" cy="3150767"/>
          </a:xfrm>
          <a:prstGeom prst="rect">
            <a:avLst/>
          </a:prstGeom>
        </p:spPr>
      </p:pic>
    </p:spTree>
    <p:extLst>
      <p:ext uri="{BB962C8B-B14F-4D97-AF65-F5344CB8AC3E}">
        <p14:creationId xmlns:p14="http://schemas.microsoft.com/office/powerpoint/2010/main" val="425578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B0A3-BBA3-642B-A6E5-689DFE86826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E0301EC-50F9-01C5-E6B9-F54B9C7123B9}"/>
              </a:ext>
            </a:extLst>
          </p:cNvPr>
          <p:cNvSpPr>
            <a:spLocks noGrp="1"/>
          </p:cNvSpPr>
          <p:nvPr>
            <p:ph type="title"/>
          </p:nvPr>
        </p:nvSpPr>
        <p:spPr>
          <a:xfrm>
            <a:off x="790186" y="691465"/>
            <a:ext cx="10611627" cy="1916619"/>
          </a:xfrm>
        </p:spPr>
        <p:txBody>
          <a:bodyPr vert="horz" lIns="91440" tIns="45720" rIns="91440" bIns="45720" rtlCol="0" anchor="b">
            <a:normAutofit/>
          </a:bodyPr>
          <a:lstStyle/>
          <a:p>
            <a:r>
              <a:rPr lang="en-US" b="1" dirty="0"/>
              <a:t>Analyzed Length of Reviews on Verified Purchases (VP)</a:t>
            </a:r>
          </a:p>
        </p:txBody>
      </p:sp>
      <p:sp>
        <p:nvSpPr>
          <p:cNvPr id="9" name="Content Placeholder 8">
            <a:extLst>
              <a:ext uri="{FF2B5EF4-FFF2-40B4-BE49-F238E27FC236}">
                <a16:creationId xmlns:a16="http://schemas.microsoft.com/office/drawing/2014/main" id="{99254C8D-A1A6-EC79-5C77-823A86AAB518}"/>
              </a:ext>
            </a:extLst>
          </p:cNvPr>
          <p:cNvSpPr>
            <a:spLocks noGrp="1"/>
          </p:cNvSpPr>
          <p:nvPr>
            <p:ph sz="quarter" idx="4"/>
          </p:nvPr>
        </p:nvSpPr>
        <p:spPr>
          <a:xfrm>
            <a:off x="691078" y="2893475"/>
            <a:ext cx="4246682" cy="3495895"/>
          </a:xfrm>
        </p:spPr>
        <p:txBody>
          <a:bodyPr vert="horz" lIns="91440" tIns="45720" rIns="91440" bIns="45720" rtlCol="0" anchor="ctr">
            <a:normAutofit/>
          </a:bodyPr>
          <a:lstStyle/>
          <a:p>
            <a:pPr>
              <a:lnSpc>
                <a:spcPct val="100000"/>
              </a:lnSpc>
            </a:pPr>
            <a:r>
              <a:rPr lang="en-AU" sz="1400" b="1" dirty="0"/>
              <a:t>False Reviews:</a:t>
            </a:r>
          </a:p>
          <a:p>
            <a:pPr lvl="2">
              <a:lnSpc>
                <a:spcPct val="100000"/>
              </a:lnSpc>
            </a:pPr>
            <a:r>
              <a:rPr lang="en-AU" sz="1400" b="1" dirty="0"/>
              <a:t>Average Length:</a:t>
            </a:r>
            <a:r>
              <a:rPr lang="en-AU" sz="1400" dirty="0"/>
              <a:t> &gt;250 characters</a:t>
            </a:r>
            <a:endParaRPr lang="en-AU" sz="1400" b="1" dirty="0"/>
          </a:p>
          <a:p>
            <a:pPr>
              <a:lnSpc>
                <a:spcPct val="100000"/>
              </a:lnSpc>
            </a:pPr>
            <a:r>
              <a:rPr lang="en-AU" sz="1400" b="1" dirty="0"/>
              <a:t>Verified Reviews:</a:t>
            </a:r>
          </a:p>
          <a:p>
            <a:pPr lvl="2">
              <a:lnSpc>
                <a:spcPct val="100000"/>
              </a:lnSpc>
            </a:pPr>
            <a:r>
              <a:rPr lang="en-AU" sz="1400" b="1" dirty="0"/>
              <a:t>Average Length:</a:t>
            </a:r>
            <a:r>
              <a:rPr lang="en-AU" sz="1400" dirty="0"/>
              <a:t> 50-100 characters</a:t>
            </a:r>
          </a:p>
          <a:p>
            <a:pPr>
              <a:lnSpc>
                <a:spcPct val="100000"/>
              </a:lnSpc>
            </a:pPr>
            <a:r>
              <a:rPr lang="en-AU" sz="1400" b="1" dirty="0"/>
              <a:t>Insight:</a:t>
            </a:r>
          </a:p>
          <a:p>
            <a:pPr lvl="2">
              <a:lnSpc>
                <a:spcPct val="100000"/>
              </a:lnSpc>
            </a:pPr>
            <a:r>
              <a:rPr lang="en-US" sz="1400" dirty="0"/>
              <a:t>Longer reviews may indicate inauthenticity.</a:t>
            </a:r>
            <a:endParaRPr lang="en-AU" sz="1400" dirty="0"/>
          </a:p>
          <a:p>
            <a:pPr>
              <a:lnSpc>
                <a:spcPct val="100000"/>
              </a:lnSpc>
            </a:pPr>
            <a:r>
              <a:rPr lang="en-AU" sz="1400" b="1" dirty="0"/>
              <a:t>Conclusion:</a:t>
            </a:r>
          </a:p>
          <a:p>
            <a:pPr lvl="2">
              <a:lnSpc>
                <a:spcPct val="100000"/>
              </a:lnSpc>
            </a:pPr>
            <a:r>
              <a:rPr lang="en-US" sz="1400" dirty="0"/>
              <a:t>Length can signal review authenticity.</a:t>
            </a:r>
            <a:endParaRPr lang="en-AU" sz="1400" b="1" dirty="0"/>
          </a:p>
        </p:txBody>
      </p:sp>
      <p:pic>
        <p:nvPicPr>
          <p:cNvPr id="7" name="Content Placeholder 6" descr="A graph of reviews and reviews&#10;&#10;Description automatically generated">
            <a:extLst>
              <a:ext uri="{FF2B5EF4-FFF2-40B4-BE49-F238E27FC236}">
                <a16:creationId xmlns:a16="http://schemas.microsoft.com/office/drawing/2014/main" id="{0A1D4D2A-61FF-A5DF-4F22-3AC72D3A753C}"/>
              </a:ext>
            </a:extLst>
          </p:cNvPr>
          <p:cNvPicPr>
            <a:picLocks noChangeAspect="1"/>
          </p:cNvPicPr>
          <p:nvPr/>
        </p:nvPicPr>
        <p:blipFill>
          <a:blip r:embed="rId3"/>
          <a:stretch>
            <a:fillRect/>
          </a:stretch>
        </p:blipFill>
        <p:spPr>
          <a:xfrm>
            <a:off x="5990036" y="2511386"/>
            <a:ext cx="5180558" cy="4033245"/>
          </a:xfrm>
          <a:prstGeom prst="rect">
            <a:avLst/>
          </a:prstGeom>
        </p:spPr>
      </p:pic>
    </p:spTree>
    <p:extLst>
      <p:ext uri="{BB962C8B-B14F-4D97-AF65-F5344CB8AC3E}">
        <p14:creationId xmlns:p14="http://schemas.microsoft.com/office/powerpoint/2010/main" val="376657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2" name="Rectangle 3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3" name="Group 352">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05" name="Straight Connector 304">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54" name="Right Triangle 353">
            <a:extLst>
              <a:ext uri="{FF2B5EF4-FFF2-40B4-BE49-F238E27FC236}">
                <a16:creationId xmlns:a16="http://schemas.microsoft.com/office/drawing/2014/main" id="{0C447FA8-6A83-405B-9115-5C4EC6579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368364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9C42CF-9E50-A563-ECF0-557ABE359CA5}"/>
              </a:ext>
            </a:extLst>
          </p:cNvPr>
          <p:cNvSpPr>
            <a:spLocks noGrp="1"/>
          </p:cNvSpPr>
          <p:nvPr>
            <p:ph type="title"/>
          </p:nvPr>
        </p:nvSpPr>
        <p:spPr>
          <a:xfrm>
            <a:off x="691079" y="3414271"/>
            <a:ext cx="5043656" cy="2726034"/>
          </a:xfrm>
        </p:spPr>
        <p:txBody>
          <a:bodyPr anchor="t">
            <a:normAutofit/>
          </a:bodyPr>
          <a:lstStyle/>
          <a:p>
            <a:r>
              <a:rPr lang="en-AU" sz="3200" b="1" i="0" dirty="0">
                <a:effectLst/>
              </a:rPr>
              <a:t>Sentiment Analysis of Reviews</a:t>
            </a:r>
            <a:endParaRPr lang="en-AU" sz="3200" b="1" dirty="0"/>
          </a:p>
        </p:txBody>
      </p:sp>
      <p:sp>
        <p:nvSpPr>
          <p:cNvPr id="9" name="Content Placeholder 8">
            <a:extLst>
              <a:ext uri="{FF2B5EF4-FFF2-40B4-BE49-F238E27FC236}">
                <a16:creationId xmlns:a16="http://schemas.microsoft.com/office/drawing/2014/main" id="{E77FB90C-C267-A471-0345-B795CBAA9ABB}"/>
              </a:ext>
            </a:extLst>
          </p:cNvPr>
          <p:cNvSpPr>
            <a:spLocks noGrp="1"/>
          </p:cNvSpPr>
          <p:nvPr>
            <p:ph idx="1"/>
          </p:nvPr>
        </p:nvSpPr>
        <p:spPr>
          <a:xfrm>
            <a:off x="5276868" y="3414270"/>
            <a:ext cx="6533122" cy="3268906"/>
          </a:xfrm>
        </p:spPr>
        <p:txBody>
          <a:bodyPr anchor="t">
            <a:noAutofit/>
          </a:bodyPr>
          <a:lstStyle/>
          <a:p>
            <a:r>
              <a:rPr lang="en-US" sz="1050" b="0" i="0" dirty="0">
                <a:effectLst/>
              </a:rPr>
              <a:t>The number of reviews categorized by sentiment—positive, negative, and neutral</a:t>
            </a:r>
          </a:p>
          <a:p>
            <a:r>
              <a:rPr lang="en-US" sz="1050" b="1" i="0" dirty="0">
                <a:effectLst/>
              </a:rPr>
              <a:t>Positive Reviews Word Cloud:</a:t>
            </a:r>
          </a:p>
          <a:p>
            <a:pPr lvl="2"/>
            <a:r>
              <a:rPr lang="en-US" sz="1050" b="0" i="0" dirty="0">
                <a:effectLst/>
              </a:rPr>
              <a:t>Highlight the big words like “smell,” “skin,” “part,” and “soft.” These are the words people use most when they say good things</a:t>
            </a:r>
            <a:endParaRPr lang="en-US" sz="1050" b="1" dirty="0"/>
          </a:p>
          <a:p>
            <a:r>
              <a:rPr lang="en-US" sz="1050" b="1" i="0" dirty="0">
                <a:effectLst/>
              </a:rPr>
              <a:t>Negative Reviews Word Cloud:</a:t>
            </a:r>
          </a:p>
          <a:p>
            <a:pPr lvl="2"/>
            <a:r>
              <a:rPr lang="en-US" sz="1050" b="0" i="0" dirty="0">
                <a:effectLst/>
              </a:rPr>
              <a:t>Show words like “bottle,” “one,” “buy,” and “disappointed.” These are the frequent words when people are unhappy.</a:t>
            </a:r>
          </a:p>
          <a:p>
            <a:pPr>
              <a:buFont typeface="Arial" panose="020B0604020202020204" pitchFamily="34" charset="0"/>
              <a:buChar char="•"/>
            </a:pPr>
            <a:r>
              <a:rPr lang="en-US" sz="1050" b="1" i="0" dirty="0">
                <a:effectLst/>
              </a:rPr>
              <a:t>X-Axis (Sentiment Score):</a:t>
            </a:r>
            <a:r>
              <a:rPr lang="en-US" sz="1050" b="0" i="0" dirty="0">
                <a:effectLst/>
              </a:rPr>
              <a:t> </a:t>
            </a:r>
          </a:p>
          <a:p>
            <a:pPr lvl="2">
              <a:buFont typeface="Arial" panose="020B0604020202020204" pitchFamily="34" charset="0"/>
              <a:buChar char="•"/>
            </a:pPr>
            <a:r>
              <a:rPr lang="en-US" sz="1050" b="0" i="0" dirty="0">
                <a:effectLst/>
              </a:rPr>
              <a:t>Ranges from -1.0 to 1.0 in increments of 0.25. </a:t>
            </a:r>
          </a:p>
          <a:p>
            <a:pPr lvl="2">
              <a:buFont typeface="Arial" panose="020B0604020202020204" pitchFamily="34" charset="0"/>
              <a:buChar char="•"/>
            </a:pPr>
            <a:r>
              <a:rPr lang="en-US" sz="1050" b="0" i="0" dirty="0">
                <a:effectLst/>
              </a:rPr>
              <a:t>Scores close to -1 are highly negative, 0 is neutral, and scores close to 1 are highly positive.</a:t>
            </a:r>
          </a:p>
          <a:p>
            <a:pPr>
              <a:buFont typeface="Arial" panose="020B0604020202020204" pitchFamily="34" charset="0"/>
              <a:buChar char="•"/>
            </a:pPr>
            <a:r>
              <a:rPr lang="en-US" sz="1050" b="1" i="0" dirty="0">
                <a:effectLst/>
              </a:rPr>
              <a:t>Y-Axis (Frequency):</a:t>
            </a:r>
            <a:r>
              <a:rPr lang="en-US" sz="1050" b="0" i="0" dirty="0">
                <a:effectLst/>
              </a:rPr>
              <a:t> </a:t>
            </a:r>
          </a:p>
          <a:p>
            <a:pPr lvl="2">
              <a:buFont typeface="Arial" panose="020B0604020202020204" pitchFamily="34" charset="0"/>
              <a:buChar char="•"/>
            </a:pPr>
            <a:r>
              <a:rPr lang="en-US" sz="1050" b="0" i="0" dirty="0">
                <a:effectLst/>
              </a:rPr>
              <a:t>Shows how many reviews fall within each sentiment score range, ranging from 0 to 250.</a:t>
            </a:r>
          </a:p>
          <a:p>
            <a:endParaRPr lang="en-US" sz="1050" dirty="0"/>
          </a:p>
        </p:txBody>
      </p:sp>
      <p:pic>
        <p:nvPicPr>
          <p:cNvPr id="6" name="Content Placeholder 4" descr="A graph showing a positive and negative review">
            <a:extLst>
              <a:ext uri="{FF2B5EF4-FFF2-40B4-BE49-F238E27FC236}">
                <a16:creationId xmlns:a16="http://schemas.microsoft.com/office/drawing/2014/main" id="{C72574FB-6D71-2BBF-4D60-F56756C0A51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59894" y="739409"/>
            <a:ext cx="3030002" cy="2181602"/>
          </a:xfrm>
          <a:prstGeom prst="rect">
            <a:avLst/>
          </a:prstGeom>
        </p:spPr>
      </p:pic>
      <p:pic>
        <p:nvPicPr>
          <p:cNvPr id="256" name="Picture 255" descr="A graph of a bar graph&#10;&#10;Description automatically generated with medium confidence">
            <a:extLst>
              <a:ext uri="{FF2B5EF4-FFF2-40B4-BE49-F238E27FC236}">
                <a16:creationId xmlns:a16="http://schemas.microsoft.com/office/drawing/2014/main" id="{31D65741-44EB-43EC-9BC2-EA5C0A8D1323}"/>
              </a:ext>
            </a:extLst>
          </p:cNvPr>
          <p:cNvPicPr>
            <a:picLocks noChangeAspect="1"/>
          </p:cNvPicPr>
          <p:nvPr/>
        </p:nvPicPr>
        <p:blipFill>
          <a:blip r:embed="rId4"/>
          <a:stretch>
            <a:fillRect/>
          </a:stretch>
        </p:blipFill>
        <p:spPr>
          <a:xfrm>
            <a:off x="8288938" y="724207"/>
            <a:ext cx="3244017" cy="2181602"/>
          </a:xfrm>
          <a:prstGeom prst="rect">
            <a:avLst/>
          </a:prstGeom>
        </p:spPr>
      </p:pic>
      <p:pic>
        <p:nvPicPr>
          <p:cNvPr id="5" name="Content Placeholder 4" descr="A close up of words&#10;&#10;Description automatically generated">
            <a:extLst>
              <a:ext uri="{FF2B5EF4-FFF2-40B4-BE49-F238E27FC236}">
                <a16:creationId xmlns:a16="http://schemas.microsoft.com/office/drawing/2014/main" id="{B687B76F-2804-52BB-0EBE-55DC86F67748}"/>
              </a:ext>
            </a:extLst>
          </p:cNvPr>
          <p:cNvPicPr>
            <a:picLocks noChangeAspect="1"/>
          </p:cNvPicPr>
          <p:nvPr/>
        </p:nvPicPr>
        <p:blipFill>
          <a:blip r:embed="rId5"/>
          <a:stretch>
            <a:fillRect/>
          </a:stretch>
        </p:blipFill>
        <p:spPr>
          <a:xfrm>
            <a:off x="4323904" y="843343"/>
            <a:ext cx="3541002" cy="1912141"/>
          </a:xfrm>
          <a:prstGeom prst="rect">
            <a:avLst/>
          </a:prstGeom>
        </p:spPr>
      </p:pic>
    </p:spTree>
    <p:extLst>
      <p:ext uri="{BB962C8B-B14F-4D97-AF65-F5344CB8AC3E}">
        <p14:creationId xmlns:p14="http://schemas.microsoft.com/office/powerpoint/2010/main" val="206121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CAFDF5-E8AD-C5F7-5A36-711BC987E6AD}"/>
            </a:ext>
          </a:extLst>
        </p:cNvPr>
        <p:cNvGrpSpPr/>
        <p:nvPr/>
      </p:nvGrpSpPr>
      <p:grpSpPr>
        <a:xfrm>
          <a:off x="0" y="0"/>
          <a:ext cx="0" cy="0"/>
          <a:chOff x="0" y="0"/>
          <a:chExt cx="0" cy="0"/>
        </a:xfrm>
      </p:grpSpPr>
      <p:grpSp>
        <p:nvGrpSpPr>
          <p:cNvPr id="350" name="Group 34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3" name="Straight Connector 24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51" name="Right Triangle 35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52" name="Rectangle 351">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3" name="Group 352">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0" name="Straight Connector 279">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EB21566-DAEB-ABFA-74B9-D37F29D10F6A}"/>
              </a:ext>
            </a:extLst>
          </p:cNvPr>
          <p:cNvSpPr>
            <a:spLocks noGrp="1"/>
          </p:cNvSpPr>
          <p:nvPr>
            <p:ph type="title"/>
          </p:nvPr>
        </p:nvSpPr>
        <p:spPr>
          <a:xfrm>
            <a:off x="691078" y="1189998"/>
            <a:ext cx="4923820" cy="2510445"/>
          </a:xfrm>
        </p:spPr>
        <p:txBody>
          <a:bodyPr vert="horz" lIns="91440" tIns="45720" rIns="91440" bIns="45720" rtlCol="0" anchor="b">
            <a:normAutofit/>
          </a:bodyPr>
          <a:lstStyle/>
          <a:p>
            <a:r>
              <a:rPr lang="en-AU" b="1" dirty="0"/>
              <a:t>Machine Learning Models</a:t>
            </a:r>
            <a:endParaRPr lang="en-US" sz="5400" b="1" dirty="0"/>
          </a:p>
        </p:txBody>
      </p:sp>
      <p:sp>
        <p:nvSpPr>
          <p:cNvPr id="354" name="Right Triangle 35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3" name="Picture 162" descr="A colorful triangles on a white background&#10;&#10;Description automatically generated">
            <a:extLst>
              <a:ext uri="{FF2B5EF4-FFF2-40B4-BE49-F238E27FC236}">
                <a16:creationId xmlns:a16="http://schemas.microsoft.com/office/drawing/2014/main" id="{DBE4A9D3-84B4-9D24-6161-DDA3C1761473}"/>
              </a:ext>
            </a:extLst>
          </p:cNvPr>
          <p:cNvPicPr>
            <a:picLocks noChangeAspect="1"/>
          </p:cNvPicPr>
          <p:nvPr/>
        </p:nvPicPr>
        <p:blipFill>
          <a:blip r:embed="rId3">
            <a:extLst>
              <a:ext uri="{837473B0-CC2E-450A-ABE3-18F120FF3D39}">
                <a1611:picAttrSrcUrl xmlns:a1611="http://schemas.microsoft.com/office/drawing/2016/11/main" r:id="rId4"/>
              </a:ext>
            </a:extLst>
          </a:blip>
          <a:srcRect l="40428" r="-2"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95014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1CA5A2BA-DBDE-4483-82BC-E9AC301143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06C13366-AD70-4B62-BC2D-121247683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A631E8-02ED-4AB6-AD22-F04F50899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A3F83A-6855-4849-BB65-3B48B7158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858E793-99E8-4700-BF43-6E263DF938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5BBFA0-8283-4266-8E61-C48782219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CB7AB0-37F1-4D1C-A2F3-2AE9EEF1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F37B60A-7DFD-4A1A-A504-357840BD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F1AB2E-8A25-4A9D-B0CA-BEBF4DC6F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EFA06E-0412-4727-B333-737F2D73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9A6D96B-F4B8-44CD-96D8-BCF924424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D48E628-DF57-4837-8069-6BC964F64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0EAE112-999F-427B-9945-C7800E78F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B348351-098D-4A1D-AEEB-2417AC439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17C746-B35A-4AEC-A518-1CD38697E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52162B3-D9B6-47E4-86D7-09F14EA0D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506092-8E34-4C0E-8639-F64B90934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CF7A3D-5119-4D17-B141-D99675AEC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81F098-4A0D-409C-9B54-3C79DE50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64028F-04CB-42A2-AF06-EEBCC35A8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61A63DE-8636-4F3E-98FB-5D6CAC088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9660058-EAEB-4649-9D36-1D8DD7C01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EAF5109-018D-477A-B22E-BF32C6F85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E57E5B2-B4FE-4110-9EC3-B53598CBC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E4AEBE5-F22C-4C8A-85E1-C859861F8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64DC65-C30F-4631-86AF-45EDDDF88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3334650-6CB8-4DA8-8BD7-46E333496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2C9476D-7C51-4B6D-9157-3A26FE7BC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7EF706-D10E-4C48-8C99-7C7C2435B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E405583-CFCC-42C4-BD0F-8DEF36910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2AEF53F-FCA7-42EC-979B-F9D1663A53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B4AA1A4-0C25-4D3A-BAB9-B8FAA9169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53DA7024-E510-4B81-9D55-662B65F93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0691" y="-2812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C09FDA-98FE-CD90-61B2-D11E21515014}"/>
              </a:ext>
            </a:extLst>
          </p:cNvPr>
          <p:cNvSpPr>
            <a:spLocks noGrp="1"/>
          </p:cNvSpPr>
          <p:nvPr>
            <p:ph type="title"/>
          </p:nvPr>
        </p:nvSpPr>
        <p:spPr>
          <a:xfrm>
            <a:off x="4966128" y="710685"/>
            <a:ext cx="6362524" cy="5803882"/>
          </a:xfrm>
        </p:spPr>
        <p:txBody>
          <a:bodyPr anchor="ctr">
            <a:normAutofit/>
          </a:bodyPr>
          <a:lstStyle/>
          <a:p>
            <a:r>
              <a:rPr lang="en-US" sz="4500" b="1">
                <a:latin typeface="Grandview"/>
              </a:rPr>
              <a:t>Agenda</a:t>
            </a:r>
          </a:p>
        </p:txBody>
      </p:sp>
      <p:sp>
        <p:nvSpPr>
          <p:cNvPr id="4" name="Arrow: Circular 3">
            <a:extLst>
              <a:ext uri="{FF2B5EF4-FFF2-40B4-BE49-F238E27FC236}">
                <a16:creationId xmlns:a16="http://schemas.microsoft.com/office/drawing/2014/main" id="{C2A4CA31-754F-416B-8DFB-49D66130CB8C}"/>
              </a:ext>
            </a:extLst>
          </p:cNvPr>
          <p:cNvSpPr/>
          <p:nvPr/>
        </p:nvSpPr>
        <p:spPr>
          <a:xfrm>
            <a:off x="3238856" y="988508"/>
            <a:ext cx="5648391" cy="5668666"/>
          </a:xfrm>
          <a:prstGeom prst="circularArrow">
            <a:avLst>
              <a:gd name="adj1" fmla="val 5544"/>
              <a:gd name="adj2" fmla="val 330680"/>
              <a:gd name="adj3" fmla="val 14531955"/>
              <a:gd name="adj4" fmla="val 16940985"/>
              <a:gd name="adj5" fmla="val 5757"/>
            </a:avLst>
          </a:pr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dk2">
              <a:hueOff val="0"/>
              <a:satOff val="0"/>
              <a:lumOff val="0"/>
              <a:alphaOff val="0"/>
            </a:schemeClr>
          </a:lnRef>
          <a:fillRef idx="3">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AU"/>
          </a:p>
        </p:txBody>
      </p:sp>
      <p:sp>
        <p:nvSpPr>
          <p:cNvPr id="5" name="Freeform: Shape 4">
            <a:extLst>
              <a:ext uri="{FF2B5EF4-FFF2-40B4-BE49-F238E27FC236}">
                <a16:creationId xmlns:a16="http://schemas.microsoft.com/office/drawing/2014/main" id="{4543DAED-E330-9D16-8842-456F0AAFE3CA}"/>
              </a:ext>
            </a:extLst>
          </p:cNvPr>
          <p:cNvSpPr/>
          <p:nvPr/>
        </p:nvSpPr>
        <p:spPr>
          <a:xfrm>
            <a:off x="5145460" y="867918"/>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Introduction</a:t>
            </a:r>
          </a:p>
        </p:txBody>
      </p:sp>
      <p:sp>
        <p:nvSpPr>
          <p:cNvPr id="6" name="Freeform: Shape 5">
            <a:extLst>
              <a:ext uri="{FF2B5EF4-FFF2-40B4-BE49-F238E27FC236}">
                <a16:creationId xmlns:a16="http://schemas.microsoft.com/office/drawing/2014/main" id="{46EFB8B9-E1AE-4368-97B4-65D82C1D8FD9}"/>
              </a:ext>
            </a:extLst>
          </p:cNvPr>
          <p:cNvSpPr/>
          <p:nvPr/>
        </p:nvSpPr>
        <p:spPr>
          <a:xfrm>
            <a:off x="7270811" y="2117037"/>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Problem </a:t>
            </a:r>
            <a:r>
              <a:rPr lang="en-US" sz="1500" kern="1200">
                <a:latin typeface="Grandview"/>
              </a:rPr>
              <a:t>Statements</a:t>
            </a:r>
            <a:endParaRPr lang="en-US" sz="1500" kern="1200"/>
          </a:p>
        </p:txBody>
      </p:sp>
      <p:sp>
        <p:nvSpPr>
          <p:cNvPr id="7" name="Freeform: Shape 6">
            <a:extLst>
              <a:ext uri="{FF2B5EF4-FFF2-40B4-BE49-F238E27FC236}">
                <a16:creationId xmlns:a16="http://schemas.microsoft.com/office/drawing/2014/main" id="{1F6A2043-0551-236E-97E8-1D8B3508255A}"/>
              </a:ext>
            </a:extLst>
          </p:cNvPr>
          <p:cNvSpPr/>
          <p:nvPr/>
        </p:nvSpPr>
        <p:spPr>
          <a:xfrm>
            <a:off x="7754315" y="3991007"/>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Stakeholders</a:t>
            </a:r>
          </a:p>
        </p:txBody>
      </p:sp>
      <p:sp>
        <p:nvSpPr>
          <p:cNvPr id="8" name="Freeform: Shape 7">
            <a:extLst>
              <a:ext uri="{FF2B5EF4-FFF2-40B4-BE49-F238E27FC236}">
                <a16:creationId xmlns:a16="http://schemas.microsoft.com/office/drawing/2014/main" id="{598650E4-2B74-59AC-4C6B-5759804D9EFE}"/>
              </a:ext>
            </a:extLst>
          </p:cNvPr>
          <p:cNvSpPr/>
          <p:nvPr/>
        </p:nvSpPr>
        <p:spPr>
          <a:xfrm>
            <a:off x="6409091" y="5680656"/>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Business and Data Questions</a:t>
            </a:r>
          </a:p>
        </p:txBody>
      </p:sp>
      <p:sp>
        <p:nvSpPr>
          <p:cNvPr id="9" name="Freeform: Shape 8">
            <a:extLst>
              <a:ext uri="{FF2B5EF4-FFF2-40B4-BE49-F238E27FC236}">
                <a16:creationId xmlns:a16="http://schemas.microsoft.com/office/drawing/2014/main" id="{C64E2604-7814-A567-7123-AA937BE2BAFA}"/>
              </a:ext>
            </a:extLst>
          </p:cNvPr>
          <p:cNvSpPr/>
          <p:nvPr/>
        </p:nvSpPr>
        <p:spPr>
          <a:xfrm>
            <a:off x="3865943" y="5660692"/>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Data Science Process</a:t>
            </a:r>
          </a:p>
        </p:txBody>
      </p:sp>
      <p:sp>
        <p:nvSpPr>
          <p:cNvPr id="10" name="Freeform: Shape 9">
            <a:extLst>
              <a:ext uri="{FF2B5EF4-FFF2-40B4-BE49-F238E27FC236}">
                <a16:creationId xmlns:a16="http://schemas.microsoft.com/office/drawing/2014/main" id="{345285EB-C6C0-0760-21F9-481651F6C929}"/>
              </a:ext>
            </a:extLst>
          </p:cNvPr>
          <p:cNvSpPr/>
          <p:nvPr/>
        </p:nvSpPr>
        <p:spPr>
          <a:xfrm>
            <a:off x="2620551" y="3974101"/>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Modelling</a:t>
            </a:r>
          </a:p>
        </p:txBody>
      </p:sp>
      <p:sp>
        <p:nvSpPr>
          <p:cNvPr id="11" name="Freeform: Shape 10">
            <a:extLst>
              <a:ext uri="{FF2B5EF4-FFF2-40B4-BE49-F238E27FC236}">
                <a16:creationId xmlns:a16="http://schemas.microsoft.com/office/drawing/2014/main" id="{C7B9712D-9EEB-6BB7-DFEE-51C9129E6107}"/>
              </a:ext>
            </a:extLst>
          </p:cNvPr>
          <p:cNvSpPr/>
          <p:nvPr/>
        </p:nvSpPr>
        <p:spPr>
          <a:xfrm>
            <a:off x="2909040" y="2101197"/>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Outcomes and Implementation</a:t>
            </a:r>
          </a:p>
        </p:txBody>
      </p:sp>
    </p:spTree>
    <p:extLst>
      <p:ext uri="{BB962C8B-B14F-4D97-AF65-F5344CB8AC3E}">
        <p14:creationId xmlns:p14="http://schemas.microsoft.com/office/powerpoint/2010/main" val="65480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5FF5-3E26-8C67-7F0F-E509192BF01E}"/>
              </a:ext>
            </a:extLst>
          </p:cNvPr>
          <p:cNvSpPr>
            <a:spLocks noGrp="1"/>
          </p:cNvSpPr>
          <p:nvPr>
            <p:ph type="title"/>
          </p:nvPr>
        </p:nvSpPr>
        <p:spPr>
          <a:xfrm>
            <a:off x="421804" y="767081"/>
            <a:ext cx="4565385" cy="1577668"/>
          </a:xfrm>
        </p:spPr>
        <p:txBody>
          <a:bodyPr>
            <a:normAutofit/>
          </a:bodyPr>
          <a:lstStyle/>
          <a:p>
            <a:r>
              <a:rPr lang="en-AU" sz="3600" b="1" i="0" dirty="0">
                <a:effectLst/>
              </a:rPr>
              <a:t>Comparing Machine Learning Models</a:t>
            </a:r>
            <a:endParaRPr lang="en-AU" sz="3600" b="1" dirty="0"/>
          </a:p>
        </p:txBody>
      </p:sp>
      <p:graphicFrame>
        <p:nvGraphicFramePr>
          <p:cNvPr id="8" name="Content Placeholder 7">
            <a:extLst>
              <a:ext uri="{FF2B5EF4-FFF2-40B4-BE49-F238E27FC236}">
                <a16:creationId xmlns:a16="http://schemas.microsoft.com/office/drawing/2014/main" id="{9405777A-0770-A512-A531-E0504EF0D931}"/>
              </a:ext>
            </a:extLst>
          </p:cNvPr>
          <p:cNvGraphicFramePr>
            <a:graphicFrameLocks noGrp="1"/>
          </p:cNvGraphicFramePr>
          <p:nvPr>
            <p:ph idx="1"/>
            <p:extLst>
              <p:ext uri="{D42A27DB-BD31-4B8C-83A1-F6EECF244321}">
                <p14:modId xmlns:p14="http://schemas.microsoft.com/office/powerpoint/2010/main" val="2880272306"/>
              </p:ext>
            </p:extLst>
          </p:nvPr>
        </p:nvGraphicFramePr>
        <p:xfrm>
          <a:off x="223520" y="3295054"/>
          <a:ext cx="11754787" cy="3303656"/>
        </p:xfrm>
        <a:graphic>
          <a:graphicData uri="http://schemas.openxmlformats.org/drawingml/2006/table">
            <a:tbl>
              <a:tblPr>
                <a:tableStyleId>{616DA210-FB5B-4158-B5E0-FEB733F419BA}</a:tableStyleId>
              </a:tblPr>
              <a:tblGrid>
                <a:gridCol w="532828">
                  <a:extLst>
                    <a:ext uri="{9D8B030D-6E8A-4147-A177-3AD203B41FA5}">
                      <a16:colId xmlns:a16="http://schemas.microsoft.com/office/drawing/2014/main" val="571446512"/>
                    </a:ext>
                  </a:extLst>
                </a:gridCol>
                <a:gridCol w="559768">
                  <a:extLst>
                    <a:ext uri="{9D8B030D-6E8A-4147-A177-3AD203B41FA5}">
                      <a16:colId xmlns:a16="http://schemas.microsoft.com/office/drawing/2014/main" val="4072077807"/>
                    </a:ext>
                  </a:extLst>
                </a:gridCol>
                <a:gridCol w="586367">
                  <a:extLst>
                    <a:ext uri="{9D8B030D-6E8A-4147-A177-3AD203B41FA5}">
                      <a16:colId xmlns:a16="http://schemas.microsoft.com/office/drawing/2014/main" val="1292871877"/>
                    </a:ext>
                  </a:extLst>
                </a:gridCol>
                <a:gridCol w="559768">
                  <a:extLst>
                    <a:ext uri="{9D8B030D-6E8A-4147-A177-3AD203B41FA5}">
                      <a16:colId xmlns:a16="http://schemas.microsoft.com/office/drawing/2014/main" val="2843498621"/>
                    </a:ext>
                  </a:extLst>
                </a:gridCol>
                <a:gridCol w="559768">
                  <a:extLst>
                    <a:ext uri="{9D8B030D-6E8A-4147-A177-3AD203B41FA5}">
                      <a16:colId xmlns:a16="http://schemas.microsoft.com/office/drawing/2014/main" val="2651323134"/>
                    </a:ext>
                  </a:extLst>
                </a:gridCol>
                <a:gridCol w="559768">
                  <a:extLst>
                    <a:ext uri="{9D8B030D-6E8A-4147-A177-3AD203B41FA5}">
                      <a16:colId xmlns:a16="http://schemas.microsoft.com/office/drawing/2014/main" val="12907392"/>
                    </a:ext>
                  </a:extLst>
                </a:gridCol>
                <a:gridCol w="559768">
                  <a:extLst>
                    <a:ext uri="{9D8B030D-6E8A-4147-A177-3AD203B41FA5}">
                      <a16:colId xmlns:a16="http://schemas.microsoft.com/office/drawing/2014/main" val="3207886249"/>
                    </a:ext>
                  </a:extLst>
                </a:gridCol>
                <a:gridCol w="559768">
                  <a:extLst>
                    <a:ext uri="{9D8B030D-6E8A-4147-A177-3AD203B41FA5}">
                      <a16:colId xmlns:a16="http://schemas.microsoft.com/office/drawing/2014/main" val="404357857"/>
                    </a:ext>
                  </a:extLst>
                </a:gridCol>
                <a:gridCol w="559768">
                  <a:extLst>
                    <a:ext uri="{9D8B030D-6E8A-4147-A177-3AD203B41FA5}">
                      <a16:colId xmlns:a16="http://schemas.microsoft.com/office/drawing/2014/main" val="418937264"/>
                    </a:ext>
                  </a:extLst>
                </a:gridCol>
                <a:gridCol w="559768">
                  <a:extLst>
                    <a:ext uri="{9D8B030D-6E8A-4147-A177-3AD203B41FA5}">
                      <a16:colId xmlns:a16="http://schemas.microsoft.com/office/drawing/2014/main" val="2088947115"/>
                    </a:ext>
                  </a:extLst>
                </a:gridCol>
                <a:gridCol w="559768">
                  <a:extLst>
                    <a:ext uri="{9D8B030D-6E8A-4147-A177-3AD203B41FA5}">
                      <a16:colId xmlns:a16="http://schemas.microsoft.com/office/drawing/2014/main" val="3229825538"/>
                    </a:ext>
                  </a:extLst>
                </a:gridCol>
                <a:gridCol w="559768">
                  <a:extLst>
                    <a:ext uri="{9D8B030D-6E8A-4147-A177-3AD203B41FA5}">
                      <a16:colId xmlns:a16="http://schemas.microsoft.com/office/drawing/2014/main" val="944330396"/>
                    </a:ext>
                  </a:extLst>
                </a:gridCol>
                <a:gridCol w="559768">
                  <a:extLst>
                    <a:ext uri="{9D8B030D-6E8A-4147-A177-3AD203B41FA5}">
                      <a16:colId xmlns:a16="http://schemas.microsoft.com/office/drawing/2014/main" val="2187916637"/>
                    </a:ext>
                  </a:extLst>
                </a:gridCol>
                <a:gridCol w="559768">
                  <a:extLst>
                    <a:ext uri="{9D8B030D-6E8A-4147-A177-3AD203B41FA5}">
                      <a16:colId xmlns:a16="http://schemas.microsoft.com/office/drawing/2014/main" val="665285464"/>
                    </a:ext>
                  </a:extLst>
                </a:gridCol>
                <a:gridCol w="559768">
                  <a:extLst>
                    <a:ext uri="{9D8B030D-6E8A-4147-A177-3AD203B41FA5}">
                      <a16:colId xmlns:a16="http://schemas.microsoft.com/office/drawing/2014/main" val="168349207"/>
                    </a:ext>
                  </a:extLst>
                </a:gridCol>
                <a:gridCol w="559768">
                  <a:extLst>
                    <a:ext uri="{9D8B030D-6E8A-4147-A177-3AD203B41FA5}">
                      <a16:colId xmlns:a16="http://schemas.microsoft.com/office/drawing/2014/main" val="788963083"/>
                    </a:ext>
                  </a:extLst>
                </a:gridCol>
                <a:gridCol w="559768">
                  <a:extLst>
                    <a:ext uri="{9D8B030D-6E8A-4147-A177-3AD203B41FA5}">
                      <a16:colId xmlns:a16="http://schemas.microsoft.com/office/drawing/2014/main" val="1877693033"/>
                    </a:ext>
                  </a:extLst>
                </a:gridCol>
                <a:gridCol w="559768">
                  <a:extLst>
                    <a:ext uri="{9D8B030D-6E8A-4147-A177-3AD203B41FA5}">
                      <a16:colId xmlns:a16="http://schemas.microsoft.com/office/drawing/2014/main" val="3064807446"/>
                    </a:ext>
                  </a:extLst>
                </a:gridCol>
                <a:gridCol w="559768">
                  <a:extLst>
                    <a:ext uri="{9D8B030D-6E8A-4147-A177-3AD203B41FA5}">
                      <a16:colId xmlns:a16="http://schemas.microsoft.com/office/drawing/2014/main" val="597995589"/>
                    </a:ext>
                  </a:extLst>
                </a:gridCol>
                <a:gridCol w="559768">
                  <a:extLst>
                    <a:ext uri="{9D8B030D-6E8A-4147-A177-3AD203B41FA5}">
                      <a16:colId xmlns:a16="http://schemas.microsoft.com/office/drawing/2014/main" val="2363603259"/>
                    </a:ext>
                  </a:extLst>
                </a:gridCol>
                <a:gridCol w="559768">
                  <a:extLst>
                    <a:ext uri="{9D8B030D-6E8A-4147-A177-3AD203B41FA5}">
                      <a16:colId xmlns:a16="http://schemas.microsoft.com/office/drawing/2014/main" val="4257074131"/>
                    </a:ext>
                  </a:extLst>
                </a:gridCol>
              </a:tblGrid>
              <a:tr h="920308">
                <a:tc>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Accuracy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Precision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Recall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US" sz="2000" b="1" kern="1200" dirty="0">
                          <a:solidFill>
                            <a:schemeClr val="tx2"/>
                          </a:solidFill>
                          <a:effectLst/>
                          <a:latin typeface="+mj-lt"/>
                          <a:ea typeface="+mn-ea"/>
                          <a:cs typeface="+mn-cs"/>
                        </a:rPr>
                        <a:t>F1 Score (%) </a:t>
                      </a:r>
                      <a:endParaRPr lang="en-US"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extLst>
                  <a:ext uri="{0D108BD9-81ED-4DB2-BD59-A6C34878D82A}">
                    <a16:rowId xmlns:a16="http://schemas.microsoft.com/office/drawing/2014/main" val="1535528206"/>
                  </a:ext>
                </a:extLst>
              </a:tr>
              <a:tr h="920308">
                <a:tc>
                  <a:txBody>
                    <a:bodyPr/>
                    <a:lstStyle/>
                    <a:p>
                      <a:pPr algn="l"/>
                      <a:r>
                        <a:rPr lang="en-AU" sz="1200" b="1" dirty="0">
                          <a:solidFill>
                            <a:schemeClr val="tx2"/>
                          </a:solidFill>
                          <a:effectLst/>
                          <a:latin typeface="+mn-lt"/>
                        </a:rPr>
                        <a:t>Model</a:t>
                      </a:r>
                    </a:p>
                  </a:txBody>
                  <a:tcPr marL="43152" marR="43152" marT="21576" marB="21576" anchor="ctr"/>
                </a:tc>
                <a:tc>
                  <a:txBody>
                    <a:bodyPr/>
                    <a:lstStyle/>
                    <a:p>
                      <a:pPr algn="l"/>
                      <a:r>
                        <a:rPr lang="en-AU" sz="800" b="1" dirty="0">
                          <a:solidFill>
                            <a:schemeClr val="tx2"/>
                          </a:solidFill>
                          <a:effectLst/>
                          <a:latin typeface="+mn-lt"/>
                        </a:rPr>
                        <a:t>Character Level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Character Level</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Character Level</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tc>
                  <a:txBody>
                    <a:bodyPr/>
                    <a:lstStyle/>
                    <a:p>
                      <a:pPr algn="l"/>
                      <a:r>
                        <a:rPr lang="en-US" sz="800" b="1" dirty="0">
                          <a:solidFill>
                            <a:schemeClr val="tx2"/>
                          </a:solidFill>
                          <a:effectLst/>
                          <a:latin typeface="+mn-lt"/>
                        </a:rPr>
                        <a:t>Character Level</a:t>
                      </a:r>
                    </a:p>
                    <a:p>
                      <a:pPr algn="l"/>
                      <a:r>
                        <a:rPr lang="en-US"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extLst>
                  <a:ext uri="{0D108BD9-81ED-4DB2-BD59-A6C34878D82A}">
                    <a16:rowId xmlns:a16="http://schemas.microsoft.com/office/drawing/2014/main" val="1776189219"/>
                  </a:ext>
                </a:extLst>
              </a:tr>
              <a:tr h="193749">
                <a:tc>
                  <a:txBody>
                    <a:bodyPr/>
                    <a:lstStyle/>
                    <a:p>
                      <a:pPr algn="l"/>
                      <a:r>
                        <a:rPr lang="en-AU" sz="1200" b="1">
                          <a:effectLst/>
                          <a:latin typeface="+mn-lt"/>
                        </a:rPr>
                        <a:t>GBC</a:t>
                      </a:r>
                    </a:p>
                  </a:txBody>
                  <a:tcPr marL="43152" marR="43152" marT="21576" marB="21576" anchor="ctr"/>
                </a:tc>
                <a:tc>
                  <a:txBody>
                    <a:bodyPr/>
                    <a:lstStyle/>
                    <a:p>
                      <a:pPr algn="r" fontAlgn="ctr"/>
                      <a:r>
                        <a:rPr lang="en-AU" sz="1100" b="1" i="0" u="none" strike="noStrike" dirty="0">
                          <a:solidFill>
                            <a:srgbClr val="000000"/>
                          </a:solidFill>
                          <a:effectLst/>
                          <a:latin typeface="+mn-lt"/>
                        </a:rPr>
                        <a:t>79.94</a:t>
                      </a:r>
                    </a:p>
                  </a:txBody>
                  <a:tcPr marL="9525" marR="9525" marT="38100" marB="38100" anchor="ctr"/>
                </a:tc>
                <a:tc>
                  <a:txBody>
                    <a:bodyPr/>
                    <a:lstStyle/>
                    <a:p>
                      <a:pPr algn="r" fontAlgn="ctr"/>
                      <a:r>
                        <a:rPr lang="en-AU" sz="1100" b="1" i="0" u="none" strike="noStrike" dirty="0">
                          <a:solidFill>
                            <a:srgbClr val="000000"/>
                          </a:solidFill>
                          <a:effectLst/>
                          <a:latin typeface="+mn-lt"/>
                        </a:rPr>
                        <a:t>84.45</a:t>
                      </a:r>
                    </a:p>
                  </a:txBody>
                  <a:tcPr marL="9525" marR="9525" marT="38100" marB="38100" anchor="ctr">
                    <a:lnB w="12700" cap="flat" cmpd="sng" algn="ctr">
                      <a:solidFill>
                        <a:schemeClr val="tx1"/>
                      </a:solidFill>
                      <a:prstDash val="solid"/>
                      <a:round/>
                      <a:headEnd type="none" w="med" len="med"/>
                      <a:tailEnd type="none" w="med" len="med"/>
                    </a:lnB>
                  </a:tcPr>
                </a:tc>
                <a:tc>
                  <a:txBody>
                    <a:bodyPr/>
                    <a:lstStyle/>
                    <a:p>
                      <a:pPr algn="r" fontAlgn="ctr"/>
                      <a:r>
                        <a:rPr lang="en-AU" sz="1100" b="1" i="0" u="none" strike="noStrike" dirty="0">
                          <a:solidFill>
                            <a:srgbClr val="000000"/>
                          </a:solidFill>
                          <a:effectLst/>
                          <a:latin typeface="+mn-lt"/>
                        </a:rPr>
                        <a:t>83.87</a:t>
                      </a:r>
                    </a:p>
                  </a:txBody>
                  <a:tcPr marL="9525" marR="9525" marT="38100" marB="38100" anchor="ctr"/>
                </a:tc>
                <a:tc>
                  <a:txBody>
                    <a:bodyPr/>
                    <a:lstStyle/>
                    <a:p>
                      <a:pPr algn="r" fontAlgn="ctr"/>
                      <a:r>
                        <a:rPr lang="en-AU" sz="1100" b="1" i="0" u="none" strike="noStrike" dirty="0">
                          <a:solidFill>
                            <a:srgbClr val="000000"/>
                          </a:solidFill>
                          <a:effectLst/>
                          <a:latin typeface="+mn-lt"/>
                        </a:rPr>
                        <a:t>83.43</a:t>
                      </a:r>
                    </a:p>
                  </a:txBody>
                  <a:tcPr marL="9525" marR="9525" marT="38100" marB="38100" anchor="ctr"/>
                </a:tc>
                <a:tc>
                  <a:txBody>
                    <a:bodyPr/>
                    <a:lstStyle/>
                    <a:p>
                      <a:pPr algn="r" fontAlgn="ctr"/>
                      <a:r>
                        <a:rPr lang="en-AU" sz="1100" b="1" i="0" u="none" strike="noStrike">
                          <a:solidFill>
                            <a:srgbClr val="000000"/>
                          </a:solidFill>
                          <a:effectLst/>
                          <a:latin typeface="+mn-lt"/>
                        </a:rPr>
                        <a:t>83.43</a:t>
                      </a:r>
                    </a:p>
                  </a:txBody>
                  <a:tcPr marL="9525" marR="9525" marT="38100" marB="38100" anchor="ctr"/>
                </a:tc>
                <a:tc>
                  <a:txBody>
                    <a:bodyPr/>
                    <a:lstStyle/>
                    <a:p>
                      <a:pPr algn="r" fontAlgn="ctr"/>
                      <a:r>
                        <a:rPr lang="en-AU" sz="1100" b="1" i="0" u="none" strike="noStrike">
                          <a:solidFill>
                            <a:srgbClr val="000000"/>
                          </a:solidFill>
                          <a:effectLst/>
                          <a:latin typeface="+mn-lt"/>
                        </a:rPr>
                        <a:t>79.56</a:t>
                      </a:r>
                    </a:p>
                  </a:txBody>
                  <a:tcPr marL="9525" marR="9525" marT="38100" marB="38100" anchor="ctr"/>
                </a:tc>
                <a:tc>
                  <a:txBody>
                    <a:bodyPr/>
                    <a:lstStyle/>
                    <a:p>
                      <a:pPr algn="r" fontAlgn="ctr"/>
                      <a:r>
                        <a:rPr lang="en-AU" sz="1100" b="1" i="0" u="none" strike="noStrike">
                          <a:solidFill>
                            <a:srgbClr val="000000"/>
                          </a:solidFill>
                          <a:effectLst/>
                          <a:latin typeface="+mn-lt"/>
                        </a:rPr>
                        <a:t>78.15</a:t>
                      </a:r>
                    </a:p>
                  </a:txBody>
                  <a:tcPr marL="9525" marR="9525" marT="38100" marB="38100" anchor="ctr"/>
                </a:tc>
                <a:tc>
                  <a:txBody>
                    <a:bodyPr/>
                    <a:lstStyle/>
                    <a:p>
                      <a:pPr algn="r" fontAlgn="ctr"/>
                      <a:r>
                        <a:rPr lang="en-AU" sz="1100" b="1" i="0" u="none" strike="noStrike">
                          <a:solidFill>
                            <a:srgbClr val="000000"/>
                          </a:solidFill>
                          <a:effectLst/>
                          <a:latin typeface="+mn-lt"/>
                        </a:rPr>
                        <a:t>78.07</a:t>
                      </a:r>
                    </a:p>
                  </a:txBody>
                  <a:tcPr marL="9525" marR="9525" marT="38100" marB="38100" anchor="ctr"/>
                </a:tc>
                <a:tc>
                  <a:txBody>
                    <a:bodyPr/>
                    <a:lstStyle/>
                    <a:p>
                      <a:pPr algn="r" fontAlgn="ctr"/>
                      <a:r>
                        <a:rPr lang="en-AU" sz="1100" b="1" i="0" u="none" strike="noStrike">
                          <a:solidFill>
                            <a:srgbClr val="000000"/>
                          </a:solidFill>
                          <a:effectLst/>
                          <a:latin typeface="+mn-lt"/>
                        </a:rPr>
                        <a:t>76.63</a:t>
                      </a:r>
                    </a:p>
                  </a:txBody>
                  <a:tcPr marL="9525" marR="9525" marT="38100" marB="38100" anchor="ctr"/>
                </a:tc>
                <a:tc>
                  <a:txBody>
                    <a:bodyPr/>
                    <a:lstStyle/>
                    <a:p>
                      <a:pPr algn="r" fontAlgn="ctr"/>
                      <a:r>
                        <a:rPr lang="en-AU" sz="1100" b="1" i="0" u="none" strike="noStrike" dirty="0">
                          <a:solidFill>
                            <a:srgbClr val="000000"/>
                          </a:solidFill>
                          <a:effectLst/>
                          <a:latin typeface="+mn-lt"/>
                        </a:rPr>
                        <a:t>77.75</a:t>
                      </a:r>
                    </a:p>
                  </a:txBody>
                  <a:tcPr marL="9525" marR="9525" marT="38100" marB="38100" anchor="ctr"/>
                </a:tc>
                <a:tc>
                  <a:txBody>
                    <a:bodyPr/>
                    <a:lstStyle/>
                    <a:p>
                      <a:pPr algn="r" fontAlgn="ctr"/>
                      <a:r>
                        <a:rPr lang="en-AU" sz="1100" b="1" i="0" u="none" strike="noStrike">
                          <a:solidFill>
                            <a:srgbClr val="000000"/>
                          </a:solidFill>
                          <a:effectLst/>
                          <a:latin typeface="+mn-lt"/>
                        </a:rPr>
                        <a:t>77.61</a:t>
                      </a:r>
                    </a:p>
                  </a:txBody>
                  <a:tcPr marL="9525" marR="9525" marT="38100" marB="38100" anchor="ctr"/>
                </a:tc>
                <a:tc>
                  <a:txBody>
                    <a:bodyPr/>
                    <a:lstStyle/>
                    <a:p>
                      <a:pPr algn="r" fontAlgn="ctr"/>
                      <a:r>
                        <a:rPr lang="en-AU" sz="1100" b="1" i="0" u="none" strike="noStrike">
                          <a:solidFill>
                            <a:srgbClr val="000000"/>
                          </a:solidFill>
                          <a:effectLst/>
                          <a:latin typeface="+mn-lt"/>
                        </a:rPr>
                        <a:t>93.25</a:t>
                      </a:r>
                    </a:p>
                  </a:txBody>
                  <a:tcPr marL="9525" marR="9525" marT="38100" marB="38100" anchor="ctr"/>
                </a:tc>
                <a:tc>
                  <a:txBody>
                    <a:bodyPr/>
                    <a:lstStyle/>
                    <a:p>
                      <a:pPr algn="r" fontAlgn="ctr"/>
                      <a:r>
                        <a:rPr lang="en-AU" sz="1100" b="1" i="0" u="none" strike="noStrike">
                          <a:solidFill>
                            <a:srgbClr val="000000"/>
                          </a:solidFill>
                          <a:effectLst/>
                          <a:latin typeface="+mn-lt"/>
                        </a:rPr>
                        <a:t>91.72</a:t>
                      </a:r>
                    </a:p>
                  </a:txBody>
                  <a:tcPr marL="9525" marR="9525" marT="38100" marB="38100" anchor="ctr"/>
                </a:tc>
                <a:tc>
                  <a:txBody>
                    <a:bodyPr/>
                    <a:lstStyle/>
                    <a:p>
                      <a:pPr algn="r" fontAlgn="ctr"/>
                      <a:r>
                        <a:rPr lang="en-AU" sz="1100" b="1" i="0" u="none" strike="noStrike">
                          <a:solidFill>
                            <a:srgbClr val="000000"/>
                          </a:solidFill>
                          <a:effectLst/>
                          <a:latin typeface="+mn-lt"/>
                        </a:rPr>
                        <a:t>93.56</a:t>
                      </a:r>
                    </a:p>
                  </a:txBody>
                  <a:tcPr marL="9525" marR="9525" marT="38100" marB="38100" anchor="ctr"/>
                </a:tc>
                <a:tc>
                  <a:txBody>
                    <a:bodyPr/>
                    <a:lstStyle/>
                    <a:p>
                      <a:pPr algn="r" fontAlgn="ctr"/>
                      <a:r>
                        <a:rPr lang="en-AU" sz="1100" b="1" i="0" u="none" strike="noStrike">
                          <a:solidFill>
                            <a:srgbClr val="000000"/>
                          </a:solidFill>
                          <a:effectLst/>
                          <a:latin typeface="+mn-lt"/>
                        </a:rPr>
                        <a:t>91.10</a:t>
                      </a:r>
                    </a:p>
                  </a:txBody>
                  <a:tcPr marL="9525" marR="9525" marT="38100" marB="38100" anchor="ctr"/>
                </a:tc>
                <a:tc>
                  <a:txBody>
                    <a:bodyPr/>
                    <a:lstStyle/>
                    <a:p>
                      <a:pPr algn="r" fontAlgn="ctr"/>
                      <a:r>
                        <a:rPr lang="en-AU" sz="1100" b="1" i="0" u="none" strike="noStrike">
                          <a:solidFill>
                            <a:srgbClr val="000000"/>
                          </a:solidFill>
                          <a:effectLst/>
                          <a:latin typeface="+mn-lt"/>
                        </a:rPr>
                        <a:t>78.57</a:t>
                      </a:r>
                    </a:p>
                  </a:txBody>
                  <a:tcPr marL="9525" marR="9525" marT="38100" marB="38100" anchor="ctr"/>
                </a:tc>
                <a:tc>
                  <a:txBody>
                    <a:bodyPr/>
                    <a:lstStyle/>
                    <a:p>
                      <a:pPr algn="r" fontAlgn="ctr"/>
                      <a:r>
                        <a:rPr lang="en-AU" sz="1100" b="1" i="0" u="none" strike="noStrike">
                          <a:solidFill>
                            <a:srgbClr val="000000"/>
                          </a:solidFill>
                          <a:effectLst/>
                          <a:latin typeface="+mn-lt"/>
                        </a:rPr>
                        <a:t>85.03</a:t>
                      </a:r>
                    </a:p>
                  </a:txBody>
                  <a:tcPr marL="9525" marR="9525" marT="38100" marB="38100" anchor="ctr"/>
                </a:tc>
                <a:tc>
                  <a:txBody>
                    <a:bodyPr/>
                    <a:lstStyle/>
                    <a:p>
                      <a:pPr algn="r" fontAlgn="ctr"/>
                      <a:r>
                        <a:rPr lang="en-AU" sz="1100" b="1" i="0" u="none" strike="noStrike">
                          <a:solidFill>
                            <a:srgbClr val="000000"/>
                          </a:solidFill>
                          <a:effectLst/>
                          <a:latin typeface="+mn-lt"/>
                        </a:rPr>
                        <a:t>84.34</a:t>
                      </a:r>
                    </a:p>
                  </a:txBody>
                  <a:tcPr marL="9525" marR="9525" marT="38100" marB="38100" anchor="ctr"/>
                </a:tc>
                <a:tc>
                  <a:txBody>
                    <a:bodyPr/>
                    <a:lstStyle/>
                    <a:p>
                      <a:pPr algn="r" fontAlgn="ctr"/>
                      <a:r>
                        <a:rPr lang="en-AU" sz="1100" b="1" i="0" u="none" strike="noStrike">
                          <a:solidFill>
                            <a:srgbClr val="000000"/>
                          </a:solidFill>
                          <a:effectLst/>
                          <a:latin typeface="+mn-lt"/>
                        </a:rPr>
                        <a:t>84.25</a:t>
                      </a:r>
                    </a:p>
                  </a:txBody>
                  <a:tcPr marL="9525" marR="9525" marT="38100" marB="38100" anchor="ctr"/>
                </a:tc>
                <a:tc>
                  <a:txBody>
                    <a:bodyPr/>
                    <a:lstStyle/>
                    <a:p>
                      <a:pPr algn="r" fontAlgn="ctr"/>
                      <a:r>
                        <a:rPr lang="en-AU" sz="1100" b="1" i="0" u="none" strike="noStrike">
                          <a:solidFill>
                            <a:srgbClr val="000000"/>
                          </a:solidFill>
                          <a:effectLst/>
                          <a:latin typeface="+mn-lt"/>
                        </a:rPr>
                        <a:t>83.90</a:t>
                      </a:r>
                    </a:p>
                  </a:txBody>
                  <a:tcPr marL="9525" marR="9525" marT="38100" marB="38100" anchor="ctr"/>
                </a:tc>
                <a:extLst>
                  <a:ext uri="{0D108BD9-81ED-4DB2-BD59-A6C34878D82A}">
                    <a16:rowId xmlns:a16="http://schemas.microsoft.com/office/drawing/2014/main" val="1763636958"/>
                  </a:ext>
                </a:extLst>
              </a:tr>
              <a:tr h="193749">
                <a:tc>
                  <a:txBody>
                    <a:bodyPr/>
                    <a:lstStyle/>
                    <a:p>
                      <a:pPr algn="l"/>
                      <a:r>
                        <a:rPr lang="en-AU" sz="1200" b="1">
                          <a:effectLst/>
                          <a:latin typeface="+mn-lt"/>
                        </a:rPr>
                        <a:t>LR</a:t>
                      </a:r>
                    </a:p>
                  </a:txBody>
                  <a:tcPr marL="43152" marR="43152" marT="21576" marB="21576" anchor="ctr"/>
                </a:tc>
                <a:tc>
                  <a:txBody>
                    <a:bodyPr/>
                    <a:lstStyle/>
                    <a:p>
                      <a:pPr algn="r" fontAlgn="ctr"/>
                      <a:r>
                        <a:rPr lang="en-AU" sz="1100" b="1" i="0" u="none" strike="noStrike">
                          <a:solidFill>
                            <a:srgbClr val="000000"/>
                          </a:solidFill>
                          <a:effectLst/>
                          <a:latin typeface="+mn-lt"/>
                        </a:rPr>
                        <a:t>79.22</a:t>
                      </a:r>
                    </a:p>
                  </a:txBody>
                  <a:tcPr marL="9525" marR="9525" marT="38100" marB="38100" anchor="ctr">
                    <a:lnR w="12700" cap="flat" cmpd="sng" algn="ctr">
                      <a:solidFill>
                        <a:schemeClr val="tx1"/>
                      </a:solidFill>
                      <a:prstDash val="solid"/>
                      <a:round/>
                      <a:headEnd type="none" w="med" len="med"/>
                      <a:tailEnd type="none" w="med" len="med"/>
                    </a:lnR>
                  </a:tcPr>
                </a:tc>
                <a:tc>
                  <a:txBody>
                    <a:bodyPr/>
                    <a:lstStyle/>
                    <a:p>
                      <a:pPr algn="r" fontAlgn="ctr"/>
                      <a:r>
                        <a:rPr lang="en-AU" sz="1100" b="1" i="0" u="none" strike="noStrike">
                          <a:solidFill>
                            <a:srgbClr val="000000"/>
                          </a:solidFill>
                          <a:effectLst/>
                          <a:latin typeface="+mn-lt"/>
                        </a:rPr>
                        <a:t>80.67</a:t>
                      </a:r>
                    </a:p>
                  </a:txBody>
                  <a:tcPr marL="9525" marR="95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AU" sz="1100" b="1" i="0" u="none" strike="noStrike">
                          <a:solidFill>
                            <a:srgbClr val="000000"/>
                          </a:solidFill>
                          <a:effectLst/>
                          <a:latin typeface="+mn-lt"/>
                        </a:rPr>
                        <a:t>79.36</a:t>
                      </a:r>
                    </a:p>
                  </a:txBody>
                  <a:tcPr marL="9525" marR="9525" marT="38100" marB="38100" anchor="ctr">
                    <a:lnL w="12700" cap="flat" cmpd="sng" algn="ctr">
                      <a:solidFill>
                        <a:schemeClr val="tx1"/>
                      </a:solidFill>
                      <a:prstDash val="solid"/>
                      <a:round/>
                      <a:headEnd type="none" w="med" len="med"/>
                      <a:tailEnd type="none" w="med" len="med"/>
                    </a:lnL>
                  </a:tcPr>
                </a:tc>
                <a:tc>
                  <a:txBody>
                    <a:bodyPr/>
                    <a:lstStyle/>
                    <a:p>
                      <a:pPr algn="r" fontAlgn="ctr"/>
                      <a:r>
                        <a:rPr lang="en-AU" sz="1100" b="1" i="0" u="none" strike="noStrike" dirty="0">
                          <a:solidFill>
                            <a:srgbClr val="000000"/>
                          </a:solidFill>
                          <a:effectLst/>
                          <a:latin typeface="+mn-lt"/>
                        </a:rPr>
                        <a:t>78.49</a:t>
                      </a:r>
                    </a:p>
                  </a:txBody>
                  <a:tcPr marL="9525" marR="9525" marT="38100" marB="38100" anchor="ctr"/>
                </a:tc>
                <a:tc>
                  <a:txBody>
                    <a:bodyPr/>
                    <a:lstStyle/>
                    <a:p>
                      <a:pPr algn="r" fontAlgn="ctr"/>
                      <a:r>
                        <a:rPr lang="en-AU" sz="1100" b="1" i="0" u="none" strike="noStrike" dirty="0">
                          <a:solidFill>
                            <a:srgbClr val="000000"/>
                          </a:solidFill>
                          <a:effectLst/>
                          <a:latin typeface="+mn-lt"/>
                        </a:rPr>
                        <a:t>79.51</a:t>
                      </a:r>
                    </a:p>
                  </a:txBody>
                  <a:tcPr marL="9525" marR="9525" marT="38100" marB="38100" anchor="ctr"/>
                </a:tc>
                <a:tc>
                  <a:txBody>
                    <a:bodyPr/>
                    <a:lstStyle/>
                    <a:p>
                      <a:pPr algn="r" fontAlgn="ctr"/>
                      <a:r>
                        <a:rPr lang="en-AU" sz="1100" b="1" i="0" u="none" strike="noStrike" dirty="0">
                          <a:solidFill>
                            <a:srgbClr val="000000"/>
                          </a:solidFill>
                          <a:effectLst/>
                          <a:latin typeface="+mn-lt"/>
                        </a:rPr>
                        <a:t>73.28</a:t>
                      </a:r>
                    </a:p>
                  </a:txBody>
                  <a:tcPr marL="9525" marR="9525" marT="38100" marB="38100" anchor="ctr"/>
                </a:tc>
                <a:tc>
                  <a:txBody>
                    <a:bodyPr/>
                    <a:lstStyle/>
                    <a:p>
                      <a:pPr algn="r" fontAlgn="ctr"/>
                      <a:r>
                        <a:rPr lang="en-AU" sz="1100" b="1" i="0" u="none" strike="noStrike" dirty="0">
                          <a:solidFill>
                            <a:srgbClr val="000000"/>
                          </a:solidFill>
                          <a:effectLst/>
                          <a:latin typeface="+mn-lt"/>
                        </a:rPr>
                        <a:t>78.47</a:t>
                      </a:r>
                    </a:p>
                  </a:txBody>
                  <a:tcPr marL="9525" marR="9525" marT="38100" marB="38100" anchor="ctr"/>
                </a:tc>
                <a:tc>
                  <a:txBody>
                    <a:bodyPr/>
                    <a:lstStyle/>
                    <a:p>
                      <a:pPr algn="r" fontAlgn="ctr"/>
                      <a:r>
                        <a:rPr lang="en-AU" sz="1100" b="1" i="0" u="none" strike="noStrike">
                          <a:solidFill>
                            <a:srgbClr val="000000"/>
                          </a:solidFill>
                          <a:effectLst/>
                          <a:latin typeface="+mn-lt"/>
                        </a:rPr>
                        <a:t>78.93</a:t>
                      </a:r>
                    </a:p>
                  </a:txBody>
                  <a:tcPr marL="9525" marR="9525" marT="38100" marB="38100" anchor="ctr"/>
                </a:tc>
                <a:tc>
                  <a:txBody>
                    <a:bodyPr/>
                    <a:lstStyle/>
                    <a:p>
                      <a:pPr algn="r" fontAlgn="ctr"/>
                      <a:r>
                        <a:rPr lang="en-AU" sz="1100" b="1" i="0" u="none" strike="noStrike" dirty="0">
                          <a:solidFill>
                            <a:srgbClr val="000000"/>
                          </a:solidFill>
                          <a:effectLst/>
                          <a:latin typeface="+mn-lt"/>
                        </a:rPr>
                        <a:t>70.51</a:t>
                      </a:r>
                    </a:p>
                  </a:txBody>
                  <a:tcPr marL="9525" marR="9525" marT="38100" marB="38100"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a:solidFill>
                            <a:srgbClr val="000000"/>
                          </a:solidFill>
                          <a:effectLst/>
                          <a:latin typeface="+mn-lt"/>
                        </a:rPr>
                        <a:t>88.34</a:t>
                      </a:r>
                    </a:p>
                  </a:txBody>
                  <a:tcPr marL="9525" marR="9525" marT="38100" marB="38100" anchor="ctr"/>
                </a:tc>
                <a:tc>
                  <a:txBody>
                    <a:bodyPr/>
                    <a:lstStyle/>
                    <a:p>
                      <a:pPr algn="r" fontAlgn="ctr"/>
                      <a:r>
                        <a:rPr lang="en-AU" sz="1100" b="1" i="0" u="none" strike="noStrike">
                          <a:solidFill>
                            <a:srgbClr val="000000"/>
                          </a:solidFill>
                          <a:effectLst/>
                          <a:latin typeface="+mn-lt"/>
                        </a:rPr>
                        <a:t>81.60</a:t>
                      </a:r>
                    </a:p>
                  </a:txBody>
                  <a:tcPr marL="9525" marR="9525" marT="38100" marB="38100" anchor="ctr"/>
                </a:tc>
                <a:tc>
                  <a:txBody>
                    <a:bodyPr/>
                    <a:lstStyle/>
                    <a:p>
                      <a:pPr algn="r" fontAlgn="ctr"/>
                      <a:r>
                        <a:rPr lang="en-AU" sz="1100" b="1" i="0" u="none" strike="noStrike">
                          <a:solidFill>
                            <a:srgbClr val="000000"/>
                          </a:solidFill>
                          <a:effectLst/>
                          <a:latin typeface="+mn-lt"/>
                        </a:rPr>
                        <a:t>76.99</a:t>
                      </a:r>
                    </a:p>
                  </a:txBody>
                  <a:tcPr marL="9525" marR="9525" marT="38100" marB="38100" anchor="ctr"/>
                </a:tc>
                <a:tc>
                  <a:txBody>
                    <a:bodyPr/>
                    <a:lstStyle/>
                    <a:p>
                      <a:pPr algn="r" fontAlgn="ctr"/>
                      <a:r>
                        <a:rPr lang="en-AU" sz="1100" b="1" i="0" u="none" strike="noStrike">
                          <a:solidFill>
                            <a:srgbClr val="000000"/>
                          </a:solidFill>
                          <a:effectLst/>
                          <a:latin typeface="+mn-lt"/>
                        </a:rPr>
                        <a:t>93.87</a:t>
                      </a:r>
                    </a:p>
                  </a:txBody>
                  <a:tcPr marL="9525" marR="9525" marT="38100" marB="38100" anchor="ctr"/>
                </a:tc>
                <a:tc>
                  <a:txBody>
                    <a:bodyPr/>
                    <a:lstStyle/>
                    <a:p>
                      <a:pPr algn="r" fontAlgn="ctr"/>
                      <a:r>
                        <a:rPr lang="en-AU" sz="1100" b="1" i="0" u="none" strike="noStrike">
                          <a:solidFill>
                            <a:srgbClr val="000000"/>
                          </a:solidFill>
                          <a:effectLst/>
                          <a:latin typeface="+mn-lt"/>
                        </a:rPr>
                        <a:t>75.77</a:t>
                      </a:r>
                    </a:p>
                  </a:txBody>
                  <a:tcPr marL="9525" marR="9525" marT="38100" marB="38100" anchor="ctr"/>
                </a:tc>
                <a:tc>
                  <a:txBody>
                    <a:bodyPr/>
                    <a:lstStyle/>
                    <a:p>
                      <a:pPr algn="r" fontAlgn="ctr"/>
                      <a:r>
                        <a:rPr lang="en-AU" sz="1100" b="1" i="0" u="none" strike="noStrike">
                          <a:solidFill>
                            <a:srgbClr val="000000"/>
                          </a:solidFill>
                          <a:effectLst/>
                          <a:latin typeface="+mn-lt"/>
                        </a:rPr>
                        <a:t>80.11</a:t>
                      </a:r>
                    </a:p>
                  </a:txBody>
                  <a:tcPr marL="9525" marR="9525" marT="38100" marB="38100" anchor="ctr"/>
                </a:tc>
                <a:tc>
                  <a:txBody>
                    <a:bodyPr/>
                    <a:lstStyle/>
                    <a:p>
                      <a:pPr algn="r" fontAlgn="ctr"/>
                      <a:r>
                        <a:rPr lang="en-AU" sz="1100" b="1" i="0" u="none" strike="noStrike">
                          <a:solidFill>
                            <a:srgbClr val="000000"/>
                          </a:solidFill>
                          <a:effectLst/>
                          <a:latin typeface="+mn-lt"/>
                        </a:rPr>
                        <a:t>80.00</a:t>
                      </a:r>
                    </a:p>
                  </a:txBody>
                  <a:tcPr marL="9525" marR="9525" marT="38100" marB="38100" anchor="ctr"/>
                </a:tc>
                <a:tc>
                  <a:txBody>
                    <a:bodyPr/>
                    <a:lstStyle/>
                    <a:p>
                      <a:pPr algn="r" fontAlgn="ctr"/>
                      <a:r>
                        <a:rPr lang="en-AU" sz="1100" b="1" i="0" u="none" strike="noStrike">
                          <a:solidFill>
                            <a:srgbClr val="000000"/>
                          </a:solidFill>
                          <a:effectLst/>
                          <a:latin typeface="+mn-lt"/>
                        </a:rPr>
                        <a:t>77.95</a:t>
                      </a:r>
                    </a:p>
                  </a:txBody>
                  <a:tcPr marL="9525" marR="9525" marT="38100" marB="38100" anchor="ctr"/>
                </a:tc>
                <a:tc>
                  <a:txBody>
                    <a:bodyPr/>
                    <a:lstStyle/>
                    <a:p>
                      <a:pPr algn="r" fontAlgn="ctr"/>
                      <a:r>
                        <a:rPr lang="en-AU" sz="1100" b="1" i="0" u="none" strike="noStrike">
                          <a:solidFill>
                            <a:srgbClr val="000000"/>
                          </a:solidFill>
                          <a:effectLst/>
                          <a:latin typeface="+mn-lt"/>
                        </a:rPr>
                        <a:t>80.53</a:t>
                      </a:r>
                    </a:p>
                  </a:txBody>
                  <a:tcPr marL="9525" marR="9525" marT="38100" marB="38100" anchor="ctr"/>
                </a:tc>
                <a:tc>
                  <a:txBody>
                    <a:bodyPr/>
                    <a:lstStyle/>
                    <a:p>
                      <a:pPr algn="r" fontAlgn="ctr"/>
                      <a:r>
                        <a:rPr lang="en-AU" sz="1100" b="1" i="0" u="none" strike="noStrike">
                          <a:solidFill>
                            <a:srgbClr val="000000"/>
                          </a:solidFill>
                          <a:effectLst/>
                          <a:latin typeface="+mn-lt"/>
                        </a:rPr>
                        <a:t>77.80</a:t>
                      </a:r>
                    </a:p>
                  </a:txBody>
                  <a:tcPr marL="9525" marR="9525" marT="38100" marB="38100" anchor="ctr"/>
                </a:tc>
                <a:extLst>
                  <a:ext uri="{0D108BD9-81ED-4DB2-BD59-A6C34878D82A}">
                    <a16:rowId xmlns:a16="http://schemas.microsoft.com/office/drawing/2014/main" val="3134097948"/>
                  </a:ext>
                </a:extLst>
              </a:tr>
              <a:tr h="193749">
                <a:tc>
                  <a:txBody>
                    <a:bodyPr/>
                    <a:lstStyle/>
                    <a:p>
                      <a:pPr algn="l"/>
                      <a:r>
                        <a:rPr lang="en-AU" sz="1200" b="1">
                          <a:effectLst/>
                          <a:latin typeface="+mn-lt"/>
                        </a:rPr>
                        <a:t>MNB</a:t>
                      </a:r>
                    </a:p>
                  </a:txBody>
                  <a:tcPr marL="43152" marR="43152" marT="21576" marB="21576" anchor="ctr"/>
                </a:tc>
                <a:tc>
                  <a:txBody>
                    <a:bodyPr/>
                    <a:lstStyle/>
                    <a:p>
                      <a:pPr algn="r" fontAlgn="ctr"/>
                      <a:r>
                        <a:rPr lang="en-AU" sz="1100" b="1" i="0" u="none" strike="noStrike">
                          <a:solidFill>
                            <a:srgbClr val="000000"/>
                          </a:solidFill>
                          <a:effectLst/>
                          <a:latin typeface="+mn-lt"/>
                        </a:rPr>
                        <a:t>56.54</a:t>
                      </a:r>
                    </a:p>
                  </a:txBody>
                  <a:tcPr marL="9525" marR="9525" marT="38100" marB="38100" anchor="ctr"/>
                </a:tc>
                <a:tc>
                  <a:txBody>
                    <a:bodyPr/>
                    <a:lstStyle/>
                    <a:p>
                      <a:pPr algn="r" fontAlgn="ctr"/>
                      <a:r>
                        <a:rPr lang="en-AU" sz="1100" b="1" i="0" u="none" strike="noStrike">
                          <a:solidFill>
                            <a:srgbClr val="000000"/>
                          </a:solidFill>
                          <a:effectLst/>
                          <a:latin typeface="+mn-lt"/>
                        </a:rPr>
                        <a:t>79.80</a:t>
                      </a:r>
                    </a:p>
                  </a:txBody>
                  <a:tcPr marL="9525" marR="9525" marT="38100" marB="38100" anchor="ctr">
                    <a:lnT w="12700" cap="flat" cmpd="sng" algn="ctr">
                      <a:solidFill>
                        <a:schemeClr val="tx1"/>
                      </a:solidFill>
                      <a:prstDash val="solid"/>
                      <a:round/>
                      <a:headEnd type="none" w="med" len="med"/>
                      <a:tailEnd type="none" w="med" len="med"/>
                    </a:lnT>
                  </a:tcPr>
                </a:tc>
                <a:tc>
                  <a:txBody>
                    <a:bodyPr/>
                    <a:lstStyle/>
                    <a:p>
                      <a:pPr algn="r" fontAlgn="ctr"/>
                      <a:r>
                        <a:rPr lang="en-AU" sz="1100" b="1" i="0" u="none" strike="noStrike">
                          <a:solidFill>
                            <a:srgbClr val="000000"/>
                          </a:solidFill>
                          <a:effectLst/>
                          <a:latin typeface="+mn-lt"/>
                        </a:rPr>
                        <a:t>72.09</a:t>
                      </a:r>
                    </a:p>
                  </a:txBody>
                  <a:tcPr marL="9525" marR="9525" marT="38100" marB="38100" anchor="ctr"/>
                </a:tc>
                <a:tc>
                  <a:txBody>
                    <a:bodyPr/>
                    <a:lstStyle/>
                    <a:p>
                      <a:pPr algn="r" fontAlgn="ctr"/>
                      <a:r>
                        <a:rPr lang="en-AU" sz="1100" b="1" i="0" u="none" strike="noStrike">
                          <a:solidFill>
                            <a:srgbClr val="000000"/>
                          </a:solidFill>
                          <a:effectLst/>
                          <a:latin typeface="+mn-lt"/>
                        </a:rPr>
                        <a:t>76.74</a:t>
                      </a:r>
                    </a:p>
                  </a:txBody>
                  <a:tcPr marL="9525" marR="9525" marT="38100" marB="38100" anchor="ctr"/>
                </a:tc>
                <a:tc>
                  <a:txBody>
                    <a:bodyPr/>
                    <a:lstStyle/>
                    <a:p>
                      <a:pPr algn="r" fontAlgn="ctr"/>
                      <a:r>
                        <a:rPr lang="en-AU" sz="1100" b="1" i="0" u="none" strike="noStrike">
                          <a:solidFill>
                            <a:srgbClr val="000000"/>
                          </a:solidFill>
                          <a:effectLst/>
                          <a:latin typeface="+mn-lt"/>
                        </a:rPr>
                        <a:t>80.38</a:t>
                      </a:r>
                    </a:p>
                  </a:txBody>
                  <a:tcPr marL="9525" marR="9525" marT="38100" marB="38100" anchor="ctr"/>
                </a:tc>
                <a:tc>
                  <a:txBody>
                    <a:bodyPr/>
                    <a:lstStyle/>
                    <a:p>
                      <a:pPr algn="r" fontAlgn="ctr"/>
                      <a:r>
                        <a:rPr lang="en-AU" sz="1100" b="1" i="0" u="none" strike="noStrike" dirty="0">
                          <a:solidFill>
                            <a:srgbClr val="000000"/>
                          </a:solidFill>
                          <a:effectLst/>
                          <a:latin typeface="+mn-lt"/>
                        </a:rPr>
                        <a:t>55.34</a:t>
                      </a:r>
                    </a:p>
                  </a:txBody>
                  <a:tcPr marL="9525" marR="9525" marT="38100" marB="38100" anchor="ctr"/>
                </a:tc>
                <a:tc>
                  <a:txBody>
                    <a:bodyPr/>
                    <a:lstStyle/>
                    <a:p>
                      <a:pPr algn="r" fontAlgn="ctr"/>
                      <a:r>
                        <a:rPr lang="en-AU" sz="1100" b="1" i="0" u="none" strike="noStrike">
                          <a:solidFill>
                            <a:srgbClr val="000000"/>
                          </a:solidFill>
                          <a:effectLst/>
                          <a:latin typeface="+mn-lt"/>
                        </a:rPr>
                        <a:t>82.81</a:t>
                      </a:r>
                    </a:p>
                  </a:txBody>
                  <a:tcPr marL="9525" marR="9525" marT="38100" marB="38100" anchor="ctr"/>
                </a:tc>
                <a:tc>
                  <a:txBody>
                    <a:bodyPr/>
                    <a:lstStyle/>
                    <a:p>
                      <a:pPr algn="r" fontAlgn="ctr"/>
                      <a:r>
                        <a:rPr lang="en-AU" sz="1100" b="1" i="0" u="none" strike="noStrike" dirty="0">
                          <a:solidFill>
                            <a:srgbClr val="000000"/>
                          </a:solidFill>
                          <a:effectLst/>
                          <a:latin typeface="+mn-lt"/>
                        </a:rPr>
                        <a:t>87.64</a:t>
                      </a:r>
                    </a:p>
                  </a:txBody>
                  <a:tcPr marL="9525" marR="9525" marT="38100" marB="38100" anchor="ctr"/>
                </a:tc>
                <a:tc>
                  <a:txBody>
                    <a:bodyPr/>
                    <a:lstStyle/>
                    <a:p>
                      <a:pPr algn="r" fontAlgn="ctr"/>
                      <a:r>
                        <a:rPr lang="en-AU" sz="1100" b="1" i="0" u="none" strike="noStrike">
                          <a:solidFill>
                            <a:srgbClr val="000000"/>
                          </a:solidFill>
                          <a:effectLst/>
                          <a:latin typeface="+mn-lt"/>
                        </a:rPr>
                        <a:t>79.23</a:t>
                      </a:r>
                    </a:p>
                  </a:txBody>
                  <a:tcPr marL="9525" marR="9525" marT="38100" marB="38100" anchor="ctr"/>
                </a:tc>
                <a:tc>
                  <a:txBody>
                    <a:bodyPr/>
                    <a:lstStyle/>
                    <a:p>
                      <a:pPr algn="r" fontAlgn="ctr"/>
                      <a:r>
                        <a:rPr lang="en-AU" sz="1100" b="1" i="0" u="none" strike="noStrike">
                          <a:solidFill>
                            <a:srgbClr val="000000"/>
                          </a:solidFill>
                          <a:effectLst/>
                          <a:latin typeface="+mn-lt"/>
                        </a:rPr>
                        <a:t>82.59</a:t>
                      </a:r>
                    </a:p>
                  </a:txBody>
                  <a:tcPr marL="9525" marR="9525" marT="38100" marB="38100" anchor="ctr"/>
                </a:tc>
                <a:tc>
                  <a:txBody>
                    <a:bodyPr/>
                    <a:lstStyle/>
                    <a:p>
                      <a:pPr algn="r" fontAlgn="ctr"/>
                      <a:r>
                        <a:rPr lang="en-AU" sz="1100" b="1" i="0" u="none" strike="noStrike">
                          <a:solidFill>
                            <a:srgbClr val="000000"/>
                          </a:solidFill>
                          <a:effectLst/>
                          <a:latin typeface="+mn-lt"/>
                        </a:rPr>
                        <a:t>42.94</a:t>
                      </a:r>
                    </a:p>
                  </a:txBody>
                  <a:tcPr marL="9525" marR="9525" marT="38100" marB="38100" anchor="ctr"/>
                </a:tc>
                <a:tc>
                  <a:txBody>
                    <a:bodyPr/>
                    <a:lstStyle/>
                    <a:p>
                      <a:pPr algn="r" fontAlgn="ctr"/>
                      <a:r>
                        <a:rPr lang="en-AU" sz="1100" b="1" i="0" u="none" strike="noStrike" dirty="0">
                          <a:solidFill>
                            <a:srgbClr val="000000"/>
                          </a:solidFill>
                          <a:effectLst/>
                          <a:latin typeface="+mn-lt"/>
                        </a:rPr>
                        <a:t>72.39</a:t>
                      </a:r>
                    </a:p>
                  </a:txBody>
                  <a:tcPr marL="9525" marR="9525" marT="38100" marB="38100" anchor="ctr"/>
                </a:tc>
                <a:tc>
                  <a:txBody>
                    <a:bodyPr/>
                    <a:lstStyle/>
                    <a:p>
                      <a:pPr algn="r" fontAlgn="ctr"/>
                      <a:r>
                        <a:rPr lang="en-AU" sz="1100" b="1" i="0" u="none" strike="noStrike">
                          <a:solidFill>
                            <a:srgbClr val="000000"/>
                          </a:solidFill>
                          <a:effectLst/>
                          <a:latin typeface="+mn-lt"/>
                        </a:rPr>
                        <a:t>47.85</a:t>
                      </a:r>
                    </a:p>
                  </a:txBody>
                  <a:tcPr marL="9525" marR="9525" marT="38100" marB="38100" anchor="ctr"/>
                </a:tc>
                <a:tc>
                  <a:txBody>
                    <a:bodyPr/>
                    <a:lstStyle/>
                    <a:p>
                      <a:pPr algn="r" fontAlgn="ctr"/>
                      <a:r>
                        <a:rPr lang="en-AU" sz="1100" b="1" i="0" u="none" strike="noStrike" dirty="0">
                          <a:solidFill>
                            <a:srgbClr val="000000"/>
                          </a:solidFill>
                          <a:effectLst/>
                          <a:latin typeface="+mn-lt"/>
                        </a:rPr>
                        <a:t>69.02</a:t>
                      </a:r>
                    </a:p>
                  </a:txBody>
                  <a:tcPr marL="9525" marR="9525" marT="38100" marB="38100" anchor="ctr"/>
                </a:tc>
                <a:tc>
                  <a:txBody>
                    <a:bodyPr/>
                    <a:lstStyle/>
                    <a:p>
                      <a:pPr algn="r" fontAlgn="ctr"/>
                      <a:r>
                        <a:rPr lang="en-AU" sz="1100" b="1" i="0" u="none" strike="noStrike">
                          <a:solidFill>
                            <a:srgbClr val="000000"/>
                          </a:solidFill>
                          <a:effectLst/>
                          <a:latin typeface="+mn-lt"/>
                        </a:rPr>
                        <a:t>74.23</a:t>
                      </a:r>
                    </a:p>
                  </a:txBody>
                  <a:tcPr marL="9525" marR="9525" marT="38100" marB="38100" anchor="ctr"/>
                </a:tc>
                <a:tc>
                  <a:txBody>
                    <a:bodyPr/>
                    <a:lstStyle/>
                    <a:p>
                      <a:pPr algn="r" fontAlgn="ctr"/>
                      <a:r>
                        <a:rPr lang="en-AU" sz="1100" b="1" i="0" u="none" strike="noStrike" dirty="0">
                          <a:solidFill>
                            <a:srgbClr val="000000"/>
                          </a:solidFill>
                          <a:effectLst/>
                          <a:latin typeface="+mn-lt"/>
                        </a:rPr>
                        <a:t>48.36</a:t>
                      </a:r>
                    </a:p>
                  </a:txBody>
                  <a:tcPr marL="9525" marR="9525" marT="38100" marB="38100" anchor="ctr"/>
                </a:tc>
                <a:tc>
                  <a:txBody>
                    <a:bodyPr/>
                    <a:lstStyle/>
                    <a:p>
                      <a:pPr algn="r" fontAlgn="ctr"/>
                      <a:r>
                        <a:rPr lang="en-AU" sz="1100" b="1" i="0" u="none" strike="noStrike">
                          <a:solidFill>
                            <a:srgbClr val="000000"/>
                          </a:solidFill>
                          <a:effectLst/>
                          <a:latin typeface="+mn-lt"/>
                        </a:rPr>
                        <a:t>77.25</a:t>
                      </a:r>
                    </a:p>
                  </a:txBody>
                  <a:tcPr marL="9525" marR="9525" marT="38100" marB="38100" anchor="ctr"/>
                </a:tc>
                <a:tc>
                  <a:txBody>
                    <a:bodyPr/>
                    <a:lstStyle/>
                    <a:p>
                      <a:pPr algn="r" fontAlgn="ctr"/>
                      <a:r>
                        <a:rPr lang="en-AU" sz="1100" b="1" i="0" u="none" strike="noStrike">
                          <a:solidFill>
                            <a:srgbClr val="000000"/>
                          </a:solidFill>
                          <a:effectLst/>
                          <a:latin typeface="+mn-lt"/>
                        </a:rPr>
                        <a:t>61.90</a:t>
                      </a:r>
                    </a:p>
                  </a:txBody>
                  <a:tcPr marL="9525" marR="9525" marT="38100" marB="38100" anchor="ctr"/>
                </a:tc>
                <a:tc>
                  <a:txBody>
                    <a:bodyPr/>
                    <a:lstStyle/>
                    <a:p>
                      <a:pPr algn="r" fontAlgn="ctr"/>
                      <a:r>
                        <a:rPr lang="en-AU" sz="1100" b="1" i="0" u="none" strike="noStrike">
                          <a:solidFill>
                            <a:srgbClr val="000000"/>
                          </a:solidFill>
                          <a:effectLst/>
                          <a:latin typeface="+mn-lt"/>
                        </a:rPr>
                        <a:t>73.77</a:t>
                      </a:r>
                    </a:p>
                  </a:txBody>
                  <a:tcPr marL="9525" marR="9525" marT="38100" marB="38100" anchor="ctr"/>
                </a:tc>
                <a:tc>
                  <a:txBody>
                    <a:bodyPr/>
                    <a:lstStyle/>
                    <a:p>
                      <a:pPr algn="r" fontAlgn="ctr"/>
                      <a:r>
                        <a:rPr lang="en-AU" sz="1100" b="1" i="0" u="none" strike="noStrike">
                          <a:solidFill>
                            <a:srgbClr val="000000"/>
                          </a:solidFill>
                          <a:effectLst/>
                          <a:latin typeface="+mn-lt"/>
                        </a:rPr>
                        <a:t>78.19</a:t>
                      </a:r>
                    </a:p>
                  </a:txBody>
                  <a:tcPr marL="9525" marR="9525" marT="38100" marB="38100" anchor="ctr"/>
                </a:tc>
                <a:extLst>
                  <a:ext uri="{0D108BD9-81ED-4DB2-BD59-A6C34878D82A}">
                    <a16:rowId xmlns:a16="http://schemas.microsoft.com/office/drawing/2014/main" val="2013124233"/>
                  </a:ext>
                </a:extLst>
              </a:tr>
              <a:tr h="193749">
                <a:tc>
                  <a:txBody>
                    <a:bodyPr/>
                    <a:lstStyle/>
                    <a:p>
                      <a:pPr algn="l"/>
                      <a:r>
                        <a:rPr lang="en-AU" sz="1200" b="1">
                          <a:effectLst/>
                          <a:latin typeface="+mn-lt"/>
                        </a:rPr>
                        <a:t>RFC</a:t>
                      </a:r>
                    </a:p>
                  </a:txBody>
                  <a:tcPr marL="43152" marR="43152" marT="21576" marB="21576"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a:solidFill>
                            <a:srgbClr val="000000"/>
                          </a:solidFill>
                          <a:effectLst/>
                          <a:latin typeface="+mn-lt"/>
                        </a:rPr>
                        <a:t>86.48</a:t>
                      </a:r>
                    </a:p>
                  </a:txBody>
                  <a:tcPr marL="9525" marR="9525" marT="38100" marB="38100" anchor="ctr"/>
                </a:tc>
                <a:tc>
                  <a:txBody>
                    <a:bodyPr/>
                    <a:lstStyle/>
                    <a:p>
                      <a:pPr algn="r" fontAlgn="ctr"/>
                      <a:r>
                        <a:rPr lang="en-AU" sz="1100" b="1" i="0" u="none" strike="noStrike">
                          <a:solidFill>
                            <a:srgbClr val="000000"/>
                          </a:solidFill>
                          <a:effectLst/>
                          <a:latin typeface="+mn-lt"/>
                        </a:rPr>
                        <a:t>86.19</a:t>
                      </a:r>
                    </a:p>
                  </a:txBody>
                  <a:tcPr marL="9525" marR="9525" marT="38100" marB="38100" anchor="ctr"/>
                </a:tc>
                <a:tc>
                  <a:txBody>
                    <a:bodyPr/>
                    <a:lstStyle/>
                    <a:p>
                      <a:pPr algn="r" fontAlgn="ctr"/>
                      <a:r>
                        <a:rPr lang="en-AU" sz="1100" b="1" i="0" u="none" strike="noStrike" dirty="0">
                          <a:solidFill>
                            <a:srgbClr val="000000"/>
                          </a:solidFill>
                          <a:effectLst/>
                          <a:latin typeface="+mn-lt"/>
                        </a:rPr>
                        <a:t>83.58</a:t>
                      </a:r>
                    </a:p>
                  </a:txBody>
                  <a:tcPr marL="9525" marR="9525" marT="38100" marB="38100" anchor="ctr"/>
                </a:tc>
                <a:tc>
                  <a:txBody>
                    <a:bodyPr/>
                    <a:lstStyle/>
                    <a:p>
                      <a:pPr algn="r" fontAlgn="ctr"/>
                      <a:r>
                        <a:rPr lang="en-AU" sz="1100" b="1" i="0" u="none" strike="noStrike">
                          <a:solidFill>
                            <a:srgbClr val="000000"/>
                          </a:solidFill>
                          <a:effectLst/>
                          <a:latin typeface="+mn-lt"/>
                        </a:rPr>
                        <a:t>86.19</a:t>
                      </a:r>
                    </a:p>
                  </a:txBody>
                  <a:tcPr marL="9525" marR="9525" marT="38100" marB="38100"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dirty="0">
                          <a:solidFill>
                            <a:srgbClr val="000000"/>
                          </a:solidFill>
                          <a:effectLst/>
                          <a:latin typeface="+mn-lt"/>
                        </a:rPr>
                        <a:t>81.74</a:t>
                      </a:r>
                    </a:p>
                  </a:txBody>
                  <a:tcPr marL="9525" marR="9525" marT="38100" marB="38100" anchor="ctr"/>
                </a:tc>
                <a:tc>
                  <a:txBody>
                    <a:bodyPr/>
                    <a:lstStyle/>
                    <a:p>
                      <a:pPr algn="r" fontAlgn="ctr"/>
                      <a:r>
                        <a:rPr lang="en-AU" sz="1100" b="1" i="0" u="none" strike="noStrike" dirty="0">
                          <a:solidFill>
                            <a:srgbClr val="000000"/>
                          </a:solidFill>
                          <a:effectLst/>
                          <a:latin typeface="+mn-lt"/>
                        </a:rPr>
                        <a:t>81.30</a:t>
                      </a:r>
                    </a:p>
                  </a:txBody>
                  <a:tcPr marL="9525" marR="9525" marT="38100" marB="38100" anchor="ctr"/>
                </a:tc>
                <a:tc>
                  <a:txBody>
                    <a:bodyPr/>
                    <a:lstStyle/>
                    <a:p>
                      <a:pPr algn="r" fontAlgn="ctr"/>
                      <a:r>
                        <a:rPr lang="en-AU" sz="1100" b="1" i="0" u="none" strike="noStrike" dirty="0">
                          <a:solidFill>
                            <a:srgbClr val="000000"/>
                          </a:solidFill>
                          <a:effectLst/>
                          <a:latin typeface="+mn-lt"/>
                        </a:rPr>
                        <a:t>76.43</a:t>
                      </a:r>
                    </a:p>
                  </a:txBody>
                  <a:tcPr marL="9525" marR="9525" marT="38100" marB="38100" anchor="ctr"/>
                </a:tc>
                <a:tc>
                  <a:txBody>
                    <a:bodyPr/>
                    <a:lstStyle/>
                    <a:p>
                      <a:pPr algn="r" fontAlgn="ctr"/>
                      <a:r>
                        <a:rPr lang="en-AU" sz="1100" b="1" i="0" u="none" strike="noStrike">
                          <a:solidFill>
                            <a:srgbClr val="000000"/>
                          </a:solidFill>
                          <a:effectLst/>
                          <a:latin typeface="+mn-lt"/>
                        </a:rPr>
                        <a:t>81.47</a:t>
                      </a:r>
                    </a:p>
                  </a:txBody>
                  <a:tcPr marL="9525" marR="9525" marT="38100" marB="38100" anchor="ctr"/>
                </a:tc>
                <a:tc>
                  <a:txBody>
                    <a:bodyPr/>
                    <a:lstStyle/>
                    <a:p>
                      <a:pPr algn="r" fontAlgn="ctr"/>
                      <a:r>
                        <a:rPr lang="en-AU" sz="1100" b="1" i="0" u="none" strike="noStrike">
                          <a:solidFill>
                            <a:srgbClr val="000000"/>
                          </a:solidFill>
                          <a:effectLst/>
                          <a:latin typeface="+mn-lt"/>
                        </a:rPr>
                        <a:t>76.99</a:t>
                      </a:r>
                    </a:p>
                  </a:txBody>
                  <a:tcPr marL="9525" marR="9525" marT="38100" marB="38100" anchor="ctr"/>
                </a:tc>
                <a:tc>
                  <a:txBody>
                    <a:bodyPr/>
                    <a:lstStyle/>
                    <a:p>
                      <a:pPr algn="r" fontAlgn="ctr"/>
                      <a:r>
                        <a:rPr lang="en-AU" sz="1100" b="1" i="0" u="none" strike="noStrike">
                          <a:solidFill>
                            <a:srgbClr val="000000"/>
                          </a:solidFill>
                          <a:effectLst/>
                          <a:latin typeface="+mn-lt"/>
                        </a:rPr>
                        <a:t>92.02</a:t>
                      </a:r>
                    </a:p>
                  </a:txBody>
                  <a:tcPr marL="9525" marR="9525" marT="38100" marB="38100" anchor="ctr"/>
                </a:tc>
                <a:tc>
                  <a:txBody>
                    <a:bodyPr/>
                    <a:lstStyle/>
                    <a:p>
                      <a:pPr algn="r" fontAlgn="ctr"/>
                      <a:r>
                        <a:rPr lang="en-AU" sz="1100" b="1" i="0" u="none" strike="noStrike">
                          <a:solidFill>
                            <a:srgbClr val="000000"/>
                          </a:solidFill>
                          <a:effectLst/>
                          <a:latin typeface="+mn-lt"/>
                        </a:rPr>
                        <a:t>92.02</a:t>
                      </a:r>
                    </a:p>
                  </a:txBody>
                  <a:tcPr marL="9525" marR="9525" marT="38100" marB="38100" anchor="ctr"/>
                </a:tc>
                <a:tc>
                  <a:txBody>
                    <a:bodyPr/>
                    <a:lstStyle/>
                    <a:p>
                      <a:pPr algn="r" fontAlgn="ctr"/>
                      <a:r>
                        <a:rPr lang="en-AU" sz="1100" b="1" i="0" u="none" strike="noStrike">
                          <a:solidFill>
                            <a:srgbClr val="000000"/>
                          </a:solidFill>
                          <a:effectLst/>
                          <a:latin typeface="+mn-lt"/>
                        </a:rPr>
                        <a:t>94.48</a:t>
                      </a:r>
                    </a:p>
                  </a:txBody>
                  <a:tcPr marL="9525" marR="9525" marT="38100" marB="38100" anchor="ctr"/>
                </a:tc>
                <a:tc>
                  <a:txBody>
                    <a:bodyPr/>
                    <a:lstStyle/>
                    <a:p>
                      <a:pPr algn="r" fontAlgn="ctr"/>
                      <a:r>
                        <a:rPr lang="en-AU" sz="1100" b="1" i="0" u="none" strike="noStrike" dirty="0">
                          <a:solidFill>
                            <a:srgbClr val="000000"/>
                          </a:solidFill>
                          <a:effectLst/>
                          <a:latin typeface="+mn-lt"/>
                        </a:rPr>
                        <a:t>91.72</a:t>
                      </a:r>
                    </a:p>
                  </a:txBody>
                  <a:tcPr marL="9525" marR="9525" marT="38100" marB="38100" anchor="ctr"/>
                </a:tc>
                <a:tc>
                  <a:txBody>
                    <a:bodyPr/>
                    <a:lstStyle/>
                    <a:p>
                      <a:pPr algn="r" fontAlgn="ctr"/>
                      <a:r>
                        <a:rPr lang="en-AU" sz="1100" b="1" i="0" u="none" strike="noStrike" dirty="0">
                          <a:solidFill>
                            <a:srgbClr val="000000"/>
                          </a:solidFill>
                          <a:effectLst/>
                          <a:latin typeface="+mn-lt"/>
                        </a:rPr>
                        <a:t>78.44</a:t>
                      </a:r>
                    </a:p>
                  </a:txBody>
                  <a:tcPr marL="9525" marR="9525" marT="38100" marB="38100" anchor="ctr"/>
                </a:tc>
                <a:tc>
                  <a:txBody>
                    <a:bodyPr/>
                    <a:lstStyle/>
                    <a:p>
                      <a:pPr algn="r" fontAlgn="ctr"/>
                      <a:r>
                        <a:rPr lang="en-AU" sz="1100" b="1" i="0" u="none" strike="noStrike">
                          <a:solidFill>
                            <a:srgbClr val="000000"/>
                          </a:solidFill>
                          <a:effectLst/>
                          <a:latin typeface="+mn-lt"/>
                        </a:rPr>
                        <a:t>86.58</a:t>
                      </a:r>
                    </a:p>
                  </a:txBody>
                  <a:tcPr marL="9525" marR="9525" marT="38100" marB="38100" anchor="ctr"/>
                </a:tc>
                <a:tc>
                  <a:txBody>
                    <a:bodyPr/>
                    <a:lstStyle/>
                    <a:p>
                      <a:pPr algn="r" fontAlgn="ctr"/>
                      <a:r>
                        <a:rPr lang="en-AU" sz="1100" b="1" i="0" u="none" strike="noStrike" dirty="0">
                          <a:solidFill>
                            <a:srgbClr val="000000"/>
                          </a:solidFill>
                          <a:effectLst/>
                          <a:latin typeface="+mn-lt"/>
                        </a:rPr>
                        <a:t>86.33</a:t>
                      </a:r>
                    </a:p>
                  </a:txBody>
                  <a:tcPr marL="9525" marR="9525" marT="38100" marB="38100" anchor="ctr"/>
                </a:tc>
                <a:tc>
                  <a:txBody>
                    <a:bodyPr/>
                    <a:lstStyle/>
                    <a:p>
                      <a:pPr algn="r" fontAlgn="ctr"/>
                      <a:r>
                        <a:rPr lang="en-AU" sz="1100" b="1" i="0" u="none" strike="noStrike">
                          <a:solidFill>
                            <a:srgbClr val="000000"/>
                          </a:solidFill>
                          <a:effectLst/>
                          <a:latin typeface="+mn-lt"/>
                        </a:rPr>
                        <a:t>84.50</a:t>
                      </a:r>
                    </a:p>
                  </a:txBody>
                  <a:tcPr marL="9525" marR="9525" marT="38100" marB="38100" anchor="ctr"/>
                </a:tc>
                <a:tc>
                  <a:txBody>
                    <a:bodyPr/>
                    <a:lstStyle/>
                    <a:p>
                      <a:pPr algn="r" fontAlgn="ctr"/>
                      <a:r>
                        <a:rPr lang="en-AU" sz="1100" b="1" i="0" u="none" strike="noStrike">
                          <a:solidFill>
                            <a:srgbClr val="000000"/>
                          </a:solidFill>
                          <a:effectLst/>
                          <a:latin typeface="+mn-lt"/>
                        </a:rPr>
                        <a:t>86.29</a:t>
                      </a:r>
                    </a:p>
                  </a:txBody>
                  <a:tcPr marL="9525" marR="9525" marT="38100" marB="38100" anchor="ctr"/>
                </a:tc>
                <a:extLst>
                  <a:ext uri="{0D108BD9-81ED-4DB2-BD59-A6C34878D82A}">
                    <a16:rowId xmlns:a16="http://schemas.microsoft.com/office/drawing/2014/main" val="4041241778"/>
                  </a:ext>
                </a:extLst>
              </a:tr>
              <a:tr h="193749">
                <a:tc>
                  <a:txBody>
                    <a:bodyPr/>
                    <a:lstStyle/>
                    <a:p>
                      <a:pPr algn="l"/>
                      <a:r>
                        <a:rPr lang="en-AU" sz="1200" b="1" dirty="0">
                          <a:effectLst/>
                          <a:latin typeface="+mn-lt"/>
                        </a:rPr>
                        <a:t>SVM</a:t>
                      </a:r>
                    </a:p>
                  </a:txBody>
                  <a:tcPr marL="43152" marR="43152" marT="21576" marB="21576" anchor="ctr"/>
                </a:tc>
                <a:tc>
                  <a:txBody>
                    <a:bodyPr/>
                    <a:lstStyle/>
                    <a:p>
                      <a:pPr algn="r" fontAlgn="ctr"/>
                      <a:r>
                        <a:rPr lang="en-AU" sz="1100" b="1" i="0" u="none" strike="noStrike">
                          <a:solidFill>
                            <a:srgbClr val="000000"/>
                          </a:solidFill>
                          <a:effectLst/>
                          <a:latin typeface="+mn-lt"/>
                        </a:rPr>
                        <a:t>81.98</a:t>
                      </a:r>
                    </a:p>
                  </a:txBody>
                  <a:tcPr marL="9525" marR="9525" marT="38100" marB="38100" anchor="ctr"/>
                </a:tc>
                <a:tc>
                  <a:txBody>
                    <a:bodyPr/>
                    <a:lstStyle/>
                    <a:p>
                      <a:pPr algn="r" fontAlgn="ctr"/>
                      <a:r>
                        <a:rPr lang="en-AU" sz="1100" b="1" i="0" u="none" strike="noStrike">
                          <a:solidFill>
                            <a:srgbClr val="000000"/>
                          </a:solidFill>
                          <a:effectLst/>
                          <a:latin typeface="+mn-lt"/>
                        </a:rPr>
                        <a:t>82.27</a:t>
                      </a:r>
                    </a:p>
                  </a:txBody>
                  <a:tcPr marL="9525" marR="9525" marT="38100" marB="38100" anchor="ctr"/>
                </a:tc>
                <a:tc>
                  <a:txBody>
                    <a:bodyPr/>
                    <a:lstStyle/>
                    <a:p>
                      <a:pPr algn="r" fontAlgn="ctr"/>
                      <a:r>
                        <a:rPr lang="en-AU" sz="1100" b="1" i="0" u="none" strike="noStrike">
                          <a:solidFill>
                            <a:srgbClr val="000000"/>
                          </a:solidFill>
                          <a:effectLst/>
                          <a:latin typeface="+mn-lt"/>
                        </a:rPr>
                        <a:t>79.22</a:t>
                      </a:r>
                    </a:p>
                  </a:txBody>
                  <a:tcPr marL="9525" marR="9525" marT="38100" marB="38100" anchor="ctr"/>
                </a:tc>
                <a:tc>
                  <a:txBody>
                    <a:bodyPr/>
                    <a:lstStyle/>
                    <a:p>
                      <a:pPr algn="r" fontAlgn="ctr"/>
                      <a:r>
                        <a:rPr lang="en-AU" sz="1100" b="1" i="0" u="none" strike="noStrike">
                          <a:solidFill>
                            <a:srgbClr val="000000"/>
                          </a:solidFill>
                          <a:effectLst/>
                          <a:latin typeface="+mn-lt"/>
                        </a:rPr>
                        <a:t>69.48</a:t>
                      </a:r>
                    </a:p>
                  </a:txBody>
                  <a:tcPr marL="9525" marR="9525" marT="38100" marB="38100" anchor="ctr"/>
                </a:tc>
                <a:tc>
                  <a:txBody>
                    <a:bodyPr/>
                    <a:lstStyle/>
                    <a:p>
                      <a:pPr algn="r" fontAlgn="ctr"/>
                      <a:r>
                        <a:rPr lang="en-AU" sz="1100" b="1" i="0" u="none" strike="noStrike">
                          <a:solidFill>
                            <a:srgbClr val="000000"/>
                          </a:solidFill>
                          <a:effectLst/>
                          <a:latin typeface="+mn-lt"/>
                        </a:rPr>
                        <a:t>80.38</a:t>
                      </a:r>
                    </a:p>
                  </a:txBody>
                  <a:tcPr marL="9525" marR="9525" marT="38100" marB="38100" anchor="ctr"/>
                </a:tc>
                <a:tc>
                  <a:txBody>
                    <a:bodyPr/>
                    <a:lstStyle/>
                    <a:p>
                      <a:pPr algn="r" fontAlgn="ctr"/>
                      <a:r>
                        <a:rPr lang="en-AU" sz="1100" b="1" i="0" u="none" strike="noStrike">
                          <a:solidFill>
                            <a:srgbClr val="000000"/>
                          </a:solidFill>
                          <a:effectLst/>
                          <a:latin typeface="+mn-lt"/>
                        </a:rPr>
                        <a:t>79.53</a:t>
                      </a:r>
                    </a:p>
                  </a:txBody>
                  <a:tcPr marL="9525" marR="9525" marT="38100" marB="38100" anchor="ctr"/>
                </a:tc>
                <a:tc>
                  <a:txBody>
                    <a:bodyPr/>
                    <a:lstStyle/>
                    <a:p>
                      <a:pPr algn="r" fontAlgn="ctr"/>
                      <a:r>
                        <a:rPr lang="en-AU" sz="1100" b="1" i="0" u="none" strike="noStrike">
                          <a:solidFill>
                            <a:srgbClr val="000000"/>
                          </a:solidFill>
                          <a:effectLst/>
                          <a:latin typeface="+mn-lt"/>
                        </a:rPr>
                        <a:t>78.02</a:t>
                      </a:r>
                    </a:p>
                  </a:txBody>
                  <a:tcPr marL="9525" marR="9525" marT="38100" marB="38100" anchor="ctr"/>
                </a:tc>
                <a:tc>
                  <a:txBody>
                    <a:bodyPr/>
                    <a:lstStyle/>
                    <a:p>
                      <a:pPr algn="r" fontAlgn="ctr"/>
                      <a:r>
                        <a:rPr lang="en-AU" sz="1100" b="1" i="0" u="none" strike="noStrike">
                          <a:solidFill>
                            <a:srgbClr val="000000"/>
                          </a:solidFill>
                          <a:effectLst/>
                          <a:latin typeface="+mn-lt"/>
                        </a:rPr>
                        <a:t>81.02</a:t>
                      </a:r>
                    </a:p>
                  </a:txBody>
                  <a:tcPr marL="9525" marR="9525" marT="38100" marB="38100" anchor="ctr"/>
                </a:tc>
                <a:tc>
                  <a:txBody>
                    <a:bodyPr/>
                    <a:lstStyle/>
                    <a:p>
                      <a:pPr algn="r" fontAlgn="ctr"/>
                      <a:r>
                        <a:rPr lang="en-AU" sz="1100" b="1" i="0" u="none" strike="noStrike" dirty="0">
                          <a:solidFill>
                            <a:srgbClr val="000000"/>
                          </a:solidFill>
                          <a:effectLst/>
                          <a:latin typeface="+mn-lt"/>
                        </a:rPr>
                        <a:t>61.07</a:t>
                      </a:r>
                    </a:p>
                  </a:txBody>
                  <a:tcPr marL="9525" marR="9525" marT="38100" marB="38100" anchor="ctr"/>
                </a:tc>
                <a:tc>
                  <a:txBody>
                    <a:bodyPr/>
                    <a:lstStyle/>
                    <a:p>
                      <a:pPr algn="r" fontAlgn="ctr"/>
                      <a:r>
                        <a:rPr lang="en-AU" sz="1100" b="1" i="0" u="none" strike="noStrike">
                          <a:solidFill>
                            <a:srgbClr val="000000"/>
                          </a:solidFill>
                          <a:effectLst/>
                          <a:latin typeface="+mn-lt"/>
                        </a:rPr>
                        <a:t>83.99</a:t>
                      </a:r>
                    </a:p>
                  </a:txBody>
                  <a:tcPr marL="9525" marR="9525" marT="38100" marB="38100" anchor="ctr"/>
                </a:tc>
                <a:tc>
                  <a:txBody>
                    <a:bodyPr/>
                    <a:lstStyle/>
                    <a:p>
                      <a:pPr algn="r" fontAlgn="ctr"/>
                      <a:r>
                        <a:rPr lang="en-AU" sz="1100" b="1" i="0" u="none" strike="noStrike" dirty="0">
                          <a:solidFill>
                            <a:srgbClr val="000000"/>
                          </a:solidFill>
                          <a:effectLst/>
                          <a:latin typeface="+mn-lt"/>
                        </a:rPr>
                        <a:t>83.44</a:t>
                      </a:r>
                    </a:p>
                  </a:txBody>
                  <a:tcPr marL="9525" marR="9525" marT="38100" marB="38100" anchor="ctr"/>
                </a:tc>
                <a:tc>
                  <a:txBody>
                    <a:bodyPr/>
                    <a:lstStyle/>
                    <a:p>
                      <a:pPr algn="r" fontAlgn="ctr"/>
                      <a:r>
                        <a:rPr lang="en-AU" sz="1100" b="1" i="0" u="none" strike="noStrike">
                          <a:solidFill>
                            <a:srgbClr val="000000"/>
                          </a:solidFill>
                          <a:effectLst/>
                          <a:latin typeface="+mn-lt"/>
                        </a:rPr>
                        <a:t>87.12</a:t>
                      </a:r>
                    </a:p>
                  </a:txBody>
                  <a:tcPr marL="9525" marR="9525" marT="38100" marB="38100" anchor="ctr"/>
                </a:tc>
                <a:tc>
                  <a:txBody>
                    <a:bodyPr/>
                    <a:lstStyle/>
                    <a:p>
                      <a:pPr algn="r" fontAlgn="ctr"/>
                      <a:r>
                        <a:rPr lang="en-AU" sz="1100" b="1" i="0" u="none" strike="noStrike">
                          <a:solidFill>
                            <a:srgbClr val="000000"/>
                          </a:solidFill>
                          <a:effectLst/>
                          <a:latin typeface="+mn-lt"/>
                        </a:rPr>
                        <a:t>73.31</a:t>
                      </a:r>
                    </a:p>
                  </a:txBody>
                  <a:tcPr marL="9525" marR="9525" marT="38100" marB="38100" anchor="ctr"/>
                </a:tc>
                <a:tc>
                  <a:txBody>
                    <a:bodyPr/>
                    <a:lstStyle/>
                    <a:p>
                      <a:pPr algn="r" fontAlgn="ctr"/>
                      <a:r>
                        <a:rPr lang="en-AU" sz="1100" b="1" i="0" u="none" strike="noStrike">
                          <a:solidFill>
                            <a:srgbClr val="000000"/>
                          </a:solidFill>
                          <a:effectLst/>
                          <a:latin typeface="+mn-lt"/>
                        </a:rPr>
                        <a:t>98.16</a:t>
                      </a:r>
                    </a:p>
                  </a:txBody>
                  <a:tcPr marL="9525" marR="9525" marT="38100" marB="38100" anchor="ctr"/>
                </a:tc>
                <a:tc>
                  <a:txBody>
                    <a:bodyPr/>
                    <a:lstStyle/>
                    <a:p>
                      <a:pPr algn="r" fontAlgn="ctr"/>
                      <a:r>
                        <a:rPr lang="en-AU" sz="1100" b="1" i="0" u="none" strike="noStrike">
                          <a:solidFill>
                            <a:srgbClr val="000000"/>
                          </a:solidFill>
                          <a:effectLst/>
                          <a:latin typeface="+mn-lt"/>
                        </a:rPr>
                        <a:t>72.39</a:t>
                      </a:r>
                    </a:p>
                  </a:txBody>
                  <a:tcPr marL="9525" marR="9525" marT="38100" marB="38100" anchor="ctr"/>
                </a:tc>
                <a:tc>
                  <a:txBody>
                    <a:bodyPr/>
                    <a:lstStyle/>
                    <a:p>
                      <a:pPr algn="r" fontAlgn="ctr"/>
                      <a:r>
                        <a:rPr lang="en-AU" sz="1100" b="1" i="0" u="none" strike="noStrike">
                          <a:solidFill>
                            <a:srgbClr val="000000"/>
                          </a:solidFill>
                          <a:effectLst/>
                          <a:latin typeface="+mn-lt"/>
                        </a:rPr>
                        <a:t>81.44</a:t>
                      </a:r>
                    </a:p>
                  </a:txBody>
                  <a:tcPr marL="9525" marR="9525" marT="38100" marB="38100" anchor="ctr"/>
                </a:tc>
                <a:tc>
                  <a:txBody>
                    <a:bodyPr/>
                    <a:lstStyle/>
                    <a:p>
                      <a:pPr algn="r" fontAlgn="ctr"/>
                      <a:r>
                        <a:rPr lang="en-AU" sz="1100" b="1" i="0" u="none" strike="noStrike">
                          <a:solidFill>
                            <a:srgbClr val="000000"/>
                          </a:solidFill>
                          <a:effectLst/>
                          <a:latin typeface="+mn-lt"/>
                        </a:rPr>
                        <a:t>82.32</a:t>
                      </a:r>
                    </a:p>
                  </a:txBody>
                  <a:tcPr marL="9525" marR="9525" marT="38100" marB="38100" anchor="ctr"/>
                </a:tc>
                <a:tc>
                  <a:txBody>
                    <a:bodyPr/>
                    <a:lstStyle/>
                    <a:p>
                      <a:pPr algn="r" fontAlgn="ctr"/>
                      <a:r>
                        <a:rPr lang="en-AU" sz="1100" b="1" i="0" u="none" strike="noStrike" dirty="0">
                          <a:solidFill>
                            <a:srgbClr val="000000"/>
                          </a:solidFill>
                          <a:effectLst/>
                          <a:latin typeface="+mn-lt"/>
                        </a:rPr>
                        <a:t>76.97</a:t>
                      </a:r>
                    </a:p>
                  </a:txBody>
                  <a:tcPr marL="9525" marR="9525" marT="38100" marB="38100" anchor="ctr"/>
                </a:tc>
                <a:tc>
                  <a:txBody>
                    <a:bodyPr/>
                    <a:lstStyle/>
                    <a:p>
                      <a:pPr algn="r" fontAlgn="ctr"/>
                      <a:r>
                        <a:rPr lang="en-AU" sz="1100" b="1" i="0" u="none" strike="noStrike">
                          <a:solidFill>
                            <a:srgbClr val="000000"/>
                          </a:solidFill>
                          <a:effectLst/>
                          <a:latin typeface="+mn-lt"/>
                        </a:rPr>
                        <a:t>75.29</a:t>
                      </a:r>
                    </a:p>
                  </a:txBody>
                  <a:tcPr marL="9525" marR="9525" marT="38100" marB="38100" anchor="ctr"/>
                </a:tc>
                <a:tc>
                  <a:txBody>
                    <a:bodyPr/>
                    <a:lstStyle/>
                    <a:p>
                      <a:pPr algn="r" fontAlgn="ctr"/>
                      <a:r>
                        <a:rPr lang="en-AU" sz="1100" b="1" i="0" u="none" strike="noStrike">
                          <a:solidFill>
                            <a:srgbClr val="000000"/>
                          </a:solidFill>
                          <a:effectLst/>
                          <a:latin typeface="+mn-lt"/>
                        </a:rPr>
                        <a:t>77.76</a:t>
                      </a:r>
                    </a:p>
                  </a:txBody>
                  <a:tcPr marL="9525" marR="9525" marT="38100" marB="38100" anchor="ctr"/>
                </a:tc>
                <a:extLst>
                  <a:ext uri="{0D108BD9-81ED-4DB2-BD59-A6C34878D82A}">
                    <a16:rowId xmlns:a16="http://schemas.microsoft.com/office/drawing/2014/main" val="2204764534"/>
                  </a:ext>
                </a:extLst>
              </a:tr>
              <a:tr h="193749">
                <a:tc>
                  <a:txBody>
                    <a:bodyPr/>
                    <a:lstStyle/>
                    <a:p>
                      <a:pPr algn="l"/>
                      <a:r>
                        <a:rPr lang="en-AU" sz="1200" b="1" dirty="0">
                          <a:effectLst/>
                          <a:latin typeface="+mn-lt"/>
                        </a:rPr>
                        <a:t>XGB</a:t>
                      </a:r>
                    </a:p>
                  </a:txBody>
                  <a:tcPr marL="43152" marR="43152" marT="21576" marB="21576" anchor="ctr"/>
                </a:tc>
                <a:tc>
                  <a:txBody>
                    <a:bodyPr/>
                    <a:lstStyle/>
                    <a:p>
                      <a:pPr algn="r" fontAlgn="ctr"/>
                      <a:r>
                        <a:rPr lang="en-AU" sz="1100" b="1" i="0" u="none" strike="noStrike">
                          <a:solidFill>
                            <a:srgbClr val="000000"/>
                          </a:solidFill>
                          <a:effectLst/>
                          <a:latin typeface="+mn-lt"/>
                        </a:rPr>
                        <a:t>78.20</a:t>
                      </a:r>
                    </a:p>
                  </a:txBody>
                  <a:tcPr marL="9525" marR="9525" marT="38100" marB="38100" anchor="ctr"/>
                </a:tc>
                <a:tc>
                  <a:txBody>
                    <a:bodyPr/>
                    <a:lstStyle/>
                    <a:p>
                      <a:pPr algn="r" fontAlgn="ctr"/>
                      <a:r>
                        <a:rPr lang="en-AU" sz="1100" b="1" i="0" u="none" strike="noStrike">
                          <a:solidFill>
                            <a:srgbClr val="000000"/>
                          </a:solidFill>
                          <a:effectLst/>
                          <a:latin typeface="+mn-lt"/>
                        </a:rPr>
                        <a:t>84.01</a:t>
                      </a:r>
                    </a:p>
                  </a:txBody>
                  <a:tcPr marL="9525" marR="9525" marT="38100" marB="38100" anchor="ctr"/>
                </a:tc>
                <a:tc>
                  <a:txBody>
                    <a:bodyPr/>
                    <a:lstStyle/>
                    <a:p>
                      <a:pPr algn="r" fontAlgn="ctr"/>
                      <a:r>
                        <a:rPr lang="en-AU" sz="1100" b="1" i="0" u="none" strike="noStrike">
                          <a:solidFill>
                            <a:srgbClr val="000000"/>
                          </a:solidFill>
                          <a:effectLst/>
                          <a:latin typeface="+mn-lt"/>
                        </a:rPr>
                        <a:t>84.45</a:t>
                      </a:r>
                    </a:p>
                  </a:txBody>
                  <a:tcPr marL="9525" marR="9525" marT="38100" marB="38100" anchor="ctr"/>
                </a:tc>
                <a:tc>
                  <a:txBody>
                    <a:bodyPr/>
                    <a:lstStyle/>
                    <a:p>
                      <a:pPr algn="r" fontAlgn="ctr"/>
                      <a:r>
                        <a:rPr lang="en-AU" sz="1100" b="1" i="0" u="none" strike="noStrike" dirty="0">
                          <a:solidFill>
                            <a:srgbClr val="000000"/>
                          </a:solidFill>
                          <a:effectLst/>
                          <a:latin typeface="+mn-lt"/>
                        </a:rPr>
                        <a:t>85.76</a:t>
                      </a:r>
                    </a:p>
                  </a:txBody>
                  <a:tcPr marL="9525" marR="9525" marT="38100" marB="38100" anchor="ctr"/>
                </a:tc>
                <a:tc>
                  <a:txBody>
                    <a:bodyPr/>
                    <a:lstStyle/>
                    <a:p>
                      <a:pPr algn="r" fontAlgn="ctr"/>
                      <a:r>
                        <a:rPr lang="en-AU" sz="1100" b="1" i="0" u="none" strike="noStrike">
                          <a:solidFill>
                            <a:srgbClr val="000000"/>
                          </a:solidFill>
                          <a:effectLst/>
                          <a:latin typeface="+mn-lt"/>
                        </a:rPr>
                        <a:t>85.03</a:t>
                      </a:r>
                    </a:p>
                  </a:txBody>
                  <a:tcPr marL="9525" marR="9525" marT="38100" marB="38100" anchor="ctr"/>
                </a:tc>
                <a:tc>
                  <a:txBody>
                    <a:bodyPr/>
                    <a:lstStyle/>
                    <a:p>
                      <a:pPr algn="r" fontAlgn="ctr"/>
                      <a:r>
                        <a:rPr lang="en-AU" sz="1100" b="1" i="0" u="none" strike="noStrike">
                          <a:solidFill>
                            <a:srgbClr val="000000"/>
                          </a:solidFill>
                          <a:effectLst/>
                          <a:latin typeface="+mn-lt"/>
                        </a:rPr>
                        <a:t>76.51</a:t>
                      </a:r>
                    </a:p>
                  </a:txBody>
                  <a:tcPr marL="9525" marR="9525" marT="38100" marB="38100" anchor="ctr"/>
                </a:tc>
                <a:tc>
                  <a:txBody>
                    <a:bodyPr/>
                    <a:lstStyle/>
                    <a:p>
                      <a:pPr algn="r" fontAlgn="ctr"/>
                      <a:r>
                        <a:rPr lang="en-AU" sz="1100" b="1" i="0" u="none" strike="noStrike">
                          <a:solidFill>
                            <a:srgbClr val="000000"/>
                          </a:solidFill>
                          <a:effectLst/>
                          <a:latin typeface="+mn-lt"/>
                        </a:rPr>
                        <a:t>80.51</a:t>
                      </a:r>
                    </a:p>
                  </a:txBody>
                  <a:tcPr marL="9525" marR="9525" marT="38100" marB="38100" anchor="ctr"/>
                </a:tc>
                <a:tc>
                  <a:txBody>
                    <a:bodyPr/>
                    <a:lstStyle/>
                    <a:p>
                      <a:pPr algn="r" fontAlgn="ctr"/>
                      <a:r>
                        <a:rPr lang="en-AU" sz="1100" b="1" i="0" u="none" strike="noStrike">
                          <a:solidFill>
                            <a:srgbClr val="000000"/>
                          </a:solidFill>
                          <a:effectLst/>
                          <a:latin typeface="+mn-lt"/>
                        </a:rPr>
                        <a:t>82.30</a:t>
                      </a:r>
                    </a:p>
                  </a:txBody>
                  <a:tcPr marL="9525" marR="9525" marT="38100" marB="38100" anchor="ctr"/>
                </a:tc>
                <a:tc>
                  <a:txBody>
                    <a:bodyPr/>
                    <a:lstStyle/>
                    <a:p>
                      <a:pPr algn="r" fontAlgn="ctr"/>
                      <a:r>
                        <a:rPr lang="en-AU" sz="1100" b="1" i="0" u="none" strike="noStrike" dirty="0">
                          <a:solidFill>
                            <a:srgbClr val="000000"/>
                          </a:solidFill>
                          <a:effectLst/>
                          <a:latin typeface="+mn-lt"/>
                        </a:rPr>
                        <a:t>81.84</a:t>
                      </a:r>
                    </a:p>
                  </a:txBody>
                  <a:tcPr marL="9525" marR="9525" marT="38100" marB="38100" anchor="ctr"/>
                </a:tc>
                <a:tc>
                  <a:txBody>
                    <a:bodyPr/>
                    <a:lstStyle/>
                    <a:p>
                      <a:pPr algn="r" fontAlgn="ctr"/>
                      <a:r>
                        <a:rPr lang="en-AU" sz="1100" b="1" i="0" u="none" strike="noStrike" dirty="0">
                          <a:solidFill>
                            <a:srgbClr val="000000"/>
                          </a:solidFill>
                          <a:effectLst/>
                          <a:latin typeface="+mn-lt"/>
                        </a:rPr>
                        <a:t>81.59</a:t>
                      </a:r>
                    </a:p>
                  </a:txBody>
                  <a:tcPr marL="9525" marR="9525" marT="38100" marB="38100" anchor="ctr"/>
                </a:tc>
                <a:tc>
                  <a:txBody>
                    <a:bodyPr/>
                    <a:lstStyle/>
                    <a:p>
                      <a:pPr algn="r" fontAlgn="ctr"/>
                      <a:r>
                        <a:rPr lang="en-AU" sz="1100" b="1" i="0" u="none" strike="noStrike" dirty="0">
                          <a:solidFill>
                            <a:srgbClr val="000000"/>
                          </a:solidFill>
                          <a:effectLst/>
                          <a:latin typeface="+mn-lt"/>
                        </a:rPr>
                        <a:t>77.91</a:t>
                      </a:r>
                    </a:p>
                  </a:txBody>
                  <a:tcPr marL="9525" marR="9525" marT="38100" marB="38100" anchor="ctr"/>
                </a:tc>
                <a:tc>
                  <a:txBody>
                    <a:bodyPr/>
                    <a:lstStyle/>
                    <a:p>
                      <a:pPr algn="r" fontAlgn="ctr"/>
                      <a:r>
                        <a:rPr lang="en-AU" sz="1100" b="1" i="0" u="none" strike="noStrike">
                          <a:solidFill>
                            <a:srgbClr val="000000"/>
                          </a:solidFill>
                          <a:effectLst/>
                          <a:latin typeface="+mn-lt"/>
                        </a:rPr>
                        <a:t>87.42</a:t>
                      </a:r>
                    </a:p>
                  </a:txBody>
                  <a:tcPr marL="9525" marR="9525" marT="38100" marB="38100" anchor="ctr"/>
                </a:tc>
                <a:tc>
                  <a:txBody>
                    <a:bodyPr/>
                    <a:lstStyle/>
                    <a:p>
                      <a:pPr algn="r" fontAlgn="ctr"/>
                      <a:r>
                        <a:rPr lang="en-AU" sz="1100" b="1" i="0" u="none" strike="noStrike" dirty="0">
                          <a:solidFill>
                            <a:srgbClr val="000000"/>
                          </a:solidFill>
                          <a:effectLst/>
                          <a:latin typeface="+mn-lt"/>
                        </a:rPr>
                        <a:t>85.58</a:t>
                      </a:r>
                    </a:p>
                  </a:txBody>
                  <a:tcPr marL="9525" marR="9525" marT="38100" marB="38100" anchor="ctr"/>
                </a:tc>
                <a:tc>
                  <a:txBody>
                    <a:bodyPr/>
                    <a:lstStyle/>
                    <a:p>
                      <a:pPr algn="r" fontAlgn="ctr"/>
                      <a:r>
                        <a:rPr lang="en-AU" sz="1100" b="1" i="0" u="none" strike="noStrike" dirty="0">
                          <a:solidFill>
                            <a:srgbClr val="000000"/>
                          </a:solidFill>
                          <a:effectLst/>
                          <a:latin typeface="+mn-lt"/>
                        </a:rPr>
                        <a:t>89.88</a:t>
                      </a:r>
                    </a:p>
                  </a:txBody>
                  <a:tcPr marL="9525" marR="9525" marT="38100" marB="38100" anchor="ctr"/>
                </a:tc>
                <a:tc>
                  <a:txBody>
                    <a:bodyPr/>
                    <a:lstStyle/>
                    <a:p>
                      <a:pPr algn="r" fontAlgn="ctr"/>
                      <a:r>
                        <a:rPr lang="en-AU" sz="1100" b="1" i="0" u="none" strike="noStrike" dirty="0">
                          <a:solidFill>
                            <a:srgbClr val="000000"/>
                          </a:solidFill>
                          <a:effectLst/>
                          <a:latin typeface="+mn-lt"/>
                        </a:rPr>
                        <a:t>88.34</a:t>
                      </a:r>
                    </a:p>
                  </a:txBody>
                  <a:tcPr marL="9525" marR="9525" marT="38100" marB="38100" anchor="ctr"/>
                </a:tc>
                <a:tc>
                  <a:txBody>
                    <a:bodyPr/>
                    <a:lstStyle/>
                    <a:p>
                      <a:pPr algn="r" fontAlgn="ctr"/>
                      <a:r>
                        <a:rPr lang="en-AU" sz="1100" b="1" i="0" u="none" strike="noStrike" dirty="0">
                          <a:solidFill>
                            <a:srgbClr val="000000"/>
                          </a:solidFill>
                          <a:effectLst/>
                          <a:latin typeface="+mn-lt"/>
                        </a:rPr>
                        <a:t>77.20</a:t>
                      </a:r>
                    </a:p>
                  </a:txBody>
                  <a:tcPr marL="9525" marR="9525" marT="38100" marB="38100" anchor="ctr"/>
                </a:tc>
                <a:tc>
                  <a:txBody>
                    <a:bodyPr/>
                    <a:lstStyle/>
                    <a:p>
                      <a:pPr algn="r" fontAlgn="ctr"/>
                      <a:r>
                        <a:rPr lang="en-AU" sz="1100" b="1" i="0" u="none" strike="noStrike">
                          <a:solidFill>
                            <a:srgbClr val="000000"/>
                          </a:solidFill>
                          <a:effectLst/>
                          <a:latin typeface="+mn-lt"/>
                        </a:rPr>
                        <a:t>83.82</a:t>
                      </a:r>
                    </a:p>
                  </a:txBody>
                  <a:tcPr marL="9525" marR="9525" marT="38100" marB="38100" anchor="ctr"/>
                </a:tc>
                <a:tc>
                  <a:txBody>
                    <a:bodyPr/>
                    <a:lstStyle/>
                    <a:p>
                      <a:pPr algn="r" fontAlgn="ctr"/>
                      <a:r>
                        <a:rPr lang="en-AU" sz="1100" b="1" i="0" u="none" strike="noStrike" dirty="0">
                          <a:solidFill>
                            <a:srgbClr val="000000"/>
                          </a:solidFill>
                          <a:effectLst/>
                          <a:latin typeface="+mn-lt"/>
                        </a:rPr>
                        <a:t>83.91</a:t>
                      </a:r>
                    </a:p>
                  </a:txBody>
                  <a:tcPr marL="9525" marR="9525" marT="38100" marB="38100" anchor="ctr"/>
                </a:tc>
                <a:tc>
                  <a:txBody>
                    <a:bodyPr/>
                    <a:lstStyle/>
                    <a:p>
                      <a:pPr algn="r" fontAlgn="ctr"/>
                      <a:r>
                        <a:rPr lang="en-AU" sz="1100" b="1" i="0" u="none" strike="noStrike" dirty="0">
                          <a:solidFill>
                            <a:srgbClr val="000000"/>
                          </a:solidFill>
                          <a:effectLst/>
                          <a:latin typeface="+mn-lt"/>
                        </a:rPr>
                        <a:t>85.67</a:t>
                      </a:r>
                    </a:p>
                  </a:txBody>
                  <a:tcPr marL="9525" marR="9525" marT="38100" marB="38100" anchor="ctr"/>
                </a:tc>
                <a:tc>
                  <a:txBody>
                    <a:bodyPr/>
                    <a:lstStyle/>
                    <a:p>
                      <a:pPr algn="r" fontAlgn="ctr"/>
                      <a:r>
                        <a:rPr lang="en-AU" sz="1100" b="1" i="0" u="none" strike="noStrike" dirty="0">
                          <a:solidFill>
                            <a:srgbClr val="000000"/>
                          </a:solidFill>
                          <a:effectLst/>
                          <a:latin typeface="+mn-lt"/>
                        </a:rPr>
                        <a:t>84.83</a:t>
                      </a:r>
                    </a:p>
                  </a:txBody>
                  <a:tcPr marL="9525" marR="9525" marT="38100" marB="38100" anchor="ctr"/>
                </a:tc>
                <a:extLst>
                  <a:ext uri="{0D108BD9-81ED-4DB2-BD59-A6C34878D82A}">
                    <a16:rowId xmlns:a16="http://schemas.microsoft.com/office/drawing/2014/main" val="1210309347"/>
                  </a:ext>
                </a:extLst>
              </a:tr>
            </a:tbl>
          </a:graphicData>
        </a:graphic>
      </p:graphicFrame>
      <p:sp>
        <p:nvSpPr>
          <p:cNvPr id="21" name="Rectangle 20">
            <a:extLst>
              <a:ext uri="{FF2B5EF4-FFF2-40B4-BE49-F238E27FC236}">
                <a16:creationId xmlns:a16="http://schemas.microsoft.com/office/drawing/2014/main" id="{83A1CBA3-EC75-5C49-CD43-67EB0D717402}"/>
              </a:ext>
            </a:extLst>
          </p:cNvPr>
          <p:cNvSpPr/>
          <p:nvPr/>
        </p:nvSpPr>
        <p:spPr>
          <a:xfrm>
            <a:off x="4211254" y="5913190"/>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300F098-BDBD-59F6-F755-F26240A615E3}"/>
              </a:ext>
            </a:extLst>
          </p:cNvPr>
          <p:cNvSpPr/>
          <p:nvPr/>
        </p:nvSpPr>
        <p:spPr>
          <a:xfrm>
            <a:off x="8081133" y="6147099"/>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D301C034-F8BE-27E6-56A3-550B1A94E6B0}"/>
              </a:ext>
            </a:extLst>
          </p:cNvPr>
          <p:cNvSpPr/>
          <p:nvPr/>
        </p:nvSpPr>
        <p:spPr>
          <a:xfrm>
            <a:off x="8081133" y="5893538"/>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AC5CCD86-19A9-1B85-6BE3-FBBD2D4A3C51}"/>
              </a:ext>
            </a:extLst>
          </p:cNvPr>
          <p:cNvSpPr/>
          <p:nvPr/>
        </p:nvSpPr>
        <p:spPr>
          <a:xfrm>
            <a:off x="1363377" y="5892761"/>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D9482A2E-704D-7BBB-8AC9-E3CF0D819C46}"/>
              </a:ext>
            </a:extLst>
          </p:cNvPr>
          <p:cNvSpPr/>
          <p:nvPr/>
        </p:nvSpPr>
        <p:spPr>
          <a:xfrm>
            <a:off x="227721" y="586582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33CEAFF-F48F-9AD5-1A8B-C4F1B47D02AF}"/>
              </a:ext>
            </a:extLst>
          </p:cNvPr>
          <p:cNvSpPr/>
          <p:nvPr/>
        </p:nvSpPr>
        <p:spPr>
          <a:xfrm>
            <a:off x="208319" y="6106385"/>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180F1C2D-00CB-F00C-836F-7472E224D2E2}"/>
              </a:ext>
            </a:extLst>
          </p:cNvPr>
          <p:cNvSpPr/>
          <p:nvPr/>
        </p:nvSpPr>
        <p:spPr>
          <a:xfrm>
            <a:off x="183079" y="563214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1909B1F9-89BC-71CD-3F93-C46AA0860BF9}"/>
              </a:ext>
            </a:extLst>
          </p:cNvPr>
          <p:cNvSpPr/>
          <p:nvPr/>
        </p:nvSpPr>
        <p:spPr>
          <a:xfrm>
            <a:off x="9775720" y="586582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7D31BF87-4A46-8256-6952-1E94F400F41F}"/>
              </a:ext>
            </a:extLst>
          </p:cNvPr>
          <p:cNvSpPr/>
          <p:nvPr/>
        </p:nvSpPr>
        <p:spPr>
          <a:xfrm>
            <a:off x="6979840" y="5853141"/>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5C613C55-7390-1327-EA7E-D2D1FD97E340}"/>
              </a:ext>
            </a:extLst>
          </p:cNvPr>
          <p:cNvSpPr/>
          <p:nvPr/>
        </p:nvSpPr>
        <p:spPr>
          <a:xfrm>
            <a:off x="1363377" y="4398281"/>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887EDCDF-ED26-000F-9335-C3AFA15791BE}"/>
              </a:ext>
            </a:extLst>
          </p:cNvPr>
          <p:cNvSpPr/>
          <p:nvPr/>
        </p:nvSpPr>
        <p:spPr>
          <a:xfrm>
            <a:off x="8081133" y="4402027"/>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EE56EB7-BC06-DBDC-D576-5BADAD91835F}"/>
              </a:ext>
            </a:extLst>
          </p:cNvPr>
          <p:cNvSpPr/>
          <p:nvPr/>
        </p:nvSpPr>
        <p:spPr>
          <a:xfrm>
            <a:off x="4142674" y="4316459"/>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370A79C-9B20-9777-F064-8369B6750125}"/>
              </a:ext>
            </a:extLst>
          </p:cNvPr>
          <p:cNvSpPr/>
          <p:nvPr/>
        </p:nvSpPr>
        <p:spPr>
          <a:xfrm>
            <a:off x="6935538" y="4385985"/>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2" name="Picture 41">
            <a:extLst>
              <a:ext uri="{FF2B5EF4-FFF2-40B4-BE49-F238E27FC236}">
                <a16:creationId xmlns:a16="http://schemas.microsoft.com/office/drawing/2014/main" id="{488D20E3-7AFE-DF73-F55F-9B482A7B088C}"/>
              </a:ext>
            </a:extLst>
          </p:cNvPr>
          <p:cNvPicPr>
            <a:picLocks noChangeAspect="1"/>
          </p:cNvPicPr>
          <p:nvPr/>
        </p:nvPicPr>
        <p:blipFill>
          <a:blip r:embed="rId3"/>
          <a:stretch>
            <a:fillRect/>
          </a:stretch>
        </p:blipFill>
        <p:spPr>
          <a:xfrm>
            <a:off x="7156018" y="1161093"/>
            <a:ext cx="2137228" cy="1925218"/>
          </a:xfrm>
          <a:prstGeom prst="rect">
            <a:avLst/>
          </a:prstGeom>
        </p:spPr>
      </p:pic>
      <p:sp>
        <p:nvSpPr>
          <p:cNvPr id="43" name="Rectangle 42">
            <a:extLst>
              <a:ext uri="{FF2B5EF4-FFF2-40B4-BE49-F238E27FC236}">
                <a16:creationId xmlns:a16="http://schemas.microsoft.com/office/drawing/2014/main" id="{CBAEC088-81EC-6F9E-9989-E47EA5497C58}"/>
              </a:ext>
            </a:extLst>
          </p:cNvPr>
          <p:cNvSpPr/>
          <p:nvPr/>
        </p:nvSpPr>
        <p:spPr>
          <a:xfrm>
            <a:off x="9710922" y="4326178"/>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42C0A198-DA48-548A-9D9F-4C3AA256E7F3}"/>
              </a:ext>
            </a:extLst>
          </p:cNvPr>
          <p:cNvSpPr/>
          <p:nvPr/>
        </p:nvSpPr>
        <p:spPr>
          <a:xfrm>
            <a:off x="7050517" y="954508"/>
            <a:ext cx="2252567" cy="208197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pic>
        <p:nvPicPr>
          <p:cNvPr id="6" name="Picture 5" descr="A yellow and purple squares with black text&#10;&#10;Description automatically generated">
            <a:extLst>
              <a:ext uri="{FF2B5EF4-FFF2-40B4-BE49-F238E27FC236}">
                <a16:creationId xmlns:a16="http://schemas.microsoft.com/office/drawing/2014/main" id="{8B0C02A1-10E3-E60B-44CD-ABB5300E4D2C}"/>
              </a:ext>
            </a:extLst>
          </p:cNvPr>
          <p:cNvPicPr>
            <a:picLocks noChangeAspect="1"/>
          </p:cNvPicPr>
          <p:nvPr/>
        </p:nvPicPr>
        <p:blipFill>
          <a:blip r:embed="rId4"/>
          <a:stretch>
            <a:fillRect/>
          </a:stretch>
        </p:blipFill>
        <p:spPr>
          <a:xfrm>
            <a:off x="9408585" y="1023411"/>
            <a:ext cx="2372056" cy="2200582"/>
          </a:xfrm>
          <a:prstGeom prst="rect">
            <a:avLst/>
          </a:prstGeom>
        </p:spPr>
      </p:pic>
    </p:spTree>
    <p:extLst>
      <p:ext uri="{BB962C8B-B14F-4D97-AF65-F5344CB8AC3E}">
        <p14:creationId xmlns:p14="http://schemas.microsoft.com/office/powerpoint/2010/main" val="19433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416716E-F95E-B379-4E8D-B76E19269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CF19D-9EFC-D961-B5A0-739BAECCE562}"/>
              </a:ext>
            </a:extLst>
          </p:cNvPr>
          <p:cNvSpPr>
            <a:spLocks noGrp="1"/>
          </p:cNvSpPr>
          <p:nvPr>
            <p:ph type="title"/>
          </p:nvPr>
        </p:nvSpPr>
        <p:spPr>
          <a:xfrm>
            <a:off x="421804" y="767081"/>
            <a:ext cx="4565385" cy="1577668"/>
          </a:xfrm>
        </p:spPr>
        <p:txBody>
          <a:bodyPr>
            <a:normAutofit/>
          </a:bodyPr>
          <a:lstStyle/>
          <a:p>
            <a:r>
              <a:rPr lang="en-AU" sz="3600" b="1" i="0" dirty="0">
                <a:effectLst/>
              </a:rPr>
              <a:t>Comparing Machine Learning Models</a:t>
            </a:r>
            <a:endParaRPr lang="en-AU" sz="3600" b="1" dirty="0"/>
          </a:p>
        </p:txBody>
      </p:sp>
      <p:graphicFrame>
        <p:nvGraphicFramePr>
          <p:cNvPr id="8" name="Content Placeholder 7">
            <a:extLst>
              <a:ext uri="{FF2B5EF4-FFF2-40B4-BE49-F238E27FC236}">
                <a16:creationId xmlns:a16="http://schemas.microsoft.com/office/drawing/2014/main" id="{F09F538E-2E31-9D69-EE46-AAEC9D6083EE}"/>
              </a:ext>
            </a:extLst>
          </p:cNvPr>
          <p:cNvGraphicFramePr>
            <a:graphicFrameLocks noGrp="1"/>
          </p:cNvGraphicFramePr>
          <p:nvPr>
            <p:ph idx="1"/>
            <p:extLst>
              <p:ext uri="{D42A27DB-BD31-4B8C-83A1-F6EECF244321}">
                <p14:modId xmlns:p14="http://schemas.microsoft.com/office/powerpoint/2010/main" val="518269889"/>
              </p:ext>
            </p:extLst>
          </p:nvPr>
        </p:nvGraphicFramePr>
        <p:xfrm>
          <a:off x="5300988" y="3600111"/>
          <a:ext cx="6351347" cy="2491933"/>
        </p:xfrm>
        <a:graphic>
          <a:graphicData uri="http://schemas.openxmlformats.org/drawingml/2006/table">
            <a:tbl>
              <a:tblPr>
                <a:tableStyleId>{616DA210-FB5B-4158-B5E0-FEB733F419BA}</a:tableStyleId>
              </a:tblPr>
              <a:tblGrid>
                <a:gridCol w="559767">
                  <a:extLst>
                    <a:ext uri="{9D8B030D-6E8A-4147-A177-3AD203B41FA5}">
                      <a16:colId xmlns:a16="http://schemas.microsoft.com/office/drawing/2014/main" val="4072077807"/>
                    </a:ext>
                  </a:extLst>
                </a:gridCol>
                <a:gridCol w="586367">
                  <a:extLst>
                    <a:ext uri="{9D8B030D-6E8A-4147-A177-3AD203B41FA5}">
                      <a16:colId xmlns:a16="http://schemas.microsoft.com/office/drawing/2014/main" val="1292871877"/>
                    </a:ext>
                  </a:extLst>
                </a:gridCol>
                <a:gridCol w="559767">
                  <a:extLst>
                    <a:ext uri="{9D8B030D-6E8A-4147-A177-3AD203B41FA5}">
                      <a16:colId xmlns:a16="http://schemas.microsoft.com/office/drawing/2014/main" val="2843498621"/>
                    </a:ext>
                  </a:extLst>
                </a:gridCol>
                <a:gridCol w="559767">
                  <a:extLst>
                    <a:ext uri="{9D8B030D-6E8A-4147-A177-3AD203B41FA5}">
                      <a16:colId xmlns:a16="http://schemas.microsoft.com/office/drawing/2014/main" val="2651323134"/>
                    </a:ext>
                  </a:extLst>
                </a:gridCol>
                <a:gridCol w="632469">
                  <a:extLst>
                    <a:ext uri="{9D8B030D-6E8A-4147-A177-3AD203B41FA5}">
                      <a16:colId xmlns:a16="http://schemas.microsoft.com/office/drawing/2014/main" val="12907392"/>
                    </a:ext>
                  </a:extLst>
                </a:gridCol>
                <a:gridCol w="579120">
                  <a:extLst>
                    <a:ext uri="{9D8B030D-6E8A-4147-A177-3AD203B41FA5}">
                      <a16:colId xmlns:a16="http://schemas.microsoft.com/office/drawing/2014/main" val="3207886249"/>
                    </a:ext>
                  </a:extLst>
                </a:gridCol>
                <a:gridCol w="635022">
                  <a:extLst>
                    <a:ext uri="{9D8B030D-6E8A-4147-A177-3AD203B41FA5}">
                      <a16:colId xmlns:a16="http://schemas.microsoft.com/office/drawing/2014/main" val="404357857"/>
                    </a:ext>
                  </a:extLst>
                </a:gridCol>
                <a:gridCol w="559767">
                  <a:extLst>
                    <a:ext uri="{9D8B030D-6E8A-4147-A177-3AD203B41FA5}">
                      <a16:colId xmlns:a16="http://schemas.microsoft.com/office/drawing/2014/main" val="418937264"/>
                    </a:ext>
                  </a:extLst>
                </a:gridCol>
                <a:gridCol w="559767">
                  <a:extLst>
                    <a:ext uri="{9D8B030D-6E8A-4147-A177-3AD203B41FA5}">
                      <a16:colId xmlns:a16="http://schemas.microsoft.com/office/drawing/2014/main" val="2088947115"/>
                    </a:ext>
                  </a:extLst>
                </a:gridCol>
                <a:gridCol w="559767">
                  <a:extLst>
                    <a:ext uri="{9D8B030D-6E8A-4147-A177-3AD203B41FA5}">
                      <a16:colId xmlns:a16="http://schemas.microsoft.com/office/drawing/2014/main" val="3229825538"/>
                    </a:ext>
                  </a:extLst>
                </a:gridCol>
                <a:gridCol w="559767">
                  <a:extLst>
                    <a:ext uri="{9D8B030D-6E8A-4147-A177-3AD203B41FA5}">
                      <a16:colId xmlns:a16="http://schemas.microsoft.com/office/drawing/2014/main" val="944330396"/>
                    </a:ext>
                  </a:extLst>
                </a:gridCol>
              </a:tblGrid>
              <a:tr h="920308">
                <a:tc>
                  <a:txBody>
                    <a:bodyPr/>
                    <a:lstStyle/>
                    <a:p>
                      <a:pPr algn="ctr" fontAlgn="ctr"/>
                      <a:r>
                        <a:rPr lang="en-AU" sz="1000" b="1" i="0" u="none" strike="noStrike" dirty="0">
                          <a:solidFill>
                            <a:srgbClr val="000000"/>
                          </a:solidFill>
                          <a:effectLst/>
                          <a:latin typeface="Calibri" panose="020F0502020204030204" pitchFamily="34" charset="0"/>
                        </a:rPr>
                        <a:t> </a:t>
                      </a:r>
                    </a:p>
                  </a:txBody>
                  <a:tcPr marL="9525" marR="9525" marT="38100" marB="38100" anchor="ctr"/>
                </a:tc>
                <a:tc>
                  <a:txBody>
                    <a:bodyPr/>
                    <a:lstStyle/>
                    <a:p>
                      <a:pPr algn="ctr" fontAlgn="ctr"/>
                      <a:r>
                        <a:rPr lang="en-AU" sz="10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Vectorizer</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Accuracy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Precision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Recall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F1 Score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TN</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FP</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FN</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TP</a:t>
                      </a:r>
                    </a:p>
                  </a:txBody>
                  <a:tcPr marL="9525" marR="9525" marT="9525" marB="0" anchor="ctr"/>
                </a:tc>
                <a:extLst>
                  <a:ext uri="{0D108BD9-81ED-4DB2-BD59-A6C34878D82A}">
                    <a16:rowId xmlns:a16="http://schemas.microsoft.com/office/drawing/2014/main" val="1776189219"/>
                  </a:ext>
                </a:extLst>
              </a:tr>
              <a:tr h="193749">
                <a:tc>
                  <a:txBody>
                    <a:bodyPr/>
                    <a:lstStyle/>
                    <a:p>
                      <a:pPr algn="ctr" fontAlgn="ctr"/>
                      <a:r>
                        <a:rPr lang="en-AU" sz="1000" b="1" i="0" u="none" strike="noStrike">
                          <a:solidFill>
                            <a:srgbClr val="000000"/>
                          </a:solidFill>
                          <a:effectLst/>
                          <a:latin typeface="Calibri" panose="020F0502020204030204" pitchFamily="34" charset="0"/>
                        </a:rPr>
                        <a:t>47</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XGB</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294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68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1763636958"/>
                  </a:ext>
                </a:extLst>
              </a:tr>
              <a:tr h="193749">
                <a:tc>
                  <a:txBody>
                    <a:bodyPr/>
                    <a:lstStyle/>
                    <a:p>
                      <a:pPr algn="ctr" fontAlgn="ctr"/>
                      <a:r>
                        <a:rPr lang="en-AU" sz="1000" b="1" i="0" u="none" strike="noStrike">
                          <a:solidFill>
                            <a:srgbClr val="000000"/>
                          </a:solidFill>
                          <a:effectLst/>
                          <a:latin typeface="Calibri" panose="020F0502020204030204" pitchFamily="34" charset="0"/>
                        </a:rPr>
                        <a:t>17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AU" sz="1000" b="1" i="0" u="none" strike="noStrike" dirty="0">
                          <a:solidFill>
                            <a:srgbClr val="000000"/>
                          </a:solidFill>
                          <a:effectLst/>
                          <a:latin typeface="Calibri" panose="020F0502020204030204" pitchFamily="34" charset="0"/>
                        </a:rPr>
                        <a:t>XGB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294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68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3134097948"/>
                  </a:ext>
                </a:extLst>
              </a:tr>
              <a:tr h="193749">
                <a:tc>
                  <a:txBody>
                    <a:bodyPr/>
                    <a:lstStyle/>
                    <a:p>
                      <a:pPr algn="ctr" fontAlgn="ctr"/>
                      <a:r>
                        <a:rPr lang="en-AU" sz="1000" b="1" i="0" u="none" strike="noStrike">
                          <a:solidFill>
                            <a:srgbClr val="000000"/>
                          </a:solidFill>
                          <a:effectLst/>
                          <a:latin typeface="Calibri" panose="020F0502020204030204" pitchFamily="34" charset="0"/>
                        </a:rPr>
                        <a:t>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ctr"/>
                      <a:r>
                        <a:rPr lang="en-AU" sz="1000" b="0" i="0" u="none" strike="noStrike" dirty="0">
                          <a:solidFill>
                            <a:srgbClr val="000000"/>
                          </a:solidFill>
                          <a:effectLst/>
                          <a:latin typeface="Calibri" panose="020F0502020204030204" pitchFamily="34" charset="0"/>
                        </a:rPr>
                        <a:t>TF-IDF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289</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73</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2013124233"/>
                  </a:ext>
                </a:extLst>
              </a:tr>
              <a:tr h="193749">
                <a:tc>
                  <a:txBody>
                    <a:bodyPr/>
                    <a:lstStyle/>
                    <a:p>
                      <a:pPr algn="ctr" fontAlgn="ctr"/>
                      <a:r>
                        <a:rPr lang="en-AU" sz="1000" b="1" i="0" u="none" strike="noStrike">
                          <a:solidFill>
                            <a:srgbClr val="000000"/>
                          </a:solidFill>
                          <a:effectLst/>
                          <a:latin typeface="Calibri" panose="020F0502020204030204" pitchFamily="34" charset="0"/>
                        </a:rPr>
                        <a:t>45</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4041241778"/>
                  </a:ext>
                </a:extLst>
              </a:tr>
              <a:tr h="193749">
                <a:tc>
                  <a:txBody>
                    <a:bodyPr/>
                    <a:lstStyle/>
                    <a:p>
                      <a:pPr algn="ctr" fontAlgn="ctr"/>
                      <a:r>
                        <a:rPr lang="en-AU" sz="1000" b="1" i="0" u="none" strike="noStrike">
                          <a:solidFill>
                            <a:srgbClr val="000000"/>
                          </a:solidFill>
                          <a:effectLst/>
                          <a:latin typeface="Calibri" panose="020F0502020204030204" pitchFamily="34" charset="0"/>
                        </a:rPr>
                        <a:t>39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tc>
                <a:tc>
                  <a:txBody>
                    <a:bodyPr/>
                    <a:lstStyle/>
                    <a:p>
                      <a:pPr algn="l" fontAlgn="ctr"/>
                      <a:r>
                        <a:rPr lang="en-AU" sz="1000" b="0" i="0" u="none" strike="noStrike" dirty="0">
                          <a:solidFill>
                            <a:srgbClr val="000000"/>
                          </a:solidFill>
                          <a:effectLst/>
                          <a:latin typeface="Calibri" panose="020F0502020204030204" pitchFamily="34" charset="0"/>
                        </a:rPr>
                        <a:t>TF-IDF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2204764534"/>
                  </a:ext>
                </a:extLst>
              </a:tr>
            </a:tbl>
          </a:graphicData>
        </a:graphic>
      </p:graphicFrame>
      <p:graphicFrame>
        <p:nvGraphicFramePr>
          <p:cNvPr id="12" name="Content Placeholder 7">
            <a:extLst>
              <a:ext uri="{FF2B5EF4-FFF2-40B4-BE49-F238E27FC236}">
                <a16:creationId xmlns:a16="http://schemas.microsoft.com/office/drawing/2014/main" id="{DE0E0845-3007-40EF-C825-1367CA088A0E}"/>
              </a:ext>
            </a:extLst>
          </p:cNvPr>
          <p:cNvGraphicFramePr>
            <a:graphicFrameLocks/>
          </p:cNvGraphicFramePr>
          <p:nvPr>
            <p:extLst>
              <p:ext uri="{D42A27DB-BD31-4B8C-83A1-F6EECF244321}">
                <p14:modId xmlns:p14="http://schemas.microsoft.com/office/powerpoint/2010/main" val="4253562737"/>
              </p:ext>
            </p:extLst>
          </p:nvPr>
        </p:nvGraphicFramePr>
        <p:xfrm>
          <a:off x="5303520" y="630786"/>
          <a:ext cx="6348815" cy="2627104"/>
        </p:xfrm>
        <a:graphic>
          <a:graphicData uri="http://schemas.openxmlformats.org/drawingml/2006/table">
            <a:tbl>
              <a:tblPr>
                <a:tableStyleId>{616DA210-FB5B-4158-B5E0-FEB733F419BA}</a:tableStyleId>
              </a:tblPr>
              <a:tblGrid>
                <a:gridCol w="557228">
                  <a:extLst>
                    <a:ext uri="{9D8B030D-6E8A-4147-A177-3AD203B41FA5}">
                      <a16:colId xmlns:a16="http://schemas.microsoft.com/office/drawing/2014/main" val="4072077807"/>
                    </a:ext>
                  </a:extLst>
                </a:gridCol>
                <a:gridCol w="601012">
                  <a:extLst>
                    <a:ext uri="{9D8B030D-6E8A-4147-A177-3AD203B41FA5}">
                      <a16:colId xmlns:a16="http://schemas.microsoft.com/office/drawing/2014/main" val="1292871877"/>
                    </a:ext>
                  </a:extLst>
                </a:gridCol>
                <a:gridCol w="579120">
                  <a:extLst>
                    <a:ext uri="{9D8B030D-6E8A-4147-A177-3AD203B41FA5}">
                      <a16:colId xmlns:a16="http://schemas.microsoft.com/office/drawing/2014/main" val="2843498621"/>
                    </a:ext>
                  </a:extLst>
                </a:gridCol>
                <a:gridCol w="780965">
                  <a:extLst>
                    <a:ext uri="{9D8B030D-6E8A-4147-A177-3AD203B41FA5}">
                      <a16:colId xmlns:a16="http://schemas.microsoft.com/office/drawing/2014/main" val="2651323134"/>
                    </a:ext>
                  </a:extLst>
                </a:gridCol>
                <a:gridCol w="640081">
                  <a:extLst>
                    <a:ext uri="{9D8B030D-6E8A-4147-A177-3AD203B41FA5}">
                      <a16:colId xmlns:a16="http://schemas.microsoft.com/office/drawing/2014/main" val="12907392"/>
                    </a:ext>
                  </a:extLst>
                </a:gridCol>
                <a:gridCol w="497840">
                  <a:extLst>
                    <a:ext uri="{9D8B030D-6E8A-4147-A177-3AD203B41FA5}">
                      <a16:colId xmlns:a16="http://schemas.microsoft.com/office/drawing/2014/main" val="3207886249"/>
                    </a:ext>
                  </a:extLst>
                </a:gridCol>
                <a:gridCol w="619761">
                  <a:extLst>
                    <a:ext uri="{9D8B030D-6E8A-4147-A177-3AD203B41FA5}">
                      <a16:colId xmlns:a16="http://schemas.microsoft.com/office/drawing/2014/main" val="404357857"/>
                    </a:ext>
                  </a:extLst>
                </a:gridCol>
                <a:gridCol w="497840">
                  <a:extLst>
                    <a:ext uri="{9D8B030D-6E8A-4147-A177-3AD203B41FA5}">
                      <a16:colId xmlns:a16="http://schemas.microsoft.com/office/drawing/2014/main" val="418937264"/>
                    </a:ext>
                  </a:extLst>
                </a:gridCol>
                <a:gridCol w="455432">
                  <a:extLst>
                    <a:ext uri="{9D8B030D-6E8A-4147-A177-3AD203B41FA5}">
                      <a16:colId xmlns:a16="http://schemas.microsoft.com/office/drawing/2014/main" val="2088947115"/>
                    </a:ext>
                  </a:extLst>
                </a:gridCol>
                <a:gridCol w="559768">
                  <a:extLst>
                    <a:ext uri="{9D8B030D-6E8A-4147-A177-3AD203B41FA5}">
                      <a16:colId xmlns:a16="http://schemas.microsoft.com/office/drawing/2014/main" val="3229825538"/>
                    </a:ext>
                  </a:extLst>
                </a:gridCol>
                <a:gridCol w="559768">
                  <a:extLst>
                    <a:ext uri="{9D8B030D-6E8A-4147-A177-3AD203B41FA5}">
                      <a16:colId xmlns:a16="http://schemas.microsoft.com/office/drawing/2014/main" val="944330396"/>
                    </a:ext>
                  </a:extLst>
                </a:gridCol>
              </a:tblGrid>
              <a:tr h="722104">
                <a:tc>
                  <a:txBody>
                    <a:bodyPr/>
                    <a:lstStyle/>
                    <a:p>
                      <a:pPr algn="ctr" fontAlgn="ctr"/>
                      <a:r>
                        <a:rPr lang="en-AU" sz="1000" b="1"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Vectorizer</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Accuracy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Precision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Recall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F1 Score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TN</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FP</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FN</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TP</a:t>
                      </a:r>
                    </a:p>
                  </a:txBody>
                  <a:tcPr marL="9525" marR="9525" marT="9525" marB="0" anchor="ctr"/>
                </a:tc>
                <a:extLst>
                  <a:ext uri="{0D108BD9-81ED-4DB2-BD59-A6C34878D82A}">
                    <a16:rowId xmlns:a16="http://schemas.microsoft.com/office/drawing/2014/main" val="1776189219"/>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Hashing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extLst>
                  <a:ext uri="{0D108BD9-81ED-4DB2-BD59-A6C34878D82A}">
                    <a16:rowId xmlns:a16="http://schemas.microsoft.com/office/drawing/2014/main" val="176363695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XGB</a:t>
                      </a:r>
                    </a:p>
                  </a:txBody>
                  <a:tcPr marL="9525" marR="95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N-gram Vectorizer</a:t>
                      </a:r>
                    </a:p>
                  </a:txBody>
                  <a:tcPr marL="9525" marR="9525" marT="38100" marB="38100" anchor="ctr">
                    <a:lnL w="12700" cap="flat" cmpd="sng" algn="ctr">
                      <a:solidFill>
                        <a:schemeClr val="tx1"/>
                      </a:solidFill>
                      <a:prstDash val="solid"/>
                      <a:round/>
                      <a:headEnd type="none" w="med" len="med"/>
                      <a:tailEnd type="none" w="med" len="med"/>
                    </a:lnL>
                  </a:tcP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293</a:t>
                      </a:r>
                    </a:p>
                  </a:txBody>
                  <a:tcPr marL="9525" marR="9525" marT="38100" marB="38100" anchor="ctr"/>
                </a:tc>
                <a:extLst>
                  <a:ext uri="{0D108BD9-81ED-4DB2-BD59-A6C34878D82A}">
                    <a16:rowId xmlns:a16="http://schemas.microsoft.com/office/drawing/2014/main" val="313409794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lnT w="12700" cap="flat" cmpd="sng" algn="ctr">
                      <a:solidFill>
                        <a:schemeClr val="tx1"/>
                      </a:solidFill>
                      <a:prstDash val="solid"/>
                      <a:round/>
                      <a:headEnd type="none" w="med" len="med"/>
                      <a:tailEnd type="none" w="med" len="med"/>
                    </a:lnT>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71</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298</a:t>
                      </a:r>
                    </a:p>
                  </a:txBody>
                  <a:tcPr marL="9525" marR="9525" marT="38100" marB="38100" anchor="ctr"/>
                </a:tc>
                <a:extLst>
                  <a:ext uri="{0D108BD9-81ED-4DB2-BD59-A6C34878D82A}">
                    <a16:rowId xmlns:a16="http://schemas.microsoft.com/office/drawing/2014/main" val="2013124233"/>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XGB</a:t>
                      </a:r>
                    </a:p>
                  </a:txBody>
                  <a:tcPr marL="9525" marR="9525" marT="38100" marB="38100" anchor="ct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TF-IDF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288</a:t>
                      </a:r>
                    </a:p>
                  </a:txBody>
                  <a:tcPr marL="9525" marR="9525" marT="38100" marB="38100" anchor="ctr"/>
                </a:tc>
                <a:extLst>
                  <a:ext uri="{0D108BD9-81ED-4DB2-BD59-A6C34878D82A}">
                    <a16:rowId xmlns:a16="http://schemas.microsoft.com/office/drawing/2014/main" val="404124177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TF-IDF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0.80</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298</a:t>
                      </a:r>
                    </a:p>
                  </a:txBody>
                  <a:tcPr marL="9525" marR="9525" marT="38100" marB="38100" anchor="ctr"/>
                </a:tc>
                <a:extLst>
                  <a:ext uri="{0D108BD9-81ED-4DB2-BD59-A6C34878D82A}">
                    <a16:rowId xmlns:a16="http://schemas.microsoft.com/office/drawing/2014/main" val="2204764534"/>
                  </a:ext>
                </a:extLst>
              </a:tr>
            </a:tbl>
          </a:graphicData>
        </a:graphic>
      </p:graphicFrame>
    </p:spTree>
    <p:extLst>
      <p:ext uri="{BB962C8B-B14F-4D97-AF65-F5344CB8AC3E}">
        <p14:creationId xmlns:p14="http://schemas.microsoft.com/office/powerpoint/2010/main" val="108186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00A50-7E7E-95A3-B762-82D522084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73F84-EDA0-AA25-AA9A-85DDE42F27EA}"/>
              </a:ext>
            </a:extLst>
          </p:cNvPr>
          <p:cNvSpPr>
            <a:spLocks noGrp="1"/>
          </p:cNvSpPr>
          <p:nvPr>
            <p:ph type="title"/>
          </p:nvPr>
        </p:nvSpPr>
        <p:spPr>
          <a:xfrm>
            <a:off x="533564" y="412139"/>
            <a:ext cx="8010996" cy="1688770"/>
          </a:xfrm>
        </p:spPr>
        <p:txBody>
          <a:bodyPr>
            <a:normAutofit/>
          </a:bodyPr>
          <a:lstStyle/>
          <a:p>
            <a:r>
              <a:rPr lang="en-AU" sz="3600" b="1" i="0" dirty="0">
                <a:effectLst/>
              </a:rPr>
              <a:t>Comparing Machine Learning Models</a:t>
            </a:r>
            <a:endParaRPr lang="en-AU" sz="3600" b="1" dirty="0"/>
          </a:p>
        </p:txBody>
      </p:sp>
      <p:graphicFrame>
        <p:nvGraphicFramePr>
          <p:cNvPr id="13" name="Diagram 12">
            <a:extLst>
              <a:ext uri="{FF2B5EF4-FFF2-40B4-BE49-F238E27FC236}">
                <a16:creationId xmlns:a16="http://schemas.microsoft.com/office/drawing/2014/main" id="{19386C3B-90D7-D250-2547-067579EFE81C}"/>
              </a:ext>
            </a:extLst>
          </p:cNvPr>
          <p:cNvGraphicFramePr/>
          <p:nvPr>
            <p:extLst>
              <p:ext uri="{D42A27DB-BD31-4B8C-83A1-F6EECF244321}">
                <p14:modId xmlns:p14="http://schemas.microsoft.com/office/powerpoint/2010/main" val="3757120221"/>
              </p:ext>
            </p:extLst>
          </p:nvPr>
        </p:nvGraphicFramePr>
        <p:xfrm>
          <a:off x="4094481" y="3066110"/>
          <a:ext cx="3454400" cy="1688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11166B69-4D7E-FE52-70AA-084A6C3DFC30}"/>
              </a:ext>
            </a:extLst>
          </p:cNvPr>
          <p:cNvSpPr txBox="1">
            <a:spLocks/>
          </p:cNvSpPr>
          <p:nvPr/>
        </p:nvSpPr>
        <p:spPr>
          <a:xfrm>
            <a:off x="1334513" y="3259150"/>
            <a:ext cx="2739966" cy="216629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latin typeface="+mj-lt"/>
              </a:rPr>
              <a:t>MULTINOMIAL NAIVE BAYES, </a:t>
            </a:r>
          </a:p>
          <a:p>
            <a:r>
              <a:rPr lang="en-US" sz="1100" b="1" dirty="0">
                <a:latin typeface="+mj-lt"/>
              </a:rPr>
              <a:t>SVM, </a:t>
            </a:r>
          </a:p>
          <a:p>
            <a:r>
              <a:rPr lang="en-US" sz="1100" b="1" dirty="0">
                <a:latin typeface="+mj-lt"/>
              </a:rPr>
              <a:t>LOGISTIC REGRESSION,</a:t>
            </a:r>
          </a:p>
          <a:p>
            <a:r>
              <a:rPr lang="en-US" sz="1100" b="1" dirty="0">
                <a:latin typeface="+mj-lt"/>
              </a:rPr>
              <a:t> RANDOM FOREST, </a:t>
            </a:r>
          </a:p>
          <a:p>
            <a:r>
              <a:rPr lang="en-US" sz="1100" b="1" dirty="0">
                <a:latin typeface="+mj-lt"/>
              </a:rPr>
              <a:t>GRADIENT BOOSTING, </a:t>
            </a:r>
          </a:p>
          <a:p>
            <a:r>
              <a:rPr lang="en-US" sz="1100" b="1" dirty="0">
                <a:latin typeface="+mj-lt"/>
              </a:rPr>
              <a:t>XGBOOST</a:t>
            </a:r>
          </a:p>
        </p:txBody>
      </p:sp>
      <p:sp>
        <p:nvSpPr>
          <p:cNvPr id="9" name="Content Placeholder 6">
            <a:extLst>
              <a:ext uri="{FF2B5EF4-FFF2-40B4-BE49-F238E27FC236}">
                <a16:creationId xmlns:a16="http://schemas.microsoft.com/office/drawing/2014/main" id="{CF03FE6B-A1EB-4A95-3ECD-BCB0CBC2A3B8}"/>
              </a:ext>
            </a:extLst>
          </p:cNvPr>
          <p:cNvSpPr txBox="1">
            <a:spLocks/>
          </p:cNvSpPr>
          <p:nvPr/>
        </p:nvSpPr>
        <p:spPr>
          <a:xfrm>
            <a:off x="8117523" y="3159760"/>
            <a:ext cx="2739966" cy="20704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cap="all" dirty="0">
                <a:latin typeface="+mj-lt"/>
              </a:rPr>
              <a:t>Count Vectorizer </a:t>
            </a:r>
          </a:p>
          <a:p>
            <a:r>
              <a:rPr lang="en-US" sz="1100" b="1" cap="all" dirty="0">
                <a:latin typeface="+mj-lt"/>
              </a:rPr>
              <a:t>TF-IDF Vectorizer </a:t>
            </a:r>
          </a:p>
          <a:p>
            <a:r>
              <a:rPr lang="en-US" sz="1100" b="1" cap="all" dirty="0">
                <a:latin typeface="+mj-lt"/>
              </a:rPr>
              <a:t>Hashing Vectorizer</a:t>
            </a:r>
          </a:p>
          <a:p>
            <a:r>
              <a:rPr lang="en-AU" sz="1100" b="1" cap="all" dirty="0">
                <a:effectLst/>
                <a:latin typeface="+mj-lt"/>
              </a:rPr>
              <a:t>N-gram Vectorizer</a:t>
            </a:r>
          </a:p>
          <a:p>
            <a:r>
              <a:rPr lang="en-AU" sz="1100" b="1" cap="all" dirty="0">
                <a:effectLst/>
                <a:latin typeface="+mj-lt"/>
              </a:rPr>
              <a:t>Character Level Vectorizer</a:t>
            </a:r>
          </a:p>
          <a:p>
            <a:endParaRPr lang="en-AU" sz="1100" b="0" dirty="0">
              <a:solidFill>
                <a:srgbClr val="CCCCCC"/>
              </a:solidFill>
              <a:effectLst/>
              <a:latin typeface="+mj-lt"/>
            </a:endParaRPr>
          </a:p>
          <a:p>
            <a:endParaRPr lang="en-US" sz="1100" b="1" dirty="0">
              <a:latin typeface="+mj-lt"/>
            </a:endParaRPr>
          </a:p>
        </p:txBody>
      </p:sp>
    </p:spTree>
    <p:extLst>
      <p:ext uri="{BB962C8B-B14F-4D97-AF65-F5344CB8AC3E}">
        <p14:creationId xmlns:p14="http://schemas.microsoft.com/office/powerpoint/2010/main" val="255184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1C3F6-8B30-2867-1A34-A16EBA8D5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CB516-A8BD-A925-CF00-87B8FFF7316A}"/>
              </a:ext>
            </a:extLst>
          </p:cNvPr>
          <p:cNvSpPr>
            <a:spLocks noGrp="1"/>
          </p:cNvSpPr>
          <p:nvPr>
            <p:ph type="title"/>
          </p:nvPr>
        </p:nvSpPr>
        <p:spPr>
          <a:xfrm>
            <a:off x="421804" y="563881"/>
            <a:ext cx="7980516" cy="1577668"/>
          </a:xfrm>
        </p:spPr>
        <p:txBody>
          <a:bodyPr>
            <a:normAutofit/>
          </a:bodyPr>
          <a:lstStyle/>
          <a:p>
            <a:r>
              <a:rPr lang="en-AU" sz="3600" b="1" i="0" dirty="0">
                <a:effectLst/>
              </a:rPr>
              <a:t>Best Machine Learning Models</a:t>
            </a:r>
            <a:endParaRPr lang="en-AU" sz="3600" b="1" dirty="0"/>
          </a:p>
        </p:txBody>
      </p:sp>
      <p:graphicFrame>
        <p:nvGraphicFramePr>
          <p:cNvPr id="49" name="Table 48">
            <a:extLst>
              <a:ext uri="{FF2B5EF4-FFF2-40B4-BE49-F238E27FC236}">
                <a16:creationId xmlns:a16="http://schemas.microsoft.com/office/drawing/2014/main" id="{3ADC2B19-8B5A-D700-A819-AE1A7A79522F}"/>
              </a:ext>
            </a:extLst>
          </p:cNvPr>
          <p:cNvGraphicFramePr>
            <a:graphicFrameLocks noGrp="1"/>
          </p:cNvGraphicFramePr>
          <p:nvPr>
            <p:extLst>
              <p:ext uri="{D42A27DB-BD31-4B8C-83A1-F6EECF244321}">
                <p14:modId xmlns:p14="http://schemas.microsoft.com/office/powerpoint/2010/main" val="3969822017"/>
              </p:ext>
            </p:extLst>
          </p:nvPr>
        </p:nvGraphicFramePr>
        <p:xfrm>
          <a:off x="6177280" y="2489201"/>
          <a:ext cx="3326282" cy="4236719"/>
        </p:xfrm>
        <a:graphic>
          <a:graphicData uri="http://schemas.openxmlformats.org/drawingml/2006/table">
            <a:tbl>
              <a:tblPr firstRow="1" firstCol="1" bandRow="1">
                <a:tableStyleId>{7E9639D4-E3E2-4D34-9284-5A2195B3D0D7}</a:tableStyleId>
              </a:tblPr>
              <a:tblGrid>
                <a:gridCol w="1422910">
                  <a:extLst>
                    <a:ext uri="{9D8B030D-6E8A-4147-A177-3AD203B41FA5}">
                      <a16:colId xmlns:a16="http://schemas.microsoft.com/office/drawing/2014/main" val="854707074"/>
                    </a:ext>
                  </a:extLst>
                </a:gridCol>
                <a:gridCol w="1903372">
                  <a:extLst>
                    <a:ext uri="{9D8B030D-6E8A-4147-A177-3AD203B41FA5}">
                      <a16:colId xmlns:a16="http://schemas.microsoft.com/office/drawing/2014/main" val="669582339"/>
                    </a:ext>
                  </a:extLst>
                </a:gridCol>
              </a:tblGrid>
              <a:tr h="290126">
                <a:tc>
                  <a:txBody>
                    <a:bodyPr/>
                    <a:lstStyle/>
                    <a:p>
                      <a:pPr algn="ctr"/>
                      <a:endParaRPr lang="en-AU" sz="1200" cap="all" dirty="0">
                        <a:effectLst/>
                      </a:endParaRPr>
                    </a:p>
                    <a:p>
                      <a:pPr algn="ctr"/>
                      <a:r>
                        <a:rPr lang="en-AU" sz="1200" cap="all" dirty="0">
                          <a:effectLst/>
                        </a:rPr>
                        <a:t>Metric</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solidFill>
                      <a:schemeClr val="tx2"/>
                    </a:solidFill>
                  </a:tcPr>
                </a:tc>
                <a:tc>
                  <a:txBody>
                    <a:bodyPr/>
                    <a:lstStyle/>
                    <a:p>
                      <a:pPr algn="ctr"/>
                      <a:endParaRPr lang="en-AU" sz="1200" cap="all" dirty="0">
                        <a:effectLst/>
                      </a:endParaRPr>
                    </a:p>
                    <a:p>
                      <a:pPr algn="ctr"/>
                      <a:r>
                        <a:rPr lang="en-AU" sz="1200" cap="all" dirty="0">
                          <a:effectLst/>
                        </a:rPr>
                        <a:t>Value</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solidFill>
                      <a:schemeClr val="tx2"/>
                    </a:solidFill>
                  </a:tcPr>
                </a:tc>
                <a:extLst>
                  <a:ext uri="{0D108BD9-81ED-4DB2-BD59-A6C34878D82A}">
                    <a16:rowId xmlns:a16="http://schemas.microsoft.com/office/drawing/2014/main" val="3197577801"/>
                  </a:ext>
                </a:extLst>
              </a:tr>
              <a:tr h="579119">
                <a:tc>
                  <a:txBody>
                    <a:bodyPr/>
                    <a:lstStyle/>
                    <a:p>
                      <a:pPr algn="ctr"/>
                      <a:endParaRPr lang="en-AU" sz="1200" cap="all" dirty="0">
                        <a:effectLst/>
                      </a:endParaRPr>
                    </a:p>
                    <a:p>
                      <a:pPr algn="ctr"/>
                      <a:r>
                        <a:rPr lang="en-AU" sz="1200" cap="all" dirty="0">
                          <a:effectLst/>
                        </a:rPr>
                        <a:t>Model</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endParaRPr lang="en-AU" sz="1200" b="1" dirty="0">
                        <a:effectLst/>
                      </a:endParaRPr>
                    </a:p>
                    <a:p>
                      <a:pPr algn="ctr"/>
                      <a:r>
                        <a:rPr lang="en-AU" sz="1200" b="1" dirty="0" err="1">
                          <a:effectLst/>
                        </a:rPr>
                        <a:t>XGBoost</a:t>
                      </a:r>
                      <a:r>
                        <a:rPr lang="en-AU" sz="1200" b="1" dirty="0">
                          <a:effectLst/>
                        </a:rPr>
                        <a:t> (XGB)(</a:t>
                      </a:r>
                      <a:r>
                        <a:rPr lang="en-US" sz="1200" b="1" dirty="0"/>
                        <a:t>with hyperparameters</a:t>
                      </a:r>
                      <a:r>
                        <a:rPr lang="en-AU" sz="1200" b="1" dirty="0">
                          <a:effectLst/>
                        </a:rPr>
                        <a:t>)</a:t>
                      </a:r>
                      <a:endParaRPr lang="en-AU" sz="8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967675377"/>
                  </a:ext>
                </a:extLst>
              </a:tr>
              <a:tr h="127442">
                <a:tc>
                  <a:txBody>
                    <a:bodyPr/>
                    <a:lstStyle/>
                    <a:p>
                      <a:pPr algn="ctr"/>
                      <a:r>
                        <a:rPr lang="en-AU" sz="1200" cap="all" dirty="0">
                          <a:effectLst/>
                        </a:rPr>
                        <a:t>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Hashing 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1848154445"/>
                  </a:ext>
                </a:extLst>
              </a:tr>
              <a:tr h="127442">
                <a:tc>
                  <a:txBody>
                    <a:bodyPr/>
                    <a:lstStyle/>
                    <a:p>
                      <a:pPr algn="ctr"/>
                      <a:r>
                        <a:rPr lang="en-AU" sz="1200" cap="all" dirty="0">
                          <a:effectLst/>
                        </a:rPr>
                        <a:t>Accuracy (%)</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2604527190"/>
                  </a:ext>
                </a:extLst>
              </a:tr>
              <a:tr h="127442">
                <a:tc>
                  <a:txBody>
                    <a:bodyPr/>
                    <a:lstStyle/>
                    <a:p>
                      <a:pPr algn="ctr"/>
                      <a:r>
                        <a:rPr lang="en-AU" sz="1200" cap="all">
                          <a:effectLst/>
                        </a:rPr>
                        <a:t>Precision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0.87</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257159009"/>
                  </a:ext>
                </a:extLst>
              </a:tr>
              <a:tr h="127442">
                <a:tc>
                  <a:txBody>
                    <a:bodyPr/>
                    <a:lstStyle/>
                    <a:p>
                      <a:pPr algn="ctr"/>
                      <a:r>
                        <a:rPr lang="en-AU" sz="1200" cap="all">
                          <a:effectLst/>
                        </a:rPr>
                        <a:t>Recall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210699620"/>
                  </a:ext>
                </a:extLst>
              </a:tr>
              <a:tr h="127442">
                <a:tc>
                  <a:txBody>
                    <a:bodyPr/>
                    <a:lstStyle/>
                    <a:p>
                      <a:pPr algn="ctr"/>
                      <a:r>
                        <a:rPr lang="en-AU" sz="1200" cap="all">
                          <a:effectLst/>
                        </a:rPr>
                        <a:t>F1 Score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638820480"/>
                  </a:ext>
                </a:extLst>
              </a:tr>
              <a:tr h="254885">
                <a:tc>
                  <a:txBody>
                    <a:bodyPr/>
                    <a:lstStyle/>
                    <a:p>
                      <a:pPr algn="ctr"/>
                      <a:r>
                        <a:rPr lang="en-AU" sz="1200" cap="all" dirty="0">
                          <a:effectLst/>
                        </a:rPr>
                        <a:t>True Negatives (TN)</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294</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152687946"/>
                  </a:ext>
                </a:extLst>
              </a:tr>
              <a:tr h="254885">
                <a:tc>
                  <a:txBody>
                    <a:bodyPr/>
                    <a:lstStyle/>
                    <a:p>
                      <a:pPr algn="ctr"/>
                      <a:r>
                        <a:rPr lang="en-AU" sz="1200" cap="all" dirty="0">
                          <a:effectLst/>
                        </a:rPr>
                        <a:t>False Positives (FP)</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68</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097387211"/>
                  </a:ext>
                </a:extLst>
              </a:tr>
              <a:tr h="254885">
                <a:tc>
                  <a:txBody>
                    <a:bodyPr/>
                    <a:lstStyle/>
                    <a:p>
                      <a:pPr algn="ctr"/>
                      <a:r>
                        <a:rPr lang="en-AU" sz="1200" cap="all">
                          <a:effectLst/>
                        </a:rPr>
                        <a:t>False Negatives (FN)</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26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1351749919"/>
                  </a:ext>
                </a:extLst>
              </a:tr>
              <a:tr h="254885">
                <a:tc>
                  <a:txBody>
                    <a:bodyPr/>
                    <a:lstStyle/>
                    <a:p>
                      <a:pPr algn="ctr"/>
                      <a:r>
                        <a:rPr lang="en-AU" sz="1200" cap="all" dirty="0">
                          <a:effectLst/>
                        </a:rPr>
                        <a:t>True Positives (TP)</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300</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525095195"/>
                  </a:ext>
                </a:extLst>
              </a:tr>
              <a:tr h="573898">
                <a:tc>
                  <a:txBody>
                    <a:bodyPr/>
                    <a:lstStyle/>
                    <a:p>
                      <a:pPr algn="ctr"/>
                      <a:endParaRPr lang="en-AU" sz="1200" cap="all" dirty="0">
                        <a:effectLst/>
                      </a:endParaRPr>
                    </a:p>
                    <a:p>
                      <a:pPr algn="ctr"/>
                      <a:r>
                        <a:rPr lang="en-AU" sz="1200" cap="all" dirty="0">
                          <a:effectLst/>
                        </a:rPr>
                        <a:t>Best Parameters</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{'classifier__</a:t>
                      </a:r>
                      <a:r>
                        <a:rPr lang="en-AU" sz="1200" dirty="0" err="1">
                          <a:effectLst/>
                        </a:rPr>
                        <a:t>n_estimators</a:t>
                      </a:r>
                      <a:r>
                        <a:rPr lang="en-AU" sz="1200" dirty="0">
                          <a:effectLst/>
                        </a:rPr>
                        <a:t>': 100, 'classifier__</a:t>
                      </a:r>
                      <a:r>
                        <a:rPr lang="en-AU" sz="1200" dirty="0" err="1">
                          <a:effectLst/>
                        </a:rPr>
                        <a:t>max_depth</a:t>
                      </a:r>
                      <a:r>
                        <a:rPr lang="en-AU" sz="1200" dirty="0">
                          <a:effectLst/>
                        </a:rPr>
                        <a:t>': 5, 'classifier__</a:t>
                      </a:r>
                      <a:r>
                        <a:rPr lang="en-AU" sz="1200" dirty="0" err="1">
                          <a:effectLst/>
                        </a:rPr>
                        <a:t>learning_rate</a:t>
                      </a:r>
                      <a:r>
                        <a:rPr lang="en-AU" sz="1200" dirty="0">
                          <a:effectLst/>
                        </a:rPr>
                        <a:t>': 0.1}</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72665405"/>
                  </a:ext>
                </a:extLst>
              </a:tr>
            </a:tbl>
          </a:graphicData>
        </a:graphic>
      </p:graphicFrame>
      <p:graphicFrame>
        <p:nvGraphicFramePr>
          <p:cNvPr id="52" name="Table 51">
            <a:extLst>
              <a:ext uri="{FF2B5EF4-FFF2-40B4-BE49-F238E27FC236}">
                <a16:creationId xmlns:a16="http://schemas.microsoft.com/office/drawing/2014/main" id="{A96E473A-684E-8687-314A-7A8B2126ACDC}"/>
              </a:ext>
            </a:extLst>
          </p:cNvPr>
          <p:cNvGraphicFramePr>
            <a:graphicFrameLocks noGrp="1"/>
          </p:cNvGraphicFramePr>
          <p:nvPr>
            <p:extLst>
              <p:ext uri="{D42A27DB-BD31-4B8C-83A1-F6EECF244321}">
                <p14:modId xmlns:p14="http://schemas.microsoft.com/office/powerpoint/2010/main" val="3396569522"/>
              </p:ext>
            </p:extLst>
          </p:nvPr>
        </p:nvGraphicFramePr>
        <p:xfrm>
          <a:off x="2570481" y="2491412"/>
          <a:ext cx="3444240" cy="4214188"/>
        </p:xfrm>
        <a:graphic>
          <a:graphicData uri="http://schemas.openxmlformats.org/drawingml/2006/table">
            <a:tbl>
              <a:tblPr firstRow="1" firstCol="1" bandRow="1">
                <a:tableStyleId>{7E9639D4-E3E2-4D34-9284-5A2195B3D0D7}</a:tableStyleId>
              </a:tblPr>
              <a:tblGrid>
                <a:gridCol w="1557324">
                  <a:extLst>
                    <a:ext uri="{9D8B030D-6E8A-4147-A177-3AD203B41FA5}">
                      <a16:colId xmlns:a16="http://schemas.microsoft.com/office/drawing/2014/main" val="826702072"/>
                    </a:ext>
                  </a:extLst>
                </a:gridCol>
                <a:gridCol w="1886916">
                  <a:extLst>
                    <a:ext uri="{9D8B030D-6E8A-4147-A177-3AD203B41FA5}">
                      <a16:colId xmlns:a16="http://schemas.microsoft.com/office/drawing/2014/main" val="329210963"/>
                    </a:ext>
                  </a:extLst>
                </a:gridCol>
              </a:tblGrid>
              <a:tr h="333701">
                <a:tc>
                  <a:txBody>
                    <a:bodyPr/>
                    <a:lstStyle/>
                    <a:p>
                      <a:pPr algn="ctr" fontAlgn="ctr"/>
                      <a:r>
                        <a:rPr lang="en-AU" sz="1200" u="none" strike="noStrike" cap="all" baseline="0" dirty="0">
                          <a:effectLst/>
                        </a:rPr>
                        <a:t>Metric</a:t>
                      </a:r>
                      <a:endParaRPr lang="en-AU" sz="1200" b="1" i="0" u="none" strike="noStrike" cap="all" baseline="0" dirty="0">
                        <a:solidFill>
                          <a:srgbClr val="000000"/>
                        </a:solidFill>
                        <a:effectLst/>
                        <a:latin typeface="+mn-lt"/>
                      </a:endParaRPr>
                    </a:p>
                  </a:txBody>
                  <a:tcPr marL="6854" marR="6854" marT="6854" marB="0" anchor="ctr">
                    <a:solidFill>
                      <a:schemeClr val="tx2"/>
                    </a:solidFill>
                  </a:tcPr>
                </a:tc>
                <a:tc>
                  <a:txBody>
                    <a:bodyPr/>
                    <a:lstStyle/>
                    <a:p>
                      <a:pPr algn="ctr" fontAlgn="ctr"/>
                      <a:r>
                        <a:rPr lang="en-AU" sz="1200" u="none" strike="noStrike" cap="all" baseline="0" dirty="0">
                          <a:effectLst/>
                        </a:rPr>
                        <a:t>Value</a:t>
                      </a:r>
                      <a:endParaRPr lang="en-AU" sz="1200" b="1" i="0" u="none" strike="noStrike" cap="all" baseline="0" dirty="0">
                        <a:solidFill>
                          <a:srgbClr val="000000"/>
                        </a:solidFill>
                        <a:effectLst/>
                        <a:latin typeface="+mn-lt"/>
                      </a:endParaRPr>
                    </a:p>
                  </a:txBody>
                  <a:tcPr marL="6854" marR="6854" marT="6854" marB="0" anchor="ctr">
                    <a:solidFill>
                      <a:schemeClr val="tx2"/>
                    </a:solidFill>
                  </a:tcPr>
                </a:tc>
                <a:extLst>
                  <a:ext uri="{0D108BD9-81ED-4DB2-BD59-A6C34878D82A}">
                    <a16:rowId xmlns:a16="http://schemas.microsoft.com/office/drawing/2014/main" val="2298984733"/>
                  </a:ext>
                </a:extLst>
              </a:tr>
              <a:tr h="613062">
                <a:tc>
                  <a:txBody>
                    <a:bodyPr/>
                    <a:lstStyle/>
                    <a:p>
                      <a:pPr algn="ctr" fontAlgn="ctr"/>
                      <a:r>
                        <a:rPr lang="en-AU" sz="1200" u="none" strike="noStrike" cap="all" baseline="0" dirty="0">
                          <a:effectLst/>
                        </a:rPr>
                        <a:t>Model</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AU" sz="1200" b="1" u="none" strike="noStrike" dirty="0">
                          <a:effectLst/>
                        </a:rPr>
                        <a:t>Random Forest Classifier (RFC</a:t>
                      </a:r>
                      <a:r>
                        <a:rPr lang="en-AU" sz="1200" u="none" strike="noStrike" dirty="0">
                          <a:effectLst/>
                        </a:rPr>
                        <a:t>)(</a:t>
                      </a:r>
                      <a:r>
                        <a:rPr lang="en-US" sz="1200" b="1" dirty="0"/>
                        <a:t>without hyperparameters</a:t>
                      </a:r>
                      <a:r>
                        <a:rPr lang="en-AU" sz="1200" u="none" strike="noStrike" dirty="0">
                          <a:effectLst/>
                        </a:rPr>
                        <a:t>)</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795191792"/>
                  </a:ext>
                </a:extLst>
              </a:tr>
              <a:tr h="241936">
                <a:tc>
                  <a:txBody>
                    <a:bodyPr/>
                    <a:lstStyle/>
                    <a:p>
                      <a:pPr algn="ctr" fontAlgn="ctr"/>
                      <a:r>
                        <a:rPr lang="en-AU" sz="1200" u="none" strike="noStrike" cap="all" baseline="0" dirty="0">
                          <a:effectLst/>
                        </a:rPr>
                        <a:t>Vectorizer</a:t>
                      </a:r>
                      <a:endParaRPr lang="en-AU" sz="1200" b="1" i="0" u="none" strike="noStrike" cap="all" baseline="0" dirty="0">
                        <a:solidFill>
                          <a:srgbClr val="000000"/>
                        </a:solidFill>
                        <a:effectLst/>
                        <a:latin typeface="+mn-lt"/>
                      </a:endParaRPr>
                    </a:p>
                  </a:txBody>
                  <a:tcPr marL="6854" marR="6854" marT="6854" marB="0" anchor="ctr"/>
                </a:tc>
                <a:tc>
                  <a:txBody>
                    <a:bodyPr/>
                    <a:lstStyle/>
                    <a:p>
                      <a:pPr algn="ctr"/>
                      <a:r>
                        <a:rPr lang="en-AU" sz="1200" dirty="0">
                          <a:effectLst/>
                        </a:rPr>
                        <a:t>Hashing 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4" marR="6854" marT="6854" marB="0" anchor="ctr"/>
                </a:tc>
                <a:extLst>
                  <a:ext uri="{0D108BD9-81ED-4DB2-BD59-A6C34878D82A}">
                    <a16:rowId xmlns:a16="http://schemas.microsoft.com/office/drawing/2014/main" val="3396739361"/>
                  </a:ext>
                </a:extLst>
              </a:tr>
              <a:tr h="241936">
                <a:tc>
                  <a:txBody>
                    <a:bodyPr/>
                    <a:lstStyle/>
                    <a:p>
                      <a:pPr algn="ctr" fontAlgn="ctr"/>
                      <a:r>
                        <a:rPr lang="en-AU" sz="1200" u="none" strike="noStrike" cap="all" baseline="0">
                          <a:effectLst/>
                        </a:rPr>
                        <a:t>Accuracy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0.86</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923252077"/>
                  </a:ext>
                </a:extLst>
              </a:tr>
              <a:tr h="241936">
                <a:tc>
                  <a:txBody>
                    <a:bodyPr/>
                    <a:lstStyle/>
                    <a:p>
                      <a:pPr algn="ctr" fontAlgn="ctr"/>
                      <a:r>
                        <a:rPr lang="en-AU" sz="1200" u="none" strike="noStrike" cap="all" baseline="0">
                          <a:effectLst/>
                        </a:rPr>
                        <a:t>Precision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0.82</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934248225"/>
                  </a:ext>
                </a:extLst>
              </a:tr>
              <a:tr h="209397">
                <a:tc>
                  <a:txBody>
                    <a:bodyPr/>
                    <a:lstStyle/>
                    <a:p>
                      <a:pPr algn="ctr" fontAlgn="ctr"/>
                      <a:r>
                        <a:rPr lang="en-AU" sz="1200" u="none" strike="noStrike" cap="all" baseline="0">
                          <a:effectLst/>
                        </a:rPr>
                        <a:t>Recall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0.91</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894463595"/>
                  </a:ext>
                </a:extLst>
              </a:tr>
              <a:tr h="241936">
                <a:tc>
                  <a:txBody>
                    <a:bodyPr/>
                    <a:lstStyle/>
                    <a:p>
                      <a:pPr algn="ctr" fontAlgn="ctr"/>
                      <a:r>
                        <a:rPr lang="en-AU" sz="1200" u="none" strike="noStrike" cap="all" baseline="0" dirty="0">
                          <a:effectLst/>
                        </a:rPr>
                        <a:t>F1 Score (%)</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0.86</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3531970387"/>
                  </a:ext>
                </a:extLst>
              </a:tr>
              <a:tr h="362906">
                <a:tc>
                  <a:txBody>
                    <a:bodyPr/>
                    <a:lstStyle/>
                    <a:p>
                      <a:pPr algn="ctr" fontAlgn="ctr"/>
                      <a:r>
                        <a:rPr lang="en-AU" sz="1200" u="none" strike="noStrike" cap="all" baseline="0">
                          <a:effectLst/>
                        </a:rPr>
                        <a:t>True Negatives (TN)</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295</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4009811543"/>
                  </a:ext>
                </a:extLst>
              </a:tr>
              <a:tr h="411229">
                <a:tc>
                  <a:txBody>
                    <a:bodyPr/>
                    <a:lstStyle/>
                    <a:p>
                      <a:pPr algn="ctr" fontAlgn="ctr"/>
                      <a:r>
                        <a:rPr lang="en-AU" sz="1200" u="none" strike="noStrike" cap="all" baseline="0">
                          <a:effectLst/>
                        </a:rPr>
                        <a:t>False Positives (FP)</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67</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506240505"/>
                  </a:ext>
                </a:extLst>
              </a:tr>
              <a:tr h="411229">
                <a:tc>
                  <a:txBody>
                    <a:bodyPr/>
                    <a:lstStyle/>
                    <a:p>
                      <a:pPr algn="ctr" fontAlgn="ctr"/>
                      <a:r>
                        <a:rPr lang="en-AU" sz="1200" u="none" strike="noStrike" cap="all" baseline="0">
                          <a:effectLst/>
                        </a:rPr>
                        <a:t>False Negatives (FN)</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29</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839263371"/>
                  </a:ext>
                </a:extLst>
              </a:tr>
              <a:tr h="904920">
                <a:tc>
                  <a:txBody>
                    <a:bodyPr/>
                    <a:lstStyle/>
                    <a:p>
                      <a:pPr algn="ctr" fontAlgn="ctr"/>
                      <a:r>
                        <a:rPr lang="en-AU" sz="1200" u="none" strike="noStrike" cap="all" baseline="0" dirty="0">
                          <a:effectLst/>
                        </a:rPr>
                        <a:t>True Positives (TP)</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297</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454853993"/>
                  </a:ext>
                </a:extLst>
              </a:tr>
            </a:tbl>
          </a:graphicData>
        </a:graphic>
      </p:graphicFrame>
      <p:pic>
        <p:nvPicPr>
          <p:cNvPr id="67" name="Picture 66">
            <a:extLst>
              <a:ext uri="{FF2B5EF4-FFF2-40B4-BE49-F238E27FC236}">
                <a16:creationId xmlns:a16="http://schemas.microsoft.com/office/drawing/2014/main" id="{8F9C88DE-A6AB-B558-80AD-DCE4A66BDDDA}"/>
              </a:ext>
            </a:extLst>
          </p:cNvPr>
          <p:cNvPicPr>
            <a:picLocks noChangeAspect="1"/>
          </p:cNvPicPr>
          <p:nvPr/>
        </p:nvPicPr>
        <p:blipFill>
          <a:blip r:embed="rId3"/>
          <a:stretch>
            <a:fillRect/>
          </a:stretch>
        </p:blipFill>
        <p:spPr>
          <a:xfrm>
            <a:off x="9649763" y="3310244"/>
            <a:ext cx="2400635" cy="2191056"/>
          </a:xfrm>
          <a:prstGeom prst="rect">
            <a:avLst/>
          </a:prstGeom>
        </p:spPr>
      </p:pic>
      <p:pic>
        <p:nvPicPr>
          <p:cNvPr id="73" name="Picture 72">
            <a:extLst>
              <a:ext uri="{FF2B5EF4-FFF2-40B4-BE49-F238E27FC236}">
                <a16:creationId xmlns:a16="http://schemas.microsoft.com/office/drawing/2014/main" id="{AAEB863A-3EBE-1C82-0570-2DEAFD3C3AD3}"/>
              </a:ext>
            </a:extLst>
          </p:cNvPr>
          <p:cNvPicPr>
            <a:picLocks noChangeAspect="1"/>
          </p:cNvPicPr>
          <p:nvPr/>
        </p:nvPicPr>
        <p:blipFill>
          <a:blip r:embed="rId4"/>
          <a:stretch>
            <a:fillRect/>
          </a:stretch>
        </p:blipFill>
        <p:spPr>
          <a:xfrm>
            <a:off x="0" y="3310244"/>
            <a:ext cx="2506341" cy="2110082"/>
          </a:xfrm>
          <a:prstGeom prst="rect">
            <a:avLst/>
          </a:prstGeom>
        </p:spPr>
      </p:pic>
    </p:spTree>
    <p:extLst>
      <p:ext uri="{BB962C8B-B14F-4D97-AF65-F5344CB8AC3E}">
        <p14:creationId xmlns:p14="http://schemas.microsoft.com/office/powerpoint/2010/main" val="311940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A0AD-96D1-25B3-D97E-11676BB97719}"/>
              </a:ext>
            </a:extLst>
          </p:cNvPr>
          <p:cNvSpPr>
            <a:spLocks noGrp="1"/>
          </p:cNvSpPr>
          <p:nvPr>
            <p:ph type="title"/>
          </p:nvPr>
        </p:nvSpPr>
        <p:spPr>
          <a:xfrm>
            <a:off x="346761" y="670561"/>
            <a:ext cx="10325000" cy="1568974"/>
          </a:xfrm>
        </p:spPr>
        <p:txBody>
          <a:bodyPr>
            <a:normAutofit fontScale="90000"/>
          </a:bodyPr>
          <a:lstStyle/>
          <a:p>
            <a:br>
              <a:rPr lang="en-US" sz="4400" kern="1200" dirty="0"/>
            </a:br>
            <a:br>
              <a:rPr lang="en-US" sz="4400" kern="1200" dirty="0"/>
            </a:br>
            <a:br>
              <a:rPr lang="en-US" sz="4400" kern="1200" dirty="0"/>
            </a:br>
            <a:br>
              <a:rPr lang="en-US" sz="4400" kern="1200" dirty="0"/>
            </a:br>
            <a:br>
              <a:rPr lang="en-US" sz="4400" kern="1200" dirty="0"/>
            </a:br>
            <a:r>
              <a:rPr lang="en-US" sz="4400" b="1" kern="1200" dirty="0"/>
              <a:t>Outcomes and Implementation</a:t>
            </a:r>
            <a:br>
              <a:rPr lang="en-US" sz="4400" kern="1200" dirty="0"/>
            </a:br>
            <a:endParaRPr lang="en-AU" dirty="0"/>
          </a:p>
        </p:txBody>
      </p:sp>
      <p:graphicFrame>
        <p:nvGraphicFramePr>
          <p:cNvPr id="13" name="Content Placeholder 6">
            <a:extLst>
              <a:ext uri="{FF2B5EF4-FFF2-40B4-BE49-F238E27FC236}">
                <a16:creationId xmlns:a16="http://schemas.microsoft.com/office/drawing/2014/main" id="{4F481195-B524-1337-237A-D4D799BBADB4}"/>
              </a:ext>
            </a:extLst>
          </p:cNvPr>
          <p:cNvGraphicFramePr>
            <a:graphicFrameLocks noGrp="1"/>
          </p:cNvGraphicFramePr>
          <p:nvPr>
            <p:ph idx="1"/>
            <p:extLst>
              <p:ext uri="{D42A27DB-BD31-4B8C-83A1-F6EECF244321}">
                <p14:modId xmlns:p14="http://schemas.microsoft.com/office/powerpoint/2010/main" val="3695206948"/>
              </p:ext>
            </p:extLst>
          </p:nvPr>
        </p:nvGraphicFramePr>
        <p:xfrm>
          <a:off x="506871" y="2406032"/>
          <a:ext cx="5093830" cy="4305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6">
            <a:extLst>
              <a:ext uri="{FF2B5EF4-FFF2-40B4-BE49-F238E27FC236}">
                <a16:creationId xmlns:a16="http://schemas.microsoft.com/office/drawing/2014/main" id="{F0AB1EB3-0F50-51EE-F6D5-0D4D3DBB09BF}"/>
              </a:ext>
            </a:extLst>
          </p:cNvPr>
          <p:cNvSpPr txBox="1">
            <a:spLocks/>
          </p:cNvSpPr>
          <p:nvPr/>
        </p:nvSpPr>
        <p:spPr>
          <a:xfrm>
            <a:off x="5946834" y="2406031"/>
            <a:ext cx="5404921" cy="40423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kern="1200" dirty="0"/>
              <a:t>Implementation </a:t>
            </a:r>
          </a:p>
          <a:p>
            <a:pPr lvl="2"/>
            <a:r>
              <a:rPr lang="en-AU" b="1" dirty="0"/>
              <a:t>User-Friendly Dashboard</a:t>
            </a:r>
            <a:r>
              <a:rPr lang="en-AU" dirty="0"/>
              <a:t>:</a:t>
            </a:r>
            <a:endParaRPr lang="en-US" b="1" dirty="0"/>
          </a:p>
          <a:p>
            <a:pPr lvl="3"/>
            <a:r>
              <a:rPr lang="en-US" dirty="0"/>
              <a:t>Visualizes detection results in real-time</a:t>
            </a:r>
          </a:p>
          <a:p>
            <a:pPr lvl="3"/>
            <a:r>
              <a:rPr lang="en-US" dirty="0"/>
              <a:t>Intuitive interface for easy navigation </a:t>
            </a:r>
          </a:p>
          <a:p>
            <a:pPr lvl="3"/>
            <a:r>
              <a:rPr lang="en-US" dirty="0"/>
              <a:t>Features real-time alerts for suspicious review activities..</a:t>
            </a:r>
            <a:endParaRPr lang="en-US" b="1" dirty="0"/>
          </a:p>
          <a:p>
            <a:pPr lvl="2"/>
            <a:r>
              <a:rPr lang="en-AU" b="1" dirty="0"/>
              <a:t>API Integration:</a:t>
            </a:r>
            <a:endParaRPr lang="en-US" b="1" dirty="0"/>
          </a:p>
          <a:p>
            <a:pPr lvl="3"/>
            <a:r>
              <a:rPr lang="en-US" dirty="0"/>
              <a:t>Seamless integration with existing review management systems.</a:t>
            </a:r>
          </a:p>
          <a:p>
            <a:pPr lvl="3"/>
            <a:r>
              <a:rPr lang="en-US" dirty="0"/>
              <a:t>Facilitates automated fraud detection and reporting.</a:t>
            </a:r>
          </a:p>
          <a:p>
            <a:pPr lvl="3"/>
            <a:r>
              <a:rPr lang="en-US" dirty="0"/>
              <a:t>Supports multiple data formats for flexibility.</a:t>
            </a:r>
          </a:p>
          <a:p>
            <a:pPr lvl="2"/>
            <a:r>
              <a:rPr lang="en-AU" b="1" dirty="0"/>
              <a:t>Training and Support: </a:t>
            </a:r>
          </a:p>
          <a:p>
            <a:pPr lvl="3"/>
            <a:r>
              <a:rPr lang="en-US" dirty="0"/>
              <a:t>Comprehensive training sessions for staff.</a:t>
            </a:r>
          </a:p>
          <a:p>
            <a:pPr lvl="3"/>
            <a:r>
              <a:rPr lang="en-US" dirty="0"/>
              <a:t>User manuals and documentation provided.</a:t>
            </a:r>
          </a:p>
          <a:p>
            <a:pPr lvl="3"/>
            <a:r>
              <a:rPr lang="en-AU" dirty="0"/>
              <a:t>Ongoing technical support available</a:t>
            </a:r>
          </a:p>
          <a:p>
            <a:pPr lvl="3"/>
            <a:r>
              <a:rPr lang="en-US" dirty="0"/>
              <a:t>Regular updates to enhance functionality</a:t>
            </a:r>
            <a:endParaRPr lang="en-AU" dirty="0"/>
          </a:p>
        </p:txBody>
      </p:sp>
    </p:spTree>
    <p:extLst>
      <p:ext uri="{BB962C8B-B14F-4D97-AF65-F5344CB8AC3E}">
        <p14:creationId xmlns:p14="http://schemas.microsoft.com/office/powerpoint/2010/main" val="314309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ABC08-E701-C398-9FC1-3AFE537F5EE9}"/>
            </a:ext>
          </a:extLst>
        </p:cNvPr>
        <p:cNvGrpSpPr/>
        <p:nvPr/>
      </p:nvGrpSpPr>
      <p:grpSpPr>
        <a:xfrm>
          <a:off x="0" y="0"/>
          <a:ext cx="0" cy="0"/>
          <a:chOff x="0" y="0"/>
          <a:chExt cx="0" cy="0"/>
        </a:xfrm>
      </p:grpSpPr>
      <p:grpSp>
        <p:nvGrpSpPr>
          <p:cNvPr id="630" name="Group 62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1" name="Straight Connector 53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31" name="Right Triangle 63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32" name="Rectangle 63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colorful triangles on a white background&#10;&#10;Description automatically generated">
            <a:extLst>
              <a:ext uri="{FF2B5EF4-FFF2-40B4-BE49-F238E27FC236}">
                <a16:creationId xmlns:a16="http://schemas.microsoft.com/office/drawing/2014/main" id="{4D838B1D-E9A6-19AF-A21B-3FD7619EC436}"/>
              </a:ext>
            </a:extLst>
          </p:cNvPr>
          <p:cNvPicPr>
            <a:picLocks noChangeAspect="1"/>
          </p:cNvPicPr>
          <p:nvPr/>
        </p:nvPicPr>
        <p:blipFill>
          <a:blip r:embed="rId2">
            <a:extLst>
              <a:ext uri="{837473B0-CC2E-450A-ABE3-18F120FF3D39}">
                <a1611:picAttrSrcUrl xmlns:a1611="http://schemas.microsoft.com/office/drawing/2016/11/main" r:id="rId3"/>
              </a:ext>
            </a:extLst>
          </a:blip>
          <a:srcRect t="7865" b="7865"/>
          <a:stretch/>
        </p:blipFill>
        <p:spPr>
          <a:xfrm>
            <a:off x="20" y="10"/>
            <a:ext cx="12191980" cy="6857989"/>
          </a:xfrm>
          <a:prstGeom prst="rect">
            <a:avLst/>
          </a:prstGeom>
        </p:spPr>
      </p:pic>
      <p:grpSp>
        <p:nvGrpSpPr>
          <p:cNvPr id="633" name="Group 632">
            <a:extLst>
              <a:ext uri="{FF2B5EF4-FFF2-40B4-BE49-F238E27FC236}">
                <a16:creationId xmlns:a16="http://schemas.microsoft.com/office/drawing/2014/main" id="{386FCB15-7F30-4453-B0F7-4BEB5EB6F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8" name="Straight Connector 567">
              <a:extLst>
                <a:ext uri="{FF2B5EF4-FFF2-40B4-BE49-F238E27FC236}">
                  <a16:creationId xmlns:a16="http://schemas.microsoft.com/office/drawing/2014/main" id="{0E7FF6A1-5529-4745-8840-FDFB9CF235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73D5344A-2D09-4646-B218-0884CAAAE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088AA05E-54CF-40DF-89D5-6E191DC0A6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646F284F-3157-49A5-8DA6-BF205C574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C5751065-B160-4925-846B-A6D588840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4E1489A-F3EF-42BF-84CB-6BB9203D6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F138BC36-8129-4866-9D4A-F966FB592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F2BC849-BEF7-4E50-9A60-48119FBD1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7DCB4417-C230-4602-AB86-2269C3EA1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50E9A4F-55AE-45D6-B44E-05A490A6C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D7BBCCD-A1AE-4BFA-80F7-46BE8098AF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0F8B2CF2-81C9-4A74-A490-2BD6CD3B12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5DCB727-D275-4817-B971-D9BB4F5B7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ABA80A43-0A4B-47A9-897D-3250BB719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CAC5A38-B877-4D02-9F87-FBB869B59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D32F9102-545F-491E-B1B4-2263E5F83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7FE5AF7E-DC93-4AC8-A2E8-757DE86C9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E6E45B1B-C6E0-4BEA-B1E7-336F18C6C4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6ACED6DF-BA5E-4A18-83F7-81BAA16C78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B4C6C403-CCA8-4F3C-B05E-41B2D4D9CB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51E90276-C421-4004-A8A9-D20FA899B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05363102-1D9A-462A-B5E2-8D3018B9A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B1878078-BE67-48E4-A68A-380373169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3F129970-7AA8-4010-BAA9-250B294119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8517EE9A-5ABB-4AAE-B1C1-BC4082C54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29B555D-24AD-4FD6-8248-9ED911F7CE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13D64E16-87AC-4CE5-866C-6B59AD5F0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5F483F33-5BEF-4FE4-99FF-136332EFB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4747797-C3EA-43C3-B21A-68EE6961F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2F36F2F3-4904-4675-9844-8913BAB9F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E33543B-C412-47F5-A29B-84867FDB8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38" name="Flowchart: Document 63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3AB43B51-CF0B-8605-6DCE-E3B4DE9DB963}"/>
              </a:ext>
            </a:extLst>
          </p:cNvPr>
          <p:cNvSpPr>
            <a:spLocks noGrp="1"/>
          </p:cNvSpPr>
          <p:nvPr>
            <p:ph type="title"/>
          </p:nvPr>
        </p:nvSpPr>
        <p:spPr>
          <a:xfrm>
            <a:off x="684226" y="3124200"/>
            <a:ext cx="4425272" cy="2473223"/>
          </a:xfrm>
        </p:spPr>
        <p:txBody>
          <a:bodyPr vert="horz" lIns="91440" tIns="45720" rIns="91440" bIns="45720" rtlCol="0" anchor="t">
            <a:normAutofit/>
          </a:bodyPr>
          <a:lstStyle/>
          <a:p>
            <a:r>
              <a:rPr lang="en-US" sz="5400" b="1" dirty="0"/>
              <a:t>THANK YOU</a:t>
            </a:r>
            <a:br>
              <a:rPr lang="en-US" sz="5400" dirty="0"/>
            </a:br>
            <a:endParaRPr lang="en-US" sz="5400" dirty="0"/>
          </a:p>
        </p:txBody>
      </p:sp>
    </p:spTree>
    <p:extLst>
      <p:ext uri="{BB962C8B-B14F-4D97-AF65-F5344CB8AC3E}">
        <p14:creationId xmlns:p14="http://schemas.microsoft.com/office/powerpoint/2010/main" val="3154266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3" name="Rectangle 892">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94" name="Group 893">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5" name="Straight Connector 894">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Straight Connector 895">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Straight Connector 896">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Straight Connector 897">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Straight Connector 899">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Straight Connector 850">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2" name="Straight Connector 851">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Straight Connector 852">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Straight Connector 853">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Straight Connector 855">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Straight Connector 856">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Straight Connector 858">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Straight Connector 859">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Straight Connector 860">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Straight Connector 861">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Straight Connector 862">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Straight Connector 864">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Straight Connector 865">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8" name="Straight Connector 867">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9" name="Straight Connector 868">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Straight Connector 870">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Straight Connector 871">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1" name="Right Triangle 900">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551252C-50AC-3587-C459-5B64DDC265DB}"/>
              </a:ext>
            </a:extLst>
          </p:cNvPr>
          <p:cNvSpPr>
            <a:spLocks noGrp="1"/>
          </p:cNvSpPr>
          <p:nvPr>
            <p:ph type="title"/>
          </p:nvPr>
        </p:nvSpPr>
        <p:spPr>
          <a:xfrm>
            <a:off x="1196873" y="215697"/>
            <a:ext cx="9946170" cy="1267692"/>
          </a:xfrm>
        </p:spPr>
        <p:txBody>
          <a:bodyPr vert="horz" lIns="91440" tIns="45720" rIns="91440" bIns="45720" rtlCol="0">
            <a:normAutofit/>
          </a:bodyPr>
          <a:lstStyle/>
          <a:p>
            <a:pPr algn="ctr"/>
            <a:r>
              <a:rPr lang="en-US" b="1" dirty="0">
                <a:latin typeface="Grandview"/>
              </a:rPr>
              <a:t>Introduction</a:t>
            </a:r>
          </a:p>
        </p:txBody>
      </p:sp>
      <p:graphicFrame>
        <p:nvGraphicFramePr>
          <p:cNvPr id="633" name="Content Placeholder 461">
            <a:extLst>
              <a:ext uri="{FF2B5EF4-FFF2-40B4-BE49-F238E27FC236}">
                <a16:creationId xmlns:a16="http://schemas.microsoft.com/office/drawing/2014/main" id="{12C800CA-FD5C-8273-3E52-A4CE05422B35}"/>
              </a:ext>
            </a:extLst>
          </p:cNvPr>
          <p:cNvGraphicFramePr>
            <a:graphicFrameLocks noGrp="1"/>
          </p:cNvGraphicFramePr>
          <p:nvPr>
            <p:ph idx="1"/>
            <p:extLst>
              <p:ext uri="{D42A27DB-BD31-4B8C-83A1-F6EECF244321}">
                <p14:modId xmlns:p14="http://schemas.microsoft.com/office/powerpoint/2010/main" val="3994793945"/>
              </p:ext>
            </p:extLst>
          </p:nvPr>
        </p:nvGraphicFramePr>
        <p:xfrm>
          <a:off x="154965" y="2299260"/>
          <a:ext cx="11817343" cy="3797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1719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randombar(horizontal)">
                                      <p:cBhvr>
                                        <p:cTn id="7" dur="50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3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5" name="Rectangle 2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6" name="Group 29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9" name="Straight Connector 258">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064AB3-D8AD-3B79-65F8-B54DCA1DC858}"/>
              </a:ext>
            </a:extLst>
          </p:cNvPr>
          <p:cNvSpPr>
            <a:spLocks noGrp="1"/>
          </p:cNvSpPr>
          <p:nvPr>
            <p:ph type="title"/>
          </p:nvPr>
        </p:nvSpPr>
        <p:spPr>
          <a:xfrm>
            <a:off x="691079" y="725951"/>
            <a:ext cx="4927425" cy="1938525"/>
          </a:xfrm>
        </p:spPr>
        <p:txBody>
          <a:bodyPr>
            <a:normAutofit/>
          </a:bodyPr>
          <a:lstStyle/>
          <a:p>
            <a:r>
              <a:rPr lang="en-US" b="1" dirty="0"/>
              <a:t>Problem Statements</a:t>
            </a:r>
          </a:p>
        </p:txBody>
      </p:sp>
      <p:sp>
        <p:nvSpPr>
          <p:cNvPr id="291" name="Right Triangle 290">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376E2D7-09D2-D858-AE64-EF846332D9C8}"/>
              </a:ext>
            </a:extLst>
          </p:cNvPr>
          <p:cNvSpPr>
            <a:spLocks noGrp="1"/>
          </p:cNvSpPr>
          <p:nvPr>
            <p:ph idx="1"/>
          </p:nvPr>
        </p:nvSpPr>
        <p:spPr>
          <a:xfrm>
            <a:off x="691079" y="2886116"/>
            <a:ext cx="4927425" cy="3245931"/>
          </a:xfrm>
        </p:spPr>
        <p:txBody>
          <a:bodyPr vert="horz" lIns="91440" tIns="45720" rIns="91440" bIns="45720" rtlCol="0">
            <a:normAutofit/>
          </a:bodyPr>
          <a:lstStyle/>
          <a:p>
            <a:pPr>
              <a:lnSpc>
                <a:spcPct val="100000"/>
              </a:lnSpc>
            </a:pPr>
            <a:r>
              <a:rPr lang="en-AU" sz="1400" dirty="0"/>
              <a:t>Loss of Consumer Trust</a:t>
            </a:r>
          </a:p>
          <a:p>
            <a:pPr>
              <a:lnSpc>
                <a:spcPct val="100000"/>
              </a:lnSpc>
            </a:pPr>
            <a:r>
              <a:rPr lang="en-AU" sz="1400" dirty="0"/>
              <a:t>Revenue Impact</a:t>
            </a:r>
          </a:p>
          <a:p>
            <a:pPr>
              <a:lnSpc>
                <a:spcPct val="100000"/>
              </a:lnSpc>
            </a:pPr>
            <a:r>
              <a:rPr lang="en-US" sz="1400" dirty="0"/>
              <a:t>Increased Customer Complaints and Returns</a:t>
            </a:r>
          </a:p>
          <a:p>
            <a:pPr>
              <a:lnSpc>
                <a:spcPct val="100000"/>
              </a:lnSpc>
            </a:pPr>
            <a:r>
              <a:rPr lang="en-AU" sz="1400" dirty="0"/>
              <a:t>Regulatory Compliance Risks</a:t>
            </a:r>
            <a:endParaRPr lang="en-US" sz="1400" dirty="0"/>
          </a:p>
          <a:p>
            <a:pPr>
              <a:lnSpc>
                <a:spcPct val="100000"/>
              </a:lnSpc>
            </a:pPr>
            <a:r>
              <a:rPr lang="en-US" sz="1400" dirty="0"/>
              <a:t>Review fraud undermines consumer trust and business reputation.</a:t>
            </a:r>
          </a:p>
          <a:p>
            <a:pPr>
              <a:lnSpc>
                <a:spcPct val="100000"/>
              </a:lnSpc>
            </a:pPr>
            <a:r>
              <a:rPr lang="en-US" sz="1400" dirty="0"/>
              <a:t>Difficulty in </a:t>
            </a:r>
            <a:r>
              <a:rPr lang="en-AU" sz="1400" dirty="0"/>
              <a:t>recognizing</a:t>
            </a:r>
            <a:r>
              <a:rPr lang="en-US" sz="1400" dirty="0"/>
              <a:t> between genuine and fake reviews.</a:t>
            </a:r>
            <a:endParaRPr lang="en-US" sz="1400" dirty="0">
              <a:ea typeface="+mn-lt"/>
              <a:cs typeface="+mn-lt"/>
            </a:endParaRPr>
          </a:p>
          <a:p>
            <a:pPr>
              <a:lnSpc>
                <a:spcPct val="100000"/>
              </a:lnSpc>
              <a:buClr>
                <a:srgbClr val="7B9EB6"/>
              </a:buClr>
            </a:pPr>
            <a:r>
              <a:rPr lang="en-US" sz="1400" dirty="0"/>
              <a:t>Lack of effective tools for businesses to monitor and manage reviews.</a:t>
            </a:r>
            <a:endParaRPr lang="en-US" sz="1400" dirty="0">
              <a:ea typeface="+mn-lt"/>
              <a:cs typeface="+mn-lt"/>
            </a:endParaRPr>
          </a:p>
        </p:txBody>
      </p:sp>
      <p:pic>
        <p:nvPicPr>
          <p:cNvPr id="167" name="Picture 166">
            <a:extLst>
              <a:ext uri="{FF2B5EF4-FFF2-40B4-BE49-F238E27FC236}">
                <a16:creationId xmlns:a16="http://schemas.microsoft.com/office/drawing/2014/main" id="{0E756B9B-84A3-FF9F-1722-26A6E9730810}"/>
              </a:ext>
            </a:extLst>
          </p:cNvPr>
          <p:cNvPicPr>
            <a:picLocks noChangeAspect="1"/>
          </p:cNvPicPr>
          <p:nvPr/>
        </p:nvPicPr>
        <p:blipFill>
          <a:blip r:embed="rId3">
            <a:alphaModFix amt="85000"/>
            <a:extLst>
              <a:ext uri="{837473B0-CC2E-450A-ABE3-18F120FF3D39}">
                <a1611:picAttrSrcUrl xmlns:a1611="http://schemas.microsoft.com/office/drawing/2016/11/main" r:id="rId4"/>
              </a:ext>
            </a:extLst>
          </a:blip>
          <a:srcRect l="24817" r="2510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893915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C2D9-94E0-EB76-BF78-80F5AF9FF06B}"/>
              </a:ext>
            </a:extLst>
          </p:cNvPr>
          <p:cNvSpPr>
            <a:spLocks noGrp="1"/>
          </p:cNvSpPr>
          <p:nvPr>
            <p:ph type="title"/>
          </p:nvPr>
        </p:nvSpPr>
        <p:spPr/>
        <p:txBody>
          <a:bodyPr/>
          <a:lstStyle/>
          <a:p>
            <a:r>
              <a:rPr lang="en-US" b="1">
                <a:ea typeface="+mj-lt"/>
                <a:cs typeface="+mj-lt"/>
              </a:rPr>
              <a:t>Stakeholders</a:t>
            </a:r>
          </a:p>
        </p:txBody>
      </p:sp>
      <p:sp>
        <p:nvSpPr>
          <p:cNvPr id="3" name="Content Placeholder 2">
            <a:extLst>
              <a:ext uri="{FF2B5EF4-FFF2-40B4-BE49-F238E27FC236}">
                <a16:creationId xmlns:a16="http://schemas.microsoft.com/office/drawing/2014/main" id="{E3B1963F-B941-378F-3BA5-4E32D88637CC}"/>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Consumers</a:t>
            </a:r>
            <a:r>
              <a:rPr lang="en-US" dirty="0">
                <a:ea typeface="+mn-lt"/>
                <a:cs typeface="+mn-lt"/>
              </a:rPr>
              <a:t> rely on authentic reviews for informed purchasing decisions.</a:t>
            </a:r>
          </a:p>
          <a:p>
            <a:pPr>
              <a:buClr>
                <a:srgbClr val="7B9EB6"/>
              </a:buClr>
            </a:pPr>
            <a:r>
              <a:rPr lang="en-US" b="1" dirty="0">
                <a:ea typeface="+mn-lt"/>
                <a:cs typeface="+mn-lt"/>
              </a:rPr>
              <a:t>E-commerce platforms</a:t>
            </a:r>
            <a:r>
              <a:rPr lang="en-US" dirty="0">
                <a:ea typeface="+mn-lt"/>
                <a:cs typeface="+mn-lt"/>
              </a:rPr>
              <a:t> seek to maintain credibility and trustworthiness among users.</a:t>
            </a:r>
          </a:p>
          <a:p>
            <a:pPr>
              <a:buClr>
                <a:srgbClr val="7B9EB6"/>
              </a:buClr>
            </a:pPr>
            <a:r>
              <a:rPr lang="en-US" b="1" dirty="0">
                <a:ea typeface="+mn-lt"/>
                <a:cs typeface="+mn-lt"/>
              </a:rPr>
              <a:t>Businesses and brands</a:t>
            </a:r>
            <a:r>
              <a:rPr lang="en-US" dirty="0">
                <a:ea typeface="+mn-lt"/>
                <a:cs typeface="+mn-lt"/>
              </a:rPr>
              <a:t> aim to protect their reputation and prevent losses from fraudulent reviews.</a:t>
            </a:r>
          </a:p>
          <a:p>
            <a:pPr>
              <a:buClr>
                <a:srgbClr val="7B9EB6"/>
              </a:buClr>
            </a:pPr>
            <a:r>
              <a:rPr lang="en-US" b="1" dirty="0">
                <a:ea typeface="+mn-lt"/>
                <a:cs typeface="+mn-lt"/>
              </a:rPr>
              <a:t>Review platforms</a:t>
            </a:r>
            <a:r>
              <a:rPr lang="en-US" dirty="0">
                <a:ea typeface="+mn-lt"/>
                <a:cs typeface="+mn-lt"/>
              </a:rPr>
              <a:t> require effective systems to monitor and manage review authenticity.</a:t>
            </a:r>
          </a:p>
          <a:p>
            <a:pPr>
              <a:buClr>
                <a:srgbClr val="7B9EB6"/>
              </a:buClr>
            </a:pPr>
            <a:r>
              <a:rPr lang="en-US" b="1" dirty="0">
                <a:ea typeface="+mn-lt"/>
                <a:cs typeface="+mn-lt"/>
              </a:rPr>
              <a:t>Regulatory authorities</a:t>
            </a:r>
            <a:r>
              <a:rPr lang="en-US" dirty="0">
                <a:ea typeface="+mn-lt"/>
                <a:cs typeface="+mn-lt"/>
              </a:rPr>
              <a:t> focus on ensuring fair practices and consumer protection in online markets.</a:t>
            </a:r>
          </a:p>
          <a:p>
            <a:pPr>
              <a:buClr>
                <a:srgbClr val="7B9EB6"/>
              </a:buClr>
            </a:pPr>
            <a:r>
              <a:rPr lang="en-US" b="1" dirty="0">
                <a:ea typeface="+mn-lt"/>
                <a:cs typeface="+mn-lt"/>
              </a:rPr>
              <a:t>Data scientists and analysts</a:t>
            </a:r>
            <a:r>
              <a:rPr lang="en-US" dirty="0">
                <a:ea typeface="+mn-lt"/>
                <a:cs typeface="+mn-lt"/>
              </a:rPr>
              <a:t> engage in developing and implementing the fraud detection model.</a:t>
            </a:r>
            <a:endParaRPr lang="en-US" dirty="0"/>
          </a:p>
          <a:p>
            <a:pPr>
              <a:buClr>
                <a:srgbClr val="7B9EB6"/>
              </a:buClr>
            </a:pPr>
            <a:endParaRPr lang="en-US" dirty="0"/>
          </a:p>
          <a:p>
            <a:pPr>
              <a:buClr>
                <a:srgbClr val="7B9EB6"/>
              </a:buClr>
            </a:pPr>
            <a:endParaRPr lang="en-US" dirty="0"/>
          </a:p>
        </p:txBody>
      </p:sp>
    </p:spTree>
    <p:extLst>
      <p:ext uri="{BB962C8B-B14F-4D97-AF65-F5344CB8AC3E}">
        <p14:creationId xmlns:p14="http://schemas.microsoft.com/office/powerpoint/2010/main" val="2329559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972E8032-894F-424B-B154-A7BF1E26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9" name="Group 228">
            <a:extLst>
              <a:ext uri="{FF2B5EF4-FFF2-40B4-BE49-F238E27FC236}">
                <a16:creationId xmlns:a16="http://schemas.microsoft.com/office/drawing/2014/main" id="{CA5A7895-4F32-4769-AD6A-7F9BA67C58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6" name="Straight Connector 185">
              <a:extLst>
                <a:ext uri="{FF2B5EF4-FFF2-40B4-BE49-F238E27FC236}">
                  <a16:creationId xmlns:a16="http://schemas.microsoft.com/office/drawing/2014/main" id="{C085ED54-B528-4BEC-B23A-0496A7625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7149CD9-348C-4FFB-A45D-72C15378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64976C-D3B5-4EC5-880F-3B8F9BAB3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D2D327B-18D4-4380-BF02-440784DC96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A1912B-4E78-467D-98D7-EDEDF354D0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853A225-1342-455D-B42B-39D874EE7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87C0AE4-03FF-4D95-8A30-2F2E9490CE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773EBEB-6940-445B-805E-CFA18D132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8B8A68F-CDD6-4281-A5CA-E2D85B563A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F189096-EA34-47CB-9547-5127E0F02D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8639467-7632-4013-B6D7-CD07FEC96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A38ECD5-0F61-47C7-AB4B-D3921EFD7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1885933-4BEA-4E07-9E0C-6A5F8743D7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7F004B5-3106-46A9-B726-981E8E109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D6F66BD-575F-4296-9A6B-A3AA388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60AE56-A5FC-4AEC-9877-182C4C5ED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8F39BE3-14C5-4C3C-9828-44A2185D99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9DAA2D72-EB80-41AB-8FC4-9708C0574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4B0E92D-6217-4EC4-9FDA-60C24779C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E084ADC-F046-414A-85AB-0317CA41EA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A7116EF-41BF-41A2-8D90-ED700EFEF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50FD9B8-8CE3-4CD0-9D69-2DA00EF1AF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0B06234-8C3C-4C72-B328-B20AB723A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2AC0452-963B-4D79-8326-1C06C0A02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80AE3B4-1254-4D13-AD4B-191A1BBA2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F03074-368C-4A16-AE9D-7F5E42499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A0594EB-ED93-48E8-88DE-596E0B1C3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4644685-35C5-4195-AF7C-1EDD91E474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1A6891B-D653-4BEF-9237-1553BF514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4287ADF-3EB7-4E15-9F74-426C19D40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D49BEE-53D6-417F-BBFA-4EEFB20310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30" name="Right Triangle 229">
            <a:extLst>
              <a:ext uri="{FF2B5EF4-FFF2-40B4-BE49-F238E27FC236}">
                <a16:creationId xmlns:a16="http://schemas.microsoft.com/office/drawing/2014/main" id="{53C83731-596B-409A-B862-7E2288877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2719" y="531328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EA108DD-0A3D-22BA-04B6-965707B3A379}"/>
              </a:ext>
            </a:extLst>
          </p:cNvPr>
          <p:cNvSpPr>
            <a:spLocks noGrp="1"/>
          </p:cNvSpPr>
          <p:nvPr>
            <p:ph type="title"/>
          </p:nvPr>
        </p:nvSpPr>
        <p:spPr>
          <a:xfrm>
            <a:off x="691079" y="4514759"/>
            <a:ext cx="10325000" cy="1400142"/>
          </a:xfrm>
        </p:spPr>
        <p:txBody>
          <a:bodyPr>
            <a:normAutofit/>
          </a:bodyPr>
          <a:lstStyle/>
          <a:p>
            <a:r>
              <a:rPr lang="en-US" b="1" dirty="0"/>
              <a:t>Business &amp; Data Questions</a:t>
            </a:r>
          </a:p>
        </p:txBody>
      </p:sp>
      <p:graphicFrame>
        <p:nvGraphicFramePr>
          <p:cNvPr id="98" name="Content Placeholder 2">
            <a:extLst>
              <a:ext uri="{FF2B5EF4-FFF2-40B4-BE49-F238E27FC236}">
                <a16:creationId xmlns:a16="http://schemas.microsoft.com/office/drawing/2014/main" id="{182D0650-5675-180B-7D1E-5AD36EAB43A3}"/>
              </a:ext>
            </a:extLst>
          </p:cNvPr>
          <p:cNvGraphicFramePr>
            <a:graphicFrameLocks noGrp="1"/>
          </p:cNvGraphicFramePr>
          <p:nvPr>
            <p:ph idx="1"/>
            <p:extLst>
              <p:ext uri="{D42A27DB-BD31-4B8C-83A1-F6EECF244321}">
                <p14:modId xmlns:p14="http://schemas.microsoft.com/office/powerpoint/2010/main" val="876278291"/>
              </p:ext>
            </p:extLst>
          </p:nvPr>
        </p:nvGraphicFramePr>
        <p:xfrm>
          <a:off x="690563" y="775705"/>
          <a:ext cx="10325100" cy="373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323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6" name="Rectangle 435">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3"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38" name="Group 437">
            <a:extLst>
              <a:ext uri="{FF2B5EF4-FFF2-40B4-BE49-F238E27FC236}">
                <a16:creationId xmlns:a16="http://schemas.microsoft.com/office/drawing/2014/main" id="{E87F42C1-1F76-4EAE-8BA5-F87A96AEFC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39" name="Straight Connector 438">
              <a:extLst>
                <a:ext uri="{FF2B5EF4-FFF2-40B4-BE49-F238E27FC236}">
                  <a16:creationId xmlns:a16="http://schemas.microsoft.com/office/drawing/2014/main" id="{D84A0C62-465E-4AA8-8460-86B2A2F6B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04BA5D51-19A6-4224-8B61-B7F976DC90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ECBAB3C9-A905-47A5-AA08-C763077D01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95030BE8-1587-4444-9EE6-C256CE73F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E358EB6-AE27-485D-B115-2EE1CE148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A87B8BC5-F65C-42C2-8963-242A88BC6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5B9D85A-755B-4388-93C0-A8F2310180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166691BC-7C5D-4CDE-8C8A-3DA10EF86F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656600BB-4B47-4FC3-8CED-BB39F80DFF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D468C082-32C8-4F38-A785-B852B1F8CA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C760C91-53B9-4A6C-A096-CB7831BD7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EDECA457-718B-464D-B597-53FE64A0C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C954BC3-E8E0-4F35-9765-C3E4C7A63E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19C08D8-1895-421A-B818-6309655BE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3A0EFAD7-60E7-464A-A4D0-762127419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2B58250E-4405-4B69-97FA-DE7AD7FC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BA9D024-53A0-44BB-8847-AD952B4EBE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FA69888F-7B7D-465C-AB07-960208858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B0B60072-A449-4648-A5E6-A97E88B8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E7468EB0-E0C8-40B8-A299-AAF6F9BAFA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B8E1C06C-1BBB-4CEF-9BD2-9457D4749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F3204600-6B6F-490F-920E-DCDCE7DFA8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ACEF2107-B556-48E8-9B1F-A03F0837FD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BF4DF7AD-82A3-4A38-94C5-7C958EACA7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19468DBF-DA84-4EFC-B487-79BE154910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7390B7D4-814F-4864-857D-8F7973934E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97F0CDD8-B48B-44C4-9893-446C3C78B9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51D5F95C-76BE-4E38-A69D-E8BFC9D6C1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E8CA01C5-40BE-489E-B7EC-C7E28E3733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3EAFC541-0FE6-4876-ABFD-680FE9EC9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DBF93A70-B9EE-4958-B3D7-80696527E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1" name="Right Triangle 470">
            <a:extLst>
              <a:ext uri="{FF2B5EF4-FFF2-40B4-BE49-F238E27FC236}">
                <a16:creationId xmlns:a16="http://schemas.microsoft.com/office/drawing/2014/main" id="{DDF4AE8B-6BAE-4208-8315-6D6D9C757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03393"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C5C133-608A-6E99-CED9-E6782ABBFB94}"/>
              </a:ext>
            </a:extLst>
          </p:cNvPr>
          <p:cNvSpPr>
            <a:spLocks noGrp="1"/>
          </p:cNvSpPr>
          <p:nvPr>
            <p:ph type="title"/>
          </p:nvPr>
        </p:nvSpPr>
        <p:spPr>
          <a:xfrm>
            <a:off x="7349490" y="725950"/>
            <a:ext cx="4151432" cy="5436630"/>
          </a:xfrm>
        </p:spPr>
        <p:txBody>
          <a:bodyPr anchor="ctr">
            <a:normAutofit/>
          </a:bodyPr>
          <a:lstStyle/>
          <a:p>
            <a:r>
              <a:rPr lang="en-AU" b="1" dirty="0"/>
              <a:t>Data Science Process</a:t>
            </a:r>
          </a:p>
        </p:txBody>
      </p:sp>
      <p:graphicFrame>
        <p:nvGraphicFramePr>
          <p:cNvPr id="352" name="Content Placeholder 2">
            <a:extLst>
              <a:ext uri="{FF2B5EF4-FFF2-40B4-BE49-F238E27FC236}">
                <a16:creationId xmlns:a16="http://schemas.microsoft.com/office/drawing/2014/main" id="{21B2D24A-4766-B092-80A8-F4436BE1BAFE}"/>
              </a:ext>
            </a:extLst>
          </p:cNvPr>
          <p:cNvGraphicFramePr>
            <a:graphicFrameLocks noGrp="1"/>
          </p:cNvGraphicFramePr>
          <p:nvPr>
            <p:ph idx="1"/>
            <p:extLst>
              <p:ext uri="{D42A27DB-BD31-4B8C-83A1-F6EECF244321}">
                <p14:modId xmlns:p14="http://schemas.microsoft.com/office/powerpoint/2010/main" val="37861156"/>
              </p:ext>
            </p:extLst>
          </p:nvPr>
        </p:nvGraphicFramePr>
        <p:xfrm>
          <a:off x="209200" y="695421"/>
          <a:ext cx="6156893" cy="5467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672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8" name="Rectangle 29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9" name="Group 298">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7" name="Straight Connector 21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8C4AA5F-3580-D390-5F2E-96F9529F637B}"/>
              </a:ext>
            </a:extLst>
          </p:cNvPr>
          <p:cNvSpPr>
            <a:spLocks noGrp="1"/>
          </p:cNvSpPr>
          <p:nvPr>
            <p:ph type="title"/>
          </p:nvPr>
        </p:nvSpPr>
        <p:spPr>
          <a:xfrm>
            <a:off x="691079" y="725951"/>
            <a:ext cx="4927425" cy="1938525"/>
          </a:xfrm>
        </p:spPr>
        <p:txBody>
          <a:bodyPr>
            <a:normAutofit/>
          </a:bodyPr>
          <a:lstStyle/>
          <a:p>
            <a:r>
              <a:rPr lang="en-US" b="1"/>
              <a:t>Dataset</a:t>
            </a:r>
            <a:endParaRPr lang="en-AU" b="1"/>
          </a:p>
        </p:txBody>
      </p:sp>
      <p:sp>
        <p:nvSpPr>
          <p:cNvPr id="307" name="Right Triangle 306">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3BD4D72-0A97-C4FE-6319-543BFBA41172}"/>
              </a:ext>
            </a:extLst>
          </p:cNvPr>
          <p:cNvSpPr>
            <a:spLocks noGrp="1"/>
          </p:cNvSpPr>
          <p:nvPr>
            <p:ph idx="1"/>
          </p:nvPr>
        </p:nvSpPr>
        <p:spPr>
          <a:xfrm>
            <a:off x="691079" y="2886116"/>
            <a:ext cx="4927425" cy="3245931"/>
          </a:xfrm>
        </p:spPr>
        <p:txBody>
          <a:bodyPr>
            <a:normAutofit fontScale="92500" lnSpcReduction="20000"/>
          </a:bodyPr>
          <a:lstStyle/>
          <a:p>
            <a:pPr>
              <a:lnSpc>
                <a:spcPct val="100000"/>
              </a:lnSpc>
            </a:pPr>
            <a:r>
              <a:rPr lang="en-US" b="1" dirty="0"/>
              <a:t>Source</a:t>
            </a:r>
            <a:r>
              <a:rPr lang="en-US" dirty="0"/>
              <a:t>: 9 </a:t>
            </a:r>
            <a:r>
              <a:rPr lang="en-AU" dirty="0"/>
              <a:t>stores, primarily Amazon</a:t>
            </a:r>
            <a:endParaRPr lang="en-US" dirty="0"/>
          </a:p>
          <a:p>
            <a:pPr>
              <a:lnSpc>
                <a:spcPct val="100000"/>
              </a:lnSpc>
            </a:pPr>
            <a:r>
              <a:rPr lang="en-US" b="1" dirty="0"/>
              <a:t>Category</a:t>
            </a:r>
            <a:r>
              <a:rPr lang="en-US" dirty="0"/>
              <a:t>: Personal Care (Laundry products, Comfort brand)</a:t>
            </a:r>
          </a:p>
          <a:p>
            <a:pPr>
              <a:lnSpc>
                <a:spcPct val="100000"/>
              </a:lnSpc>
            </a:pPr>
            <a:r>
              <a:rPr lang="en-AU" b="1" dirty="0"/>
              <a:t>Manufacturer</a:t>
            </a:r>
            <a:r>
              <a:rPr lang="en-AU" dirty="0"/>
              <a:t>: Unilever Global</a:t>
            </a:r>
            <a:endParaRPr lang="en-US" dirty="0"/>
          </a:p>
          <a:p>
            <a:pPr>
              <a:lnSpc>
                <a:spcPct val="100000"/>
              </a:lnSpc>
            </a:pPr>
            <a:r>
              <a:rPr lang="en-US" b="1" dirty="0"/>
              <a:t>Review Types</a:t>
            </a:r>
            <a:r>
              <a:rPr lang="en-US" dirty="0"/>
              <a:t>: 77% Organic, 22% Syndicated</a:t>
            </a:r>
          </a:p>
          <a:p>
            <a:pPr>
              <a:lnSpc>
                <a:spcPct val="100000"/>
              </a:lnSpc>
            </a:pPr>
            <a:r>
              <a:rPr lang="en-US" b="1" dirty="0"/>
              <a:t>Verified Purchase</a:t>
            </a:r>
            <a:r>
              <a:rPr lang="en-US" dirty="0"/>
              <a:t>: True/False flag</a:t>
            </a:r>
          </a:p>
          <a:p>
            <a:pPr>
              <a:lnSpc>
                <a:spcPct val="100000"/>
              </a:lnSpc>
            </a:pPr>
            <a:r>
              <a:rPr lang="en-AU" b="1" dirty="0"/>
              <a:t>Market</a:t>
            </a:r>
            <a:r>
              <a:rPr lang="en-AU" dirty="0"/>
              <a:t>: UK reviews</a:t>
            </a:r>
          </a:p>
          <a:p>
            <a:pPr>
              <a:lnSpc>
                <a:spcPct val="100000"/>
              </a:lnSpc>
            </a:pPr>
            <a:r>
              <a:rPr lang="en-US" b="1" dirty="0"/>
              <a:t>Dimensions</a:t>
            </a:r>
            <a:r>
              <a:rPr lang="en-US" dirty="0"/>
              <a:t>: 1-8 related to additional product details, mostly Laundry.</a:t>
            </a:r>
            <a:endParaRPr lang="en-AU" dirty="0"/>
          </a:p>
        </p:txBody>
      </p:sp>
      <p:pic>
        <p:nvPicPr>
          <p:cNvPr id="43" name="Picture 42">
            <a:extLst>
              <a:ext uri="{FF2B5EF4-FFF2-40B4-BE49-F238E27FC236}">
                <a16:creationId xmlns:a16="http://schemas.microsoft.com/office/drawing/2014/main" id="{E1B59482-9360-0B5F-9210-B19566DB04EF}"/>
              </a:ext>
            </a:extLst>
          </p:cNvPr>
          <p:cNvPicPr>
            <a:picLocks noChangeAspect="1"/>
          </p:cNvPicPr>
          <p:nvPr/>
        </p:nvPicPr>
        <p:blipFill>
          <a:blip r:embed="rId3"/>
          <a:srcRect l="9384" r="4650"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315895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0" name="Group 67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0" name="Straight Connector 61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Right Triangle 68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82" name="Rectangle 68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0" name="Picture 9" descr="A screen shot of a computer screen&#10;&#10;Description automatically generated">
            <a:extLst>
              <a:ext uri="{FF2B5EF4-FFF2-40B4-BE49-F238E27FC236}">
                <a16:creationId xmlns:a16="http://schemas.microsoft.com/office/drawing/2014/main" id="{BE093C4E-3E5C-BC22-7971-F64A02239E3F}"/>
              </a:ext>
            </a:extLst>
          </p:cNvPr>
          <p:cNvPicPr>
            <a:picLocks noChangeAspect="1"/>
          </p:cNvPicPr>
          <p:nvPr/>
        </p:nvPicPr>
        <p:blipFill>
          <a:blip r:embed="rId3"/>
          <a:srcRect t="9530" b="6201"/>
          <a:stretch/>
        </p:blipFill>
        <p:spPr>
          <a:xfrm>
            <a:off x="20" y="10"/>
            <a:ext cx="12191980" cy="6857989"/>
          </a:xfrm>
          <a:prstGeom prst="rect">
            <a:avLst/>
          </a:prstGeom>
        </p:spPr>
      </p:pic>
      <p:grpSp>
        <p:nvGrpSpPr>
          <p:cNvPr id="683" name="Group 682">
            <a:extLst>
              <a:ext uri="{FF2B5EF4-FFF2-40B4-BE49-F238E27FC236}">
                <a16:creationId xmlns:a16="http://schemas.microsoft.com/office/drawing/2014/main" id="{4A1F22E2-9813-4EBC-A701-AAAA6ED15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46" name="Straight Connector 645">
              <a:extLst>
                <a:ext uri="{FF2B5EF4-FFF2-40B4-BE49-F238E27FC236}">
                  <a16:creationId xmlns:a16="http://schemas.microsoft.com/office/drawing/2014/main" id="{7F8B7518-BB87-4DEF-913D-A2C5C7E89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27FA77DC-D6FA-4AF0-A95F-D85CBE0CE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Straight Connector 647">
              <a:extLst>
                <a:ext uri="{FF2B5EF4-FFF2-40B4-BE49-F238E27FC236}">
                  <a16:creationId xmlns:a16="http://schemas.microsoft.com/office/drawing/2014/main" id="{8B31CC20-67CB-426B-9FFC-86FBB5EA6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EF16F19F-AFAD-4BB8-BADC-94042BA78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6A21872D-2D68-4EB1-A577-7F00EF355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7B199ACF-202D-4583-B640-4C058ED56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3BC0596-61D3-4355-A982-C094F43CB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F851CA5D-B2E2-4379-B91C-7B20CCE96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22794494-F766-402C-9809-2B7281C26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034BC5DD-5792-4415-B452-36FC7DB9D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12D5BC48-7901-4D5B-AD85-A6FCC73C2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A7ABEFD0-8063-4DE5-9CA3-737A67750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CAA24B3D-8D0A-479A-B1D0-06EF71D6F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8F56DE0E-53B5-4582-80B2-722B3BC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25883FE8-A185-4697-8586-55EED58A5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68896C73-323B-4B40-8CA7-A60CB0C66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BEF23969-C27D-45AA-837C-C07705B0AD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C3FEA341-5A10-448E-A0F8-6D0718B85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E61EE197-BD9A-4965-84E0-BB65569A7D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F6FCEBE5-19AB-4C9B-8AC6-78A104965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A0E1E700-F8E3-4452-95DE-C8B0FE50A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5C295082-1371-47D6-A2AB-35BE9A7F28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E1A10ADB-4739-4067-852F-DFA06CC8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D406801A-B91F-4D65-8E7B-2273ADD21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662C9FE0-C4B7-41D4-B2F5-B9C177CCBB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4B487A2F-0D93-4B96-A88E-A7C3050D62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E94C9A55-5148-43BC-9F3C-1EA2B7BC5D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38B2033D-57C6-4263-BCBC-4F717C962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41D041FE-8BBF-4472-9BA9-274FF791E2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2F09DF04-1192-4720-BC8C-10F3AA1C44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D24BB435-2932-44F7-AC2E-D5A16116E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78" name="Freeform: Shape 677">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61EFDD6C-5054-E8FC-36FB-270F5A3A0F57}"/>
              </a:ext>
            </a:extLst>
          </p:cNvPr>
          <p:cNvSpPr>
            <a:spLocks noGrp="1"/>
          </p:cNvSpPr>
          <p:nvPr>
            <p:ph type="title"/>
          </p:nvPr>
        </p:nvSpPr>
        <p:spPr>
          <a:xfrm>
            <a:off x="684225" y="4453656"/>
            <a:ext cx="10325635" cy="975150"/>
          </a:xfrm>
        </p:spPr>
        <p:txBody>
          <a:bodyPr vert="horz" lIns="91440" tIns="45720" rIns="91440" bIns="45720" rtlCol="0" anchor="b">
            <a:normAutofit/>
          </a:bodyPr>
          <a:lstStyle/>
          <a:p>
            <a:r>
              <a:rPr lang="en-US" sz="5400" b="1" dirty="0"/>
              <a:t>Exploratory Data Analysis</a:t>
            </a:r>
          </a:p>
        </p:txBody>
      </p:sp>
    </p:spTree>
    <p:extLst>
      <p:ext uri="{BB962C8B-B14F-4D97-AF65-F5344CB8AC3E}">
        <p14:creationId xmlns:p14="http://schemas.microsoft.com/office/powerpoint/2010/main" val="3027612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AnalogousFromRegularSeedLeftStep">
      <a:dk1>
        <a:srgbClr val="000000"/>
      </a:dk1>
      <a:lt1>
        <a:srgbClr val="FFFFFF"/>
      </a:lt1>
      <a:dk2>
        <a:srgbClr val="243541"/>
      </a:dk2>
      <a:lt2>
        <a:srgbClr val="E8E5E2"/>
      </a:lt2>
      <a:accent1>
        <a:srgbClr val="2997E7"/>
      </a:accent1>
      <a:accent2>
        <a:srgbClr val="14B3B3"/>
      </a:accent2>
      <a:accent3>
        <a:srgbClr val="21B87A"/>
      </a:accent3>
      <a:accent4>
        <a:srgbClr val="15BC31"/>
      </a:accent4>
      <a:accent5>
        <a:srgbClr val="47B921"/>
      </a:accent5>
      <a:accent6>
        <a:srgbClr val="7DB213"/>
      </a:accent6>
      <a:hlink>
        <a:srgbClr val="B9713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FDE98B3-64D0-4843-9C90-26D52FF7932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6406</TotalTime>
  <Words>5588</Words>
  <Application>Microsoft Office PowerPoint</Application>
  <PresentationFormat>Widescreen</PresentationFormat>
  <Paragraphs>824</Paragraphs>
  <Slides>25</Slides>
  <Notes>24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Franklin Gothic Medium</vt:lpstr>
      <vt:lpstr>Ginto</vt:lpstr>
      <vt:lpstr>Grandview</vt:lpstr>
      <vt:lpstr>Segoe WPC</vt:lpstr>
      <vt:lpstr>Wingdings</vt:lpstr>
      <vt:lpstr>CosineVTI</vt:lpstr>
      <vt:lpstr>Fraud Detection in Online Consumer Reviews</vt:lpstr>
      <vt:lpstr>Agenda</vt:lpstr>
      <vt:lpstr>Introduction</vt:lpstr>
      <vt:lpstr>Problem Statements</vt:lpstr>
      <vt:lpstr>Stakeholders</vt:lpstr>
      <vt:lpstr>Business &amp; Data Questions</vt:lpstr>
      <vt:lpstr>Data Science Process</vt:lpstr>
      <vt:lpstr>Dataset</vt:lpstr>
      <vt:lpstr>Exploratory Data Analysis</vt:lpstr>
      <vt:lpstr>Distribution of Helpful Review Counts</vt:lpstr>
      <vt:lpstr>Distribution of Review Types</vt:lpstr>
      <vt:lpstr>Analysis of Product Categories and Subcategories with Verified Purchases (VP) data</vt:lpstr>
      <vt:lpstr>Analyzed reviews based on Verified Purchases (VP) data</vt:lpstr>
      <vt:lpstr>Analyzed reviews Ratings by Verified Purchases (VP) data</vt:lpstr>
      <vt:lpstr>Correlation for Review Analysis</vt:lpstr>
      <vt:lpstr>Analyzed reviews Ratings by Verified Purchases (VP) data</vt:lpstr>
      <vt:lpstr>Analyzed Length of Reviews on Verified Purchases (VP)</vt:lpstr>
      <vt:lpstr>Sentiment Analysis of Reviews</vt:lpstr>
      <vt:lpstr>Machine Learning Models</vt:lpstr>
      <vt:lpstr>Comparing Machine Learning Models</vt:lpstr>
      <vt:lpstr>Comparing Machine Learning Models</vt:lpstr>
      <vt:lpstr>Comparing Machine Learning Models</vt:lpstr>
      <vt:lpstr>Best Machine Learning Models</vt:lpstr>
      <vt:lpstr>     Outcomes and Implementation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kena patel</cp:lastModifiedBy>
  <cp:revision>6</cp:revision>
  <dcterms:created xsi:type="dcterms:W3CDTF">2024-07-29T09:11:59Z</dcterms:created>
  <dcterms:modified xsi:type="dcterms:W3CDTF">2024-10-17T14:37:04Z</dcterms:modified>
</cp:coreProperties>
</file>