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5" r:id="rId1"/>
  </p:sldMasterIdLst>
  <p:notesMasterIdLst>
    <p:notesMasterId r:id="rId27"/>
  </p:notesMasterIdLst>
  <p:sldIdLst>
    <p:sldId id="256" r:id="rId2"/>
    <p:sldId id="258" r:id="rId3"/>
    <p:sldId id="257" r:id="rId4"/>
    <p:sldId id="259" r:id="rId5"/>
    <p:sldId id="260" r:id="rId6"/>
    <p:sldId id="261" r:id="rId7"/>
    <p:sldId id="262" r:id="rId8"/>
    <p:sldId id="263" r:id="rId9"/>
    <p:sldId id="271" r:id="rId10"/>
    <p:sldId id="270" r:id="rId11"/>
    <p:sldId id="264" r:id="rId12"/>
    <p:sldId id="266" r:id="rId13"/>
    <p:sldId id="267" r:id="rId14"/>
    <p:sldId id="272" r:id="rId15"/>
    <p:sldId id="265" r:id="rId16"/>
    <p:sldId id="273" r:id="rId17"/>
    <p:sldId id="275" r:id="rId18"/>
    <p:sldId id="268" r:id="rId19"/>
    <p:sldId id="277" r:id="rId20"/>
    <p:sldId id="276" r:id="rId21"/>
    <p:sldId id="280" r:id="rId22"/>
    <p:sldId id="281" r:id="rId23"/>
    <p:sldId id="279" r:id="rId24"/>
    <p:sldId id="269"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53139" autoAdjust="0"/>
  </p:normalViewPr>
  <p:slideViewPr>
    <p:cSldViewPr snapToGrid="0">
      <p:cViewPr varScale="1">
        <p:scale>
          <a:sx n="66" d="100"/>
          <a:sy n="66" d="100"/>
        </p:scale>
        <p:origin x="1554" y="60"/>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CFA0A8-7FAF-4B91-8EC2-DF9AF9FCA68E}" type="doc">
      <dgm:prSet loTypeId="urn:microsoft.com/office/officeart/2005/8/layout/hProcess4" loCatId="process" qsTypeId="urn:microsoft.com/office/officeart/2005/8/quickstyle/simple1" qsCatId="simple" csTypeId="urn:microsoft.com/office/officeart/2005/8/colors/accent0_3" csCatId="mainScheme" phldr="1"/>
      <dgm:spPr/>
      <dgm:t>
        <a:bodyPr/>
        <a:lstStyle/>
        <a:p>
          <a:endParaRPr lang="en-US"/>
        </a:p>
      </dgm:t>
    </dgm:pt>
    <dgm:pt modelId="{DE259AEC-B772-4B9A-BD6A-E9857EB7BE04}">
      <dgm:prSet/>
      <dgm:spPr/>
      <dgm:t>
        <a:bodyPr/>
        <a:lstStyle/>
        <a:p>
          <a:r>
            <a:rPr lang="en-US"/>
            <a:t>The Role of Online Reviews in Consumer Decision-Making</a:t>
          </a:r>
        </a:p>
      </dgm:t>
    </dgm:pt>
    <dgm:pt modelId="{14FDCF38-E21D-4467-A17D-B418E60BBEC4}" type="parTrans" cxnId="{127BBDB9-6C86-4AF0-94BA-1714BD8E7DFA}">
      <dgm:prSet/>
      <dgm:spPr/>
      <dgm:t>
        <a:bodyPr/>
        <a:lstStyle/>
        <a:p>
          <a:endParaRPr lang="en-US"/>
        </a:p>
      </dgm:t>
    </dgm:pt>
    <dgm:pt modelId="{A5350526-AAC1-4461-BB56-CB82A4F10662}" type="sibTrans" cxnId="{127BBDB9-6C86-4AF0-94BA-1714BD8E7DFA}">
      <dgm:prSet/>
      <dgm:spPr/>
      <dgm:t>
        <a:bodyPr/>
        <a:lstStyle/>
        <a:p>
          <a:endParaRPr lang="en-US"/>
        </a:p>
      </dgm:t>
    </dgm:pt>
    <dgm:pt modelId="{3B87575E-3205-4E4E-BBC6-DFA14383FD6F}">
      <dgm:prSet/>
      <dgm:spPr/>
      <dgm:t>
        <a:bodyPr/>
        <a:lstStyle/>
        <a:p>
          <a:pPr algn="just"/>
          <a:r>
            <a:rPr lang="en-US"/>
            <a:t>Crucial for influencing purchasing choices.</a:t>
          </a:r>
        </a:p>
      </dgm:t>
    </dgm:pt>
    <dgm:pt modelId="{D9EDBF38-7B88-42E8-8153-7C3994877A57}" type="parTrans" cxnId="{97AB382E-D68A-4756-8C28-14762A510EEB}">
      <dgm:prSet/>
      <dgm:spPr/>
      <dgm:t>
        <a:bodyPr/>
        <a:lstStyle/>
        <a:p>
          <a:endParaRPr lang="en-US"/>
        </a:p>
      </dgm:t>
    </dgm:pt>
    <dgm:pt modelId="{7629450A-8F2B-4303-AC7A-D39070A43148}" type="sibTrans" cxnId="{97AB382E-D68A-4756-8C28-14762A510EEB}">
      <dgm:prSet/>
      <dgm:spPr/>
      <dgm:t>
        <a:bodyPr/>
        <a:lstStyle/>
        <a:p>
          <a:endParaRPr lang="en-US"/>
        </a:p>
      </dgm:t>
    </dgm:pt>
    <dgm:pt modelId="{358F38BB-64EE-4456-BAD4-F553AE589124}">
      <dgm:prSet/>
      <dgm:spPr/>
      <dgm:t>
        <a:bodyPr/>
        <a:lstStyle/>
        <a:p>
          <a:pPr algn="just"/>
          <a:r>
            <a:rPr lang="en-US"/>
            <a:t>Many consumers rely on the experiences of others</a:t>
          </a:r>
        </a:p>
      </dgm:t>
    </dgm:pt>
    <dgm:pt modelId="{C8314917-8D78-4735-9C5C-A7EF2E74C048}" type="parTrans" cxnId="{B1224FFA-7486-497C-967B-37B8680ECE58}">
      <dgm:prSet/>
      <dgm:spPr/>
      <dgm:t>
        <a:bodyPr/>
        <a:lstStyle/>
        <a:p>
          <a:endParaRPr lang="en-US"/>
        </a:p>
      </dgm:t>
    </dgm:pt>
    <dgm:pt modelId="{54B3BA59-1376-40EC-B4D3-7BBDFA8F7B08}" type="sibTrans" cxnId="{B1224FFA-7486-497C-967B-37B8680ECE58}">
      <dgm:prSet/>
      <dgm:spPr/>
      <dgm:t>
        <a:bodyPr/>
        <a:lstStyle/>
        <a:p>
          <a:endParaRPr lang="en-US"/>
        </a:p>
      </dgm:t>
    </dgm:pt>
    <dgm:pt modelId="{0EE47D9D-1D28-4377-8961-E1A962CFB7E5}">
      <dgm:prSet/>
      <dgm:spPr/>
      <dgm:t>
        <a:bodyPr/>
        <a:lstStyle/>
        <a:p>
          <a:r>
            <a:rPr lang="en-US" dirty="0"/>
            <a:t>Importance of Authenticity in Reviews.</a:t>
          </a:r>
        </a:p>
      </dgm:t>
    </dgm:pt>
    <dgm:pt modelId="{9E47F4CE-3245-4367-98EC-A92D6AD4A815}" type="parTrans" cxnId="{2EA2CE7C-2B68-415F-BE93-51F0F481CEF9}">
      <dgm:prSet/>
      <dgm:spPr/>
      <dgm:t>
        <a:bodyPr/>
        <a:lstStyle/>
        <a:p>
          <a:endParaRPr lang="en-US"/>
        </a:p>
      </dgm:t>
    </dgm:pt>
    <dgm:pt modelId="{7B8C0395-628C-4481-96F1-D8B4D5A47FB1}" type="sibTrans" cxnId="{2EA2CE7C-2B68-415F-BE93-51F0F481CEF9}">
      <dgm:prSet/>
      <dgm:spPr/>
      <dgm:t>
        <a:bodyPr/>
        <a:lstStyle/>
        <a:p>
          <a:endParaRPr lang="en-US"/>
        </a:p>
      </dgm:t>
    </dgm:pt>
    <dgm:pt modelId="{41C999A8-4315-4ACB-8712-6705C58E56EE}">
      <dgm:prSet/>
      <dgm:spPr/>
      <dgm:t>
        <a:bodyPr/>
        <a:lstStyle/>
        <a:p>
          <a:pPr algn="just"/>
          <a:r>
            <a:rPr lang="en-US"/>
            <a:t>Builds trust between consumers and businesses.</a:t>
          </a:r>
        </a:p>
      </dgm:t>
    </dgm:pt>
    <dgm:pt modelId="{CE3C35E5-01F8-4D59-8451-9B90DC0CA8C8}" type="parTrans" cxnId="{89E6DE57-C53C-4F69-B6F9-3942DB69CC94}">
      <dgm:prSet/>
      <dgm:spPr/>
      <dgm:t>
        <a:bodyPr/>
        <a:lstStyle/>
        <a:p>
          <a:endParaRPr lang="en-US"/>
        </a:p>
      </dgm:t>
    </dgm:pt>
    <dgm:pt modelId="{9F5195B8-DF76-4EF3-82E2-A1F3181ADE23}" type="sibTrans" cxnId="{89E6DE57-C53C-4F69-B6F9-3942DB69CC94}">
      <dgm:prSet/>
      <dgm:spPr/>
      <dgm:t>
        <a:bodyPr/>
        <a:lstStyle/>
        <a:p>
          <a:endParaRPr lang="en-US"/>
        </a:p>
      </dgm:t>
    </dgm:pt>
    <dgm:pt modelId="{F62190AC-8E13-4AD3-98C9-78F6A1BC6026}">
      <dgm:prSet/>
      <dgm:spPr/>
      <dgm:t>
        <a:bodyPr/>
        <a:lstStyle/>
        <a:p>
          <a:pPr algn="just"/>
          <a:r>
            <a:rPr lang="en-US"/>
            <a:t>Increases confidence in purchasing decisions.</a:t>
          </a:r>
        </a:p>
      </dgm:t>
    </dgm:pt>
    <dgm:pt modelId="{79783854-6B80-4198-9085-1CD9B3EADBB0}" type="parTrans" cxnId="{C9EC819D-C7A6-459C-B7D1-E0163091870D}">
      <dgm:prSet/>
      <dgm:spPr/>
      <dgm:t>
        <a:bodyPr/>
        <a:lstStyle/>
        <a:p>
          <a:endParaRPr lang="en-US"/>
        </a:p>
      </dgm:t>
    </dgm:pt>
    <dgm:pt modelId="{6B435CFC-62FC-4133-8A4E-A657D6B169E4}" type="sibTrans" cxnId="{C9EC819D-C7A6-459C-B7D1-E0163091870D}">
      <dgm:prSet/>
      <dgm:spPr/>
      <dgm:t>
        <a:bodyPr/>
        <a:lstStyle/>
        <a:p>
          <a:endParaRPr lang="en-US"/>
        </a:p>
      </dgm:t>
    </dgm:pt>
    <dgm:pt modelId="{268B893D-1F92-475D-A40B-12C6258D7564}">
      <dgm:prSet/>
      <dgm:spPr/>
      <dgm:t>
        <a:bodyPr/>
        <a:lstStyle/>
        <a:p>
          <a:r>
            <a:rPr lang="en-US"/>
            <a:t>Growing Issue of Review Fraud Affecting Businesses and Consumers.</a:t>
          </a:r>
        </a:p>
      </dgm:t>
    </dgm:pt>
    <dgm:pt modelId="{55F85614-9636-4608-AD7F-7A93C1AF176D}" type="parTrans" cxnId="{9BE5751B-6D10-4EFF-B3BA-BE79F7E15A76}">
      <dgm:prSet/>
      <dgm:spPr/>
      <dgm:t>
        <a:bodyPr/>
        <a:lstStyle/>
        <a:p>
          <a:endParaRPr lang="en-US"/>
        </a:p>
      </dgm:t>
    </dgm:pt>
    <dgm:pt modelId="{F1377488-F514-420E-8C1A-6230B06A7095}" type="sibTrans" cxnId="{9BE5751B-6D10-4EFF-B3BA-BE79F7E15A76}">
      <dgm:prSet/>
      <dgm:spPr/>
      <dgm:t>
        <a:bodyPr/>
        <a:lstStyle/>
        <a:p>
          <a:endParaRPr lang="en-US"/>
        </a:p>
      </dgm:t>
    </dgm:pt>
    <dgm:pt modelId="{910243D9-68D3-404C-87DB-9EB4AC040EEE}">
      <dgm:prSet/>
      <dgm:spPr/>
      <dgm:t>
        <a:bodyPr/>
        <a:lstStyle/>
        <a:p>
          <a:pPr algn="just"/>
          <a:r>
            <a:rPr lang="en-US"/>
            <a:t>Threatens consumer trust and distorts product value.</a:t>
          </a:r>
        </a:p>
      </dgm:t>
    </dgm:pt>
    <dgm:pt modelId="{6C591410-444C-458F-A11B-5E851E9981DE}" type="parTrans" cxnId="{1A294948-52E8-48A3-ADBB-70D41874686F}">
      <dgm:prSet/>
      <dgm:spPr/>
      <dgm:t>
        <a:bodyPr/>
        <a:lstStyle/>
        <a:p>
          <a:endParaRPr lang="en-US"/>
        </a:p>
      </dgm:t>
    </dgm:pt>
    <dgm:pt modelId="{4A7784B8-0C30-4F94-B3E7-A52F21C9AD90}" type="sibTrans" cxnId="{1A294948-52E8-48A3-ADBB-70D41874686F}">
      <dgm:prSet/>
      <dgm:spPr/>
      <dgm:t>
        <a:bodyPr/>
        <a:lstStyle/>
        <a:p>
          <a:endParaRPr lang="en-US"/>
        </a:p>
      </dgm:t>
    </dgm:pt>
    <dgm:pt modelId="{D0D33656-6095-4D2B-B644-6DAF3ED7723B}">
      <dgm:prSet/>
      <dgm:spPr/>
      <dgm:t>
        <a:bodyPr/>
        <a:lstStyle/>
        <a:p>
          <a:pPr algn="just"/>
          <a:r>
            <a:rPr lang="en-US"/>
            <a:t>Can lead to poor purchasing decisions and damage to business reputations.</a:t>
          </a:r>
        </a:p>
      </dgm:t>
    </dgm:pt>
    <dgm:pt modelId="{A611D1E4-4970-43EB-A09C-4EED782A770A}" type="parTrans" cxnId="{D14C231F-BF19-4720-B5D3-7FE1CA6DB848}">
      <dgm:prSet/>
      <dgm:spPr/>
      <dgm:t>
        <a:bodyPr/>
        <a:lstStyle/>
        <a:p>
          <a:endParaRPr lang="en-US"/>
        </a:p>
      </dgm:t>
    </dgm:pt>
    <dgm:pt modelId="{50196F7A-3E45-4A8C-BBC4-59F603659DC8}" type="sibTrans" cxnId="{D14C231F-BF19-4720-B5D3-7FE1CA6DB848}">
      <dgm:prSet/>
      <dgm:spPr/>
      <dgm:t>
        <a:bodyPr/>
        <a:lstStyle/>
        <a:p>
          <a:endParaRPr lang="en-US"/>
        </a:p>
      </dgm:t>
    </dgm:pt>
    <dgm:pt modelId="{F43AC914-7744-4841-BB40-185E575749CA}">
      <dgm:prSet/>
      <dgm:spPr/>
      <dgm:t>
        <a:bodyPr/>
        <a:lstStyle/>
        <a:p>
          <a:pPr algn="just"/>
          <a:r>
            <a:rPr lang="en-US"/>
            <a:t>Employing machine learning techniques to detect and identify fraudulent reviews.</a:t>
          </a:r>
        </a:p>
      </dgm:t>
    </dgm:pt>
    <dgm:pt modelId="{6FD60EDF-D82A-419A-AFAF-D0132BD95610}" type="parTrans" cxnId="{2A489D71-2703-4EED-8BDF-D8E793D2367C}">
      <dgm:prSet/>
      <dgm:spPr/>
      <dgm:t>
        <a:bodyPr/>
        <a:lstStyle/>
        <a:p>
          <a:endParaRPr lang="en-US"/>
        </a:p>
      </dgm:t>
    </dgm:pt>
    <dgm:pt modelId="{8C54B34C-BB86-41E0-A851-31162E57FC2D}" type="sibTrans" cxnId="{2A489D71-2703-4EED-8BDF-D8E793D2367C}">
      <dgm:prSet/>
      <dgm:spPr/>
      <dgm:t>
        <a:bodyPr/>
        <a:lstStyle/>
        <a:p>
          <a:endParaRPr lang="en-US"/>
        </a:p>
      </dgm:t>
    </dgm:pt>
    <dgm:pt modelId="{99CF5480-8A99-4A1A-ADF7-A7BAD659D7D4}">
      <dgm:prSet/>
      <dgm:spPr/>
      <dgm:t>
        <a:bodyPr/>
        <a:lstStyle/>
        <a:p>
          <a:pPr algn="just"/>
          <a:r>
            <a:rPr lang="en-US"/>
            <a:t>Aiming to empower consumers and help businesses maintain credibility.</a:t>
          </a:r>
        </a:p>
      </dgm:t>
    </dgm:pt>
    <dgm:pt modelId="{10E98389-F1FE-4EFB-AE95-F7671B672E1B}" type="parTrans" cxnId="{ADF7CA38-186F-4278-8903-246DC7AF07CA}">
      <dgm:prSet/>
      <dgm:spPr/>
      <dgm:t>
        <a:bodyPr/>
        <a:lstStyle/>
        <a:p>
          <a:endParaRPr lang="en-US"/>
        </a:p>
      </dgm:t>
    </dgm:pt>
    <dgm:pt modelId="{CD65AA79-F32D-4A2A-9C0B-CEFB92E9F41D}" type="sibTrans" cxnId="{ADF7CA38-186F-4278-8903-246DC7AF07CA}">
      <dgm:prSet/>
      <dgm:spPr/>
      <dgm:t>
        <a:bodyPr/>
        <a:lstStyle/>
        <a:p>
          <a:endParaRPr lang="en-US"/>
        </a:p>
      </dgm:t>
    </dgm:pt>
    <dgm:pt modelId="{C98192D2-2697-4D0D-9FCC-A51EB2D6094B}">
      <dgm:prSet/>
      <dgm:spPr/>
      <dgm:t>
        <a:bodyPr/>
        <a:lstStyle/>
        <a:p>
          <a:r>
            <a:rPr lang="en-AU"/>
            <a:t>Project Focus</a:t>
          </a:r>
          <a:endParaRPr lang="en-US"/>
        </a:p>
      </dgm:t>
    </dgm:pt>
    <dgm:pt modelId="{F9F32733-FBBD-48FC-8429-84AA057D9266}" type="sibTrans" cxnId="{45ABB642-9408-47BF-9852-03960BAC3C99}">
      <dgm:prSet/>
      <dgm:spPr/>
      <dgm:t>
        <a:bodyPr/>
        <a:lstStyle/>
        <a:p>
          <a:endParaRPr lang="en-US"/>
        </a:p>
      </dgm:t>
    </dgm:pt>
    <dgm:pt modelId="{2DE425C2-0BC0-4B54-B671-46EC8C7FAA81}" type="parTrans" cxnId="{45ABB642-9408-47BF-9852-03960BAC3C99}">
      <dgm:prSet/>
      <dgm:spPr/>
      <dgm:t>
        <a:bodyPr/>
        <a:lstStyle/>
        <a:p>
          <a:endParaRPr lang="en-US"/>
        </a:p>
      </dgm:t>
    </dgm:pt>
    <dgm:pt modelId="{794C2DE0-BB58-4129-8AD3-70E6D16FBA37}" type="pres">
      <dgm:prSet presAssocID="{1ECFA0A8-7FAF-4B91-8EC2-DF9AF9FCA68E}" presName="Name0" presStyleCnt="0">
        <dgm:presLayoutVars>
          <dgm:dir/>
          <dgm:animLvl val="lvl"/>
          <dgm:resizeHandles val="exact"/>
        </dgm:presLayoutVars>
      </dgm:prSet>
      <dgm:spPr/>
    </dgm:pt>
    <dgm:pt modelId="{E87BEF3E-E0D6-4D84-ABF8-5FA750E254E1}" type="pres">
      <dgm:prSet presAssocID="{1ECFA0A8-7FAF-4B91-8EC2-DF9AF9FCA68E}" presName="tSp" presStyleCnt="0"/>
      <dgm:spPr/>
    </dgm:pt>
    <dgm:pt modelId="{57CAE66C-E03F-4B0E-8A8B-2D89AE786D73}" type="pres">
      <dgm:prSet presAssocID="{1ECFA0A8-7FAF-4B91-8EC2-DF9AF9FCA68E}" presName="bSp" presStyleCnt="0"/>
      <dgm:spPr/>
    </dgm:pt>
    <dgm:pt modelId="{10F28E64-ACC6-4A2F-B594-2E158629D207}" type="pres">
      <dgm:prSet presAssocID="{1ECFA0A8-7FAF-4B91-8EC2-DF9AF9FCA68E}" presName="process" presStyleCnt="0"/>
      <dgm:spPr/>
    </dgm:pt>
    <dgm:pt modelId="{1DD12A12-A514-466E-B62D-101C27F4ECC5}" type="pres">
      <dgm:prSet presAssocID="{DE259AEC-B772-4B9A-BD6A-E9857EB7BE04}" presName="composite1" presStyleCnt="0"/>
      <dgm:spPr/>
    </dgm:pt>
    <dgm:pt modelId="{06EEF2B4-BBBD-4507-933D-81302B41C27A}" type="pres">
      <dgm:prSet presAssocID="{DE259AEC-B772-4B9A-BD6A-E9857EB7BE04}" presName="dummyNode1" presStyleLbl="node1" presStyleIdx="0" presStyleCnt="4"/>
      <dgm:spPr/>
    </dgm:pt>
    <dgm:pt modelId="{3F91811D-37C9-46E6-B987-907A9901D664}" type="pres">
      <dgm:prSet presAssocID="{DE259AEC-B772-4B9A-BD6A-E9857EB7BE04}" presName="childNode1" presStyleLbl="bgAcc1" presStyleIdx="0" presStyleCnt="4">
        <dgm:presLayoutVars>
          <dgm:bulletEnabled val="1"/>
        </dgm:presLayoutVars>
      </dgm:prSet>
      <dgm:spPr/>
    </dgm:pt>
    <dgm:pt modelId="{68C17544-1DE9-4B10-9263-A920741A70B3}" type="pres">
      <dgm:prSet presAssocID="{DE259AEC-B772-4B9A-BD6A-E9857EB7BE04}" presName="childNode1tx" presStyleLbl="bgAcc1" presStyleIdx="0" presStyleCnt="4">
        <dgm:presLayoutVars>
          <dgm:bulletEnabled val="1"/>
        </dgm:presLayoutVars>
      </dgm:prSet>
      <dgm:spPr/>
    </dgm:pt>
    <dgm:pt modelId="{21428EA3-A5D4-4DDF-AA76-85B7E62385A4}" type="pres">
      <dgm:prSet presAssocID="{DE259AEC-B772-4B9A-BD6A-E9857EB7BE04}" presName="parentNode1" presStyleLbl="node1" presStyleIdx="0" presStyleCnt="4">
        <dgm:presLayoutVars>
          <dgm:chMax val="1"/>
          <dgm:bulletEnabled val="1"/>
        </dgm:presLayoutVars>
      </dgm:prSet>
      <dgm:spPr/>
    </dgm:pt>
    <dgm:pt modelId="{CF510F27-F296-45EE-A4C9-FD9B27AD2A7F}" type="pres">
      <dgm:prSet presAssocID="{DE259AEC-B772-4B9A-BD6A-E9857EB7BE04}" presName="connSite1" presStyleCnt="0"/>
      <dgm:spPr/>
    </dgm:pt>
    <dgm:pt modelId="{9DC44E91-BAB2-431B-8550-92B456005B20}" type="pres">
      <dgm:prSet presAssocID="{A5350526-AAC1-4461-BB56-CB82A4F10662}" presName="Name9" presStyleLbl="sibTrans2D1" presStyleIdx="0" presStyleCnt="3"/>
      <dgm:spPr/>
    </dgm:pt>
    <dgm:pt modelId="{F52780E6-9A50-4095-8635-3A91BA37B4BF}" type="pres">
      <dgm:prSet presAssocID="{0EE47D9D-1D28-4377-8961-E1A962CFB7E5}" presName="composite2" presStyleCnt="0"/>
      <dgm:spPr/>
    </dgm:pt>
    <dgm:pt modelId="{41BB7D02-7A89-4C47-B656-D28E22517EBD}" type="pres">
      <dgm:prSet presAssocID="{0EE47D9D-1D28-4377-8961-E1A962CFB7E5}" presName="dummyNode2" presStyleLbl="node1" presStyleIdx="0" presStyleCnt="4"/>
      <dgm:spPr/>
    </dgm:pt>
    <dgm:pt modelId="{EEC0960D-3EB0-499D-B3CE-EBAE0518A437}" type="pres">
      <dgm:prSet presAssocID="{0EE47D9D-1D28-4377-8961-E1A962CFB7E5}" presName="childNode2" presStyleLbl="bgAcc1" presStyleIdx="1" presStyleCnt="4">
        <dgm:presLayoutVars>
          <dgm:bulletEnabled val="1"/>
        </dgm:presLayoutVars>
      </dgm:prSet>
      <dgm:spPr/>
    </dgm:pt>
    <dgm:pt modelId="{D96207AC-ACB9-4470-89A0-A30AC121480B}" type="pres">
      <dgm:prSet presAssocID="{0EE47D9D-1D28-4377-8961-E1A962CFB7E5}" presName="childNode2tx" presStyleLbl="bgAcc1" presStyleIdx="1" presStyleCnt="4">
        <dgm:presLayoutVars>
          <dgm:bulletEnabled val="1"/>
        </dgm:presLayoutVars>
      </dgm:prSet>
      <dgm:spPr/>
    </dgm:pt>
    <dgm:pt modelId="{10F0F373-C364-42A4-B1FD-79EE68ADAF5B}" type="pres">
      <dgm:prSet presAssocID="{0EE47D9D-1D28-4377-8961-E1A962CFB7E5}" presName="parentNode2" presStyleLbl="node1" presStyleIdx="1" presStyleCnt="4">
        <dgm:presLayoutVars>
          <dgm:chMax val="0"/>
          <dgm:bulletEnabled val="1"/>
        </dgm:presLayoutVars>
      </dgm:prSet>
      <dgm:spPr/>
    </dgm:pt>
    <dgm:pt modelId="{6416A208-8EBD-4C47-BF6A-77F81C21E53F}" type="pres">
      <dgm:prSet presAssocID="{0EE47D9D-1D28-4377-8961-E1A962CFB7E5}" presName="connSite2" presStyleCnt="0"/>
      <dgm:spPr/>
    </dgm:pt>
    <dgm:pt modelId="{3393BC8D-7411-46EB-8B3F-FDFA8D2230F8}" type="pres">
      <dgm:prSet presAssocID="{7B8C0395-628C-4481-96F1-D8B4D5A47FB1}" presName="Name18" presStyleLbl="sibTrans2D1" presStyleIdx="1" presStyleCnt="3"/>
      <dgm:spPr/>
    </dgm:pt>
    <dgm:pt modelId="{1607A0B7-C5DC-44E7-9BD1-5B11FC708165}" type="pres">
      <dgm:prSet presAssocID="{268B893D-1F92-475D-A40B-12C6258D7564}" presName="composite1" presStyleCnt="0"/>
      <dgm:spPr/>
    </dgm:pt>
    <dgm:pt modelId="{745B34FA-5028-47CB-8B65-20BD0B616FD5}" type="pres">
      <dgm:prSet presAssocID="{268B893D-1F92-475D-A40B-12C6258D7564}" presName="dummyNode1" presStyleLbl="node1" presStyleIdx="1" presStyleCnt="4"/>
      <dgm:spPr/>
    </dgm:pt>
    <dgm:pt modelId="{4C468907-6753-4104-8FEE-C80066BE2170}" type="pres">
      <dgm:prSet presAssocID="{268B893D-1F92-475D-A40B-12C6258D7564}" presName="childNode1" presStyleLbl="bgAcc1" presStyleIdx="2" presStyleCnt="4">
        <dgm:presLayoutVars>
          <dgm:bulletEnabled val="1"/>
        </dgm:presLayoutVars>
      </dgm:prSet>
      <dgm:spPr/>
    </dgm:pt>
    <dgm:pt modelId="{E1C37033-96C8-4BEB-8647-ADE84EDBE2B1}" type="pres">
      <dgm:prSet presAssocID="{268B893D-1F92-475D-A40B-12C6258D7564}" presName="childNode1tx" presStyleLbl="bgAcc1" presStyleIdx="2" presStyleCnt="4">
        <dgm:presLayoutVars>
          <dgm:bulletEnabled val="1"/>
        </dgm:presLayoutVars>
      </dgm:prSet>
      <dgm:spPr/>
    </dgm:pt>
    <dgm:pt modelId="{17617D5C-87AA-46D4-A854-3C9DC67113F2}" type="pres">
      <dgm:prSet presAssocID="{268B893D-1F92-475D-A40B-12C6258D7564}" presName="parentNode1" presStyleLbl="node1" presStyleIdx="2" presStyleCnt="4">
        <dgm:presLayoutVars>
          <dgm:chMax val="1"/>
          <dgm:bulletEnabled val="1"/>
        </dgm:presLayoutVars>
      </dgm:prSet>
      <dgm:spPr/>
    </dgm:pt>
    <dgm:pt modelId="{FDD55EBC-454E-4190-ACD3-E734587F4652}" type="pres">
      <dgm:prSet presAssocID="{268B893D-1F92-475D-A40B-12C6258D7564}" presName="connSite1" presStyleCnt="0"/>
      <dgm:spPr/>
    </dgm:pt>
    <dgm:pt modelId="{9B6EF00F-BAA9-4EFE-92A7-66866BABD888}" type="pres">
      <dgm:prSet presAssocID="{F1377488-F514-420E-8C1A-6230B06A7095}" presName="Name9" presStyleLbl="sibTrans2D1" presStyleIdx="2" presStyleCnt="3"/>
      <dgm:spPr/>
    </dgm:pt>
    <dgm:pt modelId="{79C63085-3684-41D2-AC5B-46B641528734}" type="pres">
      <dgm:prSet presAssocID="{C98192D2-2697-4D0D-9FCC-A51EB2D6094B}" presName="composite2" presStyleCnt="0"/>
      <dgm:spPr/>
    </dgm:pt>
    <dgm:pt modelId="{03874798-FFFF-47FF-B4DF-67D988A0035A}" type="pres">
      <dgm:prSet presAssocID="{C98192D2-2697-4D0D-9FCC-A51EB2D6094B}" presName="dummyNode2" presStyleLbl="node1" presStyleIdx="2" presStyleCnt="4"/>
      <dgm:spPr/>
    </dgm:pt>
    <dgm:pt modelId="{972F6BF7-280D-4949-9BBA-F619D0F9BC6A}" type="pres">
      <dgm:prSet presAssocID="{C98192D2-2697-4D0D-9FCC-A51EB2D6094B}" presName="childNode2" presStyleLbl="bgAcc1" presStyleIdx="3" presStyleCnt="4">
        <dgm:presLayoutVars>
          <dgm:bulletEnabled val="1"/>
        </dgm:presLayoutVars>
      </dgm:prSet>
      <dgm:spPr/>
    </dgm:pt>
    <dgm:pt modelId="{3DFF944C-A346-47DD-8F5C-2E4BD0BDD434}" type="pres">
      <dgm:prSet presAssocID="{C98192D2-2697-4D0D-9FCC-A51EB2D6094B}" presName="childNode2tx" presStyleLbl="bgAcc1" presStyleIdx="3" presStyleCnt="4">
        <dgm:presLayoutVars>
          <dgm:bulletEnabled val="1"/>
        </dgm:presLayoutVars>
      </dgm:prSet>
      <dgm:spPr/>
    </dgm:pt>
    <dgm:pt modelId="{F2CC11AD-605E-4577-B572-DA95413CB2F4}" type="pres">
      <dgm:prSet presAssocID="{C98192D2-2697-4D0D-9FCC-A51EB2D6094B}" presName="parentNode2" presStyleLbl="node1" presStyleIdx="3" presStyleCnt="4">
        <dgm:presLayoutVars>
          <dgm:chMax val="0"/>
          <dgm:bulletEnabled val="1"/>
        </dgm:presLayoutVars>
      </dgm:prSet>
      <dgm:spPr/>
    </dgm:pt>
    <dgm:pt modelId="{DE40D5D9-99A2-41E6-A73E-02D996041627}" type="pres">
      <dgm:prSet presAssocID="{C98192D2-2697-4D0D-9FCC-A51EB2D6094B}" presName="connSite2" presStyleCnt="0"/>
      <dgm:spPr/>
    </dgm:pt>
  </dgm:ptLst>
  <dgm:cxnLst>
    <dgm:cxn modelId="{9BE5751B-6D10-4EFF-B3BA-BE79F7E15A76}" srcId="{1ECFA0A8-7FAF-4B91-8EC2-DF9AF9FCA68E}" destId="{268B893D-1F92-475D-A40B-12C6258D7564}" srcOrd="2" destOrd="0" parTransId="{55F85614-9636-4608-AD7F-7A93C1AF176D}" sibTransId="{F1377488-F514-420E-8C1A-6230B06A7095}"/>
    <dgm:cxn modelId="{D14C231F-BF19-4720-B5D3-7FE1CA6DB848}" srcId="{268B893D-1F92-475D-A40B-12C6258D7564}" destId="{D0D33656-6095-4D2B-B644-6DAF3ED7723B}" srcOrd="1" destOrd="0" parTransId="{A611D1E4-4970-43EB-A09C-4EED782A770A}" sibTransId="{50196F7A-3E45-4A8C-BBC4-59F603659DC8}"/>
    <dgm:cxn modelId="{E894641F-78AE-40B0-82E9-E3C51AC3CBCE}" type="presOf" srcId="{1ECFA0A8-7FAF-4B91-8EC2-DF9AF9FCA68E}" destId="{794C2DE0-BB58-4129-8AD3-70E6D16FBA37}" srcOrd="0" destOrd="0" presId="urn:microsoft.com/office/officeart/2005/8/layout/hProcess4"/>
    <dgm:cxn modelId="{030A0F26-8F16-4B38-9813-BF7C51D37B21}" type="presOf" srcId="{F62190AC-8E13-4AD3-98C9-78F6A1BC6026}" destId="{EEC0960D-3EB0-499D-B3CE-EBAE0518A437}" srcOrd="0" destOrd="1" presId="urn:microsoft.com/office/officeart/2005/8/layout/hProcess4"/>
    <dgm:cxn modelId="{50993426-76A0-4F2B-9B9E-40789009E37F}" type="presOf" srcId="{DE259AEC-B772-4B9A-BD6A-E9857EB7BE04}" destId="{21428EA3-A5D4-4DDF-AA76-85B7E62385A4}" srcOrd="0" destOrd="0" presId="urn:microsoft.com/office/officeart/2005/8/layout/hProcess4"/>
    <dgm:cxn modelId="{F08FC62B-7B70-48D4-BEC3-326FC39AF149}" type="presOf" srcId="{0EE47D9D-1D28-4377-8961-E1A962CFB7E5}" destId="{10F0F373-C364-42A4-B1FD-79EE68ADAF5B}" srcOrd="0" destOrd="0" presId="urn:microsoft.com/office/officeart/2005/8/layout/hProcess4"/>
    <dgm:cxn modelId="{97AB382E-D68A-4756-8C28-14762A510EEB}" srcId="{DE259AEC-B772-4B9A-BD6A-E9857EB7BE04}" destId="{3B87575E-3205-4E4E-BBC6-DFA14383FD6F}" srcOrd="0" destOrd="0" parTransId="{D9EDBF38-7B88-42E8-8153-7C3994877A57}" sibTransId="{7629450A-8F2B-4303-AC7A-D39070A43148}"/>
    <dgm:cxn modelId="{ADF7CA38-186F-4278-8903-246DC7AF07CA}" srcId="{C98192D2-2697-4D0D-9FCC-A51EB2D6094B}" destId="{99CF5480-8A99-4A1A-ADF7-A7BAD659D7D4}" srcOrd="1" destOrd="0" parTransId="{10E98389-F1FE-4EFB-AE95-F7671B672E1B}" sibTransId="{CD65AA79-F32D-4A2A-9C0B-CEFB92E9F41D}"/>
    <dgm:cxn modelId="{9A5D803E-56A1-4B3C-8232-F4F675D42D54}" type="presOf" srcId="{C98192D2-2697-4D0D-9FCC-A51EB2D6094B}" destId="{F2CC11AD-605E-4577-B572-DA95413CB2F4}" srcOrd="0" destOrd="0" presId="urn:microsoft.com/office/officeart/2005/8/layout/hProcess4"/>
    <dgm:cxn modelId="{45ABB642-9408-47BF-9852-03960BAC3C99}" srcId="{1ECFA0A8-7FAF-4B91-8EC2-DF9AF9FCA68E}" destId="{C98192D2-2697-4D0D-9FCC-A51EB2D6094B}" srcOrd="3" destOrd="0" parTransId="{2DE425C2-0BC0-4B54-B671-46EC8C7FAA81}" sibTransId="{F9F32733-FBBD-48FC-8429-84AA057D9266}"/>
    <dgm:cxn modelId="{4F5CD964-9EB4-443F-A20F-E21E49AA8FA4}" type="presOf" srcId="{41C999A8-4315-4ACB-8712-6705C58E56EE}" destId="{EEC0960D-3EB0-499D-B3CE-EBAE0518A437}" srcOrd="0" destOrd="0" presId="urn:microsoft.com/office/officeart/2005/8/layout/hProcess4"/>
    <dgm:cxn modelId="{1A294948-52E8-48A3-ADBB-70D41874686F}" srcId="{268B893D-1F92-475D-A40B-12C6258D7564}" destId="{910243D9-68D3-404C-87DB-9EB4AC040EEE}" srcOrd="0" destOrd="0" parTransId="{6C591410-444C-458F-A11B-5E851E9981DE}" sibTransId="{4A7784B8-0C30-4F94-B3E7-A52F21C9AD90}"/>
    <dgm:cxn modelId="{24F2786B-79D6-4265-9A1C-EAAADB176079}" type="presOf" srcId="{F43AC914-7744-4841-BB40-185E575749CA}" destId="{3DFF944C-A346-47DD-8F5C-2E4BD0BDD434}" srcOrd="1" destOrd="0" presId="urn:microsoft.com/office/officeart/2005/8/layout/hProcess4"/>
    <dgm:cxn modelId="{2A489D71-2703-4EED-8BDF-D8E793D2367C}" srcId="{C98192D2-2697-4D0D-9FCC-A51EB2D6094B}" destId="{F43AC914-7744-4841-BB40-185E575749CA}" srcOrd="0" destOrd="0" parTransId="{6FD60EDF-D82A-419A-AFAF-D0132BD95610}" sibTransId="{8C54B34C-BB86-41E0-A851-31162E57FC2D}"/>
    <dgm:cxn modelId="{89E6DE57-C53C-4F69-B6F9-3942DB69CC94}" srcId="{0EE47D9D-1D28-4377-8961-E1A962CFB7E5}" destId="{41C999A8-4315-4ACB-8712-6705C58E56EE}" srcOrd="0" destOrd="0" parTransId="{CE3C35E5-01F8-4D59-8451-9B90DC0CA8C8}" sibTransId="{9F5195B8-DF76-4EF3-82E2-A1F3181ADE23}"/>
    <dgm:cxn modelId="{33421678-8376-47D6-9596-BA2842B40659}" type="presOf" srcId="{D0D33656-6095-4D2B-B644-6DAF3ED7723B}" destId="{4C468907-6753-4104-8FEE-C80066BE2170}" srcOrd="0" destOrd="1" presId="urn:microsoft.com/office/officeart/2005/8/layout/hProcess4"/>
    <dgm:cxn modelId="{2EA2CE7C-2B68-415F-BE93-51F0F481CEF9}" srcId="{1ECFA0A8-7FAF-4B91-8EC2-DF9AF9FCA68E}" destId="{0EE47D9D-1D28-4377-8961-E1A962CFB7E5}" srcOrd="1" destOrd="0" parTransId="{9E47F4CE-3245-4367-98EC-A92D6AD4A815}" sibTransId="{7B8C0395-628C-4481-96F1-D8B4D5A47FB1}"/>
    <dgm:cxn modelId="{74E9CE7C-223C-434F-B71B-E9679D2F4FDA}" type="presOf" srcId="{41C999A8-4315-4ACB-8712-6705C58E56EE}" destId="{D96207AC-ACB9-4470-89A0-A30AC121480B}" srcOrd="1" destOrd="0" presId="urn:microsoft.com/office/officeart/2005/8/layout/hProcess4"/>
    <dgm:cxn modelId="{D9610C7D-B827-4835-9DE4-9CA6C088663B}" type="presOf" srcId="{99CF5480-8A99-4A1A-ADF7-A7BAD659D7D4}" destId="{3DFF944C-A346-47DD-8F5C-2E4BD0BDD434}" srcOrd="1" destOrd="1" presId="urn:microsoft.com/office/officeart/2005/8/layout/hProcess4"/>
    <dgm:cxn modelId="{6BA21983-56ED-4012-8591-22789F75C6E0}" type="presOf" srcId="{A5350526-AAC1-4461-BB56-CB82A4F10662}" destId="{9DC44E91-BAB2-431B-8550-92B456005B20}" srcOrd="0" destOrd="0" presId="urn:microsoft.com/office/officeart/2005/8/layout/hProcess4"/>
    <dgm:cxn modelId="{0C3E3598-54EF-48A3-946F-284072EFA8CB}" type="presOf" srcId="{F62190AC-8E13-4AD3-98C9-78F6A1BC6026}" destId="{D96207AC-ACB9-4470-89A0-A30AC121480B}" srcOrd="1" destOrd="1" presId="urn:microsoft.com/office/officeart/2005/8/layout/hProcess4"/>
    <dgm:cxn modelId="{C9EC819D-C7A6-459C-B7D1-E0163091870D}" srcId="{0EE47D9D-1D28-4377-8961-E1A962CFB7E5}" destId="{F62190AC-8E13-4AD3-98C9-78F6A1BC6026}" srcOrd="1" destOrd="0" parTransId="{79783854-6B80-4198-9085-1CD9B3EADBB0}" sibTransId="{6B435CFC-62FC-4133-8A4E-A657D6B169E4}"/>
    <dgm:cxn modelId="{5208C2A5-40B5-4A7D-803B-664098A5515D}" type="presOf" srcId="{D0D33656-6095-4D2B-B644-6DAF3ED7723B}" destId="{E1C37033-96C8-4BEB-8647-ADE84EDBE2B1}" srcOrd="1" destOrd="1" presId="urn:microsoft.com/office/officeart/2005/8/layout/hProcess4"/>
    <dgm:cxn modelId="{3DD77FA8-E9D9-4525-9B95-EC89CDB77D89}" type="presOf" srcId="{910243D9-68D3-404C-87DB-9EB4AC040EEE}" destId="{E1C37033-96C8-4BEB-8647-ADE84EDBE2B1}" srcOrd="1" destOrd="0" presId="urn:microsoft.com/office/officeart/2005/8/layout/hProcess4"/>
    <dgm:cxn modelId="{40ED04AC-B62D-44F5-819B-D7540CF3D616}" type="presOf" srcId="{358F38BB-64EE-4456-BAD4-F553AE589124}" destId="{68C17544-1DE9-4B10-9263-A920741A70B3}" srcOrd="1" destOrd="1" presId="urn:microsoft.com/office/officeart/2005/8/layout/hProcess4"/>
    <dgm:cxn modelId="{127BBDB9-6C86-4AF0-94BA-1714BD8E7DFA}" srcId="{1ECFA0A8-7FAF-4B91-8EC2-DF9AF9FCA68E}" destId="{DE259AEC-B772-4B9A-BD6A-E9857EB7BE04}" srcOrd="0" destOrd="0" parTransId="{14FDCF38-E21D-4467-A17D-B418E60BBEC4}" sibTransId="{A5350526-AAC1-4461-BB56-CB82A4F10662}"/>
    <dgm:cxn modelId="{2982B1C0-7ED8-4DC5-ACA3-2B70CAAA49AF}" type="presOf" srcId="{358F38BB-64EE-4456-BAD4-F553AE589124}" destId="{3F91811D-37C9-46E6-B987-907A9901D664}" srcOrd="0" destOrd="1" presId="urn:microsoft.com/office/officeart/2005/8/layout/hProcess4"/>
    <dgm:cxn modelId="{636049C1-D7FC-46B4-9D8D-E880704AEBCE}" type="presOf" srcId="{F1377488-F514-420E-8C1A-6230B06A7095}" destId="{9B6EF00F-BAA9-4EFE-92A7-66866BABD888}" srcOrd="0" destOrd="0" presId="urn:microsoft.com/office/officeart/2005/8/layout/hProcess4"/>
    <dgm:cxn modelId="{701847CB-6F02-45B7-8E5C-4DE435A7951B}" type="presOf" srcId="{3B87575E-3205-4E4E-BBC6-DFA14383FD6F}" destId="{68C17544-1DE9-4B10-9263-A920741A70B3}" srcOrd="1" destOrd="0" presId="urn:microsoft.com/office/officeart/2005/8/layout/hProcess4"/>
    <dgm:cxn modelId="{36C5BBCB-036C-408A-919F-A38FEEF6A43F}" type="presOf" srcId="{3B87575E-3205-4E4E-BBC6-DFA14383FD6F}" destId="{3F91811D-37C9-46E6-B987-907A9901D664}" srcOrd="0" destOrd="0" presId="urn:microsoft.com/office/officeart/2005/8/layout/hProcess4"/>
    <dgm:cxn modelId="{3DC5C4CC-7CB5-4A41-A519-A0A2149D41C5}" type="presOf" srcId="{F43AC914-7744-4841-BB40-185E575749CA}" destId="{972F6BF7-280D-4949-9BBA-F619D0F9BC6A}" srcOrd="0" destOrd="0" presId="urn:microsoft.com/office/officeart/2005/8/layout/hProcess4"/>
    <dgm:cxn modelId="{C4E4F6CC-C1E5-43E2-A73B-428D6770111C}" type="presOf" srcId="{910243D9-68D3-404C-87DB-9EB4AC040EEE}" destId="{4C468907-6753-4104-8FEE-C80066BE2170}" srcOrd="0" destOrd="0" presId="urn:microsoft.com/office/officeart/2005/8/layout/hProcess4"/>
    <dgm:cxn modelId="{584B55CF-C42E-4950-914C-83923FF50290}" type="presOf" srcId="{99CF5480-8A99-4A1A-ADF7-A7BAD659D7D4}" destId="{972F6BF7-280D-4949-9BBA-F619D0F9BC6A}" srcOrd="0" destOrd="1" presId="urn:microsoft.com/office/officeart/2005/8/layout/hProcess4"/>
    <dgm:cxn modelId="{7E1FFFDC-1501-4678-8AC7-9832546B2C74}" type="presOf" srcId="{268B893D-1F92-475D-A40B-12C6258D7564}" destId="{17617D5C-87AA-46D4-A854-3C9DC67113F2}" srcOrd="0" destOrd="0" presId="urn:microsoft.com/office/officeart/2005/8/layout/hProcess4"/>
    <dgm:cxn modelId="{B1224FFA-7486-497C-967B-37B8680ECE58}" srcId="{DE259AEC-B772-4B9A-BD6A-E9857EB7BE04}" destId="{358F38BB-64EE-4456-BAD4-F553AE589124}" srcOrd="1" destOrd="0" parTransId="{C8314917-8D78-4735-9C5C-A7EF2E74C048}" sibTransId="{54B3BA59-1376-40EC-B4D3-7BBDFA8F7B08}"/>
    <dgm:cxn modelId="{4379D4FF-5B06-46ED-9476-000C6E28CC25}" type="presOf" srcId="{7B8C0395-628C-4481-96F1-D8B4D5A47FB1}" destId="{3393BC8D-7411-46EB-8B3F-FDFA8D2230F8}" srcOrd="0" destOrd="0" presId="urn:microsoft.com/office/officeart/2005/8/layout/hProcess4"/>
    <dgm:cxn modelId="{379B0491-6713-4EB0-A938-37F2B7ADEE21}" type="presParOf" srcId="{794C2DE0-BB58-4129-8AD3-70E6D16FBA37}" destId="{E87BEF3E-E0D6-4D84-ABF8-5FA750E254E1}" srcOrd="0" destOrd="0" presId="urn:microsoft.com/office/officeart/2005/8/layout/hProcess4"/>
    <dgm:cxn modelId="{ABF34B82-B9DB-47EC-B60A-FAC83B7EF142}" type="presParOf" srcId="{794C2DE0-BB58-4129-8AD3-70E6D16FBA37}" destId="{57CAE66C-E03F-4B0E-8A8B-2D89AE786D73}" srcOrd="1" destOrd="0" presId="urn:microsoft.com/office/officeart/2005/8/layout/hProcess4"/>
    <dgm:cxn modelId="{8ED2FB12-E691-42E2-BB1D-B003A64D3BB9}" type="presParOf" srcId="{794C2DE0-BB58-4129-8AD3-70E6D16FBA37}" destId="{10F28E64-ACC6-4A2F-B594-2E158629D207}" srcOrd="2" destOrd="0" presId="urn:microsoft.com/office/officeart/2005/8/layout/hProcess4"/>
    <dgm:cxn modelId="{D24AB161-9FCE-4A4D-B29B-319DFEC1F80F}" type="presParOf" srcId="{10F28E64-ACC6-4A2F-B594-2E158629D207}" destId="{1DD12A12-A514-466E-B62D-101C27F4ECC5}" srcOrd="0" destOrd="0" presId="urn:microsoft.com/office/officeart/2005/8/layout/hProcess4"/>
    <dgm:cxn modelId="{E99612F9-ABE4-47DF-BEA1-BB8D58173100}" type="presParOf" srcId="{1DD12A12-A514-466E-B62D-101C27F4ECC5}" destId="{06EEF2B4-BBBD-4507-933D-81302B41C27A}" srcOrd="0" destOrd="0" presId="urn:microsoft.com/office/officeart/2005/8/layout/hProcess4"/>
    <dgm:cxn modelId="{EF2589C3-6EAC-4253-B216-9489642096F8}" type="presParOf" srcId="{1DD12A12-A514-466E-B62D-101C27F4ECC5}" destId="{3F91811D-37C9-46E6-B987-907A9901D664}" srcOrd="1" destOrd="0" presId="urn:microsoft.com/office/officeart/2005/8/layout/hProcess4"/>
    <dgm:cxn modelId="{EAC41457-08D0-4000-B386-DDF466297E61}" type="presParOf" srcId="{1DD12A12-A514-466E-B62D-101C27F4ECC5}" destId="{68C17544-1DE9-4B10-9263-A920741A70B3}" srcOrd="2" destOrd="0" presId="urn:microsoft.com/office/officeart/2005/8/layout/hProcess4"/>
    <dgm:cxn modelId="{C07959C1-2E32-4375-8FEE-8D010B262CC7}" type="presParOf" srcId="{1DD12A12-A514-466E-B62D-101C27F4ECC5}" destId="{21428EA3-A5D4-4DDF-AA76-85B7E62385A4}" srcOrd="3" destOrd="0" presId="urn:microsoft.com/office/officeart/2005/8/layout/hProcess4"/>
    <dgm:cxn modelId="{15435FDF-B321-4424-AB55-D8EC0FEBFD71}" type="presParOf" srcId="{1DD12A12-A514-466E-B62D-101C27F4ECC5}" destId="{CF510F27-F296-45EE-A4C9-FD9B27AD2A7F}" srcOrd="4" destOrd="0" presId="urn:microsoft.com/office/officeart/2005/8/layout/hProcess4"/>
    <dgm:cxn modelId="{BD97CAF2-46A9-4851-8066-A046C0D940F2}" type="presParOf" srcId="{10F28E64-ACC6-4A2F-B594-2E158629D207}" destId="{9DC44E91-BAB2-431B-8550-92B456005B20}" srcOrd="1" destOrd="0" presId="urn:microsoft.com/office/officeart/2005/8/layout/hProcess4"/>
    <dgm:cxn modelId="{38F3EA74-8803-438E-AD65-FC73CB87135B}" type="presParOf" srcId="{10F28E64-ACC6-4A2F-B594-2E158629D207}" destId="{F52780E6-9A50-4095-8635-3A91BA37B4BF}" srcOrd="2" destOrd="0" presId="urn:microsoft.com/office/officeart/2005/8/layout/hProcess4"/>
    <dgm:cxn modelId="{3B7C3191-8E41-4706-A5D0-EE4812111A9E}" type="presParOf" srcId="{F52780E6-9A50-4095-8635-3A91BA37B4BF}" destId="{41BB7D02-7A89-4C47-B656-D28E22517EBD}" srcOrd="0" destOrd="0" presId="urn:microsoft.com/office/officeart/2005/8/layout/hProcess4"/>
    <dgm:cxn modelId="{D71B0F5A-49CC-465F-8FE1-D4FEDA3AF9EB}" type="presParOf" srcId="{F52780E6-9A50-4095-8635-3A91BA37B4BF}" destId="{EEC0960D-3EB0-499D-B3CE-EBAE0518A437}" srcOrd="1" destOrd="0" presId="urn:microsoft.com/office/officeart/2005/8/layout/hProcess4"/>
    <dgm:cxn modelId="{574D431E-1AFD-4E76-B426-B80327A42C15}" type="presParOf" srcId="{F52780E6-9A50-4095-8635-3A91BA37B4BF}" destId="{D96207AC-ACB9-4470-89A0-A30AC121480B}" srcOrd="2" destOrd="0" presId="urn:microsoft.com/office/officeart/2005/8/layout/hProcess4"/>
    <dgm:cxn modelId="{31F91B26-9C50-4EEE-84AA-D027E3DD7F76}" type="presParOf" srcId="{F52780E6-9A50-4095-8635-3A91BA37B4BF}" destId="{10F0F373-C364-42A4-B1FD-79EE68ADAF5B}" srcOrd="3" destOrd="0" presId="urn:microsoft.com/office/officeart/2005/8/layout/hProcess4"/>
    <dgm:cxn modelId="{AF00AFBF-ECCB-4446-8BF2-03F858BA869B}" type="presParOf" srcId="{F52780E6-9A50-4095-8635-3A91BA37B4BF}" destId="{6416A208-8EBD-4C47-BF6A-77F81C21E53F}" srcOrd="4" destOrd="0" presId="urn:microsoft.com/office/officeart/2005/8/layout/hProcess4"/>
    <dgm:cxn modelId="{F35AB8A8-B826-4E89-B340-0021C17AE52E}" type="presParOf" srcId="{10F28E64-ACC6-4A2F-B594-2E158629D207}" destId="{3393BC8D-7411-46EB-8B3F-FDFA8D2230F8}" srcOrd="3" destOrd="0" presId="urn:microsoft.com/office/officeart/2005/8/layout/hProcess4"/>
    <dgm:cxn modelId="{C43A6431-71BE-4A40-A0BF-D1F18C712C84}" type="presParOf" srcId="{10F28E64-ACC6-4A2F-B594-2E158629D207}" destId="{1607A0B7-C5DC-44E7-9BD1-5B11FC708165}" srcOrd="4" destOrd="0" presId="urn:microsoft.com/office/officeart/2005/8/layout/hProcess4"/>
    <dgm:cxn modelId="{0990C1A6-08A9-4083-8172-3FE35E118B8B}" type="presParOf" srcId="{1607A0B7-C5DC-44E7-9BD1-5B11FC708165}" destId="{745B34FA-5028-47CB-8B65-20BD0B616FD5}" srcOrd="0" destOrd="0" presId="urn:microsoft.com/office/officeart/2005/8/layout/hProcess4"/>
    <dgm:cxn modelId="{5A869C7E-4534-4D53-92BF-B682F2EB4029}" type="presParOf" srcId="{1607A0B7-C5DC-44E7-9BD1-5B11FC708165}" destId="{4C468907-6753-4104-8FEE-C80066BE2170}" srcOrd="1" destOrd="0" presId="urn:microsoft.com/office/officeart/2005/8/layout/hProcess4"/>
    <dgm:cxn modelId="{F594C024-77AF-4A88-B83F-60A63D07A208}" type="presParOf" srcId="{1607A0B7-C5DC-44E7-9BD1-5B11FC708165}" destId="{E1C37033-96C8-4BEB-8647-ADE84EDBE2B1}" srcOrd="2" destOrd="0" presId="urn:microsoft.com/office/officeart/2005/8/layout/hProcess4"/>
    <dgm:cxn modelId="{A0E0481A-334F-419F-B525-B5B159369ACF}" type="presParOf" srcId="{1607A0B7-C5DC-44E7-9BD1-5B11FC708165}" destId="{17617D5C-87AA-46D4-A854-3C9DC67113F2}" srcOrd="3" destOrd="0" presId="urn:microsoft.com/office/officeart/2005/8/layout/hProcess4"/>
    <dgm:cxn modelId="{3CBB35F6-DEB5-4C8D-8999-7B3A1729898A}" type="presParOf" srcId="{1607A0B7-C5DC-44E7-9BD1-5B11FC708165}" destId="{FDD55EBC-454E-4190-ACD3-E734587F4652}" srcOrd="4" destOrd="0" presId="urn:microsoft.com/office/officeart/2005/8/layout/hProcess4"/>
    <dgm:cxn modelId="{523B37CF-D9AE-4B5F-9467-313E7C4564BA}" type="presParOf" srcId="{10F28E64-ACC6-4A2F-B594-2E158629D207}" destId="{9B6EF00F-BAA9-4EFE-92A7-66866BABD888}" srcOrd="5" destOrd="0" presId="urn:microsoft.com/office/officeart/2005/8/layout/hProcess4"/>
    <dgm:cxn modelId="{97CC4B7D-F6B6-4AF4-9DC6-F0B7D662E767}" type="presParOf" srcId="{10F28E64-ACC6-4A2F-B594-2E158629D207}" destId="{79C63085-3684-41D2-AC5B-46B641528734}" srcOrd="6" destOrd="0" presId="urn:microsoft.com/office/officeart/2005/8/layout/hProcess4"/>
    <dgm:cxn modelId="{4760D8A2-73F5-4F86-BDDC-F09642D2865B}" type="presParOf" srcId="{79C63085-3684-41D2-AC5B-46B641528734}" destId="{03874798-FFFF-47FF-B4DF-67D988A0035A}" srcOrd="0" destOrd="0" presId="urn:microsoft.com/office/officeart/2005/8/layout/hProcess4"/>
    <dgm:cxn modelId="{CAC316F5-B0E7-4036-A626-BF07EA0354C3}" type="presParOf" srcId="{79C63085-3684-41D2-AC5B-46B641528734}" destId="{972F6BF7-280D-4949-9BBA-F619D0F9BC6A}" srcOrd="1" destOrd="0" presId="urn:microsoft.com/office/officeart/2005/8/layout/hProcess4"/>
    <dgm:cxn modelId="{B52F5A33-93FF-40EB-B5B4-6F98ABCC5F71}" type="presParOf" srcId="{79C63085-3684-41D2-AC5B-46B641528734}" destId="{3DFF944C-A346-47DD-8F5C-2E4BD0BDD434}" srcOrd="2" destOrd="0" presId="urn:microsoft.com/office/officeart/2005/8/layout/hProcess4"/>
    <dgm:cxn modelId="{997E52D0-B18E-4071-8E78-8FEFCE3F5FD7}" type="presParOf" srcId="{79C63085-3684-41D2-AC5B-46B641528734}" destId="{F2CC11AD-605E-4577-B572-DA95413CB2F4}" srcOrd="3" destOrd="0" presId="urn:microsoft.com/office/officeart/2005/8/layout/hProcess4"/>
    <dgm:cxn modelId="{7DB45124-905D-46F0-9FD4-BDBCD4B181DC}" type="presParOf" srcId="{79C63085-3684-41D2-AC5B-46B641528734}" destId="{DE40D5D9-99A2-41E6-A73E-02D996041627}"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6F3C77-4A61-4F72-8DA2-231AE8883668}"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E3AB3DAB-AA46-48D8-B770-B1F095891870}">
      <dgm:prSet/>
      <dgm:spPr/>
      <dgm:t>
        <a:bodyPr/>
        <a:lstStyle/>
        <a:p>
          <a:r>
            <a:rPr lang="en-US" dirty="0"/>
            <a:t>What characteristics differentiate genuine reviews from fraudulent ones?</a:t>
          </a:r>
        </a:p>
      </dgm:t>
    </dgm:pt>
    <dgm:pt modelId="{34FD9F46-4D86-4F9B-8F15-D5991A46AC34}" type="parTrans" cxnId="{B2643129-9125-430F-B955-77616DA8F722}">
      <dgm:prSet/>
      <dgm:spPr/>
      <dgm:t>
        <a:bodyPr/>
        <a:lstStyle/>
        <a:p>
          <a:endParaRPr lang="en-US"/>
        </a:p>
      </dgm:t>
    </dgm:pt>
    <dgm:pt modelId="{D07D7113-94F8-4804-B099-4E39D44F5D19}" type="sibTrans" cxnId="{B2643129-9125-430F-B955-77616DA8F722}">
      <dgm:prSet phldrT="1" phldr="0"/>
      <dgm:spPr/>
      <dgm:t>
        <a:bodyPr/>
        <a:lstStyle/>
        <a:p>
          <a:endParaRPr lang="en-US"/>
        </a:p>
      </dgm:t>
    </dgm:pt>
    <dgm:pt modelId="{27AFC355-E937-4CE3-AEF7-42339CB8A609}">
      <dgm:prSet/>
      <dgm:spPr/>
      <dgm:t>
        <a:bodyPr/>
        <a:lstStyle/>
        <a:p>
          <a:r>
            <a:rPr lang="en-US" dirty="0"/>
            <a:t>How can machine learning models effectively classify reviews?</a:t>
          </a:r>
        </a:p>
      </dgm:t>
    </dgm:pt>
    <dgm:pt modelId="{28332EBC-E358-4F3B-8A9F-872B4AE0981C}" type="parTrans" cxnId="{F85643CA-4F53-4391-BE94-7179B6442B23}">
      <dgm:prSet/>
      <dgm:spPr/>
      <dgm:t>
        <a:bodyPr/>
        <a:lstStyle/>
        <a:p>
          <a:endParaRPr lang="en-US"/>
        </a:p>
      </dgm:t>
    </dgm:pt>
    <dgm:pt modelId="{045E5771-8683-43CA-A5A5-CA67301CE48B}" type="sibTrans" cxnId="{F85643CA-4F53-4391-BE94-7179B6442B23}">
      <dgm:prSet phldrT="2" phldr="0"/>
      <dgm:spPr/>
      <dgm:t>
        <a:bodyPr/>
        <a:lstStyle/>
        <a:p>
          <a:endParaRPr lang="en-US"/>
        </a:p>
      </dgm:t>
    </dgm:pt>
    <dgm:pt modelId="{D9EF204A-22E8-4DAC-A9D3-FC44C7F96F87}">
      <dgm:prSet/>
      <dgm:spPr/>
      <dgm:t>
        <a:bodyPr/>
        <a:lstStyle/>
        <a:p>
          <a:r>
            <a:rPr lang="en-US" dirty="0"/>
            <a:t>What data sources are available for training these models?</a:t>
          </a:r>
        </a:p>
      </dgm:t>
    </dgm:pt>
    <dgm:pt modelId="{A3845D43-A3A4-4121-B20B-77D8BC3E22D6}" type="parTrans" cxnId="{00714650-5AD3-4068-B505-1E0F4FD91224}">
      <dgm:prSet/>
      <dgm:spPr/>
      <dgm:t>
        <a:bodyPr/>
        <a:lstStyle/>
        <a:p>
          <a:endParaRPr lang="en-US"/>
        </a:p>
      </dgm:t>
    </dgm:pt>
    <dgm:pt modelId="{19177BCE-803E-472E-B638-B9F3459B74E1}" type="sibTrans" cxnId="{00714650-5AD3-4068-B505-1E0F4FD91224}">
      <dgm:prSet phldrT="3" phldr="0"/>
      <dgm:spPr/>
      <dgm:t>
        <a:bodyPr/>
        <a:lstStyle/>
        <a:p>
          <a:endParaRPr lang="en-US"/>
        </a:p>
      </dgm:t>
    </dgm:pt>
    <dgm:pt modelId="{8E1B153D-6FEC-42E6-803B-BB492F9D69A3}">
      <dgm:prSet/>
      <dgm:spPr/>
      <dgm:t>
        <a:bodyPr/>
        <a:lstStyle/>
        <a:p>
          <a:r>
            <a:rPr lang="en-US" dirty="0"/>
            <a:t>How can results be integrated into existing review systems?</a:t>
          </a:r>
        </a:p>
      </dgm:t>
    </dgm:pt>
    <dgm:pt modelId="{E325F9CF-57C4-4F0E-9F74-248BAFE88BEF}" type="parTrans" cxnId="{F720CC98-96A8-4D48-ABA6-1462D1B585BB}">
      <dgm:prSet/>
      <dgm:spPr/>
      <dgm:t>
        <a:bodyPr/>
        <a:lstStyle/>
        <a:p>
          <a:endParaRPr lang="en-US"/>
        </a:p>
      </dgm:t>
    </dgm:pt>
    <dgm:pt modelId="{D482D660-0B79-4E42-9CE5-9F958245C9B4}" type="sibTrans" cxnId="{F720CC98-96A8-4D48-ABA6-1462D1B585BB}">
      <dgm:prSet phldrT="4" phldr="0"/>
      <dgm:spPr/>
      <dgm:t>
        <a:bodyPr/>
        <a:lstStyle/>
        <a:p>
          <a:endParaRPr lang="en-US"/>
        </a:p>
      </dgm:t>
    </dgm:pt>
    <dgm:pt modelId="{F8686D8A-253A-48D1-8ADC-A3FBF914861F}" type="pres">
      <dgm:prSet presAssocID="{316F3C77-4A61-4F72-8DA2-231AE8883668}" presName="hierChild1" presStyleCnt="0">
        <dgm:presLayoutVars>
          <dgm:chPref val="1"/>
          <dgm:dir/>
          <dgm:animOne val="branch"/>
          <dgm:animLvl val="lvl"/>
          <dgm:resizeHandles/>
        </dgm:presLayoutVars>
      </dgm:prSet>
      <dgm:spPr/>
    </dgm:pt>
    <dgm:pt modelId="{51D308DE-C9A2-4686-B474-22D08379A152}" type="pres">
      <dgm:prSet presAssocID="{E3AB3DAB-AA46-48D8-B770-B1F095891870}" presName="hierRoot1" presStyleCnt="0"/>
      <dgm:spPr/>
    </dgm:pt>
    <dgm:pt modelId="{314F7697-8037-4D55-97CA-576A3A191DB6}" type="pres">
      <dgm:prSet presAssocID="{E3AB3DAB-AA46-48D8-B770-B1F095891870}" presName="composite" presStyleCnt="0"/>
      <dgm:spPr/>
    </dgm:pt>
    <dgm:pt modelId="{0EECB779-00D9-4FB1-B30F-E20E1E977204}" type="pres">
      <dgm:prSet presAssocID="{E3AB3DAB-AA46-48D8-B770-B1F095891870}" presName="background" presStyleLbl="node0" presStyleIdx="0" presStyleCnt="4"/>
      <dgm:spPr/>
    </dgm:pt>
    <dgm:pt modelId="{71718DA9-9777-4D30-A67F-D412C5F33685}" type="pres">
      <dgm:prSet presAssocID="{E3AB3DAB-AA46-48D8-B770-B1F095891870}" presName="text" presStyleLbl="fgAcc0" presStyleIdx="0" presStyleCnt="4">
        <dgm:presLayoutVars>
          <dgm:chPref val="3"/>
        </dgm:presLayoutVars>
      </dgm:prSet>
      <dgm:spPr/>
    </dgm:pt>
    <dgm:pt modelId="{11AD12D5-E588-45BB-AACC-50FB29118629}" type="pres">
      <dgm:prSet presAssocID="{E3AB3DAB-AA46-48D8-B770-B1F095891870}" presName="hierChild2" presStyleCnt="0"/>
      <dgm:spPr/>
    </dgm:pt>
    <dgm:pt modelId="{EC62E03B-9886-4BB4-AB33-525097114599}" type="pres">
      <dgm:prSet presAssocID="{27AFC355-E937-4CE3-AEF7-42339CB8A609}" presName="hierRoot1" presStyleCnt="0"/>
      <dgm:spPr/>
    </dgm:pt>
    <dgm:pt modelId="{E9DF319A-99FF-446D-832C-8E536BF8B55A}" type="pres">
      <dgm:prSet presAssocID="{27AFC355-E937-4CE3-AEF7-42339CB8A609}" presName="composite" presStyleCnt="0"/>
      <dgm:spPr/>
    </dgm:pt>
    <dgm:pt modelId="{2788E55F-D4DE-4D28-BCA2-C1D3B906FA3D}" type="pres">
      <dgm:prSet presAssocID="{27AFC355-E937-4CE3-AEF7-42339CB8A609}" presName="background" presStyleLbl="node0" presStyleIdx="1" presStyleCnt="4"/>
      <dgm:spPr/>
    </dgm:pt>
    <dgm:pt modelId="{D2161C1A-EF93-495F-9D96-6AE877E89612}" type="pres">
      <dgm:prSet presAssocID="{27AFC355-E937-4CE3-AEF7-42339CB8A609}" presName="text" presStyleLbl="fgAcc0" presStyleIdx="1" presStyleCnt="4">
        <dgm:presLayoutVars>
          <dgm:chPref val="3"/>
        </dgm:presLayoutVars>
      </dgm:prSet>
      <dgm:spPr/>
    </dgm:pt>
    <dgm:pt modelId="{151C5B38-AD6B-4C70-9F61-4D71263030F1}" type="pres">
      <dgm:prSet presAssocID="{27AFC355-E937-4CE3-AEF7-42339CB8A609}" presName="hierChild2" presStyleCnt="0"/>
      <dgm:spPr/>
    </dgm:pt>
    <dgm:pt modelId="{79937192-2A60-497A-AC2B-774BB9720CEB}" type="pres">
      <dgm:prSet presAssocID="{D9EF204A-22E8-4DAC-A9D3-FC44C7F96F87}" presName="hierRoot1" presStyleCnt="0"/>
      <dgm:spPr/>
    </dgm:pt>
    <dgm:pt modelId="{30A2D4FE-3358-4A9C-B2A8-283C6C9A244E}" type="pres">
      <dgm:prSet presAssocID="{D9EF204A-22E8-4DAC-A9D3-FC44C7F96F87}" presName="composite" presStyleCnt="0"/>
      <dgm:spPr/>
    </dgm:pt>
    <dgm:pt modelId="{EBF585B4-4F12-4DA0-8B5C-ADB20AF98BF0}" type="pres">
      <dgm:prSet presAssocID="{D9EF204A-22E8-4DAC-A9D3-FC44C7F96F87}" presName="background" presStyleLbl="node0" presStyleIdx="2" presStyleCnt="4"/>
      <dgm:spPr/>
    </dgm:pt>
    <dgm:pt modelId="{70F1FDA1-284A-4CE4-B40F-62E84542D92B}" type="pres">
      <dgm:prSet presAssocID="{D9EF204A-22E8-4DAC-A9D3-FC44C7F96F87}" presName="text" presStyleLbl="fgAcc0" presStyleIdx="2" presStyleCnt="4">
        <dgm:presLayoutVars>
          <dgm:chPref val="3"/>
        </dgm:presLayoutVars>
      </dgm:prSet>
      <dgm:spPr/>
    </dgm:pt>
    <dgm:pt modelId="{513D05ED-7C94-4337-9EAE-06A58EC70760}" type="pres">
      <dgm:prSet presAssocID="{D9EF204A-22E8-4DAC-A9D3-FC44C7F96F87}" presName="hierChild2" presStyleCnt="0"/>
      <dgm:spPr/>
    </dgm:pt>
    <dgm:pt modelId="{6C762B93-0D47-4450-89F7-B7F6FF4B5E65}" type="pres">
      <dgm:prSet presAssocID="{8E1B153D-6FEC-42E6-803B-BB492F9D69A3}" presName="hierRoot1" presStyleCnt="0"/>
      <dgm:spPr/>
    </dgm:pt>
    <dgm:pt modelId="{368B3515-7206-481C-9257-989ED0C25DE7}" type="pres">
      <dgm:prSet presAssocID="{8E1B153D-6FEC-42E6-803B-BB492F9D69A3}" presName="composite" presStyleCnt="0"/>
      <dgm:spPr/>
    </dgm:pt>
    <dgm:pt modelId="{D7DD3EE4-AB44-49B6-8118-FEB0CF1587D5}" type="pres">
      <dgm:prSet presAssocID="{8E1B153D-6FEC-42E6-803B-BB492F9D69A3}" presName="background" presStyleLbl="node0" presStyleIdx="3" presStyleCnt="4"/>
      <dgm:spPr/>
    </dgm:pt>
    <dgm:pt modelId="{228984C5-8527-41CA-A9C3-80244ADDBDDD}" type="pres">
      <dgm:prSet presAssocID="{8E1B153D-6FEC-42E6-803B-BB492F9D69A3}" presName="text" presStyleLbl="fgAcc0" presStyleIdx="3" presStyleCnt="4">
        <dgm:presLayoutVars>
          <dgm:chPref val="3"/>
        </dgm:presLayoutVars>
      </dgm:prSet>
      <dgm:spPr/>
    </dgm:pt>
    <dgm:pt modelId="{4BEE16F1-D2AA-482A-8001-03A1A434C1CC}" type="pres">
      <dgm:prSet presAssocID="{8E1B153D-6FEC-42E6-803B-BB492F9D69A3}" presName="hierChild2" presStyleCnt="0"/>
      <dgm:spPr/>
    </dgm:pt>
  </dgm:ptLst>
  <dgm:cxnLst>
    <dgm:cxn modelId="{8171C225-DC5A-4564-9105-72FC22ED9DE5}" type="presOf" srcId="{E3AB3DAB-AA46-48D8-B770-B1F095891870}" destId="{71718DA9-9777-4D30-A67F-D412C5F33685}" srcOrd="0" destOrd="0" presId="urn:microsoft.com/office/officeart/2005/8/layout/hierarchy1"/>
    <dgm:cxn modelId="{B2643129-9125-430F-B955-77616DA8F722}" srcId="{316F3C77-4A61-4F72-8DA2-231AE8883668}" destId="{E3AB3DAB-AA46-48D8-B770-B1F095891870}" srcOrd="0" destOrd="0" parTransId="{34FD9F46-4D86-4F9B-8F15-D5991A46AC34}" sibTransId="{D07D7113-94F8-4804-B099-4E39D44F5D19}"/>
    <dgm:cxn modelId="{BD3B5849-5026-4801-A409-674F0311D899}" type="presOf" srcId="{8E1B153D-6FEC-42E6-803B-BB492F9D69A3}" destId="{228984C5-8527-41CA-A9C3-80244ADDBDDD}" srcOrd="0" destOrd="0" presId="urn:microsoft.com/office/officeart/2005/8/layout/hierarchy1"/>
    <dgm:cxn modelId="{1EB1286A-A0CE-4C77-8E63-83F2CC1ED401}" type="presOf" srcId="{316F3C77-4A61-4F72-8DA2-231AE8883668}" destId="{F8686D8A-253A-48D1-8ADC-A3FBF914861F}" srcOrd="0" destOrd="0" presId="urn:microsoft.com/office/officeart/2005/8/layout/hierarchy1"/>
    <dgm:cxn modelId="{00714650-5AD3-4068-B505-1E0F4FD91224}" srcId="{316F3C77-4A61-4F72-8DA2-231AE8883668}" destId="{D9EF204A-22E8-4DAC-A9D3-FC44C7F96F87}" srcOrd="2" destOrd="0" parTransId="{A3845D43-A3A4-4121-B20B-77D8BC3E22D6}" sibTransId="{19177BCE-803E-472E-B638-B9F3459B74E1}"/>
    <dgm:cxn modelId="{A398AF74-4EFC-438D-BD45-AC1B3B50B8B7}" type="presOf" srcId="{D9EF204A-22E8-4DAC-A9D3-FC44C7F96F87}" destId="{70F1FDA1-284A-4CE4-B40F-62E84542D92B}" srcOrd="0" destOrd="0" presId="urn:microsoft.com/office/officeart/2005/8/layout/hierarchy1"/>
    <dgm:cxn modelId="{F720CC98-96A8-4D48-ABA6-1462D1B585BB}" srcId="{316F3C77-4A61-4F72-8DA2-231AE8883668}" destId="{8E1B153D-6FEC-42E6-803B-BB492F9D69A3}" srcOrd="3" destOrd="0" parTransId="{E325F9CF-57C4-4F0E-9F74-248BAFE88BEF}" sibTransId="{D482D660-0B79-4E42-9CE5-9F958245C9B4}"/>
    <dgm:cxn modelId="{F85643CA-4F53-4391-BE94-7179B6442B23}" srcId="{316F3C77-4A61-4F72-8DA2-231AE8883668}" destId="{27AFC355-E937-4CE3-AEF7-42339CB8A609}" srcOrd="1" destOrd="0" parTransId="{28332EBC-E358-4F3B-8A9F-872B4AE0981C}" sibTransId="{045E5771-8683-43CA-A5A5-CA67301CE48B}"/>
    <dgm:cxn modelId="{CCE08AEE-2A84-4D38-95C7-F42EBB8E7470}" type="presOf" srcId="{27AFC355-E937-4CE3-AEF7-42339CB8A609}" destId="{D2161C1A-EF93-495F-9D96-6AE877E89612}" srcOrd="0" destOrd="0" presId="urn:microsoft.com/office/officeart/2005/8/layout/hierarchy1"/>
    <dgm:cxn modelId="{B1CF28DA-69B6-48DA-AE01-E45CDE33FD50}" type="presParOf" srcId="{F8686D8A-253A-48D1-8ADC-A3FBF914861F}" destId="{51D308DE-C9A2-4686-B474-22D08379A152}" srcOrd="0" destOrd="0" presId="urn:microsoft.com/office/officeart/2005/8/layout/hierarchy1"/>
    <dgm:cxn modelId="{8F619E73-8460-464C-8A44-935A7C99B319}" type="presParOf" srcId="{51D308DE-C9A2-4686-B474-22D08379A152}" destId="{314F7697-8037-4D55-97CA-576A3A191DB6}" srcOrd="0" destOrd="0" presId="urn:microsoft.com/office/officeart/2005/8/layout/hierarchy1"/>
    <dgm:cxn modelId="{C41D2140-C22A-4682-8FE3-8FB268DE2279}" type="presParOf" srcId="{314F7697-8037-4D55-97CA-576A3A191DB6}" destId="{0EECB779-00D9-4FB1-B30F-E20E1E977204}" srcOrd="0" destOrd="0" presId="urn:microsoft.com/office/officeart/2005/8/layout/hierarchy1"/>
    <dgm:cxn modelId="{D0E1C1CD-59CE-4A06-A106-F19D5C8EA2FC}" type="presParOf" srcId="{314F7697-8037-4D55-97CA-576A3A191DB6}" destId="{71718DA9-9777-4D30-A67F-D412C5F33685}" srcOrd="1" destOrd="0" presId="urn:microsoft.com/office/officeart/2005/8/layout/hierarchy1"/>
    <dgm:cxn modelId="{A9AEC614-911F-4562-BD8F-8672D26C6371}" type="presParOf" srcId="{51D308DE-C9A2-4686-B474-22D08379A152}" destId="{11AD12D5-E588-45BB-AACC-50FB29118629}" srcOrd="1" destOrd="0" presId="urn:microsoft.com/office/officeart/2005/8/layout/hierarchy1"/>
    <dgm:cxn modelId="{D222CD62-D5F4-40DF-8B01-B589E12C1C07}" type="presParOf" srcId="{F8686D8A-253A-48D1-8ADC-A3FBF914861F}" destId="{EC62E03B-9886-4BB4-AB33-525097114599}" srcOrd="1" destOrd="0" presId="urn:microsoft.com/office/officeart/2005/8/layout/hierarchy1"/>
    <dgm:cxn modelId="{3772EBDF-19FB-4B28-9550-9F3C2A96D8B4}" type="presParOf" srcId="{EC62E03B-9886-4BB4-AB33-525097114599}" destId="{E9DF319A-99FF-446D-832C-8E536BF8B55A}" srcOrd="0" destOrd="0" presId="urn:microsoft.com/office/officeart/2005/8/layout/hierarchy1"/>
    <dgm:cxn modelId="{59FEA6B8-07B7-4F2B-A187-699388226661}" type="presParOf" srcId="{E9DF319A-99FF-446D-832C-8E536BF8B55A}" destId="{2788E55F-D4DE-4D28-BCA2-C1D3B906FA3D}" srcOrd="0" destOrd="0" presId="urn:microsoft.com/office/officeart/2005/8/layout/hierarchy1"/>
    <dgm:cxn modelId="{417D9B60-8B78-4BCF-99DF-E44C130C6F36}" type="presParOf" srcId="{E9DF319A-99FF-446D-832C-8E536BF8B55A}" destId="{D2161C1A-EF93-495F-9D96-6AE877E89612}" srcOrd="1" destOrd="0" presId="urn:microsoft.com/office/officeart/2005/8/layout/hierarchy1"/>
    <dgm:cxn modelId="{977FC5D7-764A-482A-AE12-277735E00477}" type="presParOf" srcId="{EC62E03B-9886-4BB4-AB33-525097114599}" destId="{151C5B38-AD6B-4C70-9F61-4D71263030F1}" srcOrd="1" destOrd="0" presId="urn:microsoft.com/office/officeart/2005/8/layout/hierarchy1"/>
    <dgm:cxn modelId="{92CEE033-CD5B-4B8B-A700-59E1C6CB2205}" type="presParOf" srcId="{F8686D8A-253A-48D1-8ADC-A3FBF914861F}" destId="{79937192-2A60-497A-AC2B-774BB9720CEB}" srcOrd="2" destOrd="0" presId="urn:microsoft.com/office/officeart/2005/8/layout/hierarchy1"/>
    <dgm:cxn modelId="{BEA65EB9-AC41-4E5A-9026-E6CE2348551B}" type="presParOf" srcId="{79937192-2A60-497A-AC2B-774BB9720CEB}" destId="{30A2D4FE-3358-4A9C-B2A8-283C6C9A244E}" srcOrd="0" destOrd="0" presId="urn:microsoft.com/office/officeart/2005/8/layout/hierarchy1"/>
    <dgm:cxn modelId="{2D09C782-C7CC-46D3-A02F-60F66B24FC2B}" type="presParOf" srcId="{30A2D4FE-3358-4A9C-B2A8-283C6C9A244E}" destId="{EBF585B4-4F12-4DA0-8B5C-ADB20AF98BF0}" srcOrd="0" destOrd="0" presId="urn:microsoft.com/office/officeart/2005/8/layout/hierarchy1"/>
    <dgm:cxn modelId="{5AF96265-5A8F-4644-8D61-9A4855F4487B}" type="presParOf" srcId="{30A2D4FE-3358-4A9C-B2A8-283C6C9A244E}" destId="{70F1FDA1-284A-4CE4-B40F-62E84542D92B}" srcOrd="1" destOrd="0" presId="urn:microsoft.com/office/officeart/2005/8/layout/hierarchy1"/>
    <dgm:cxn modelId="{33A9C2B6-E1A4-459C-9EE7-EC5369C0A1D8}" type="presParOf" srcId="{79937192-2A60-497A-AC2B-774BB9720CEB}" destId="{513D05ED-7C94-4337-9EAE-06A58EC70760}" srcOrd="1" destOrd="0" presId="urn:microsoft.com/office/officeart/2005/8/layout/hierarchy1"/>
    <dgm:cxn modelId="{D1587447-1181-4D28-A787-C9F16B2BD684}" type="presParOf" srcId="{F8686D8A-253A-48D1-8ADC-A3FBF914861F}" destId="{6C762B93-0D47-4450-89F7-B7F6FF4B5E65}" srcOrd="3" destOrd="0" presId="urn:microsoft.com/office/officeart/2005/8/layout/hierarchy1"/>
    <dgm:cxn modelId="{FF8F1BD1-C322-4F92-A3CF-F2E198B1FAFD}" type="presParOf" srcId="{6C762B93-0D47-4450-89F7-B7F6FF4B5E65}" destId="{368B3515-7206-481C-9257-989ED0C25DE7}" srcOrd="0" destOrd="0" presId="urn:microsoft.com/office/officeart/2005/8/layout/hierarchy1"/>
    <dgm:cxn modelId="{27E5D3E5-DB86-49BA-B6CA-150EA9510991}" type="presParOf" srcId="{368B3515-7206-481C-9257-989ED0C25DE7}" destId="{D7DD3EE4-AB44-49B6-8118-FEB0CF1587D5}" srcOrd="0" destOrd="0" presId="urn:microsoft.com/office/officeart/2005/8/layout/hierarchy1"/>
    <dgm:cxn modelId="{8B63A01C-B931-4FBF-BD04-662CA9A7DAC6}" type="presParOf" srcId="{368B3515-7206-481C-9257-989ED0C25DE7}" destId="{228984C5-8527-41CA-A9C3-80244ADDBDDD}" srcOrd="1" destOrd="0" presId="urn:microsoft.com/office/officeart/2005/8/layout/hierarchy1"/>
    <dgm:cxn modelId="{325585A4-BA41-4086-9D2A-6B7B900998E3}" type="presParOf" srcId="{6C762B93-0D47-4450-89F7-B7F6FF4B5E65}" destId="{4BEE16F1-D2AA-482A-8001-03A1A434C1C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458605-AA2A-4F19-87B6-E604230BDAC5}" type="doc">
      <dgm:prSet loTypeId="urn:microsoft.com/office/officeart/2005/8/layout/matrix3" loCatId="matrix" qsTypeId="urn:microsoft.com/office/officeart/2005/8/quickstyle/simple1" qsCatId="simple" csTypeId="urn:microsoft.com/office/officeart/2005/8/colors/accent0_3" csCatId="mainScheme" phldr="1"/>
      <dgm:spPr/>
      <dgm:t>
        <a:bodyPr/>
        <a:lstStyle/>
        <a:p>
          <a:endParaRPr lang="en-US"/>
        </a:p>
      </dgm:t>
    </dgm:pt>
    <dgm:pt modelId="{B2828DE4-CB40-47FB-A902-7A09436AF54D}">
      <dgm:prSet/>
      <dgm:spPr/>
      <dgm:t>
        <a:bodyPr/>
        <a:lstStyle/>
        <a:p>
          <a:r>
            <a:rPr lang="en-US" b="1" dirty="0"/>
            <a:t>Data Collection:</a:t>
          </a:r>
          <a:r>
            <a:rPr lang="en-US" dirty="0"/>
            <a:t> Gathering labeled review data from platforms like Amazon.</a:t>
          </a:r>
        </a:p>
      </dgm:t>
    </dgm:pt>
    <dgm:pt modelId="{DE489E7B-E525-4F41-97F0-FE516400B41F}" type="parTrans" cxnId="{4FA053D9-A4B1-4CCC-8E77-5D53F2EFD4BE}">
      <dgm:prSet/>
      <dgm:spPr/>
      <dgm:t>
        <a:bodyPr/>
        <a:lstStyle/>
        <a:p>
          <a:endParaRPr lang="en-US"/>
        </a:p>
      </dgm:t>
    </dgm:pt>
    <dgm:pt modelId="{AC77B905-CAF1-43B9-AE3E-B63AFE52836C}" type="sibTrans" cxnId="{4FA053D9-A4B1-4CCC-8E77-5D53F2EFD4BE}">
      <dgm:prSet/>
      <dgm:spPr/>
      <dgm:t>
        <a:bodyPr/>
        <a:lstStyle/>
        <a:p>
          <a:endParaRPr lang="en-US"/>
        </a:p>
      </dgm:t>
    </dgm:pt>
    <dgm:pt modelId="{026685B6-ED1D-411F-BD46-B25D6B06DDF0}">
      <dgm:prSet/>
      <dgm:spPr/>
      <dgm:t>
        <a:bodyPr/>
        <a:lstStyle/>
        <a:p>
          <a:r>
            <a:rPr lang="en-US" b="1" dirty="0"/>
            <a:t>Data Preprocessing:</a:t>
          </a:r>
          <a:r>
            <a:rPr lang="en-US" dirty="0"/>
            <a:t> Cleaning and preparing data for analysis.</a:t>
          </a:r>
        </a:p>
      </dgm:t>
    </dgm:pt>
    <dgm:pt modelId="{5B0502E7-A88F-4EBD-AD7D-5DA805426C1A}" type="parTrans" cxnId="{950D1D54-1FDF-4526-BE7F-F92E96601B16}">
      <dgm:prSet/>
      <dgm:spPr/>
      <dgm:t>
        <a:bodyPr/>
        <a:lstStyle/>
        <a:p>
          <a:endParaRPr lang="en-US"/>
        </a:p>
      </dgm:t>
    </dgm:pt>
    <dgm:pt modelId="{B834E553-99CD-4F0E-960E-A9E1C2F8800C}" type="sibTrans" cxnId="{950D1D54-1FDF-4526-BE7F-F92E96601B16}">
      <dgm:prSet/>
      <dgm:spPr/>
      <dgm:t>
        <a:bodyPr/>
        <a:lstStyle/>
        <a:p>
          <a:endParaRPr lang="en-US"/>
        </a:p>
      </dgm:t>
    </dgm:pt>
    <dgm:pt modelId="{B5C06278-FF1C-46C3-8CC0-EF495853F0A8}">
      <dgm:prSet/>
      <dgm:spPr/>
      <dgm:t>
        <a:bodyPr/>
        <a:lstStyle/>
        <a:p>
          <a:r>
            <a:rPr lang="en-US" b="1" dirty="0"/>
            <a:t>Feature Engineering:</a:t>
          </a:r>
          <a:r>
            <a:rPr lang="en-US" dirty="0"/>
            <a:t> Identifying key features that indicate review authenticity.</a:t>
          </a:r>
        </a:p>
      </dgm:t>
    </dgm:pt>
    <dgm:pt modelId="{B5A0D68E-C316-4DCE-AB71-46B5235083D8}" type="parTrans" cxnId="{40E578FC-CB93-4606-AD26-F42D789F53A6}">
      <dgm:prSet/>
      <dgm:spPr/>
      <dgm:t>
        <a:bodyPr/>
        <a:lstStyle/>
        <a:p>
          <a:endParaRPr lang="en-US"/>
        </a:p>
      </dgm:t>
    </dgm:pt>
    <dgm:pt modelId="{001811BB-DEA5-4C29-AE95-43FC5029A8B0}" type="sibTrans" cxnId="{40E578FC-CB93-4606-AD26-F42D789F53A6}">
      <dgm:prSet/>
      <dgm:spPr/>
      <dgm:t>
        <a:bodyPr/>
        <a:lstStyle/>
        <a:p>
          <a:endParaRPr lang="en-US"/>
        </a:p>
      </dgm:t>
    </dgm:pt>
    <dgm:pt modelId="{EDB49866-57FB-4801-850E-EFDCCABE2DDA}">
      <dgm:prSet/>
      <dgm:spPr/>
      <dgm:t>
        <a:bodyPr/>
        <a:lstStyle/>
        <a:p>
          <a:r>
            <a:rPr lang="en-AU" b="1" dirty="0"/>
            <a:t>Model Selection:</a:t>
          </a:r>
          <a:r>
            <a:rPr lang="en-AU" dirty="0"/>
            <a:t> Choosing appropriate algorithms (e.g., MNB, SVM, LR, XGB).</a:t>
          </a:r>
          <a:endParaRPr lang="en-US" dirty="0"/>
        </a:p>
      </dgm:t>
    </dgm:pt>
    <dgm:pt modelId="{65FF0825-F491-4473-93D5-8ECE54C87255}" type="parTrans" cxnId="{17EF2021-714A-4173-B889-1EF2AC91F4F6}">
      <dgm:prSet/>
      <dgm:spPr/>
      <dgm:t>
        <a:bodyPr/>
        <a:lstStyle/>
        <a:p>
          <a:endParaRPr lang="en-US"/>
        </a:p>
      </dgm:t>
    </dgm:pt>
    <dgm:pt modelId="{EF8DABC9-151B-41F5-ADBD-B2E589755866}" type="sibTrans" cxnId="{17EF2021-714A-4173-B889-1EF2AC91F4F6}">
      <dgm:prSet/>
      <dgm:spPr/>
      <dgm:t>
        <a:bodyPr/>
        <a:lstStyle/>
        <a:p>
          <a:endParaRPr lang="en-US"/>
        </a:p>
      </dgm:t>
    </dgm:pt>
    <dgm:pt modelId="{C011C1F3-DEBE-4BA8-8368-0857B2689D68}" type="pres">
      <dgm:prSet presAssocID="{75458605-AA2A-4F19-87B6-E604230BDAC5}" presName="matrix" presStyleCnt="0">
        <dgm:presLayoutVars>
          <dgm:chMax val="1"/>
          <dgm:dir/>
          <dgm:resizeHandles val="exact"/>
        </dgm:presLayoutVars>
      </dgm:prSet>
      <dgm:spPr/>
    </dgm:pt>
    <dgm:pt modelId="{C2D690A2-4E29-49FA-A79B-55D785893994}" type="pres">
      <dgm:prSet presAssocID="{75458605-AA2A-4F19-87B6-E604230BDAC5}" presName="diamond" presStyleLbl="bgShp" presStyleIdx="0" presStyleCnt="1"/>
      <dgm:spPr/>
    </dgm:pt>
    <dgm:pt modelId="{2C433FEA-0F84-4E44-B5AE-B06F43D512E8}" type="pres">
      <dgm:prSet presAssocID="{75458605-AA2A-4F19-87B6-E604230BDAC5}" presName="quad1" presStyleLbl="node1" presStyleIdx="0" presStyleCnt="4">
        <dgm:presLayoutVars>
          <dgm:chMax val="0"/>
          <dgm:chPref val="0"/>
          <dgm:bulletEnabled val="1"/>
        </dgm:presLayoutVars>
      </dgm:prSet>
      <dgm:spPr/>
    </dgm:pt>
    <dgm:pt modelId="{8A155CE5-303D-4B0B-B144-662376FB62C9}" type="pres">
      <dgm:prSet presAssocID="{75458605-AA2A-4F19-87B6-E604230BDAC5}" presName="quad2" presStyleLbl="node1" presStyleIdx="1" presStyleCnt="4">
        <dgm:presLayoutVars>
          <dgm:chMax val="0"/>
          <dgm:chPref val="0"/>
          <dgm:bulletEnabled val="1"/>
        </dgm:presLayoutVars>
      </dgm:prSet>
      <dgm:spPr/>
    </dgm:pt>
    <dgm:pt modelId="{2EBC34D8-8BC2-435A-B8AF-D18BD1467FD9}" type="pres">
      <dgm:prSet presAssocID="{75458605-AA2A-4F19-87B6-E604230BDAC5}" presName="quad3" presStyleLbl="node1" presStyleIdx="2" presStyleCnt="4">
        <dgm:presLayoutVars>
          <dgm:chMax val="0"/>
          <dgm:chPref val="0"/>
          <dgm:bulletEnabled val="1"/>
        </dgm:presLayoutVars>
      </dgm:prSet>
      <dgm:spPr/>
    </dgm:pt>
    <dgm:pt modelId="{8ED6B9DB-6A04-4D85-957C-3AF0494347EB}" type="pres">
      <dgm:prSet presAssocID="{75458605-AA2A-4F19-87B6-E604230BDAC5}" presName="quad4" presStyleLbl="node1" presStyleIdx="3" presStyleCnt="4">
        <dgm:presLayoutVars>
          <dgm:chMax val="0"/>
          <dgm:chPref val="0"/>
          <dgm:bulletEnabled val="1"/>
        </dgm:presLayoutVars>
      </dgm:prSet>
      <dgm:spPr/>
    </dgm:pt>
  </dgm:ptLst>
  <dgm:cxnLst>
    <dgm:cxn modelId="{FDA64407-8E24-46EE-9950-A31670FD3078}" type="presOf" srcId="{B5C06278-FF1C-46C3-8CC0-EF495853F0A8}" destId="{2EBC34D8-8BC2-435A-B8AF-D18BD1467FD9}" srcOrd="0" destOrd="0" presId="urn:microsoft.com/office/officeart/2005/8/layout/matrix3"/>
    <dgm:cxn modelId="{17EF2021-714A-4173-B889-1EF2AC91F4F6}" srcId="{75458605-AA2A-4F19-87B6-E604230BDAC5}" destId="{EDB49866-57FB-4801-850E-EFDCCABE2DDA}" srcOrd="3" destOrd="0" parTransId="{65FF0825-F491-4473-93D5-8ECE54C87255}" sibTransId="{EF8DABC9-151B-41F5-ADBD-B2E589755866}"/>
    <dgm:cxn modelId="{97375142-9E80-4090-B89C-784403B3B0EE}" type="presOf" srcId="{75458605-AA2A-4F19-87B6-E604230BDAC5}" destId="{C011C1F3-DEBE-4BA8-8368-0857B2689D68}" srcOrd="0" destOrd="0" presId="urn:microsoft.com/office/officeart/2005/8/layout/matrix3"/>
    <dgm:cxn modelId="{950D1D54-1FDF-4526-BE7F-F92E96601B16}" srcId="{75458605-AA2A-4F19-87B6-E604230BDAC5}" destId="{026685B6-ED1D-411F-BD46-B25D6B06DDF0}" srcOrd="1" destOrd="0" parTransId="{5B0502E7-A88F-4EBD-AD7D-5DA805426C1A}" sibTransId="{B834E553-99CD-4F0E-960E-A9E1C2F8800C}"/>
    <dgm:cxn modelId="{B966D4AC-9A2E-4A10-A956-FD04A5D2830A}" type="presOf" srcId="{EDB49866-57FB-4801-850E-EFDCCABE2DDA}" destId="{8ED6B9DB-6A04-4D85-957C-3AF0494347EB}" srcOrd="0" destOrd="0" presId="urn:microsoft.com/office/officeart/2005/8/layout/matrix3"/>
    <dgm:cxn modelId="{A07737CF-C8C6-4216-9A6B-A1408DEE1495}" type="presOf" srcId="{B2828DE4-CB40-47FB-A902-7A09436AF54D}" destId="{2C433FEA-0F84-4E44-B5AE-B06F43D512E8}" srcOrd="0" destOrd="0" presId="urn:microsoft.com/office/officeart/2005/8/layout/matrix3"/>
    <dgm:cxn modelId="{4FA053D9-A4B1-4CCC-8E77-5D53F2EFD4BE}" srcId="{75458605-AA2A-4F19-87B6-E604230BDAC5}" destId="{B2828DE4-CB40-47FB-A902-7A09436AF54D}" srcOrd="0" destOrd="0" parTransId="{DE489E7B-E525-4F41-97F0-FE516400B41F}" sibTransId="{AC77B905-CAF1-43B9-AE3E-B63AFE52836C}"/>
    <dgm:cxn modelId="{BE82ADF5-8E14-4519-B7F2-4FD926A8B414}" type="presOf" srcId="{026685B6-ED1D-411F-BD46-B25D6B06DDF0}" destId="{8A155CE5-303D-4B0B-B144-662376FB62C9}" srcOrd="0" destOrd="0" presId="urn:microsoft.com/office/officeart/2005/8/layout/matrix3"/>
    <dgm:cxn modelId="{40E578FC-CB93-4606-AD26-F42D789F53A6}" srcId="{75458605-AA2A-4F19-87B6-E604230BDAC5}" destId="{B5C06278-FF1C-46C3-8CC0-EF495853F0A8}" srcOrd="2" destOrd="0" parTransId="{B5A0D68E-C316-4DCE-AB71-46B5235083D8}" sibTransId="{001811BB-DEA5-4C29-AE95-43FC5029A8B0}"/>
    <dgm:cxn modelId="{A0F6BAD6-ABBB-4F90-AB5E-3A284AEE2E28}" type="presParOf" srcId="{C011C1F3-DEBE-4BA8-8368-0857B2689D68}" destId="{C2D690A2-4E29-49FA-A79B-55D785893994}" srcOrd="0" destOrd="0" presId="urn:microsoft.com/office/officeart/2005/8/layout/matrix3"/>
    <dgm:cxn modelId="{14BEEBAB-9630-4475-B7E4-01D4EFFC4D63}" type="presParOf" srcId="{C011C1F3-DEBE-4BA8-8368-0857B2689D68}" destId="{2C433FEA-0F84-4E44-B5AE-B06F43D512E8}" srcOrd="1" destOrd="0" presId="urn:microsoft.com/office/officeart/2005/8/layout/matrix3"/>
    <dgm:cxn modelId="{CFA18D08-4FF5-49A9-807C-51FDA6F84660}" type="presParOf" srcId="{C011C1F3-DEBE-4BA8-8368-0857B2689D68}" destId="{8A155CE5-303D-4B0B-B144-662376FB62C9}" srcOrd="2" destOrd="0" presId="urn:microsoft.com/office/officeart/2005/8/layout/matrix3"/>
    <dgm:cxn modelId="{DF844EE5-D22F-4A7E-967A-BABD5C38F41B}" type="presParOf" srcId="{C011C1F3-DEBE-4BA8-8368-0857B2689D68}" destId="{2EBC34D8-8BC2-435A-B8AF-D18BD1467FD9}" srcOrd="3" destOrd="0" presId="urn:microsoft.com/office/officeart/2005/8/layout/matrix3"/>
    <dgm:cxn modelId="{A3BB0A63-8910-472E-BC77-1BC85A72BB98}" type="presParOf" srcId="{C011C1F3-DEBE-4BA8-8368-0857B2689D68}" destId="{8ED6B9DB-6A04-4D85-957C-3AF0494347E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9B4393-240A-4802-A917-8ED59C6A02E1}" type="doc">
      <dgm:prSet loTypeId="urn:microsoft.com/office/officeart/2016/7/layout/VerticalDownArrowProcess" loCatId="process" qsTypeId="urn:microsoft.com/office/officeart/2005/8/quickstyle/simple2" qsCatId="simple" csTypeId="urn:microsoft.com/office/officeart/2005/8/colors/accent0_3" csCatId="mainScheme" phldr="1"/>
      <dgm:spPr/>
      <dgm:t>
        <a:bodyPr/>
        <a:lstStyle/>
        <a:p>
          <a:endParaRPr lang="en-US"/>
        </a:p>
      </dgm:t>
    </dgm:pt>
    <dgm:pt modelId="{2EB8821F-3697-47F0-9534-AD36AA5426E0}">
      <dgm:prSet/>
      <dgm:spPr/>
      <dgm:t>
        <a:bodyPr/>
        <a:lstStyle/>
        <a:p>
          <a:r>
            <a:rPr lang="en-US" b="1"/>
            <a:t>Top Categories:</a:t>
          </a:r>
          <a:endParaRPr lang="en-US"/>
        </a:p>
      </dgm:t>
    </dgm:pt>
    <dgm:pt modelId="{3024BBBB-C1DF-47D1-930B-1A76C8757B9C}" type="parTrans" cxnId="{E08F243D-5F88-4608-90BE-4B98D6251DEE}">
      <dgm:prSet/>
      <dgm:spPr/>
      <dgm:t>
        <a:bodyPr/>
        <a:lstStyle/>
        <a:p>
          <a:endParaRPr lang="en-US"/>
        </a:p>
      </dgm:t>
    </dgm:pt>
    <dgm:pt modelId="{BCAA24A5-7359-41E9-8726-7D3735998CEA}" type="sibTrans" cxnId="{E08F243D-5F88-4608-90BE-4B98D6251DEE}">
      <dgm:prSet/>
      <dgm:spPr/>
      <dgm:t>
        <a:bodyPr/>
        <a:lstStyle/>
        <a:p>
          <a:endParaRPr lang="en-US"/>
        </a:p>
      </dgm:t>
    </dgm:pt>
    <dgm:pt modelId="{55797B29-0D7A-4D3D-B9A9-8379FA738481}">
      <dgm:prSet/>
      <dgm:spPr/>
      <dgm:t>
        <a:bodyPr/>
        <a:lstStyle/>
        <a:p>
          <a:r>
            <a:rPr lang="en-US" dirty="0"/>
            <a:t>Homecare and Personal Care have the highest number of reviews.</a:t>
          </a:r>
        </a:p>
      </dgm:t>
    </dgm:pt>
    <dgm:pt modelId="{C7F13814-5C8F-449D-A3C3-EA08E71F474F}" type="parTrans" cxnId="{382DF2BA-27DB-4B1E-8D11-5E846D4E88C8}">
      <dgm:prSet/>
      <dgm:spPr/>
      <dgm:t>
        <a:bodyPr/>
        <a:lstStyle/>
        <a:p>
          <a:endParaRPr lang="en-US"/>
        </a:p>
      </dgm:t>
    </dgm:pt>
    <dgm:pt modelId="{748C888C-8CD6-4593-985F-7D1DEED4F44C}" type="sibTrans" cxnId="{382DF2BA-27DB-4B1E-8D11-5E846D4E88C8}">
      <dgm:prSet/>
      <dgm:spPr/>
      <dgm:t>
        <a:bodyPr/>
        <a:lstStyle/>
        <a:p>
          <a:endParaRPr lang="en-US"/>
        </a:p>
      </dgm:t>
    </dgm:pt>
    <dgm:pt modelId="{0790AEBC-4EBE-4969-87B4-7FEDBF7F9824}">
      <dgm:prSet/>
      <dgm:spPr/>
      <dgm:t>
        <a:bodyPr/>
        <a:lstStyle/>
        <a:p>
          <a:r>
            <a:rPr lang="en-US" dirty="0"/>
            <a:t>Verified purchases dominate Homecare reviews.</a:t>
          </a:r>
        </a:p>
      </dgm:t>
    </dgm:pt>
    <dgm:pt modelId="{C6BACE19-D75D-4429-AFF5-4898B90BC191}" type="parTrans" cxnId="{C4307119-4F4D-449C-B130-3836ECF33885}">
      <dgm:prSet/>
      <dgm:spPr/>
      <dgm:t>
        <a:bodyPr/>
        <a:lstStyle/>
        <a:p>
          <a:endParaRPr lang="en-US"/>
        </a:p>
      </dgm:t>
    </dgm:pt>
    <dgm:pt modelId="{32D3A35E-5636-43CD-BF6D-657AC79E0D8B}" type="sibTrans" cxnId="{C4307119-4F4D-449C-B130-3836ECF33885}">
      <dgm:prSet/>
      <dgm:spPr/>
      <dgm:t>
        <a:bodyPr/>
        <a:lstStyle/>
        <a:p>
          <a:endParaRPr lang="en-US"/>
        </a:p>
      </dgm:t>
    </dgm:pt>
    <dgm:pt modelId="{9CBC3E10-FD01-43E3-8BFB-8B94477ADD9F}">
      <dgm:prSet/>
      <dgm:spPr/>
      <dgm:t>
        <a:bodyPr/>
        <a:lstStyle/>
        <a:p>
          <a:r>
            <a:rPr lang="en-AU" b="1"/>
            <a:t>Subcategory Insights:</a:t>
          </a:r>
          <a:endParaRPr lang="en-US"/>
        </a:p>
      </dgm:t>
    </dgm:pt>
    <dgm:pt modelId="{850321BA-259A-486D-8876-71331BD26107}" type="parTrans" cxnId="{1DADBC8A-F6E8-46CE-9DE1-4C08BB880522}">
      <dgm:prSet/>
      <dgm:spPr/>
      <dgm:t>
        <a:bodyPr/>
        <a:lstStyle/>
        <a:p>
          <a:endParaRPr lang="en-US"/>
        </a:p>
      </dgm:t>
    </dgm:pt>
    <dgm:pt modelId="{9B1EFA62-0613-4AD2-B18C-6D970E8FD251}" type="sibTrans" cxnId="{1DADBC8A-F6E8-46CE-9DE1-4C08BB880522}">
      <dgm:prSet/>
      <dgm:spPr/>
      <dgm:t>
        <a:bodyPr/>
        <a:lstStyle/>
        <a:p>
          <a:endParaRPr lang="en-US"/>
        </a:p>
      </dgm:t>
    </dgm:pt>
    <dgm:pt modelId="{6B6F6B3C-29D9-4787-8B13-5841EE09D570}">
      <dgm:prSet/>
      <dgm:spPr/>
      <dgm:t>
        <a:bodyPr/>
        <a:lstStyle/>
        <a:p>
          <a:r>
            <a:rPr lang="en-US"/>
            <a:t>Laundry is the most reviewed subcategory, largely from verified purchases.</a:t>
          </a:r>
        </a:p>
      </dgm:t>
    </dgm:pt>
    <dgm:pt modelId="{F9F5B56A-9FA3-4BBE-B519-C94328775921}" type="parTrans" cxnId="{85BA56E3-990F-43A0-9A56-05EA290D7B5A}">
      <dgm:prSet/>
      <dgm:spPr/>
      <dgm:t>
        <a:bodyPr/>
        <a:lstStyle/>
        <a:p>
          <a:endParaRPr lang="en-US"/>
        </a:p>
      </dgm:t>
    </dgm:pt>
    <dgm:pt modelId="{280EDD6D-CC2C-413F-B2D6-A7C430978BF8}" type="sibTrans" cxnId="{85BA56E3-990F-43A0-9A56-05EA290D7B5A}">
      <dgm:prSet/>
      <dgm:spPr/>
      <dgm:t>
        <a:bodyPr/>
        <a:lstStyle/>
        <a:p>
          <a:endParaRPr lang="en-US"/>
        </a:p>
      </dgm:t>
    </dgm:pt>
    <dgm:pt modelId="{7C767C9C-8D74-437E-A031-EFC4A924CDC5}">
      <dgm:prSet/>
      <dgm:spPr/>
      <dgm:t>
        <a:bodyPr/>
        <a:lstStyle/>
        <a:p>
          <a:r>
            <a:rPr lang="en-US" dirty="0"/>
            <a:t>Skin Care has a higher proportion of non-verified reviews.</a:t>
          </a:r>
        </a:p>
      </dgm:t>
    </dgm:pt>
    <dgm:pt modelId="{6E036B05-0BBE-49C6-A9B3-D6895EE8040F}" type="parTrans" cxnId="{1F8BE2BB-54A9-4B0A-93F4-E57166CC99FB}">
      <dgm:prSet/>
      <dgm:spPr/>
      <dgm:t>
        <a:bodyPr/>
        <a:lstStyle/>
        <a:p>
          <a:endParaRPr lang="en-US"/>
        </a:p>
      </dgm:t>
    </dgm:pt>
    <dgm:pt modelId="{2FF1563F-2402-49BD-A067-AAD079536076}" type="sibTrans" cxnId="{1F8BE2BB-54A9-4B0A-93F4-E57166CC99FB}">
      <dgm:prSet/>
      <dgm:spPr/>
      <dgm:t>
        <a:bodyPr/>
        <a:lstStyle/>
        <a:p>
          <a:endParaRPr lang="en-US"/>
        </a:p>
      </dgm:t>
    </dgm:pt>
    <dgm:pt modelId="{623EDD01-5FC2-4861-BA12-2D9987B9C381}">
      <dgm:prSet/>
      <dgm:spPr/>
      <dgm:t>
        <a:bodyPr/>
        <a:lstStyle/>
        <a:p>
          <a:r>
            <a:rPr lang="en-AU" b="1" dirty="0"/>
            <a:t>Verified vs Non-Verified Trends:</a:t>
          </a:r>
          <a:endParaRPr lang="en-US" dirty="0"/>
        </a:p>
      </dgm:t>
    </dgm:pt>
    <dgm:pt modelId="{B5EE9325-88D0-487F-AE62-63FF69591E39}" type="parTrans" cxnId="{349DA1C9-F80A-4ABA-AEEC-ADEC3D90FBD4}">
      <dgm:prSet/>
      <dgm:spPr/>
      <dgm:t>
        <a:bodyPr/>
        <a:lstStyle/>
        <a:p>
          <a:endParaRPr lang="en-US"/>
        </a:p>
      </dgm:t>
    </dgm:pt>
    <dgm:pt modelId="{070FA6C7-E2B9-4C79-BD8E-1897CCA697AD}" type="sibTrans" cxnId="{349DA1C9-F80A-4ABA-AEEC-ADEC3D90FBD4}">
      <dgm:prSet/>
      <dgm:spPr/>
      <dgm:t>
        <a:bodyPr/>
        <a:lstStyle/>
        <a:p>
          <a:endParaRPr lang="en-US"/>
        </a:p>
      </dgm:t>
    </dgm:pt>
    <dgm:pt modelId="{A783E8B0-9CE7-4294-AE52-E111E0E23FD7}">
      <dgm:prSet/>
      <dgm:spPr/>
      <dgm:t>
        <a:bodyPr/>
        <a:lstStyle/>
        <a:p>
          <a:r>
            <a:rPr lang="en-US" dirty="0"/>
            <a:t>Overall, verified purchases are more frequent, signaling greater reliability.</a:t>
          </a:r>
        </a:p>
      </dgm:t>
    </dgm:pt>
    <dgm:pt modelId="{CDFD5595-19BC-42FE-8849-F31C767A3832}" type="parTrans" cxnId="{DEAE4D52-8E5F-4B7E-BAAE-2558943CEB4D}">
      <dgm:prSet/>
      <dgm:spPr/>
      <dgm:t>
        <a:bodyPr/>
        <a:lstStyle/>
        <a:p>
          <a:endParaRPr lang="en-US"/>
        </a:p>
      </dgm:t>
    </dgm:pt>
    <dgm:pt modelId="{8B78015D-2A69-4C89-8E4C-E636946D2F3E}" type="sibTrans" cxnId="{DEAE4D52-8E5F-4B7E-BAAE-2558943CEB4D}">
      <dgm:prSet/>
      <dgm:spPr/>
      <dgm:t>
        <a:bodyPr/>
        <a:lstStyle/>
        <a:p>
          <a:endParaRPr lang="en-US"/>
        </a:p>
      </dgm:t>
    </dgm:pt>
    <dgm:pt modelId="{266528FB-89BE-4E41-A9AB-9ABFDC3939A9}" type="pres">
      <dgm:prSet presAssocID="{629B4393-240A-4802-A917-8ED59C6A02E1}" presName="Name0" presStyleCnt="0">
        <dgm:presLayoutVars>
          <dgm:dir/>
          <dgm:animLvl val="lvl"/>
          <dgm:resizeHandles val="exact"/>
        </dgm:presLayoutVars>
      </dgm:prSet>
      <dgm:spPr/>
    </dgm:pt>
    <dgm:pt modelId="{7493DAE6-821B-4029-BEC2-B6980879735A}" type="pres">
      <dgm:prSet presAssocID="{623EDD01-5FC2-4861-BA12-2D9987B9C381}" presName="boxAndChildren" presStyleCnt="0"/>
      <dgm:spPr/>
    </dgm:pt>
    <dgm:pt modelId="{652E0803-9D77-46EB-9BD4-7B3252BA2EC2}" type="pres">
      <dgm:prSet presAssocID="{623EDD01-5FC2-4861-BA12-2D9987B9C381}" presName="parentTextBox" presStyleLbl="alignNode1" presStyleIdx="0" presStyleCnt="3"/>
      <dgm:spPr/>
    </dgm:pt>
    <dgm:pt modelId="{70CBB36E-A136-4651-8108-43F331481966}" type="pres">
      <dgm:prSet presAssocID="{623EDD01-5FC2-4861-BA12-2D9987B9C381}" presName="descendantBox" presStyleLbl="bgAccFollowNode1" presStyleIdx="0" presStyleCnt="3"/>
      <dgm:spPr/>
    </dgm:pt>
    <dgm:pt modelId="{C02FA077-0C94-4B0A-8B5F-989436787C48}" type="pres">
      <dgm:prSet presAssocID="{9B1EFA62-0613-4AD2-B18C-6D970E8FD251}" presName="sp" presStyleCnt="0"/>
      <dgm:spPr/>
    </dgm:pt>
    <dgm:pt modelId="{CECA5D0A-5829-4529-8641-7E665A8D332B}" type="pres">
      <dgm:prSet presAssocID="{9CBC3E10-FD01-43E3-8BFB-8B94477ADD9F}" presName="arrowAndChildren" presStyleCnt="0"/>
      <dgm:spPr/>
    </dgm:pt>
    <dgm:pt modelId="{282F8AC8-54CA-43BB-BCEC-1ECF072719B5}" type="pres">
      <dgm:prSet presAssocID="{9CBC3E10-FD01-43E3-8BFB-8B94477ADD9F}" presName="parentTextArrow" presStyleLbl="node1" presStyleIdx="0" presStyleCnt="0"/>
      <dgm:spPr/>
    </dgm:pt>
    <dgm:pt modelId="{F0543D77-1404-408C-8C5F-B73BA976CA62}" type="pres">
      <dgm:prSet presAssocID="{9CBC3E10-FD01-43E3-8BFB-8B94477ADD9F}" presName="arrow" presStyleLbl="alignNode1" presStyleIdx="1" presStyleCnt="3"/>
      <dgm:spPr/>
    </dgm:pt>
    <dgm:pt modelId="{3B4CE38B-8E58-42E8-81B8-9B941A48B549}" type="pres">
      <dgm:prSet presAssocID="{9CBC3E10-FD01-43E3-8BFB-8B94477ADD9F}" presName="descendantArrow" presStyleLbl="bgAccFollowNode1" presStyleIdx="1" presStyleCnt="3"/>
      <dgm:spPr/>
    </dgm:pt>
    <dgm:pt modelId="{44415BCB-A144-4783-86E5-F67F107E0AED}" type="pres">
      <dgm:prSet presAssocID="{BCAA24A5-7359-41E9-8726-7D3735998CEA}" presName="sp" presStyleCnt="0"/>
      <dgm:spPr/>
    </dgm:pt>
    <dgm:pt modelId="{4F5D81FE-0C7C-403F-855C-FDBFE69ACF78}" type="pres">
      <dgm:prSet presAssocID="{2EB8821F-3697-47F0-9534-AD36AA5426E0}" presName="arrowAndChildren" presStyleCnt="0"/>
      <dgm:spPr/>
    </dgm:pt>
    <dgm:pt modelId="{5AE29673-9608-4A87-BF63-6D352CC02465}" type="pres">
      <dgm:prSet presAssocID="{2EB8821F-3697-47F0-9534-AD36AA5426E0}" presName="parentTextArrow" presStyleLbl="node1" presStyleIdx="0" presStyleCnt="0"/>
      <dgm:spPr/>
    </dgm:pt>
    <dgm:pt modelId="{96D47AEA-5C55-44A8-9C64-E84A80DA9504}" type="pres">
      <dgm:prSet presAssocID="{2EB8821F-3697-47F0-9534-AD36AA5426E0}" presName="arrow" presStyleLbl="alignNode1" presStyleIdx="2" presStyleCnt="3"/>
      <dgm:spPr/>
    </dgm:pt>
    <dgm:pt modelId="{DA2CE41C-86FE-430B-9AD1-9FF927C69378}" type="pres">
      <dgm:prSet presAssocID="{2EB8821F-3697-47F0-9534-AD36AA5426E0}" presName="descendantArrow" presStyleLbl="bgAccFollowNode1" presStyleIdx="2" presStyleCnt="3"/>
      <dgm:spPr/>
    </dgm:pt>
  </dgm:ptLst>
  <dgm:cxnLst>
    <dgm:cxn modelId="{C4307119-4F4D-449C-B130-3836ECF33885}" srcId="{2EB8821F-3697-47F0-9534-AD36AA5426E0}" destId="{0790AEBC-4EBE-4969-87B4-7FEDBF7F9824}" srcOrd="1" destOrd="0" parTransId="{C6BACE19-D75D-4429-AFF5-4898B90BC191}" sibTransId="{32D3A35E-5636-43CD-BF6D-657AC79E0D8B}"/>
    <dgm:cxn modelId="{49EF6431-7618-41C5-9466-B4655467F441}" type="presOf" srcId="{9CBC3E10-FD01-43E3-8BFB-8B94477ADD9F}" destId="{282F8AC8-54CA-43BB-BCEC-1ECF072719B5}" srcOrd="0" destOrd="0" presId="urn:microsoft.com/office/officeart/2016/7/layout/VerticalDownArrowProcess"/>
    <dgm:cxn modelId="{9FE09C37-C6DE-444C-920C-B9847571B741}" type="presOf" srcId="{2EB8821F-3697-47F0-9534-AD36AA5426E0}" destId="{5AE29673-9608-4A87-BF63-6D352CC02465}" srcOrd="0" destOrd="0" presId="urn:microsoft.com/office/officeart/2016/7/layout/VerticalDownArrowProcess"/>
    <dgm:cxn modelId="{E08F243D-5F88-4608-90BE-4B98D6251DEE}" srcId="{629B4393-240A-4802-A917-8ED59C6A02E1}" destId="{2EB8821F-3697-47F0-9534-AD36AA5426E0}" srcOrd="0" destOrd="0" parTransId="{3024BBBB-C1DF-47D1-930B-1A76C8757B9C}" sibTransId="{BCAA24A5-7359-41E9-8726-7D3735998CEA}"/>
    <dgm:cxn modelId="{D4B01060-89D6-426F-A294-5CA53E6F0A84}" type="presOf" srcId="{55797B29-0D7A-4D3D-B9A9-8379FA738481}" destId="{DA2CE41C-86FE-430B-9AD1-9FF927C69378}" srcOrd="0" destOrd="0" presId="urn:microsoft.com/office/officeart/2016/7/layout/VerticalDownArrowProcess"/>
    <dgm:cxn modelId="{A4375666-5064-41CA-8208-25592EF0D298}" type="presOf" srcId="{6B6F6B3C-29D9-4787-8B13-5841EE09D570}" destId="{3B4CE38B-8E58-42E8-81B8-9B941A48B549}" srcOrd="0" destOrd="0" presId="urn:microsoft.com/office/officeart/2016/7/layout/VerticalDownArrowProcess"/>
    <dgm:cxn modelId="{95CB2C4F-3870-4C7B-BAA5-C61648E76413}" type="presOf" srcId="{623EDD01-5FC2-4861-BA12-2D9987B9C381}" destId="{652E0803-9D77-46EB-9BD4-7B3252BA2EC2}" srcOrd="0" destOrd="0" presId="urn:microsoft.com/office/officeart/2016/7/layout/VerticalDownArrowProcess"/>
    <dgm:cxn modelId="{DEAE4D52-8E5F-4B7E-BAAE-2558943CEB4D}" srcId="{623EDD01-5FC2-4861-BA12-2D9987B9C381}" destId="{A783E8B0-9CE7-4294-AE52-E111E0E23FD7}" srcOrd="0" destOrd="0" parTransId="{CDFD5595-19BC-42FE-8849-F31C767A3832}" sibTransId="{8B78015D-2A69-4C89-8E4C-E636946D2F3E}"/>
    <dgm:cxn modelId="{FA24A679-E87A-452C-808D-310FF53C3694}" type="presOf" srcId="{A783E8B0-9CE7-4294-AE52-E111E0E23FD7}" destId="{70CBB36E-A136-4651-8108-43F331481966}" srcOrd="0" destOrd="0" presId="urn:microsoft.com/office/officeart/2016/7/layout/VerticalDownArrowProcess"/>
    <dgm:cxn modelId="{1DADBC8A-F6E8-46CE-9DE1-4C08BB880522}" srcId="{629B4393-240A-4802-A917-8ED59C6A02E1}" destId="{9CBC3E10-FD01-43E3-8BFB-8B94477ADD9F}" srcOrd="1" destOrd="0" parTransId="{850321BA-259A-486D-8876-71331BD26107}" sibTransId="{9B1EFA62-0613-4AD2-B18C-6D970E8FD251}"/>
    <dgm:cxn modelId="{022118A6-51FC-4130-9DBA-A6A71FC21989}" type="presOf" srcId="{0790AEBC-4EBE-4969-87B4-7FEDBF7F9824}" destId="{DA2CE41C-86FE-430B-9AD1-9FF927C69378}" srcOrd="0" destOrd="1" presId="urn:microsoft.com/office/officeart/2016/7/layout/VerticalDownArrowProcess"/>
    <dgm:cxn modelId="{E4BEE4A8-8EB6-45D7-A3B8-65317B7611E2}" type="presOf" srcId="{2EB8821F-3697-47F0-9534-AD36AA5426E0}" destId="{96D47AEA-5C55-44A8-9C64-E84A80DA9504}" srcOrd="1" destOrd="0" presId="urn:microsoft.com/office/officeart/2016/7/layout/VerticalDownArrowProcess"/>
    <dgm:cxn modelId="{26D66DB2-8B92-471A-A580-E90316C12AE4}" type="presOf" srcId="{9CBC3E10-FD01-43E3-8BFB-8B94477ADD9F}" destId="{F0543D77-1404-408C-8C5F-B73BA976CA62}" srcOrd="1" destOrd="0" presId="urn:microsoft.com/office/officeart/2016/7/layout/VerticalDownArrowProcess"/>
    <dgm:cxn modelId="{382DF2BA-27DB-4B1E-8D11-5E846D4E88C8}" srcId="{2EB8821F-3697-47F0-9534-AD36AA5426E0}" destId="{55797B29-0D7A-4D3D-B9A9-8379FA738481}" srcOrd="0" destOrd="0" parTransId="{C7F13814-5C8F-449D-A3C3-EA08E71F474F}" sibTransId="{748C888C-8CD6-4593-985F-7D1DEED4F44C}"/>
    <dgm:cxn modelId="{1F8BE2BB-54A9-4B0A-93F4-E57166CC99FB}" srcId="{9CBC3E10-FD01-43E3-8BFB-8B94477ADD9F}" destId="{7C767C9C-8D74-437E-A031-EFC4A924CDC5}" srcOrd="1" destOrd="0" parTransId="{6E036B05-0BBE-49C6-A9B3-D6895EE8040F}" sibTransId="{2FF1563F-2402-49BD-A067-AAD079536076}"/>
    <dgm:cxn modelId="{E3693FBC-BADE-461D-9EAB-D54422938695}" type="presOf" srcId="{629B4393-240A-4802-A917-8ED59C6A02E1}" destId="{266528FB-89BE-4E41-A9AB-9ABFDC3939A9}" srcOrd="0" destOrd="0" presId="urn:microsoft.com/office/officeart/2016/7/layout/VerticalDownArrowProcess"/>
    <dgm:cxn modelId="{349DA1C9-F80A-4ABA-AEEC-ADEC3D90FBD4}" srcId="{629B4393-240A-4802-A917-8ED59C6A02E1}" destId="{623EDD01-5FC2-4861-BA12-2D9987B9C381}" srcOrd="2" destOrd="0" parTransId="{B5EE9325-88D0-487F-AE62-63FF69591E39}" sibTransId="{070FA6C7-E2B9-4C79-BD8E-1897CCA697AD}"/>
    <dgm:cxn modelId="{85BA56E3-990F-43A0-9A56-05EA290D7B5A}" srcId="{9CBC3E10-FD01-43E3-8BFB-8B94477ADD9F}" destId="{6B6F6B3C-29D9-4787-8B13-5841EE09D570}" srcOrd="0" destOrd="0" parTransId="{F9F5B56A-9FA3-4BBE-B519-C94328775921}" sibTransId="{280EDD6D-CC2C-413F-B2D6-A7C430978BF8}"/>
    <dgm:cxn modelId="{5DA28BFC-8F46-4F33-96D2-442A5846AC8D}" type="presOf" srcId="{7C767C9C-8D74-437E-A031-EFC4A924CDC5}" destId="{3B4CE38B-8E58-42E8-81B8-9B941A48B549}" srcOrd="0" destOrd="1" presId="urn:microsoft.com/office/officeart/2016/7/layout/VerticalDownArrowProcess"/>
    <dgm:cxn modelId="{34CC921C-9B49-46B8-831E-0586B381383F}" type="presParOf" srcId="{266528FB-89BE-4E41-A9AB-9ABFDC3939A9}" destId="{7493DAE6-821B-4029-BEC2-B6980879735A}" srcOrd="0" destOrd="0" presId="urn:microsoft.com/office/officeart/2016/7/layout/VerticalDownArrowProcess"/>
    <dgm:cxn modelId="{D222566A-46A6-4D6E-8F18-512E2A9DE57E}" type="presParOf" srcId="{7493DAE6-821B-4029-BEC2-B6980879735A}" destId="{652E0803-9D77-46EB-9BD4-7B3252BA2EC2}" srcOrd="0" destOrd="0" presId="urn:microsoft.com/office/officeart/2016/7/layout/VerticalDownArrowProcess"/>
    <dgm:cxn modelId="{C38439B1-92ED-4ECC-AED8-DAFD51CD0451}" type="presParOf" srcId="{7493DAE6-821B-4029-BEC2-B6980879735A}" destId="{70CBB36E-A136-4651-8108-43F331481966}" srcOrd="1" destOrd="0" presId="urn:microsoft.com/office/officeart/2016/7/layout/VerticalDownArrowProcess"/>
    <dgm:cxn modelId="{94CEF9C6-4564-4BA8-BC18-6F84D620FC84}" type="presParOf" srcId="{266528FB-89BE-4E41-A9AB-9ABFDC3939A9}" destId="{C02FA077-0C94-4B0A-8B5F-989436787C48}" srcOrd="1" destOrd="0" presId="urn:microsoft.com/office/officeart/2016/7/layout/VerticalDownArrowProcess"/>
    <dgm:cxn modelId="{255C0C03-0680-4EF5-B2B2-4971FD69ED83}" type="presParOf" srcId="{266528FB-89BE-4E41-A9AB-9ABFDC3939A9}" destId="{CECA5D0A-5829-4529-8641-7E665A8D332B}" srcOrd="2" destOrd="0" presId="urn:microsoft.com/office/officeart/2016/7/layout/VerticalDownArrowProcess"/>
    <dgm:cxn modelId="{C90A851C-0E43-455C-AF8B-8FC80179DB3D}" type="presParOf" srcId="{CECA5D0A-5829-4529-8641-7E665A8D332B}" destId="{282F8AC8-54CA-43BB-BCEC-1ECF072719B5}" srcOrd="0" destOrd="0" presId="urn:microsoft.com/office/officeart/2016/7/layout/VerticalDownArrowProcess"/>
    <dgm:cxn modelId="{660C5FCA-C356-4F35-8BAD-972ABBB2CAF5}" type="presParOf" srcId="{CECA5D0A-5829-4529-8641-7E665A8D332B}" destId="{F0543D77-1404-408C-8C5F-B73BA976CA62}" srcOrd="1" destOrd="0" presId="urn:microsoft.com/office/officeart/2016/7/layout/VerticalDownArrowProcess"/>
    <dgm:cxn modelId="{7BF0D007-3D6B-4FBD-9316-05FB8D133B0C}" type="presParOf" srcId="{CECA5D0A-5829-4529-8641-7E665A8D332B}" destId="{3B4CE38B-8E58-42E8-81B8-9B941A48B549}" srcOrd="2" destOrd="0" presId="urn:microsoft.com/office/officeart/2016/7/layout/VerticalDownArrowProcess"/>
    <dgm:cxn modelId="{3FE738DB-5D15-4F20-B6D5-F8DA26BAAB64}" type="presParOf" srcId="{266528FB-89BE-4E41-A9AB-9ABFDC3939A9}" destId="{44415BCB-A144-4783-86E5-F67F107E0AED}" srcOrd="3" destOrd="0" presId="urn:microsoft.com/office/officeart/2016/7/layout/VerticalDownArrowProcess"/>
    <dgm:cxn modelId="{EFC88693-1523-4D73-8022-80968ADF6443}" type="presParOf" srcId="{266528FB-89BE-4E41-A9AB-9ABFDC3939A9}" destId="{4F5D81FE-0C7C-403F-855C-FDBFE69ACF78}" srcOrd="4" destOrd="0" presId="urn:microsoft.com/office/officeart/2016/7/layout/VerticalDownArrowProcess"/>
    <dgm:cxn modelId="{1E174F7E-9227-4BCC-B898-89D341ABC0CC}" type="presParOf" srcId="{4F5D81FE-0C7C-403F-855C-FDBFE69ACF78}" destId="{5AE29673-9608-4A87-BF63-6D352CC02465}" srcOrd="0" destOrd="0" presId="urn:microsoft.com/office/officeart/2016/7/layout/VerticalDownArrowProcess"/>
    <dgm:cxn modelId="{7ED10A11-6168-47C8-97A2-A900F25CBDCB}" type="presParOf" srcId="{4F5D81FE-0C7C-403F-855C-FDBFE69ACF78}" destId="{96D47AEA-5C55-44A8-9C64-E84A80DA9504}" srcOrd="1" destOrd="0" presId="urn:microsoft.com/office/officeart/2016/7/layout/VerticalDownArrowProcess"/>
    <dgm:cxn modelId="{85E0D918-8EAF-4D55-B3A9-FDC818F372D3}" type="presParOf" srcId="{4F5D81FE-0C7C-403F-855C-FDBFE69ACF78}" destId="{DA2CE41C-86FE-430B-9AD1-9FF927C69378}"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D9C1295-ED2E-49B9-BE29-45C0C3EE5098}" type="doc">
      <dgm:prSet loTypeId="urn:microsoft.com/office/officeart/2005/8/layout/arrow6" loCatId="process" qsTypeId="urn:microsoft.com/office/officeart/2005/8/quickstyle/simple1" qsCatId="simple" csTypeId="urn:microsoft.com/office/officeart/2005/8/colors/accent0_3" csCatId="mainScheme" phldr="1"/>
      <dgm:spPr/>
      <dgm:t>
        <a:bodyPr/>
        <a:lstStyle/>
        <a:p>
          <a:endParaRPr lang="en-AU"/>
        </a:p>
      </dgm:t>
    </dgm:pt>
    <dgm:pt modelId="{85AFE50C-6B5C-4672-8972-425D2115123D}">
      <dgm:prSet phldrT="[Text]"/>
      <dgm:spPr/>
      <dgm:t>
        <a:bodyPr/>
        <a:lstStyle/>
        <a:p>
          <a:r>
            <a:rPr lang="en-US" dirty="0"/>
            <a:t>Classification Model</a:t>
          </a:r>
          <a:endParaRPr lang="en-AU" dirty="0"/>
        </a:p>
      </dgm:t>
    </dgm:pt>
    <dgm:pt modelId="{BB842E80-C892-4DC9-BE5B-44812BFECF40}" type="parTrans" cxnId="{2E0CEE1E-AA6D-4029-8E48-E4896CDE936D}">
      <dgm:prSet/>
      <dgm:spPr/>
      <dgm:t>
        <a:bodyPr/>
        <a:lstStyle/>
        <a:p>
          <a:endParaRPr lang="en-AU"/>
        </a:p>
      </dgm:t>
    </dgm:pt>
    <dgm:pt modelId="{3356175D-9998-4BDB-B71E-7A34ED059866}" type="sibTrans" cxnId="{2E0CEE1E-AA6D-4029-8E48-E4896CDE936D}">
      <dgm:prSet/>
      <dgm:spPr/>
      <dgm:t>
        <a:bodyPr/>
        <a:lstStyle/>
        <a:p>
          <a:endParaRPr lang="en-AU"/>
        </a:p>
      </dgm:t>
    </dgm:pt>
    <dgm:pt modelId="{1B1B67BB-0B5C-4842-A04D-E1756788706B}">
      <dgm:prSet phldrT="[Text]"/>
      <dgm:spPr/>
      <dgm:t>
        <a:bodyPr/>
        <a:lstStyle/>
        <a:p>
          <a:r>
            <a:rPr lang="en-US" dirty="0"/>
            <a:t>Text Vectorizers</a:t>
          </a:r>
          <a:endParaRPr lang="en-AU" dirty="0"/>
        </a:p>
      </dgm:t>
    </dgm:pt>
    <dgm:pt modelId="{844EA385-9B3C-4E74-B41E-0FA69654D16F}" type="parTrans" cxnId="{DA9AD67F-B362-4704-9386-8E0518FA9337}">
      <dgm:prSet/>
      <dgm:spPr/>
      <dgm:t>
        <a:bodyPr/>
        <a:lstStyle/>
        <a:p>
          <a:endParaRPr lang="en-AU"/>
        </a:p>
      </dgm:t>
    </dgm:pt>
    <dgm:pt modelId="{9B765313-25D9-4D01-B399-B013A81C51A5}" type="sibTrans" cxnId="{DA9AD67F-B362-4704-9386-8E0518FA9337}">
      <dgm:prSet/>
      <dgm:spPr/>
      <dgm:t>
        <a:bodyPr/>
        <a:lstStyle/>
        <a:p>
          <a:endParaRPr lang="en-AU"/>
        </a:p>
      </dgm:t>
    </dgm:pt>
    <dgm:pt modelId="{FDDC1963-3394-4928-AF1A-0BE99122BD0F}">
      <dgm:prSet phldrT="[Text]" phldr="1"/>
      <dgm:spPr/>
      <dgm:t>
        <a:bodyPr/>
        <a:lstStyle/>
        <a:p>
          <a:endParaRPr lang="en-AU" dirty="0"/>
        </a:p>
      </dgm:t>
    </dgm:pt>
    <dgm:pt modelId="{29142723-DDDF-4A7D-8DCD-2306AD2A15E4}" type="parTrans" cxnId="{8690BECA-F5A0-4053-AE28-F587E2C53E42}">
      <dgm:prSet/>
      <dgm:spPr/>
      <dgm:t>
        <a:bodyPr/>
        <a:lstStyle/>
        <a:p>
          <a:endParaRPr lang="en-AU"/>
        </a:p>
      </dgm:t>
    </dgm:pt>
    <dgm:pt modelId="{A8601F71-C0D5-4DE7-9374-6E4155E27A39}" type="sibTrans" cxnId="{8690BECA-F5A0-4053-AE28-F587E2C53E42}">
      <dgm:prSet/>
      <dgm:spPr/>
      <dgm:t>
        <a:bodyPr/>
        <a:lstStyle/>
        <a:p>
          <a:endParaRPr lang="en-AU"/>
        </a:p>
      </dgm:t>
    </dgm:pt>
    <dgm:pt modelId="{5CD1B4EF-0854-4546-83D5-DB675073541A}" type="pres">
      <dgm:prSet presAssocID="{BD9C1295-ED2E-49B9-BE29-45C0C3EE5098}" presName="compositeShape" presStyleCnt="0">
        <dgm:presLayoutVars>
          <dgm:chMax val="2"/>
          <dgm:dir/>
          <dgm:resizeHandles val="exact"/>
        </dgm:presLayoutVars>
      </dgm:prSet>
      <dgm:spPr/>
    </dgm:pt>
    <dgm:pt modelId="{EA74F96D-A53C-45FD-B7FD-E3EA472997E6}" type="pres">
      <dgm:prSet presAssocID="{BD9C1295-ED2E-49B9-BE29-45C0C3EE5098}" presName="ribbon" presStyleLbl="node1" presStyleIdx="0" presStyleCnt="1" custLinFactNeighborY="11845"/>
      <dgm:spPr/>
    </dgm:pt>
    <dgm:pt modelId="{2B178533-F151-424C-90BA-740A348C8167}" type="pres">
      <dgm:prSet presAssocID="{BD9C1295-ED2E-49B9-BE29-45C0C3EE5098}" presName="leftArrowText" presStyleLbl="node1" presStyleIdx="0" presStyleCnt="1" custScaleY="56446" custLinFactNeighborX="2292" custLinFactNeighborY="23041">
        <dgm:presLayoutVars>
          <dgm:chMax val="0"/>
          <dgm:bulletEnabled val="1"/>
        </dgm:presLayoutVars>
      </dgm:prSet>
      <dgm:spPr/>
    </dgm:pt>
    <dgm:pt modelId="{477DF677-BE9A-496C-942C-D43D9A7F1B53}" type="pres">
      <dgm:prSet presAssocID="{BD9C1295-ED2E-49B9-BE29-45C0C3EE5098}" presName="rightArrowText" presStyleLbl="node1" presStyleIdx="0" presStyleCnt="1" custScaleX="98865" custScaleY="81967" custLinFactNeighborX="-5334" custLinFactNeighborY="21736">
        <dgm:presLayoutVars>
          <dgm:chMax val="0"/>
          <dgm:bulletEnabled val="1"/>
        </dgm:presLayoutVars>
      </dgm:prSet>
      <dgm:spPr/>
    </dgm:pt>
  </dgm:ptLst>
  <dgm:cxnLst>
    <dgm:cxn modelId="{2E0CEE1E-AA6D-4029-8E48-E4896CDE936D}" srcId="{BD9C1295-ED2E-49B9-BE29-45C0C3EE5098}" destId="{85AFE50C-6B5C-4672-8972-425D2115123D}" srcOrd="0" destOrd="0" parTransId="{BB842E80-C892-4DC9-BE5B-44812BFECF40}" sibTransId="{3356175D-9998-4BDB-B71E-7A34ED059866}"/>
    <dgm:cxn modelId="{8B7A9B72-D952-4A4A-988E-8C83A98F9A53}" type="presOf" srcId="{1B1B67BB-0B5C-4842-A04D-E1756788706B}" destId="{477DF677-BE9A-496C-942C-D43D9A7F1B53}" srcOrd="0" destOrd="0" presId="urn:microsoft.com/office/officeart/2005/8/layout/arrow6"/>
    <dgm:cxn modelId="{DA9AD67F-B362-4704-9386-8E0518FA9337}" srcId="{BD9C1295-ED2E-49B9-BE29-45C0C3EE5098}" destId="{1B1B67BB-0B5C-4842-A04D-E1756788706B}" srcOrd="1" destOrd="0" parTransId="{844EA385-9B3C-4E74-B41E-0FA69654D16F}" sibTransId="{9B765313-25D9-4D01-B399-B013A81C51A5}"/>
    <dgm:cxn modelId="{5F9A2B9D-290B-46E1-B4F4-E76DEA73573B}" type="presOf" srcId="{BD9C1295-ED2E-49B9-BE29-45C0C3EE5098}" destId="{5CD1B4EF-0854-4546-83D5-DB675073541A}" srcOrd="0" destOrd="0" presId="urn:microsoft.com/office/officeart/2005/8/layout/arrow6"/>
    <dgm:cxn modelId="{8690BECA-F5A0-4053-AE28-F587E2C53E42}" srcId="{BD9C1295-ED2E-49B9-BE29-45C0C3EE5098}" destId="{FDDC1963-3394-4928-AF1A-0BE99122BD0F}" srcOrd="2" destOrd="0" parTransId="{29142723-DDDF-4A7D-8DCD-2306AD2A15E4}" sibTransId="{A8601F71-C0D5-4DE7-9374-6E4155E27A39}"/>
    <dgm:cxn modelId="{F736CDE1-13D5-4AB1-85C9-79C6FC24B1B5}" type="presOf" srcId="{85AFE50C-6B5C-4672-8972-425D2115123D}" destId="{2B178533-F151-424C-90BA-740A348C8167}" srcOrd="0" destOrd="0" presId="urn:microsoft.com/office/officeart/2005/8/layout/arrow6"/>
    <dgm:cxn modelId="{6F2B55D0-7A87-492F-B4F9-DB73A7415DA1}" type="presParOf" srcId="{5CD1B4EF-0854-4546-83D5-DB675073541A}" destId="{EA74F96D-A53C-45FD-B7FD-E3EA472997E6}" srcOrd="0" destOrd="0" presId="urn:microsoft.com/office/officeart/2005/8/layout/arrow6"/>
    <dgm:cxn modelId="{536EB449-4A85-4D16-9B69-3360356FD31B}" type="presParOf" srcId="{5CD1B4EF-0854-4546-83D5-DB675073541A}" destId="{2B178533-F151-424C-90BA-740A348C8167}" srcOrd="1" destOrd="0" presId="urn:microsoft.com/office/officeart/2005/8/layout/arrow6"/>
    <dgm:cxn modelId="{B1356B9B-9C81-4583-8496-979F39A6D312}" type="presParOf" srcId="{5CD1B4EF-0854-4546-83D5-DB675073541A}" destId="{477DF677-BE9A-496C-942C-D43D9A7F1B53}"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5C75BF-2167-41A6-97C3-3DCBB5581060}"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D38A8DD6-4D70-41CA-8C89-400CF58AEF97}">
      <dgm:prSet/>
      <dgm:spPr/>
      <dgm:t>
        <a:bodyPr/>
        <a:lstStyle/>
        <a:p>
          <a:r>
            <a:rPr lang="en-US" b="1"/>
            <a:t>Outcomes</a:t>
          </a:r>
          <a:endParaRPr lang="en-US"/>
        </a:p>
      </dgm:t>
    </dgm:pt>
    <dgm:pt modelId="{2A129C8E-5B5E-4D8A-8DC6-B32E876D93C1}" type="parTrans" cxnId="{0FDF0AED-7A00-40C7-A8ED-620B50054F72}">
      <dgm:prSet/>
      <dgm:spPr/>
      <dgm:t>
        <a:bodyPr/>
        <a:lstStyle/>
        <a:p>
          <a:endParaRPr lang="en-US"/>
        </a:p>
      </dgm:t>
    </dgm:pt>
    <dgm:pt modelId="{0315D866-A97F-454C-8EFE-003C703B624D}" type="sibTrans" cxnId="{0FDF0AED-7A00-40C7-A8ED-620B50054F72}">
      <dgm:prSet/>
      <dgm:spPr/>
      <dgm:t>
        <a:bodyPr/>
        <a:lstStyle/>
        <a:p>
          <a:endParaRPr lang="en-US"/>
        </a:p>
      </dgm:t>
    </dgm:pt>
    <dgm:pt modelId="{2824F1AA-4E6E-41BF-89EE-D04E27B40A85}">
      <dgm:prSet/>
      <dgm:spPr/>
      <dgm:t>
        <a:bodyPr/>
        <a:lstStyle/>
        <a:p>
          <a:r>
            <a:rPr lang="en-AU" b="1"/>
            <a:t>Best Model</a:t>
          </a:r>
          <a:r>
            <a:rPr lang="en-AU"/>
            <a:t>:</a:t>
          </a:r>
          <a:endParaRPr lang="en-US"/>
        </a:p>
      </dgm:t>
    </dgm:pt>
    <dgm:pt modelId="{50378092-525D-42F0-A4F5-F093E3BC95E9}" type="parTrans" cxnId="{A28951A8-9862-44D2-8F9E-4C82754C08F7}">
      <dgm:prSet/>
      <dgm:spPr/>
      <dgm:t>
        <a:bodyPr/>
        <a:lstStyle/>
        <a:p>
          <a:endParaRPr lang="en-US"/>
        </a:p>
      </dgm:t>
    </dgm:pt>
    <dgm:pt modelId="{F8DE204C-D7F6-4260-B52D-85468E1622F7}" type="sibTrans" cxnId="{A28951A8-9862-44D2-8F9E-4C82754C08F7}">
      <dgm:prSet/>
      <dgm:spPr/>
      <dgm:t>
        <a:bodyPr/>
        <a:lstStyle/>
        <a:p>
          <a:endParaRPr lang="en-US"/>
        </a:p>
      </dgm:t>
    </dgm:pt>
    <dgm:pt modelId="{7A44FAB6-0C22-48EC-9467-02603F5DAC68}">
      <dgm:prSet/>
      <dgm:spPr/>
      <dgm:t>
        <a:bodyPr/>
        <a:lstStyle/>
        <a:p>
          <a:r>
            <a:rPr lang="en-US" b="1" dirty="0" err="1"/>
            <a:t>XGBoost</a:t>
          </a:r>
          <a:r>
            <a:rPr lang="en-US" dirty="0"/>
            <a:t>: 0.86% accuracy(</a:t>
          </a:r>
          <a:r>
            <a:rPr lang="en-US" b="1" dirty="0"/>
            <a:t>with hyperparameters</a:t>
          </a:r>
          <a:r>
            <a:rPr lang="en-US" dirty="0"/>
            <a:t>)</a:t>
          </a:r>
        </a:p>
      </dgm:t>
    </dgm:pt>
    <dgm:pt modelId="{F0609E3A-6A0F-4E51-88BF-5B537BDD355D}" type="parTrans" cxnId="{22D0367D-7C8F-4C31-A152-C9FD9F5B6A65}">
      <dgm:prSet/>
      <dgm:spPr/>
      <dgm:t>
        <a:bodyPr/>
        <a:lstStyle/>
        <a:p>
          <a:endParaRPr lang="en-US"/>
        </a:p>
      </dgm:t>
    </dgm:pt>
    <dgm:pt modelId="{75238317-AEB3-409D-87E5-3FAE0DC495C1}" type="sibTrans" cxnId="{22D0367D-7C8F-4C31-A152-C9FD9F5B6A65}">
      <dgm:prSet/>
      <dgm:spPr/>
      <dgm:t>
        <a:bodyPr/>
        <a:lstStyle/>
        <a:p>
          <a:endParaRPr lang="en-US"/>
        </a:p>
      </dgm:t>
    </dgm:pt>
    <dgm:pt modelId="{28B91D35-15AF-4E67-AFDA-9CA07B156F12}">
      <dgm:prSet/>
      <dgm:spPr/>
      <dgm:t>
        <a:bodyPr/>
        <a:lstStyle/>
        <a:p>
          <a:r>
            <a:rPr lang="en-AU" b="1" dirty="0"/>
            <a:t>Model Performances:</a:t>
          </a:r>
          <a:endParaRPr lang="en-US" dirty="0"/>
        </a:p>
      </dgm:t>
    </dgm:pt>
    <dgm:pt modelId="{FDC1BD6C-2390-4C33-B304-28010EC44B20}" type="parTrans" cxnId="{A5AD1454-38BC-48CC-B086-378679E0D792}">
      <dgm:prSet/>
      <dgm:spPr/>
      <dgm:t>
        <a:bodyPr/>
        <a:lstStyle/>
        <a:p>
          <a:endParaRPr lang="en-US"/>
        </a:p>
      </dgm:t>
    </dgm:pt>
    <dgm:pt modelId="{228D3B40-283E-401F-801C-7B5C47106A55}" type="sibTrans" cxnId="{A5AD1454-38BC-48CC-B086-378679E0D792}">
      <dgm:prSet/>
      <dgm:spPr/>
      <dgm:t>
        <a:bodyPr/>
        <a:lstStyle/>
        <a:p>
          <a:endParaRPr lang="en-US"/>
        </a:p>
      </dgm:t>
    </dgm:pt>
    <dgm:pt modelId="{C1EA848B-4D53-497B-B43E-CC206132C071}">
      <dgm:prSet/>
      <dgm:spPr/>
      <dgm:t>
        <a:bodyPr/>
        <a:lstStyle/>
        <a:p>
          <a:r>
            <a:rPr lang="en-AU" b="1" dirty="0"/>
            <a:t>Precision</a:t>
          </a:r>
          <a:r>
            <a:rPr lang="en-AU" b="0" dirty="0"/>
            <a:t>: 0.</a:t>
          </a:r>
          <a:r>
            <a:rPr lang="en-US" b="0" dirty="0"/>
            <a:t>87%</a:t>
          </a:r>
        </a:p>
      </dgm:t>
    </dgm:pt>
    <dgm:pt modelId="{E21DB91C-B22D-4AAD-BC2B-C7CEF0CD8BE7}" type="parTrans" cxnId="{C211C498-8405-4988-852E-646CF9117FB8}">
      <dgm:prSet/>
      <dgm:spPr/>
      <dgm:t>
        <a:bodyPr/>
        <a:lstStyle/>
        <a:p>
          <a:endParaRPr lang="en-US"/>
        </a:p>
      </dgm:t>
    </dgm:pt>
    <dgm:pt modelId="{3EDD70A8-1882-4DBA-9662-F15838FA4A67}" type="sibTrans" cxnId="{C211C498-8405-4988-852E-646CF9117FB8}">
      <dgm:prSet/>
      <dgm:spPr/>
      <dgm:t>
        <a:bodyPr/>
        <a:lstStyle/>
        <a:p>
          <a:endParaRPr lang="en-US"/>
        </a:p>
      </dgm:t>
    </dgm:pt>
    <dgm:pt modelId="{8F1823E9-3AA3-4E8C-B52F-ACF9E757FEF2}">
      <dgm:prSet/>
      <dgm:spPr/>
      <dgm:t>
        <a:bodyPr/>
        <a:lstStyle/>
        <a:p>
          <a:r>
            <a:rPr lang="en-US" b="1" dirty="0"/>
            <a:t>Feature Importance:</a:t>
          </a:r>
          <a:endParaRPr lang="en-US" dirty="0"/>
        </a:p>
      </dgm:t>
    </dgm:pt>
    <dgm:pt modelId="{AB1234B6-D720-43A1-BEA3-F2084A179133}" type="parTrans" cxnId="{17F8F045-E746-4AC9-97EB-FFC923125AA1}">
      <dgm:prSet/>
      <dgm:spPr/>
      <dgm:t>
        <a:bodyPr/>
        <a:lstStyle/>
        <a:p>
          <a:endParaRPr lang="en-US"/>
        </a:p>
      </dgm:t>
    </dgm:pt>
    <dgm:pt modelId="{8905B5D4-9781-46A9-B9A3-3D4CE29625C7}" type="sibTrans" cxnId="{17F8F045-E746-4AC9-97EB-FFC923125AA1}">
      <dgm:prSet/>
      <dgm:spPr/>
      <dgm:t>
        <a:bodyPr/>
        <a:lstStyle/>
        <a:p>
          <a:endParaRPr lang="en-US"/>
        </a:p>
      </dgm:t>
    </dgm:pt>
    <dgm:pt modelId="{3D5BF508-79F6-488B-B93B-D4CF3F996D87}">
      <dgm:prSet/>
      <dgm:spPr/>
      <dgm:t>
        <a:bodyPr/>
        <a:lstStyle/>
        <a:p>
          <a:r>
            <a:rPr lang="en-US" dirty="0"/>
            <a:t>Word frequency, sentiment scores, review length</a:t>
          </a:r>
        </a:p>
      </dgm:t>
    </dgm:pt>
    <dgm:pt modelId="{74EB5675-B4E8-42D9-B6CD-5050B79FE044}" type="parTrans" cxnId="{F324B960-9ADB-49C7-A901-0EA02FAED0F3}">
      <dgm:prSet/>
      <dgm:spPr/>
      <dgm:t>
        <a:bodyPr/>
        <a:lstStyle/>
        <a:p>
          <a:endParaRPr lang="en-US"/>
        </a:p>
      </dgm:t>
    </dgm:pt>
    <dgm:pt modelId="{EE378839-B24A-495F-8717-609EE881BD89}" type="sibTrans" cxnId="{F324B960-9ADB-49C7-A901-0EA02FAED0F3}">
      <dgm:prSet/>
      <dgm:spPr/>
      <dgm:t>
        <a:bodyPr/>
        <a:lstStyle/>
        <a:p>
          <a:endParaRPr lang="en-US"/>
        </a:p>
      </dgm:t>
    </dgm:pt>
    <dgm:pt modelId="{09F25426-2017-43C0-934B-AA72E604DDE2}">
      <dgm:prSet/>
      <dgm:spPr/>
      <dgm:t>
        <a:bodyPr/>
        <a:lstStyle/>
        <a:p>
          <a:r>
            <a:rPr lang="en-AU" b="1" dirty="0"/>
            <a:t>Validation:</a:t>
          </a:r>
          <a:endParaRPr lang="en-US" dirty="0"/>
        </a:p>
      </dgm:t>
    </dgm:pt>
    <dgm:pt modelId="{40D34820-2E88-47BE-B7CE-2A2983D6CF88}" type="parTrans" cxnId="{3B9210F5-A752-4D10-9FFE-7E4E85030DB9}">
      <dgm:prSet/>
      <dgm:spPr/>
      <dgm:t>
        <a:bodyPr/>
        <a:lstStyle/>
        <a:p>
          <a:endParaRPr lang="en-US"/>
        </a:p>
      </dgm:t>
    </dgm:pt>
    <dgm:pt modelId="{20360DB7-170F-4A71-86B4-957B0F5C591E}" type="sibTrans" cxnId="{3B9210F5-A752-4D10-9FFE-7E4E85030DB9}">
      <dgm:prSet/>
      <dgm:spPr/>
      <dgm:t>
        <a:bodyPr/>
        <a:lstStyle/>
        <a:p>
          <a:endParaRPr lang="en-US"/>
        </a:p>
      </dgm:t>
    </dgm:pt>
    <dgm:pt modelId="{48B6C4C8-650C-4619-B26F-9FA22E437FB8}">
      <dgm:prSet/>
      <dgm:spPr/>
      <dgm:t>
        <a:bodyPr/>
        <a:lstStyle/>
        <a:p>
          <a:r>
            <a:rPr lang="en-AU"/>
            <a:t>Cross-validation ensures robustness</a:t>
          </a:r>
          <a:endParaRPr lang="en-US"/>
        </a:p>
      </dgm:t>
    </dgm:pt>
    <dgm:pt modelId="{847E8B14-0BCE-4201-9723-8A436DA7E55B}" type="parTrans" cxnId="{69D58921-F643-4856-8CCC-7AE018885F69}">
      <dgm:prSet/>
      <dgm:spPr/>
      <dgm:t>
        <a:bodyPr/>
        <a:lstStyle/>
        <a:p>
          <a:endParaRPr lang="en-US"/>
        </a:p>
      </dgm:t>
    </dgm:pt>
    <dgm:pt modelId="{CB0C42A9-5A5D-47A7-B6B7-9B7DBDE3524D}" type="sibTrans" cxnId="{69D58921-F643-4856-8CCC-7AE018885F69}">
      <dgm:prSet/>
      <dgm:spPr/>
      <dgm:t>
        <a:bodyPr/>
        <a:lstStyle/>
        <a:p>
          <a:endParaRPr lang="en-US"/>
        </a:p>
      </dgm:t>
    </dgm:pt>
    <dgm:pt modelId="{571B044A-CE8B-4E70-92EA-ABE88205A467}">
      <dgm:prSet/>
      <dgm:spPr/>
      <dgm:t>
        <a:bodyPr/>
        <a:lstStyle/>
        <a:p>
          <a:r>
            <a:rPr lang="en-US" b="1"/>
            <a:t>Deployment Ready:</a:t>
          </a:r>
          <a:endParaRPr lang="en-US"/>
        </a:p>
      </dgm:t>
    </dgm:pt>
    <dgm:pt modelId="{C1BE29E9-C357-46B2-9B0A-7F4CFDDF2222}" type="parTrans" cxnId="{B98951D8-A9C9-4EA9-A9E0-E7B51A017DF6}">
      <dgm:prSet/>
      <dgm:spPr/>
      <dgm:t>
        <a:bodyPr/>
        <a:lstStyle/>
        <a:p>
          <a:endParaRPr lang="en-US"/>
        </a:p>
      </dgm:t>
    </dgm:pt>
    <dgm:pt modelId="{49F10893-9630-4EDB-A2BF-77B18AF87995}" type="sibTrans" cxnId="{B98951D8-A9C9-4EA9-A9E0-E7B51A017DF6}">
      <dgm:prSet/>
      <dgm:spPr/>
      <dgm:t>
        <a:bodyPr/>
        <a:lstStyle/>
        <a:p>
          <a:endParaRPr lang="en-US"/>
        </a:p>
      </dgm:t>
    </dgm:pt>
    <dgm:pt modelId="{FEAFB128-D240-4494-BE73-5D27D2906948}">
      <dgm:prSet/>
      <dgm:spPr/>
      <dgm:t>
        <a:bodyPr/>
        <a:lstStyle/>
        <a:p>
          <a:r>
            <a:rPr lang="en-US" dirty="0"/>
            <a:t>Integrable with existing systems</a:t>
          </a:r>
        </a:p>
      </dgm:t>
    </dgm:pt>
    <dgm:pt modelId="{013F4FF4-842C-40CB-B183-0FC93E979078}" type="parTrans" cxnId="{5CE65372-CC57-4A3C-BA48-4DDC080862E8}">
      <dgm:prSet/>
      <dgm:spPr/>
      <dgm:t>
        <a:bodyPr/>
        <a:lstStyle/>
        <a:p>
          <a:endParaRPr lang="en-US"/>
        </a:p>
      </dgm:t>
    </dgm:pt>
    <dgm:pt modelId="{BE1FFE12-A1D8-4D4C-8F53-6B18B0005F60}" type="sibTrans" cxnId="{5CE65372-CC57-4A3C-BA48-4DDC080862E8}">
      <dgm:prSet/>
      <dgm:spPr/>
      <dgm:t>
        <a:bodyPr/>
        <a:lstStyle/>
        <a:p>
          <a:endParaRPr lang="en-US"/>
        </a:p>
      </dgm:t>
    </dgm:pt>
    <dgm:pt modelId="{257A25BB-5EEC-4F6D-877D-3CBBB2CB8BFB}">
      <dgm:prSet/>
      <dgm:spPr/>
      <dgm:t>
        <a:bodyPr/>
        <a:lstStyle/>
        <a:p>
          <a:r>
            <a:rPr lang="en-US" b="1" dirty="0"/>
            <a:t>Recall: </a:t>
          </a:r>
          <a:r>
            <a:rPr lang="en-US" b="0" dirty="0"/>
            <a:t>0.86%</a:t>
          </a:r>
        </a:p>
      </dgm:t>
    </dgm:pt>
    <dgm:pt modelId="{11128107-1FD0-4781-9BF2-41E597AADB40}" type="parTrans" cxnId="{2DAC22F8-9B37-4434-925D-3B1D7FDF2369}">
      <dgm:prSet/>
      <dgm:spPr/>
      <dgm:t>
        <a:bodyPr/>
        <a:lstStyle/>
        <a:p>
          <a:endParaRPr lang="en-AU"/>
        </a:p>
      </dgm:t>
    </dgm:pt>
    <dgm:pt modelId="{9522A1A3-9F87-4C55-9532-4F9108FD42C3}" type="sibTrans" cxnId="{2DAC22F8-9B37-4434-925D-3B1D7FDF2369}">
      <dgm:prSet/>
      <dgm:spPr/>
      <dgm:t>
        <a:bodyPr/>
        <a:lstStyle/>
        <a:p>
          <a:endParaRPr lang="en-AU"/>
        </a:p>
      </dgm:t>
    </dgm:pt>
    <dgm:pt modelId="{EE82DA93-7A5C-4620-8029-B755E468A5A2}">
      <dgm:prSet/>
      <dgm:spPr/>
      <dgm:t>
        <a:bodyPr/>
        <a:lstStyle/>
        <a:p>
          <a:r>
            <a:rPr lang="en-US" b="1" dirty="0"/>
            <a:t>F1Score: </a:t>
          </a:r>
          <a:r>
            <a:rPr lang="en-US" b="0" dirty="0"/>
            <a:t>0.86%</a:t>
          </a:r>
        </a:p>
      </dgm:t>
    </dgm:pt>
    <dgm:pt modelId="{C09F5E11-75BD-477A-91F4-E163A26B4211}" type="parTrans" cxnId="{9056DAAC-0068-4B3A-A378-518CFC1A7762}">
      <dgm:prSet/>
      <dgm:spPr/>
      <dgm:t>
        <a:bodyPr/>
        <a:lstStyle/>
        <a:p>
          <a:endParaRPr lang="en-AU"/>
        </a:p>
      </dgm:t>
    </dgm:pt>
    <dgm:pt modelId="{D8F7D209-CC8E-4E33-BBB3-F2233FF5AE69}" type="sibTrans" cxnId="{9056DAAC-0068-4B3A-A378-518CFC1A7762}">
      <dgm:prSet/>
      <dgm:spPr/>
      <dgm:t>
        <a:bodyPr/>
        <a:lstStyle/>
        <a:p>
          <a:endParaRPr lang="en-AU"/>
        </a:p>
      </dgm:t>
    </dgm:pt>
    <dgm:pt modelId="{F6C64231-8377-4D4E-88D6-FBE879BFC482}">
      <dgm:prSet/>
      <dgm:spPr/>
      <dgm:t>
        <a:bodyPr/>
        <a:lstStyle/>
        <a:p>
          <a:r>
            <a:rPr lang="en-US" b="1" dirty="0"/>
            <a:t>56%</a:t>
          </a:r>
          <a:r>
            <a:rPr lang="en-US" dirty="0"/>
            <a:t> True reviews (from verified purchases)</a:t>
          </a:r>
        </a:p>
      </dgm:t>
    </dgm:pt>
    <dgm:pt modelId="{B4F0240B-9DE5-465B-ACC9-52B9D6354E03}" type="parTrans" cxnId="{9870CA47-97BC-4B07-895A-F8A932DEE467}">
      <dgm:prSet/>
      <dgm:spPr/>
      <dgm:t>
        <a:bodyPr/>
        <a:lstStyle/>
        <a:p>
          <a:endParaRPr lang="en-AU"/>
        </a:p>
      </dgm:t>
    </dgm:pt>
    <dgm:pt modelId="{6C7F86B8-5A84-47E2-A517-B63FC77BFCEA}" type="sibTrans" cxnId="{9870CA47-97BC-4B07-895A-F8A932DEE467}">
      <dgm:prSet/>
      <dgm:spPr/>
      <dgm:t>
        <a:bodyPr/>
        <a:lstStyle/>
        <a:p>
          <a:endParaRPr lang="en-AU"/>
        </a:p>
      </dgm:t>
    </dgm:pt>
    <dgm:pt modelId="{98685396-2E81-419A-BFA9-4DAAD33CE35D}">
      <dgm:prSet/>
      <dgm:spPr/>
      <dgm:t>
        <a:bodyPr/>
        <a:lstStyle/>
        <a:p>
          <a:r>
            <a:rPr lang="en-US" b="1" dirty="0"/>
            <a:t>44%</a:t>
          </a:r>
          <a:r>
            <a:rPr lang="en-US" dirty="0"/>
            <a:t> False reviews (from non-verified purchases)</a:t>
          </a:r>
        </a:p>
      </dgm:t>
    </dgm:pt>
    <dgm:pt modelId="{9DDF4E2B-8557-497D-9BFC-A4EE9A4958CF}" type="parTrans" cxnId="{9BD9A710-809F-446E-87EC-23609356384C}">
      <dgm:prSet/>
      <dgm:spPr/>
      <dgm:t>
        <a:bodyPr/>
        <a:lstStyle/>
        <a:p>
          <a:endParaRPr lang="en-AU"/>
        </a:p>
      </dgm:t>
    </dgm:pt>
    <dgm:pt modelId="{485C4C1A-79D5-4AF1-9378-AF20A5095372}" type="sibTrans" cxnId="{9BD9A710-809F-446E-87EC-23609356384C}">
      <dgm:prSet/>
      <dgm:spPr/>
      <dgm:t>
        <a:bodyPr/>
        <a:lstStyle/>
        <a:p>
          <a:endParaRPr lang="en-AU"/>
        </a:p>
      </dgm:t>
    </dgm:pt>
    <dgm:pt modelId="{94D71778-9AEA-4FB3-9D8C-9CBCCE1D03E0}">
      <dgm:prSet/>
      <dgm:spPr/>
      <dgm:t>
        <a:bodyPr/>
        <a:lstStyle/>
        <a:p>
          <a:endParaRPr lang="en-US" dirty="0"/>
        </a:p>
      </dgm:t>
    </dgm:pt>
    <dgm:pt modelId="{F0AB4D40-5501-428B-AB4B-23A84879DBA8}" type="parTrans" cxnId="{FEE2E0E1-5C00-49C1-80B1-5A963BDCF5FE}">
      <dgm:prSet/>
      <dgm:spPr/>
      <dgm:t>
        <a:bodyPr/>
        <a:lstStyle/>
        <a:p>
          <a:endParaRPr lang="en-AU"/>
        </a:p>
      </dgm:t>
    </dgm:pt>
    <dgm:pt modelId="{87B2790A-B619-44D0-8BDD-8A37C3819279}" type="sibTrans" cxnId="{FEE2E0E1-5C00-49C1-80B1-5A963BDCF5FE}">
      <dgm:prSet/>
      <dgm:spPr/>
      <dgm:t>
        <a:bodyPr/>
        <a:lstStyle/>
        <a:p>
          <a:endParaRPr lang="en-AU"/>
        </a:p>
      </dgm:t>
    </dgm:pt>
    <dgm:pt modelId="{C474D579-0CB2-42D6-8C6D-3EED5C38ADDD}">
      <dgm:prSet/>
      <dgm:spPr/>
      <dgm:t>
        <a:bodyPr/>
        <a:lstStyle/>
        <a:p>
          <a:r>
            <a:rPr lang="en-US" dirty="0"/>
            <a:t>Longer reviews may indicate inauthenticity.</a:t>
          </a:r>
        </a:p>
      </dgm:t>
    </dgm:pt>
    <dgm:pt modelId="{506ED3F9-B038-4F38-A7B3-013D79FF57B3}" type="parTrans" cxnId="{50D46C64-99AB-48F8-8CB3-D30E42D1B08B}">
      <dgm:prSet/>
      <dgm:spPr/>
      <dgm:t>
        <a:bodyPr/>
        <a:lstStyle/>
        <a:p>
          <a:endParaRPr lang="en-AU"/>
        </a:p>
      </dgm:t>
    </dgm:pt>
    <dgm:pt modelId="{97FB60E9-7618-42D1-B38D-9C6E091F1A31}" type="sibTrans" cxnId="{50D46C64-99AB-48F8-8CB3-D30E42D1B08B}">
      <dgm:prSet/>
      <dgm:spPr/>
      <dgm:t>
        <a:bodyPr/>
        <a:lstStyle/>
        <a:p>
          <a:endParaRPr lang="en-AU"/>
        </a:p>
      </dgm:t>
    </dgm:pt>
    <dgm:pt modelId="{D39B5A33-078B-413A-AE62-9E35C2EA7389}" type="pres">
      <dgm:prSet presAssocID="{165C75BF-2167-41A6-97C3-3DCBB5581060}" presName="linear" presStyleCnt="0">
        <dgm:presLayoutVars>
          <dgm:animLvl val="lvl"/>
          <dgm:resizeHandles val="exact"/>
        </dgm:presLayoutVars>
      </dgm:prSet>
      <dgm:spPr/>
    </dgm:pt>
    <dgm:pt modelId="{4B0A27AE-36CD-4F4A-93C4-B81147848A92}" type="pres">
      <dgm:prSet presAssocID="{D38A8DD6-4D70-41CA-8C89-400CF58AEF97}" presName="parentText" presStyleLbl="node1" presStyleIdx="0" presStyleCnt="5">
        <dgm:presLayoutVars>
          <dgm:chMax val="0"/>
          <dgm:bulletEnabled val="1"/>
        </dgm:presLayoutVars>
      </dgm:prSet>
      <dgm:spPr/>
    </dgm:pt>
    <dgm:pt modelId="{E84B33D9-B8BF-4D38-8F02-3CEB1FCA1317}" type="pres">
      <dgm:prSet presAssocID="{0315D866-A97F-454C-8EFE-003C703B624D}" presName="spacer" presStyleCnt="0"/>
      <dgm:spPr/>
    </dgm:pt>
    <dgm:pt modelId="{AE490267-D7D4-4CE8-8D89-82F5F5409D17}" type="pres">
      <dgm:prSet presAssocID="{2824F1AA-4E6E-41BF-89EE-D04E27B40A85}" presName="parentText" presStyleLbl="node1" presStyleIdx="1" presStyleCnt="5">
        <dgm:presLayoutVars>
          <dgm:chMax val="0"/>
          <dgm:bulletEnabled val="1"/>
        </dgm:presLayoutVars>
      </dgm:prSet>
      <dgm:spPr/>
    </dgm:pt>
    <dgm:pt modelId="{F6145BF8-4B8E-4183-8113-D6D703927036}" type="pres">
      <dgm:prSet presAssocID="{2824F1AA-4E6E-41BF-89EE-D04E27B40A85}" presName="childText" presStyleLbl="revTx" presStyleIdx="0" presStyleCnt="4">
        <dgm:presLayoutVars>
          <dgm:bulletEnabled val="1"/>
        </dgm:presLayoutVars>
      </dgm:prSet>
      <dgm:spPr/>
    </dgm:pt>
    <dgm:pt modelId="{6597DDA5-564A-4B45-93AC-B2CD0530340C}" type="pres">
      <dgm:prSet presAssocID="{8F1823E9-3AA3-4E8C-B52F-ACF9E757FEF2}" presName="parentText" presStyleLbl="node1" presStyleIdx="2" presStyleCnt="5">
        <dgm:presLayoutVars>
          <dgm:chMax val="0"/>
          <dgm:bulletEnabled val="1"/>
        </dgm:presLayoutVars>
      </dgm:prSet>
      <dgm:spPr/>
    </dgm:pt>
    <dgm:pt modelId="{14EECA39-0348-47B5-9ECA-4F26790EC70A}" type="pres">
      <dgm:prSet presAssocID="{8F1823E9-3AA3-4E8C-B52F-ACF9E757FEF2}" presName="childText" presStyleLbl="revTx" presStyleIdx="1" presStyleCnt="4">
        <dgm:presLayoutVars>
          <dgm:bulletEnabled val="1"/>
        </dgm:presLayoutVars>
      </dgm:prSet>
      <dgm:spPr/>
    </dgm:pt>
    <dgm:pt modelId="{437120F0-C89B-473F-9D60-05DC8DEA3996}" type="pres">
      <dgm:prSet presAssocID="{09F25426-2017-43C0-934B-AA72E604DDE2}" presName="parentText" presStyleLbl="node1" presStyleIdx="3" presStyleCnt="5">
        <dgm:presLayoutVars>
          <dgm:chMax val="0"/>
          <dgm:bulletEnabled val="1"/>
        </dgm:presLayoutVars>
      </dgm:prSet>
      <dgm:spPr/>
    </dgm:pt>
    <dgm:pt modelId="{1F1B847B-7E29-4A86-9A8F-CEB4C41EF313}" type="pres">
      <dgm:prSet presAssocID="{09F25426-2017-43C0-934B-AA72E604DDE2}" presName="childText" presStyleLbl="revTx" presStyleIdx="2" presStyleCnt="4">
        <dgm:presLayoutVars>
          <dgm:bulletEnabled val="1"/>
        </dgm:presLayoutVars>
      </dgm:prSet>
      <dgm:spPr/>
    </dgm:pt>
    <dgm:pt modelId="{E9C9F0D6-EFDF-4358-B48B-7C27EF6A4F54}" type="pres">
      <dgm:prSet presAssocID="{571B044A-CE8B-4E70-92EA-ABE88205A467}" presName="parentText" presStyleLbl="node1" presStyleIdx="4" presStyleCnt="5">
        <dgm:presLayoutVars>
          <dgm:chMax val="0"/>
          <dgm:bulletEnabled val="1"/>
        </dgm:presLayoutVars>
      </dgm:prSet>
      <dgm:spPr/>
    </dgm:pt>
    <dgm:pt modelId="{09D292DC-50F7-4765-9A79-0C210F09C52C}" type="pres">
      <dgm:prSet presAssocID="{571B044A-CE8B-4E70-92EA-ABE88205A467}" presName="childText" presStyleLbl="revTx" presStyleIdx="3" presStyleCnt="4">
        <dgm:presLayoutVars>
          <dgm:bulletEnabled val="1"/>
        </dgm:presLayoutVars>
      </dgm:prSet>
      <dgm:spPr/>
    </dgm:pt>
  </dgm:ptLst>
  <dgm:cxnLst>
    <dgm:cxn modelId="{6FCBA705-4CC4-4181-8281-D373721ADE55}" type="presOf" srcId="{09F25426-2017-43C0-934B-AA72E604DDE2}" destId="{437120F0-C89B-473F-9D60-05DC8DEA3996}" srcOrd="0" destOrd="0" presId="urn:microsoft.com/office/officeart/2005/8/layout/vList2"/>
    <dgm:cxn modelId="{BB52490C-D267-45C6-A877-25316D35C3DF}" type="presOf" srcId="{48B6C4C8-650C-4619-B26F-9FA22E437FB8}" destId="{1F1B847B-7E29-4A86-9A8F-CEB4C41EF313}" srcOrd="0" destOrd="0" presId="urn:microsoft.com/office/officeart/2005/8/layout/vList2"/>
    <dgm:cxn modelId="{9BD9A710-809F-446E-87EC-23609356384C}" srcId="{8F1823E9-3AA3-4E8C-B52F-ACF9E757FEF2}" destId="{98685396-2E81-419A-BFA9-4DAAD33CE35D}" srcOrd="2" destOrd="0" parTransId="{9DDF4E2B-8557-497D-9BFC-A4EE9A4958CF}" sibTransId="{485C4C1A-79D5-4AF1-9378-AF20A5095372}"/>
    <dgm:cxn modelId="{CA68EB10-9285-428D-B59E-C0D7DDD20630}" type="presOf" srcId="{C474D579-0CB2-42D6-8C6D-3EED5C38ADDD}" destId="{14EECA39-0348-47B5-9ECA-4F26790EC70A}" srcOrd="0" destOrd="3" presId="urn:microsoft.com/office/officeart/2005/8/layout/vList2"/>
    <dgm:cxn modelId="{EE051815-DA65-4116-8EC7-2642DF1A7D04}" type="presOf" srcId="{EE82DA93-7A5C-4620-8029-B755E468A5A2}" destId="{F6145BF8-4B8E-4183-8113-D6D703927036}" srcOrd="0" destOrd="4" presId="urn:microsoft.com/office/officeart/2005/8/layout/vList2"/>
    <dgm:cxn modelId="{49026D1D-8011-40DF-B728-2E620CA12017}" type="presOf" srcId="{2824F1AA-4E6E-41BF-89EE-D04E27B40A85}" destId="{AE490267-D7D4-4CE8-8D89-82F5F5409D17}" srcOrd="0" destOrd="0" presId="urn:microsoft.com/office/officeart/2005/8/layout/vList2"/>
    <dgm:cxn modelId="{69D58921-F643-4856-8CCC-7AE018885F69}" srcId="{09F25426-2017-43C0-934B-AA72E604DDE2}" destId="{48B6C4C8-650C-4619-B26F-9FA22E437FB8}" srcOrd="0" destOrd="0" parTransId="{847E8B14-0BCE-4201-9723-8A436DA7E55B}" sibTransId="{CB0C42A9-5A5D-47A7-B6B7-9B7DBDE3524D}"/>
    <dgm:cxn modelId="{D96B6540-DC3B-41DB-B4CE-BB5D2A81B7E7}" type="presOf" srcId="{3D5BF508-79F6-488B-B93B-D4CF3F996D87}" destId="{14EECA39-0348-47B5-9ECA-4F26790EC70A}" srcOrd="0" destOrd="0" presId="urn:microsoft.com/office/officeart/2005/8/layout/vList2"/>
    <dgm:cxn modelId="{F324B960-9ADB-49C7-A901-0EA02FAED0F3}" srcId="{8F1823E9-3AA3-4E8C-B52F-ACF9E757FEF2}" destId="{3D5BF508-79F6-488B-B93B-D4CF3F996D87}" srcOrd="0" destOrd="0" parTransId="{74EB5675-B4E8-42D9-B6CD-5050B79FE044}" sibTransId="{EE378839-B24A-495F-8717-609EE881BD89}"/>
    <dgm:cxn modelId="{94919C61-BFB2-4ACB-A004-D8A75D1D6F4B}" type="presOf" srcId="{28B91D35-15AF-4E67-AFDA-9CA07B156F12}" destId="{F6145BF8-4B8E-4183-8113-D6D703927036}" srcOrd="0" destOrd="1" presId="urn:microsoft.com/office/officeart/2005/8/layout/vList2"/>
    <dgm:cxn modelId="{18AA1F44-08CC-4356-922C-B6C28DF958E8}" type="presOf" srcId="{F6C64231-8377-4D4E-88D6-FBE879BFC482}" destId="{14EECA39-0348-47B5-9ECA-4F26790EC70A}" srcOrd="0" destOrd="1" presId="urn:microsoft.com/office/officeart/2005/8/layout/vList2"/>
    <dgm:cxn modelId="{50D46C64-99AB-48F8-8CB3-D30E42D1B08B}" srcId="{8F1823E9-3AA3-4E8C-B52F-ACF9E757FEF2}" destId="{C474D579-0CB2-42D6-8C6D-3EED5C38ADDD}" srcOrd="3" destOrd="0" parTransId="{506ED3F9-B038-4F38-A7B3-013D79FF57B3}" sibTransId="{97FB60E9-7618-42D1-B38D-9C6E091F1A31}"/>
    <dgm:cxn modelId="{17F8F045-E746-4AC9-97EB-FFC923125AA1}" srcId="{165C75BF-2167-41A6-97C3-3DCBB5581060}" destId="{8F1823E9-3AA3-4E8C-B52F-ACF9E757FEF2}" srcOrd="2" destOrd="0" parTransId="{AB1234B6-D720-43A1-BEA3-F2084A179133}" sibTransId="{8905B5D4-9781-46A9-B9A3-3D4CE29625C7}"/>
    <dgm:cxn modelId="{9870CA47-97BC-4B07-895A-F8A932DEE467}" srcId="{8F1823E9-3AA3-4E8C-B52F-ACF9E757FEF2}" destId="{F6C64231-8377-4D4E-88D6-FBE879BFC482}" srcOrd="1" destOrd="0" parTransId="{B4F0240B-9DE5-465B-ACC9-52B9D6354E03}" sibTransId="{6C7F86B8-5A84-47E2-A517-B63FC77BFCEA}"/>
    <dgm:cxn modelId="{1672F148-B538-48FC-9CD1-8246B003EC21}" type="presOf" srcId="{7A44FAB6-0C22-48EC-9467-02603F5DAC68}" destId="{F6145BF8-4B8E-4183-8113-D6D703927036}" srcOrd="0" destOrd="0" presId="urn:microsoft.com/office/officeart/2005/8/layout/vList2"/>
    <dgm:cxn modelId="{58F21B6D-5EC6-47F1-8785-77D77D4260AB}" type="presOf" srcId="{94D71778-9AEA-4FB3-9D8C-9CBCCE1D03E0}" destId="{14EECA39-0348-47B5-9ECA-4F26790EC70A}" srcOrd="0" destOrd="4" presId="urn:microsoft.com/office/officeart/2005/8/layout/vList2"/>
    <dgm:cxn modelId="{5CE65372-CC57-4A3C-BA48-4DDC080862E8}" srcId="{571B044A-CE8B-4E70-92EA-ABE88205A467}" destId="{FEAFB128-D240-4494-BE73-5D27D2906948}" srcOrd="0" destOrd="0" parTransId="{013F4FF4-842C-40CB-B183-0FC93E979078}" sibTransId="{BE1FFE12-A1D8-4D4C-8F53-6B18B0005F60}"/>
    <dgm:cxn modelId="{151CEC52-7677-4738-844E-EDC04C8CB1BC}" type="presOf" srcId="{571B044A-CE8B-4E70-92EA-ABE88205A467}" destId="{E9C9F0D6-EFDF-4358-B48B-7C27EF6A4F54}" srcOrd="0" destOrd="0" presId="urn:microsoft.com/office/officeart/2005/8/layout/vList2"/>
    <dgm:cxn modelId="{A5AD1454-38BC-48CC-B086-378679E0D792}" srcId="{7A44FAB6-0C22-48EC-9467-02603F5DAC68}" destId="{28B91D35-15AF-4E67-AFDA-9CA07B156F12}" srcOrd="0" destOrd="0" parTransId="{FDC1BD6C-2390-4C33-B304-28010EC44B20}" sibTransId="{228D3B40-283E-401F-801C-7B5C47106A55}"/>
    <dgm:cxn modelId="{FC14697A-664D-4158-BCF3-6C5283B3D526}" type="presOf" srcId="{D38A8DD6-4D70-41CA-8C89-400CF58AEF97}" destId="{4B0A27AE-36CD-4F4A-93C4-B81147848A92}" srcOrd="0" destOrd="0" presId="urn:microsoft.com/office/officeart/2005/8/layout/vList2"/>
    <dgm:cxn modelId="{22D0367D-7C8F-4C31-A152-C9FD9F5B6A65}" srcId="{2824F1AA-4E6E-41BF-89EE-D04E27B40A85}" destId="{7A44FAB6-0C22-48EC-9467-02603F5DAC68}" srcOrd="0" destOrd="0" parTransId="{F0609E3A-6A0F-4E51-88BF-5B537BDD355D}" sibTransId="{75238317-AEB3-409D-87E5-3FAE0DC495C1}"/>
    <dgm:cxn modelId="{43726D91-BDF8-4E5A-B226-F360E59BA079}" type="presOf" srcId="{C1EA848B-4D53-497B-B43E-CC206132C071}" destId="{F6145BF8-4B8E-4183-8113-D6D703927036}" srcOrd="0" destOrd="2" presId="urn:microsoft.com/office/officeart/2005/8/layout/vList2"/>
    <dgm:cxn modelId="{0DB9B592-BE13-4E3F-9059-79ACF4C3AD21}" type="presOf" srcId="{98685396-2E81-419A-BFA9-4DAAD33CE35D}" destId="{14EECA39-0348-47B5-9ECA-4F26790EC70A}" srcOrd="0" destOrd="2" presId="urn:microsoft.com/office/officeart/2005/8/layout/vList2"/>
    <dgm:cxn modelId="{C211C498-8405-4988-852E-646CF9117FB8}" srcId="{28B91D35-15AF-4E67-AFDA-9CA07B156F12}" destId="{C1EA848B-4D53-497B-B43E-CC206132C071}" srcOrd="0" destOrd="0" parTransId="{E21DB91C-B22D-4AAD-BC2B-C7CEF0CD8BE7}" sibTransId="{3EDD70A8-1882-4DBA-9662-F15838FA4A67}"/>
    <dgm:cxn modelId="{A28951A8-9862-44D2-8F9E-4C82754C08F7}" srcId="{165C75BF-2167-41A6-97C3-3DCBB5581060}" destId="{2824F1AA-4E6E-41BF-89EE-D04E27B40A85}" srcOrd="1" destOrd="0" parTransId="{50378092-525D-42F0-A4F5-F093E3BC95E9}" sibTransId="{F8DE204C-D7F6-4260-B52D-85468E1622F7}"/>
    <dgm:cxn modelId="{9056DAAC-0068-4B3A-A378-518CFC1A7762}" srcId="{28B91D35-15AF-4E67-AFDA-9CA07B156F12}" destId="{EE82DA93-7A5C-4620-8029-B755E468A5A2}" srcOrd="2" destOrd="0" parTransId="{C09F5E11-75BD-477A-91F4-E163A26B4211}" sibTransId="{D8F7D209-CC8E-4E33-BBB3-F2233FF5AE69}"/>
    <dgm:cxn modelId="{FD2372BD-4EC6-4671-915B-8B9D9524B3AF}" type="presOf" srcId="{165C75BF-2167-41A6-97C3-3DCBB5581060}" destId="{D39B5A33-078B-413A-AE62-9E35C2EA7389}" srcOrd="0" destOrd="0" presId="urn:microsoft.com/office/officeart/2005/8/layout/vList2"/>
    <dgm:cxn modelId="{B58342D1-36FB-46F1-99FB-5614916C4EE9}" type="presOf" srcId="{257A25BB-5EEC-4F6D-877D-3CBBB2CB8BFB}" destId="{F6145BF8-4B8E-4183-8113-D6D703927036}" srcOrd="0" destOrd="3" presId="urn:microsoft.com/office/officeart/2005/8/layout/vList2"/>
    <dgm:cxn modelId="{B98951D8-A9C9-4EA9-A9E0-E7B51A017DF6}" srcId="{165C75BF-2167-41A6-97C3-3DCBB5581060}" destId="{571B044A-CE8B-4E70-92EA-ABE88205A467}" srcOrd="4" destOrd="0" parTransId="{C1BE29E9-C357-46B2-9B0A-7F4CFDDF2222}" sibTransId="{49F10893-9630-4EDB-A2BF-77B18AF87995}"/>
    <dgm:cxn modelId="{FEE2E0E1-5C00-49C1-80B1-5A963BDCF5FE}" srcId="{8F1823E9-3AA3-4E8C-B52F-ACF9E757FEF2}" destId="{94D71778-9AEA-4FB3-9D8C-9CBCCE1D03E0}" srcOrd="4" destOrd="0" parTransId="{F0AB4D40-5501-428B-AB4B-23A84879DBA8}" sibTransId="{87B2790A-B619-44D0-8BDD-8A37C3819279}"/>
    <dgm:cxn modelId="{0FDF0AED-7A00-40C7-A8ED-620B50054F72}" srcId="{165C75BF-2167-41A6-97C3-3DCBB5581060}" destId="{D38A8DD6-4D70-41CA-8C89-400CF58AEF97}" srcOrd="0" destOrd="0" parTransId="{2A129C8E-5B5E-4D8A-8DC6-B32E876D93C1}" sibTransId="{0315D866-A97F-454C-8EFE-003C703B624D}"/>
    <dgm:cxn modelId="{5E7895F4-26D1-47A2-88A0-44689187A795}" type="presOf" srcId="{8F1823E9-3AA3-4E8C-B52F-ACF9E757FEF2}" destId="{6597DDA5-564A-4B45-93AC-B2CD0530340C}" srcOrd="0" destOrd="0" presId="urn:microsoft.com/office/officeart/2005/8/layout/vList2"/>
    <dgm:cxn modelId="{3B9210F5-A752-4D10-9FFE-7E4E85030DB9}" srcId="{165C75BF-2167-41A6-97C3-3DCBB5581060}" destId="{09F25426-2017-43C0-934B-AA72E604DDE2}" srcOrd="3" destOrd="0" parTransId="{40D34820-2E88-47BE-B7CE-2A2983D6CF88}" sibTransId="{20360DB7-170F-4A71-86B4-957B0F5C591E}"/>
    <dgm:cxn modelId="{2DAC22F8-9B37-4434-925D-3B1D7FDF2369}" srcId="{28B91D35-15AF-4E67-AFDA-9CA07B156F12}" destId="{257A25BB-5EEC-4F6D-877D-3CBBB2CB8BFB}" srcOrd="1" destOrd="0" parTransId="{11128107-1FD0-4781-9BF2-41E597AADB40}" sibTransId="{9522A1A3-9F87-4C55-9532-4F9108FD42C3}"/>
    <dgm:cxn modelId="{A41ED9F9-3BBC-4A1F-B178-C0BB8D2C9EDB}" type="presOf" srcId="{FEAFB128-D240-4494-BE73-5D27D2906948}" destId="{09D292DC-50F7-4765-9A79-0C210F09C52C}" srcOrd="0" destOrd="0" presId="urn:microsoft.com/office/officeart/2005/8/layout/vList2"/>
    <dgm:cxn modelId="{43531966-1F07-47B2-AB18-2AE8C158723E}" type="presParOf" srcId="{D39B5A33-078B-413A-AE62-9E35C2EA7389}" destId="{4B0A27AE-36CD-4F4A-93C4-B81147848A92}" srcOrd="0" destOrd="0" presId="urn:microsoft.com/office/officeart/2005/8/layout/vList2"/>
    <dgm:cxn modelId="{B6BA44F6-A8F6-4F8E-BE25-4ADA941A3279}" type="presParOf" srcId="{D39B5A33-078B-413A-AE62-9E35C2EA7389}" destId="{E84B33D9-B8BF-4D38-8F02-3CEB1FCA1317}" srcOrd="1" destOrd="0" presId="urn:microsoft.com/office/officeart/2005/8/layout/vList2"/>
    <dgm:cxn modelId="{2AFB9206-A43F-490A-9410-EB730C58B5B8}" type="presParOf" srcId="{D39B5A33-078B-413A-AE62-9E35C2EA7389}" destId="{AE490267-D7D4-4CE8-8D89-82F5F5409D17}" srcOrd="2" destOrd="0" presId="urn:microsoft.com/office/officeart/2005/8/layout/vList2"/>
    <dgm:cxn modelId="{F3632100-A771-450A-AF6F-8DA04860EE09}" type="presParOf" srcId="{D39B5A33-078B-413A-AE62-9E35C2EA7389}" destId="{F6145BF8-4B8E-4183-8113-D6D703927036}" srcOrd="3" destOrd="0" presId="urn:microsoft.com/office/officeart/2005/8/layout/vList2"/>
    <dgm:cxn modelId="{811CEE7E-6C8A-4929-9603-B011F23DA758}" type="presParOf" srcId="{D39B5A33-078B-413A-AE62-9E35C2EA7389}" destId="{6597DDA5-564A-4B45-93AC-B2CD0530340C}" srcOrd="4" destOrd="0" presId="urn:microsoft.com/office/officeart/2005/8/layout/vList2"/>
    <dgm:cxn modelId="{33FD5E90-7E68-4BE5-9156-46EE8F393A81}" type="presParOf" srcId="{D39B5A33-078B-413A-AE62-9E35C2EA7389}" destId="{14EECA39-0348-47B5-9ECA-4F26790EC70A}" srcOrd="5" destOrd="0" presId="urn:microsoft.com/office/officeart/2005/8/layout/vList2"/>
    <dgm:cxn modelId="{F3CCF063-C107-4B38-9F31-BDAA6A86A2F8}" type="presParOf" srcId="{D39B5A33-078B-413A-AE62-9E35C2EA7389}" destId="{437120F0-C89B-473F-9D60-05DC8DEA3996}" srcOrd="6" destOrd="0" presId="urn:microsoft.com/office/officeart/2005/8/layout/vList2"/>
    <dgm:cxn modelId="{42913960-9778-4953-89EE-50B0136C56A7}" type="presParOf" srcId="{D39B5A33-078B-413A-AE62-9E35C2EA7389}" destId="{1F1B847B-7E29-4A86-9A8F-CEB4C41EF313}" srcOrd="7" destOrd="0" presId="urn:microsoft.com/office/officeart/2005/8/layout/vList2"/>
    <dgm:cxn modelId="{AD934C40-D4E1-417E-9174-86BF98DDD1C4}" type="presParOf" srcId="{D39B5A33-078B-413A-AE62-9E35C2EA7389}" destId="{E9C9F0D6-EFDF-4358-B48B-7C27EF6A4F54}" srcOrd="8" destOrd="0" presId="urn:microsoft.com/office/officeart/2005/8/layout/vList2"/>
    <dgm:cxn modelId="{0A9B0E0A-7F75-466F-801B-06F08DCF6789}" type="presParOf" srcId="{D39B5A33-078B-413A-AE62-9E35C2EA7389}" destId="{09D292DC-50F7-4765-9A79-0C210F09C52C}"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1811D-37C9-46E6-B987-907A9901D664}">
      <dsp:nvSpPr>
        <dsp:cNvPr id="0" name=""/>
        <dsp:cNvSpPr/>
      </dsp:nvSpPr>
      <dsp:spPr>
        <a:xfrm>
          <a:off x="9481" y="968252"/>
          <a:ext cx="2255800" cy="186056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just" defTabSz="533400">
            <a:lnSpc>
              <a:spcPct val="90000"/>
            </a:lnSpc>
            <a:spcBef>
              <a:spcPct val="0"/>
            </a:spcBef>
            <a:spcAft>
              <a:spcPct val="15000"/>
            </a:spcAft>
            <a:buChar char="•"/>
          </a:pPr>
          <a:r>
            <a:rPr lang="en-US" sz="1200" kern="1200"/>
            <a:t>Crucial for influencing purchasing choices.</a:t>
          </a:r>
        </a:p>
        <a:p>
          <a:pPr marL="114300" lvl="1" indent="-114300" algn="just" defTabSz="533400">
            <a:lnSpc>
              <a:spcPct val="90000"/>
            </a:lnSpc>
            <a:spcBef>
              <a:spcPct val="0"/>
            </a:spcBef>
            <a:spcAft>
              <a:spcPct val="15000"/>
            </a:spcAft>
            <a:buChar char="•"/>
          </a:pPr>
          <a:r>
            <a:rPr lang="en-US" sz="1200" kern="1200"/>
            <a:t>Many consumers rely on the experiences of others</a:t>
          </a:r>
        </a:p>
      </dsp:txBody>
      <dsp:txXfrm>
        <a:off x="52298" y="1011069"/>
        <a:ext cx="2170166" cy="1376237"/>
      </dsp:txXfrm>
    </dsp:sp>
    <dsp:sp modelId="{9DC44E91-BAB2-431B-8550-92B456005B20}">
      <dsp:nvSpPr>
        <dsp:cNvPr id="0" name=""/>
        <dsp:cNvSpPr/>
      </dsp:nvSpPr>
      <dsp:spPr>
        <a:xfrm>
          <a:off x="1211481" y="1175413"/>
          <a:ext cx="2836321" cy="2836321"/>
        </a:xfrm>
        <a:prstGeom prst="leftCircularArrow">
          <a:avLst>
            <a:gd name="adj1" fmla="val 4375"/>
            <a:gd name="adj2" fmla="val 554404"/>
            <a:gd name="adj3" fmla="val 2329914"/>
            <a:gd name="adj4" fmla="val 9024489"/>
            <a:gd name="adj5" fmla="val 5104"/>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428EA3-A5D4-4DDF-AA76-85B7E62385A4}">
      <dsp:nvSpPr>
        <dsp:cNvPr id="0" name=""/>
        <dsp:cNvSpPr/>
      </dsp:nvSpPr>
      <dsp:spPr>
        <a:xfrm>
          <a:off x="510770" y="2430123"/>
          <a:ext cx="2005155" cy="7973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a:t>The Role of Online Reviews in Consumer Decision-Making</a:t>
          </a:r>
        </a:p>
      </dsp:txBody>
      <dsp:txXfrm>
        <a:off x="534125" y="2453478"/>
        <a:ext cx="1958445" cy="750674"/>
      </dsp:txXfrm>
    </dsp:sp>
    <dsp:sp modelId="{EEC0960D-3EB0-499D-B3CE-EBAE0518A437}">
      <dsp:nvSpPr>
        <dsp:cNvPr id="0" name=""/>
        <dsp:cNvSpPr/>
      </dsp:nvSpPr>
      <dsp:spPr>
        <a:xfrm>
          <a:off x="3106793" y="968252"/>
          <a:ext cx="2255800" cy="186056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just" defTabSz="533400">
            <a:lnSpc>
              <a:spcPct val="90000"/>
            </a:lnSpc>
            <a:spcBef>
              <a:spcPct val="0"/>
            </a:spcBef>
            <a:spcAft>
              <a:spcPct val="15000"/>
            </a:spcAft>
            <a:buChar char="•"/>
          </a:pPr>
          <a:r>
            <a:rPr lang="en-US" sz="1200" kern="1200"/>
            <a:t>Builds trust between consumers and businesses.</a:t>
          </a:r>
        </a:p>
        <a:p>
          <a:pPr marL="114300" lvl="1" indent="-114300" algn="just" defTabSz="533400">
            <a:lnSpc>
              <a:spcPct val="90000"/>
            </a:lnSpc>
            <a:spcBef>
              <a:spcPct val="0"/>
            </a:spcBef>
            <a:spcAft>
              <a:spcPct val="15000"/>
            </a:spcAft>
            <a:buChar char="•"/>
          </a:pPr>
          <a:r>
            <a:rPr lang="en-US" sz="1200" kern="1200"/>
            <a:t>Increases confidence in purchasing decisions.</a:t>
          </a:r>
        </a:p>
      </dsp:txBody>
      <dsp:txXfrm>
        <a:off x="3149610" y="1409761"/>
        <a:ext cx="2170166" cy="1376237"/>
      </dsp:txXfrm>
    </dsp:sp>
    <dsp:sp modelId="{3393BC8D-7411-46EB-8B3F-FDFA8D2230F8}">
      <dsp:nvSpPr>
        <dsp:cNvPr id="0" name=""/>
        <dsp:cNvSpPr/>
      </dsp:nvSpPr>
      <dsp:spPr>
        <a:xfrm>
          <a:off x="4289995" y="-287618"/>
          <a:ext cx="3124562" cy="3124562"/>
        </a:xfrm>
        <a:prstGeom prst="circularArrow">
          <a:avLst>
            <a:gd name="adj1" fmla="val 3971"/>
            <a:gd name="adj2" fmla="val 498341"/>
            <a:gd name="adj3" fmla="val 19326148"/>
            <a:gd name="adj4" fmla="val 12575511"/>
            <a:gd name="adj5" fmla="val 4633"/>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0F0F373-C364-42A4-B1FD-79EE68ADAF5B}">
      <dsp:nvSpPr>
        <dsp:cNvPr id="0" name=""/>
        <dsp:cNvSpPr/>
      </dsp:nvSpPr>
      <dsp:spPr>
        <a:xfrm>
          <a:off x="3608082" y="569560"/>
          <a:ext cx="2005155" cy="7973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Importance of Authenticity in Reviews.</a:t>
          </a:r>
        </a:p>
      </dsp:txBody>
      <dsp:txXfrm>
        <a:off x="3631437" y="592915"/>
        <a:ext cx="1958445" cy="750674"/>
      </dsp:txXfrm>
    </dsp:sp>
    <dsp:sp modelId="{4C468907-6753-4104-8FEE-C80066BE2170}">
      <dsp:nvSpPr>
        <dsp:cNvPr id="0" name=""/>
        <dsp:cNvSpPr/>
      </dsp:nvSpPr>
      <dsp:spPr>
        <a:xfrm>
          <a:off x="6204105" y="968252"/>
          <a:ext cx="2255800" cy="186056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just" defTabSz="533400">
            <a:lnSpc>
              <a:spcPct val="90000"/>
            </a:lnSpc>
            <a:spcBef>
              <a:spcPct val="0"/>
            </a:spcBef>
            <a:spcAft>
              <a:spcPct val="15000"/>
            </a:spcAft>
            <a:buChar char="•"/>
          </a:pPr>
          <a:r>
            <a:rPr lang="en-US" sz="1200" kern="1200"/>
            <a:t>Threatens consumer trust and distorts product value.</a:t>
          </a:r>
        </a:p>
        <a:p>
          <a:pPr marL="114300" lvl="1" indent="-114300" algn="just" defTabSz="533400">
            <a:lnSpc>
              <a:spcPct val="90000"/>
            </a:lnSpc>
            <a:spcBef>
              <a:spcPct val="0"/>
            </a:spcBef>
            <a:spcAft>
              <a:spcPct val="15000"/>
            </a:spcAft>
            <a:buChar char="•"/>
          </a:pPr>
          <a:r>
            <a:rPr lang="en-US" sz="1200" kern="1200"/>
            <a:t>Can lead to poor purchasing decisions and damage to business reputations.</a:t>
          </a:r>
        </a:p>
      </dsp:txBody>
      <dsp:txXfrm>
        <a:off x="6246922" y="1011069"/>
        <a:ext cx="2170166" cy="1376237"/>
      </dsp:txXfrm>
    </dsp:sp>
    <dsp:sp modelId="{9B6EF00F-BAA9-4EFE-92A7-66866BABD888}">
      <dsp:nvSpPr>
        <dsp:cNvPr id="0" name=""/>
        <dsp:cNvSpPr/>
      </dsp:nvSpPr>
      <dsp:spPr>
        <a:xfrm>
          <a:off x="7406105" y="1175413"/>
          <a:ext cx="2836321" cy="2836321"/>
        </a:xfrm>
        <a:prstGeom prst="leftCircularArrow">
          <a:avLst>
            <a:gd name="adj1" fmla="val 4375"/>
            <a:gd name="adj2" fmla="val 554404"/>
            <a:gd name="adj3" fmla="val 2329914"/>
            <a:gd name="adj4" fmla="val 9024489"/>
            <a:gd name="adj5" fmla="val 5104"/>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7617D5C-87AA-46D4-A854-3C9DC67113F2}">
      <dsp:nvSpPr>
        <dsp:cNvPr id="0" name=""/>
        <dsp:cNvSpPr/>
      </dsp:nvSpPr>
      <dsp:spPr>
        <a:xfrm>
          <a:off x="6705393" y="2430123"/>
          <a:ext cx="2005155" cy="7973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a:t>Growing Issue of Review Fraud Affecting Businesses and Consumers.</a:t>
          </a:r>
        </a:p>
      </dsp:txBody>
      <dsp:txXfrm>
        <a:off x="6728748" y="2453478"/>
        <a:ext cx="1958445" cy="750674"/>
      </dsp:txXfrm>
    </dsp:sp>
    <dsp:sp modelId="{972F6BF7-280D-4949-9BBA-F619D0F9BC6A}">
      <dsp:nvSpPr>
        <dsp:cNvPr id="0" name=""/>
        <dsp:cNvSpPr/>
      </dsp:nvSpPr>
      <dsp:spPr>
        <a:xfrm>
          <a:off x="9301416" y="968252"/>
          <a:ext cx="2255800" cy="186056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just" defTabSz="533400">
            <a:lnSpc>
              <a:spcPct val="90000"/>
            </a:lnSpc>
            <a:spcBef>
              <a:spcPct val="0"/>
            </a:spcBef>
            <a:spcAft>
              <a:spcPct val="15000"/>
            </a:spcAft>
            <a:buChar char="•"/>
          </a:pPr>
          <a:r>
            <a:rPr lang="en-US" sz="1200" kern="1200"/>
            <a:t>Employing machine learning techniques to detect and identify fraudulent reviews.</a:t>
          </a:r>
        </a:p>
        <a:p>
          <a:pPr marL="114300" lvl="1" indent="-114300" algn="just" defTabSz="533400">
            <a:lnSpc>
              <a:spcPct val="90000"/>
            </a:lnSpc>
            <a:spcBef>
              <a:spcPct val="0"/>
            </a:spcBef>
            <a:spcAft>
              <a:spcPct val="15000"/>
            </a:spcAft>
            <a:buChar char="•"/>
          </a:pPr>
          <a:r>
            <a:rPr lang="en-US" sz="1200" kern="1200"/>
            <a:t>Aiming to empower consumers and help businesses maintain credibility.</a:t>
          </a:r>
        </a:p>
      </dsp:txBody>
      <dsp:txXfrm>
        <a:off x="9344233" y="1409761"/>
        <a:ext cx="2170166" cy="1376237"/>
      </dsp:txXfrm>
    </dsp:sp>
    <dsp:sp modelId="{F2CC11AD-605E-4577-B572-DA95413CB2F4}">
      <dsp:nvSpPr>
        <dsp:cNvPr id="0" name=""/>
        <dsp:cNvSpPr/>
      </dsp:nvSpPr>
      <dsp:spPr>
        <a:xfrm>
          <a:off x="9802705" y="569560"/>
          <a:ext cx="2005155" cy="7973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AU" sz="1300" kern="1200"/>
            <a:t>Project Focus</a:t>
          </a:r>
          <a:endParaRPr lang="en-US" sz="1300" kern="1200"/>
        </a:p>
      </dsp:txBody>
      <dsp:txXfrm>
        <a:off x="9826060" y="592915"/>
        <a:ext cx="1958445" cy="750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CB779-00D9-4FB1-B30F-E20E1E977204}">
      <dsp:nvSpPr>
        <dsp:cNvPr id="0" name=""/>
        <dsp:cNvSpPr/>
      </dsp:nvSpPr>
      <dsp:spPr>
        <a:xfrm>
          <a:off x="3024" y="1068249"/>
          <a:ext cx="2159801" cy="137147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718DA9-9777-4D30-A67F-D412C5F33685}">
      <dsp:nvSpPr>
        <dsp:cNvPr id="0" name=""/>
        <dsp:cNvSpPr/>
      </dsp:nvSpPr>
      <dsp:spPr>
        <a:xfrm>
          <a:off x="243002" y="1296228"/>
          <a:ext cx="2159801" cy="137147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What characteristics differentiate genuine reviews from fraudulent ones?</a:t>
          </a:r>
        </a:p>
      </dsp:txBody>
      <dsp:txXfrm>
        <a:off x="283171" y="1336397"/>
        <a:ext cx="2079463" cy="1291135"/>
      </dsp:txXfrm>
    </dsp:sp>
    <dsp:sp modelId="{2788E55F-D4DE-4D28-BCA2-C1D3B906FA3D}">
      <dsp:nvSpPr>
        <dsp:cNvPr id="0" name=""/>
        <dsp:cNvSpPr/>
      </dsp:nvSpPr>
      <dsp:spPr>
        <a:xfrm>
          <a:off x="2642781" y="1068249"/>
          <a:ext cx="2159801" cy="137147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161C1A-EF93-495F-9D96-6AE877E89612}">
      <dsp:nvSpPr>
        <dsp:cNvPr id="0" name=""/>
        <dsp:cNvSpPr/>
      </dsp:nvSpPr>
      <dsp:spPr>
        <a:xfrm>
          <a:off x="2882759" y="1296228"/>
          <a:ext cx="2159801" cy="137147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How can machine learning models effectively classify reviews?</a:t>
          </a:r>
        </a:p>
      </dsp:txBody>
      <dsp:txXfrm>
        <a:off x="2922928" y="1336397"/>
        <a:ext cx="2079463" cy="1291135"/>
      </dsp:txXfrm>
    </dsp:sp>
    <dsp:sp modelId="{EBF585B4-4F12-4DA0-8B5C-ADB20AF98BF0}">
      <dsp:nvSpPr>
        <dsp:cNvPr id="0" name=""/>
        <dsp:cNvSpPr/>
      </dsp:nvSpPr>
      <dsp:spPr>
        <a:xfrm>
          <a:off x="5282538" y="1068249"/>
          <a:ext cx="2159801" cy="137147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F1FDA1-284A-4CE4-B40F-62E84542D92B}">
      <dsp:nvSpPr>
        <dsp:cNvPr id="0" name=""/>
        <dsp:cNvSpPr/>
      </dsp:nvSpPr>
      <dsp:spPr>
        <a:xfrm>
          <a:off x="5522516" y="1296228"/>
          <a:ext cx="2159801" cy="137147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What data sources are available for training these models?</a:t>
          </a:r>
        </a:p>
      </dsp:txBody>
      <dsp:txXfrm>
        <a:off x="5562685" y="1336397"/>
        <a:ext cx="2079463" cy="1291135"/>
      </dsp:txXfrm>
    </dsp:sp>
    <dsp:sp modelId="{D7DD3EE4-AB44-49B6-8118-FEB0CF1587D5}">
      <dsp:nvSpPr>
        <dsp:cNvPr id="0" name=""/>
        <dsp:cNvSpPr/>
      </dsp:nvSpPr>
      <dsp:spPr>
        <a:xfrm>
          <a:off x="7922295" y="1068249"/>
          <a:ext cx="2159801" cy="137147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8984C5-8527-41CA-A9C3-80244ADDBDDD}">
      <dsp:nvSpPr>
        <dsp:cNvPr id="0" name=""/>
        <dsp:cNvSpPr/>
      </dsp:nvSpPr>
      <dsp:spPr>
        <a:xfrm>
          <a:off x="8162273" y="1296228"/>
          <a:ext cx="2159801" cy="137147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How can results be integrated into existing review systems?</a:t>
          </a:r>
        </a:p>
      </dsp:txBody>
      <dsp:txXfrm>
        <a:off x="8202442" y="1336397"/>
        <a:ext cx="2079463" cy="12911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690A2-4E29-49FA-A79B-55D785893994}">
      <dsp:nvSpPr>
        <dsp:cNvPr id="0" name=""/>
        <dsp:cNvSpPr/>
      </dsp:nvSpPr>
      <dsp:spPr>
        <a:xfrm>
          <a:off x="344872" y="0"/>
          <a:ext cx="5467149" cy="5467149"/>
        </a:xfrm>
        <a:prstGeom prst="diamond">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433FEA-0F84-4E44-B5AE-B06F43D512E8}">
      <dsp:nvSpPr>
        <dsp:cNvPr id="0" name=""/>
        <dsp:cNvSpPr/>
      </dsp:nvSpPr>
      <dsp:spPr>
        <a:xfrm>
          <a:off x="864251" y="519379"/>
          <a:ext cx="2132188" cy="213218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Data Collection:</a:t>
          </a:r>
          <a:r>
            <a:rPr lang="en-US" sz="1800" kern="1200" dirty="0"/>
            <a:t> Gathering labeled review data from platforms like Amazon.</a:t>
          </a:r>
        </a:p>
      </dsp:txBody>
      <dsp:txXfrm>
        <a:off x="968336" y="623464"/>
        <a:ext cx="1924018" cy="1924018"/>
      </dsp:txXfrm>
    </dsp:sp>
    <dsp:sp modelId="{8A155CE5-303D-4B0B-B144-662376FB62C9}">
      <dsp:nvSpPr>
        <dsp:cNvPr id="0" name=""/>
        <dsp:cNvSpPr/>
      </dsp:nvSpPr>
      <dsp:spPr>
        <a:xfrm>
          <a:off x="3160453" y="519379"/>
          <a:ext cx="2132188" cy="213218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Data Preprocessing:</a:t>
          </a:r>
          <a:r>
            <a:rPr lang="en-US" sz="1800" kern="1200" dirty="0"/>
            <a:t> Cleaning and preparing data for analysis.</a:t>
          </a:r>
        </a:p>
      </dsp:txBody>
      <dsp:txXfrm>
        <a:off x="3264538" y="623464"/>
        <a:ext cx="1924018" cy="1924018"/>
      </dsp:txXfrm>
    </dsp:sp>
    <dsp:sp modelId="{2EBC34D8-8BC2-435A-B8AF-D18BD1467FD9}">
      <dsp:nvSpPr>
        <dsp:cNvPr id="0" name=""/>
        <dsp:cNvSpPr/>
      </dsp:nvSpPr>
      <dsp:spPr>
        <a:xfrm>
          <a:off x="864251" y="2815581"/>
          <a:ext cx="2132188" cy="213218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Feature Engineering:</a:t>
          </a:r>
          <a:r>
            <a:rPr lang="en-US" sz="1800" kern="1200" dirty="0"/>
            <a:t> Identifying key features that indicate review authenticity.</a:t>
          </a:r>
        </a:p>
      </dsp:txBody>
      <dsp:txXfrm>
        <a:off x="968336" y="2919666"/>
        <a:ext cx="1924018" cy="1924018"/>
      </dsp:txXfrm>
    </dsp:sp>
    <dsp:sp modelId="{8ED6B9DB-6A04-4D85-957C-3AF0494347EB}">
      <dsp:nvSpPr>
        <dsp:cNvPr id="0" name=""/>
        <dsp:cNvSpPr/>
      </dsp:nvSpPr>
      <dsp:spPr>
        <a:xfrm>
          <a:off x="3160453" y="2815581"/>
          <a:ext cx="2132188" cy="213218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b="1" kern="1200" dirty="0"/>
            <a:t>Model Selection:</a:t>
          </a:r>
          <a:r>
            <a:rPr lang="en-AU" sz="1800" kern="1200" dirty="0"/>
            <a:t> Choosing appropriate algorithms (e.g., MNB, SVM, LR, XGB).</a:t>
          </a:r>
          <a:endParaRPr lang="en-US" sz="1800" kern="1200" dirty="0"/>
        </a:p>
      </dsp:txBody>
      <dsp:txXfrm>
        <a:off x="3264538" y="2919666"/>
        <a:ext cx="1924018" cy="19240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E0803-9D77-46EB-9BD4-7B3252BA2EC2}">
      <dsp:nvSpPr>
        <dsp:cNvPr id="0" name=""/>
        <dsp:cNvSpPr/>
      </dsp:nvSpPr>
      <dsp:spPr>
        <a:xfrm>
          <a:off x="0" y="2348109"/>
          <a:ext cx="1072689" cy="770701"/>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290" tIns="92456" rIns="76290" bIns="92456" numCol="1" spcCol="1270" anchor="ctr" anchorCtr="0">
          <a:noAutofit/>
        </a:bodyPr>
        <a:lstStyle/>
        <a:p>
          <a:pPr marL="0" lvl="0" indent="0" algn="ctr" defTabSz="577850">
            <a:lnSpc>
              <a:spcPct val="90000"/>
            </a:lnSpc>
            <a:spcBef>
              <a:spcPct val="0"/>
            </a:spcBef>
            <a:spcAft>
              <a:spcPct val="35000"/>
            </a:spcAft>
            <a:buNone/>
          </a:pPr>
          <a:r>
            <a:rPr lang="en-AU" sz="1300" b="1" kern="1200" dirty="0"/>
            <a:t>Verified vs Non-Verified Trends:</a:t>
          </a:r>
          <a:endParaRPr lang="en-US" sz="1300" kern="1200" dirty="0"/>
        </a:p>
      </dsp:txBody>
      <dsp:txXfrm>
        <a:off x="0" y="2348109"/>
        <a:ext cx="1072689" cy="770701"/>
      </dsp:txXfrm>
    </dsp:sp>
    <dsp:sp modelId="{70CBB36E-A136-4651-8108-43F331481966}">
      <dsp:nvSpPr>
        <dsp:cNvPr id="0" name=""/>
        <dsp:cNvSpPr/>
      </dsp:nvSpPr>
      <dsp:spPr>
        <a:xfrm>
          <a:off x="1072689" y="2348109"/>
          <a:ext cx="3218069" cy="770701"/>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278" tIns="139700" rIns="65278" bIns="139700" numCol="1" spcCol="1270" anchor="ctr" anchorCtr="0">
          <a:noAutofit/>
        </a:bodyPr>
        <a:lstStyle/>
        <a:p>
          <a:pPr marL="0" lvl="0" indent="0" algn="l" defTabSz="488950">
            <a:lnSpc>
              <a:spcPct val="90000"/>
            </a:lnSpc>
            <a:spcBef>
              <a:spcPct val="0"/>
            </a:spcBef>
            <a:spcAft>
              <a:spcPct val="35000"/>
            </a:spcAft>
            <a:buNone/>
          </a:pPr>
          <a:r>
            <a:rPr lang="en-US" sz="1100" kern="1200" dirty="0"/>
            <a:t>Overall, verified purchases are more frequent, signaling greater reliability.</a:t>
          </a:r>
        </a:p>
      </dsp:txBody>
      <dsp:txXfrm>
        <a:off x="1072689" y="2348109"/>
        <a:ext cx="3218069" cy="770701"/>
      </dsp:txXfrm>
    </dsp:sp>
    <dsp:sp modelId="{F0543D77-1404-408C-8C5F-B73BA976CA62}">
      <dsp:nvSpPr>
        <dsp:cNvPr id="0" name=""/>
        <dsp:cNvSpPr/>
      </dsp:nvSpPr>
      <dsp:spPr>
        <a:xfrm rot="10800000">
          <a:off x="0" y="1174330"/>
          <a:ext cx="1072689" cy="1185339"/>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290" tIns="92456" rIns="76290" bIns="92456" numCol="1" spcCol="1270" anchor="ctr" anchorCtr="0">
          <a:noAutofit/>
        </a:bodyPr>
        <a:lstStyle/>
        <a:p>
          <a:pPr marL="0" lvl="0" indent="0" algn="ctr" defTabSz="577850">
            <a:lnSpc>
              <a:spcPct val="90000"/>
            </a:lnSpc>
            <a:spcBef>
              <a:spcPct val="0"/>
            </a:spcBef>
            <a:spcAft>
              <a:spcPct val="35000"/>
            </a:spcAft>
            <a:buNone/>
          </a:pPr>
          <a:r>
            <a:rPr lang="en-AU" sz="1300" b="1" kern="1200"/>
            <a:t>Subcategory Insights:</a:t>
          </a:r>
          <a:endParaRPr lang="en-US" sz="1300" kern="1200"/>
        </a:p>
      </dsp:txBody>
      <dsp:txXfrm rot="-10800000">
        <a:off x="0" y="1174330"/>
        <a:ext cx="1072689" cy="770470"/>
      </dsp:txXfrm>
    </dsp:sp>
    <dsp:sp modelId="{3B4CE38B-8E58-42E8-81B8-9B941A48B549}">
      <dsp:nvSpPr>
        <dsp:cNvPr id="0" name=""/>
        <dsp:cNvSpPr/>
      </dsp:nvSpPr>
      <dsp:spPr>
        <a:xfrm>
          <a:off x="1072689" y="1174330"/>
          <a:ext cx="3218069" cy="77047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278" tIns="139700" rIns="65278" bIns="139700" numCol="1" spcCol="1270" anchor="ctr" anchorCtr="0">
          <a:noAutofit/>
        </a:bodyPr>
        <a:lstStyle/>
        <a:p>
          <a:pPr marL="0" lvl="0" indent="0" algn="l" defTabSz="488950">
            <a:lnSpc>
              <a:spcPct val="90000"/>
            </a:lnSpc>
            <a:spcBef>
              <a:spcPct val="0"/>
            </a:spcBef>
            <a:spcAft>
              <a:spcPct val="35000"/>
            </a:spcAft>
            <a:buNone/>
          </a:pPr>
          <a:r>
            <a:rPr lang="en-US" sz="1100" kern="1200"/>
            <a:t>Laundry is the most reviewed subcategory, largely from verified purchases.</a:t>
          </a:r>
        </a:p>
        <a:p>
          <a:pPr marL="0" lvl="0" indent="0" algn="l" defTabSz="488950">
            <a:lnSpc>
              <a:spcPct val="90000"/>
            </a:lnSpc>
            <a:spcBef>
              <a:spcPct val="0"/>
            </a:spcBef>
            <a:spcAft>
              <a:spcPct val="35000"/>
            </a:spcAft>
            <a:buNone/>
          </a:pPr>
          <a:r>
            <a:rPr lang="en-US" sz="1100" kern="1200" dirty="0"/>
            <a:t>Skin Care has a higher proportion of non-verified reviews.</a:t>
          </a:r>
        </a:p>
      </dsp:txBody>
      <dsp:txXfrm>
        <a:off x="1072689" y="1174330"/>
        <a:ext cx="3218069" cy="770470"/>
      </dsp:txXfrm>
    </dsp:sp>
    <dsp:sp modelId="{96D47AEA-5C55-44A8-9C64-E84A80DA9504}">
      <dsp:nvSpPr>
        <dsp:cNvPr id="0" name=""/>
        <dsp:cNvSpPr/>
      </dsp:nvSpPr>
      <dsp:spPr>
        <a:xfrm rot="10800000">
          <a:off x="0" y="551"/>
          <a:ext cx="1072689" cy="1185339"/>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290" tIns="92456" rIns="76290" bIns="92456" numCol="1" spcCol="1270" anchor="ctr" anchorCtr="0">
          <a:noAutofit/>
        </a:bodyPr>
        <a:lstStyle/>
        <a:p>
          <a:pPr marL="0" lvl="0" indent="0" algn="ctr" defTabSz="577850">
            <a:lnSpc>
              <a:spcPct val="90000"/>
            </a:lnSpc>
            <a:spcBef>
              <a:spcPct val="0"/>
            </a:spcBef>
            <a:spcAft>
              <a:spcPct val="35000"/>
            </a:spcAft>
            <a:buNone/>
          </a:pPr>
          <a:r>
            <a:rPr lang="en-US" sz="1300" b="1" kern="1200"/>
            <a:t>Top Categories:</a:t>
          </a:r>
          <a:endParaRPr lang="en-US" sz="1300" kern="1200"/>
        </a:p>
      </dsp:txBody>
      <dsp:txXfrm rot="-10800000">
        <a:off x="0" y="551"/>
        <a:ext cx="1072689" cy="770470"/>
      </dsp:txXfrm>
    </dsp:sp>
    <dsp:sp modelId="{DA2CE41C-86FE-430B-9AD1-9FF927C69378}">
      <dsp:nvSpPr>
        <dsp:cNvPr id="0" name=""/>
        <dsp:cNvSpPr/>
      </dsp:nvSpPr>
      <dsp:spPr>
        <a:xfrm>
          <a:off x="1072689" y="551"/>
          <a:ext cx="3218069" cy="77047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278" tIns="139700" rIns="65278" bIns="139700" numCol="1" spcCol="1270" anchor="ctr" anchorCtr="0">
          <a:noAutofit/>
        </a:bodyPr>
        <a:lstStyle/>
        <a:p>
          <a:pPr marL="0" lvl="0" indent="0" algn="l" defTabSz="488950">
            <a:lnSpc>
              <a:spcPct val="90000"/>
            </a:lnSpc>
            <a:spcBef>
              <a:spcPct val="0"/>
            </a:spcBef>
            <a:spcAft>
              <a:spcPct val="35000"/>
            </a:spcAft>
            <a:buNone/>
          </a:pPr>
          <a:r>
            <a:rPr lang="en-US" sz="1100" kern="1200" dirty="0"/>
            <a:t>Homecare and Personal Care have the highest number of reviews.</a:t>
          </a:r>
        </a:p>
        <a:p>
          <a:pPr marL="0" lvl="0" indent="0" algn="l" defTabSz="488950">
            <a:lnSpc>
              <a:spcPct val="90000"/>
            </a:lnSpc>
            <a:spcBef>
              <a:spcPct val="0"/>
            </a:spcBef>
            <a:spcAft>
              <a:spcPct val="35000"/>
            </a:spcAft>
            <a:buNone/>
          </a:pPr>
          <a:r>
            <a:rPr lang="en-US" sz="1100" kern="1200" dirty="0"/>
            <a:t>Verified purchases dominate Homecare reviews.</a:t>
          </a:r>
        </a:p>
      </dsp:txBody>
      <dsp:txXfrm>
        <a:off x="1072689" y="551"/>
        <a:ext cx="3218069" cy="7704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4F96D-A53C-45FD-B7FD-E3EA472997E6}">
      <dsp:nvSpPr>
        <dsp:cNvPr id="0" name=""/>
        <dsp:cNvSpPr/>
      </dsp:nvSpPr>
      <dsp:spPr>
        <a:xfrm>
          <a:off x="0" y="307010"/>
          <a:ext cx="3454400" cy="1381759"/>
        </a:xfrm>
        <a:prstGeom prst="leftRightRibb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178533-F151-424C-90BA-740A348C8167}">
      <dsp:nvSpPr>
        <dsp:cNvPr id="0" name=""/>
        <dsp:cNvSpPr/>
      </dsp:nvSpPr>
      <dsp:spPr>
        <a:xfrm>
          <a:off x="440655" y="698758"/>
          <a:ext cx="1139952" cy="3821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35560" rIns="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Classification Model</a:t>
          </a:r>
          <a:endParaRPr lang="en-AU" sz="1000" kern="1200" dirty="0"/>
        </a:p>
      </dsp:txBody>
      <dsp:txXfrm>
        <a:off x="440655" y="698758"/>
        <a:ext cx="1139952" cy="382174"/>
      </dsp:txXfrm>
    </dsp:sp>
    <dsp:sp modelId="{477DF677-BE9A-496C-942C-D43D9A7F1B53}">
      <dsp:nvSpPr>
        <dsp:cNvPr id="0" name=""/>
        <dsp:cNvSpPr/>
      </dsp:nvSpPr>
      <dsp:spPr>
        <a:xfrm>
          <a:off x="1662984" y="824608"/>
          <a:ext cx="1331925" cy="55496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35560" rIns="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Text Vectorizers</a:t>
          </a:r>
          <a:endParaRPr lang="en-AU" sz="1000" kern="1200" dirty="0"/>
        </a:p>
      </dsp:txBody>
      <dsp:txXfrm>
        <a:off x="1662984" y="824608"/>
        <a:ext cx="1331925" cy="5549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0A27AE-36CD-4F4A-93C4-B81147848A92}">
      <dsp:nvSpPr>
        <dsp:cNvPr id="0" name=""/>
        <dsp:cNvSpPr/>
      </dsp:nvSpPr>
      <dsp:spPr>
        <a:xfrm>
          <a:off x="0" y="133815"/>
          <a:ext cx="5093830" cy="33579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Outcomes</a:t>
          </a:r>
          <a:endParaRPr lang="en-US" sz="1400" kern="1200"/>
        </a:p>
      </dsp:txBody>
      <dsp:txXfrm>
        <a:off x="16392" y="150207"/>
        <a:ext cx="5061046" cy="303006"/>
      </dsp:txXfrm>
    </dsp:sp>
    <dsp:sp modelId="{AE490267-D7D4-4CE8-8D89-82F5F5409D17}">
      <dsp:nvSpPr>
        <dsp:cNvPr id="0" name=""/>
        <dsp:cNvSpPr/>
      </dsp:nvSpPr>
      <dsp:spPr>
        <a:xfrm>
          <a:off x="0" y="509925"/>
          <a:ext cx="5093830" cy="33579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AU" sz="1400" b="1" kern="1200"/>
            <a:t>Best Model</a:t>
          </a:r>
          <a:r>
            <a:rPr lang="en-AU" sz="1400" kern="1200"/>
            <a:t>:</a:t>
          </a:r>
          <a:endParaRPr lang="en-US" sz="1400" kern="1200"/>
        </a:p>
      </dsp:txBody>
      <dsp:txXfrm>
        <a:off x="16392" y="526317"/>
        <a:ext cx="5061046" cy="303006"/>
      </dsp:txXfrm>
    </dsp:sp>
    <dsp:sp modelId="{F6145BF8-4B8E-4183-8113-D6D703927036}">
      <dsp:nvSpPr>
        <dsp:cNvPr id="0" name=""/>
        <dsp:cNvSpPr/>
      </dsp:nvSpPr>
      <dsp:spPr>
        <a:xfrm>
          <a:off x="0" y="845715"/>
          <a:ext cx="5093830" cy="92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729"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1" kern="1200" dirty="0" err="1"/>
            <a:t>XGBoost</a:t>
          </a:r>
          <a:r>
            <a:rPr lang="en-US" sz="1100" kern="1200" dirty="0"/>
            <a:t>: 0.86% accuracy(</a:t>
          </a:r>
          <a:r>
            <a:rPr lang="en-US" sz="1100" b="1" kern="1200" dirty="0"/>
            <a:t>with hyperparameters</a:t>
          </a:r>
          <a:r>
            <a:rPr lang="en-US" sz="1100" kern="1200" dirty="0"/>
            <a:t>)</a:t>
          </a:r>
        </a:p>
        <a:p>
          <a:pPr marL="114300" lvl="2" indent="-57150" algn="l" defTabSz="488950">
            <a:lnSpc>
              <a:spcPct val="90000"/>
            </a:lnSpc>
            <a:spcBef>
              <a:spcPct val="0"/>
            </a:spcBef>
            <a:spcAft>
              <a:spcPct val="20000"/>
            </a:spcAft>
            <a:buChar char="•"/>
          </a:pPr>
          <a:r>
            <a:rPr lang="en-AU" sz="1100" b="1" kern="1200" dirty="0"/>
            <a:t>Model Performances:</a:t>
          </a:r>
          <a:endParaRPr lang="en-US" sz="1100" kern="1200" dirty="0"/>
        </a:p>
        <a:p>
          <a:pPr marL="171450" lvl="3" indent="-57150" algn="l" defTabSz="488950">
            <a:lnSpc>
              <a:spcPct val="90000"/>
            </a:lnSpc>
            <a:spcBef>
              <a:spcPct val="0"/>
            </a:spcBef>
            <a:spcAft>
              <a:spcPct val="20000"/>
            </a:spcAft>
            <a:buChar char="•"/>
          </a:pPr>
          <a:r>
            <a:rPr lang="en-AU" sz="1100" b="1" kern="1200" dirty="0"/>
            <a:t>Precision</a:t>
          </a:r>
          <a:r>
            <a:rPr lang="en-AU" sz="1100" b="0" kern="1200" dirty="0"/>
            <a:t>: 0.</a:t>
          </a:r>
          <a:r>
            <a:rPr lang="en-US" sz="1100" b="0" kern="1200" dirty="0"/>
            <a:t>87%</a:t>
          </a:r>
        </a:p>
        <a:p>
          <a:pPr marL="171450" lvl="3" indent="-57150" algn="l" defTabSz="488950">
            <a:lnSpc>
              <a:spcPct val="90000"/>
            </a:lnSpc>
            <a:spcBef>
              <a:spcPct val="0"/>
            </a:spcBef>
            <a:spcAft>
              <a:spcPct val="20000"/>
            </a:spcAft>
            <a:buChar char="•"/>
          </a:pPr>
          <a:r>
            <a:rPr lang="en-US" sz="1100" b="1" kern="1200" dirty="0"/>
            <a:t>Recall: </a:t>
          </a:r>
          <a:r>
            <a:rPr lang="en-US" sz="1100" b="0" kern="1200" dirty="0"/>
            <a:t>0.86%</a:t>
          </a:r>
        </a:p>
        <a:p>
          <a:pPr marL="171450" lvl="3" indent="-57150" algn="l" defTabSz="488950">
            <a:lnSpc>
              <a:spcPct val="90000"/>
            </a:lnSpc>
            <a:spcBef>
              <a:spcPct val="0"/>
            </a:spcBef>
            <a:spcAft>
              <a:spcPct val="20000"/>
            </a:spcAft>
            <a:buChar char="•"/>
          </a:pPr>
          <a:r>
            <a:rPr lang="en-US" sz="1100" b="1" kern="1200" dirty="0"/>
            <a:t>F1Score: </a:t>
          </a:r>
          <a:r>
            <a:rPr lang="en-US" sz="1100" b="0" kern="1200" dirty="0"/>
            <a:t>0.86%</a:t>
          </a:r>
        </a:p>
      </dsp:txBody>
      <dsp:txXfrm>
        <a:off x="0" y="845715"/>
        <a:ext cx="5093830" cy="927360"/>
      </dsp:txXfrm>
    </dsp:sp>
    <dsp:sp modelId="{6597DDA5-564A-4B45-93AC-B2CD0530340C}">
      <dsp:nvSpPr>
        <dsp:cNvPr id="0" name=""/>
        <dsp:cNvSpPr/>
      </dsp:nvSpPr>
      <dsp:spPr>
        <a:xfrm>
          <a:off x="0" y="1773075"/>
          <a:ext cx="5093830" cy="33579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Feature Importance:</a:t>
          </a:r>
          <a:endParaRPr lang="en-US" sz="1400" kern="1200" dirty="0"/>
        </a:p>
      </dsp:txBody>
      <dsp:txXfrm>
        <a:off x="16392" y="1789467"/>
        <a:ext cx="5061046" cy="303006"/>
      </dsp:txXfrm>
    </dsp:sp>
    <dsp:sp modelId="{14EECA39-0348-47B5-9ECA-4F26790EC70A}">
      <dsp:nvSpPr>
        <dsp:cNvPr id="0" name=""/>
        <dsp:cNvSpPr/>
      </dsp:nvSpPr>
      <dsp:spPr>
        <a:xfrm>
          <a:off x="0" y="2108865"/>
          <a:ext cx="5093830" cy="92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729"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a:t>Word frequency, sentiment scores, review length</a:t>
          </a:r>
        </a:p>
        <a:p>
          <a:pPr marL="57150" lvl="1" indent="-57150" algn="l" defTabSz="488950">
            <a:lnSpc>
              <a:spcPct val="90000"/>
            </a:lnSpc>
            <a:spcBef>
              <a:spcPct val="0"/>
            </a:spcBef>
            <a:spcAft>
              <a:spcPct val="20000"/>
            </a:spcAft>
            <a:buChar char="•"/>
          </a:pPr>
          <a:r>
            <a:rPr lang="en-US" sz="1100" b="1" kern="1200" dirty="0"/>
            <a:t>56%</a:t>
          </a:r>
          <a:r>
            <a:rPr lang="en-US" sz="1100" kern="1200" dirty="0"/>
            <a:t> True reviews (from verified purchases)</a:t>
          </a:r>
        </a:p>
        <a:p>
          <a:pPr marL="57150" lvl="1" indent="-57150" algn="l" defTabSz="488950">
            <a:lnSpc>
              <a:spcPct val="90000"/>
            </a:lnSpc>
            <a:spcBef>
              <a:spcPct val="0"/>
            </a:spcBef>
            <a:spcAft>
              <a:spcPct val="20000"/>
            </a:spcAft>
            <a:buChar char="•"/>
          </a:pPr>
          <a:r>
            <a:rPr lang="en-US" sz="1100" b="1" kern="1200" dirty="0"/>
            <a:t>44%</a:t>
          </a:r>
          <a:r>
            <a:rPr lang="en-US" sz="1100" kern="1200" dirty="0"/>
            <a:t> False reviews (from non-verified purchases)</a:t>
          </a:r>
        </a:p>
        <a:p>
          <a:pPr marL="57150" lvl="1" indent="-57150" algn="l" defTabSz="488950">
            <a:lnSpc>
              <a:spcPct val="90000"/>
            </a:lnSpc>
            <a:spcBef>
              <a:spcPct val="0"/>
            </a:spcBef>
            <a:spcAft>
              <a:spcPct val="20000"/>
            </a:spcAft>
            <a:buChar char="•"/>
          </a:pPr>
          <a:r>
            <a:rPr lang="en-US" sz="1100" kern="1200" dirty="0"/>
            <a:t>Longer reviews may indicate inauthenticity.</a:t>
          </a:r>
        </a:p>
        <a:p>
          <a:pPr marL="57150" lvl="1" indent="-57150" algn="l" defTabSz="488950">
            <a:lnSpc>
              <a:spcPct val="90000"/>
            </a:lnSpc>
            <a:spcBef>
              <a:spcPct val="0"/>
            </a:spcBef>
            <a:spcAft>
              <a:spcPct val="20000"/>
            </a:spcAft>
            <a:buChar char="•"/>
          </a:pPr>
          <a:endParaRPr lang="en-US" sz="1100" kern="1200" dirty="0"/>
        </a:p>
      </dsp:txBody>
      <dsp:txXfrm>
        <a:off x="0" y="2108865"/>
        <a:ext cx="5093830" cy="927360"/>
      </dsp:txXfrm>
    </dsp:sp>
    <dsp:sp modelId="{437120F0-C89B-473F-9D60-05DC8DEA3996}">
      <dsp:nvSpPr>
        <dsp:cNvPr id="0" name=""/>
        <dsp:cNvSpPr/>
      </dsp:nvSpPr>
      <dsp:spPr>
        <a:xfrm>
          <a:off x="0" y="3036225"/>
          <a:ext cx="5093830" cy="33579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AU" sz="1400" b="1" kern="1200" dirty="0"/>
            <a:t>Validation:</a:t>
          </a:r>
          <a:endParaRPr lang="en-US" sz="1400" kern="1200" dirty="0"/>
        </a:p>
      </dsp:txBody>
      <dsp:txXfrm>
        <a:off x="16392" y="3052617"/>
        <a:ext cx="5061046" cy="303006"/>
      </dsp:txXfrm>
    </dsp:sp>
    <dsp:sp modelId="{1F1B847B-7E29-4A86-9A8F-CEB4C41EF313}">
      <dsp:nvSpPr>
        <dsp:cNvPr id="0" name=""/>
        <dsp:cNvSpPr/>
      </dsp:nvSpPr>
      <dsp:spPr>
        <a:xfrm>
          <a:off x="0" y="3372015"/>
          <a:ext cx="5093830"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729" tIns="17780" rIns="99568" bIns="17780" numCol="1" spcCol="1270" anchor="t" anchorCtr="0">
          <a:noAutofit/>
        </a:bodyPr>
        <a:lstStyle/>
        <a:p>
          <a:pPr marL="57150" lvl="1" indent="-57150" algn="l" defTabSz="488950">
            <a:lnSpc>
              <a:spcPct val="90000"/>
            </a:lnSpc>
            <a:spcBef>
              <a:spcPct val="0"/>
            </a:spcBef>
            <a:spcAft>
              <a:spcPct val="20000"/>
            </a:spcAft>
            <a:buChar char="•"/>
          </a:pPr>
          <a:r>
            <a:rPr lang="en-AU" sz="1100" kern="1200"/>
            <a:t>Cross-validation ensures robustness</a:t>
          </a:r>
          <a:endParaRPr lang="en-US" sz="1100" kern="1200"/>
        </a:p>
      </dsp:txBody>
      <dsp:txXfrm>
        <a:off x="0" y="3372015"/>
        <a:ext cx="5093830" cy="231840"/>
      </dsp:txXfrm>
    </dsp:sp>
    <dsp:sp modelId="{E9C9F0D6-EFDF-4358-B48B-7C27EF6A4F54}">
      <dsp:nvSpPr>
        <dsp:cNvPr id="0" name=""/>
        <dsp:cNvSpPr/>
      </dsp:nvSpPr>
      <dsp:spPr>
        <a:xfrm>
          <a:off x="0" y="3603855"/>
          <a:ext cx="5093830" cy="33579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Deployment Ready:</a:t>
          </a:r>
          <a:endParaRPr lang="en-US" sz="1400" kern="1200"/>
        </a:p>
      </dsp:txBody>
      <dsp:txXfrm>
        <a:off x="16392" y="3620247"/>
        <a:ext cx="5061046" cy="303006"/>
      </dsp:txXfrm>
    </dsp:sp>
    <dsp:sp modelId="{09D292DC-50F7-4765-9A79-0C210F09C52C}">
      <dsp:nvSpPr>
        <dsp:cNvPr id="0" name=""/>
        <dsp:cNvSpPr/>
      </dsp:nvSpPr>
      <dsp:spPr>
        <a:xfrm>
          <a:off x="0" y="3939645"/>
          <a:ext cx="5093830"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729"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a:t>Integrable with existing systems</a:t>
          </a:r>
        </a:p>
      </dsp:txBody>
      <dsp:txXfrm>
        <a:off x="0" y="3939645"/>
        <a:ext cx="5093830" cy="23184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5D58B4-9DC6-4022-9C8E-B60A3600FA1D}" type="datetimeFigureOut">
              <a:t>10/18/2024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A1370E-4541-4B3E-8E49-97A4F8B75D84}" type="slidenum">
              <a:t>‹#›</a:t>
            </a:fld>
            <a:endParaRPr lang="en-US"/>
          </a:p>
        </p:txBody>
      </p:sp>
    </p:spTree>
    <p:extLst>
      <p:ext uri="{BB962C8B-B14F-4D97-AF65-F5344CB8AC3E}">
        <p14:creationId xmlns:p14="http://schemas.microsoft.com/office/powerpoint/2010/main" val="3388250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Thank you for joining me today. My name is Kena, and I’m excited to present our project on Fraud Detection in Online Consumer Reviews.</a:t>
            </a:r>
          </a:p>
          <a:p>
            <a:endParaRPr lang="en-US" dirty="0"/>
          </a:p>
          <a:p>
            <a:r>
              <a:rPr lang="en-US" dirty="0"/>
              <a:t>In today’s  our digital marketplace, many customers rely heavily on reviews to guide their purchasing choices. </a:t>
            </a:r>
          </a:p>
          <a:p>
            <a:r>
              <a:rPr lang="en-US" dirty="0"/>
              <a:t>This makes it crucial that these reviews are authentic and trustworthy. </a:t>
            </a:r>
          </a:p>
          <a:p>
            <a:r>
              <a:rPr lang="en-US" dirty="0"/>
              <a:t>Unfortunately, we’re witnessing a concerning rise in fake reviews. These not only mislead consumers but also pose serious challenges for businesses, leading to misinformed decisions and a gradual erosion of trust.</a:t>
            </a:r>
          </a:p>
          <a:p>
            <a:r>
              <a:rPr lang="en-US" dirty="0"/>
              <a:t>This is where our project comes in. Our goal is to tackle this issue head-on by utilizing advanced machine  learning techniques to detect and combat fraudulent reviews. </a:t>
            </a:r>
          </a:p>
          <a:p>
            <a:r>
              <a:rPr lang="en-US" dirty="0"/>
              <a:t>By doing so, we aim to create a more reliable and transparent online shopping experience for both consumers and businesses alike.”</a:t>
            </a:r>
          </a:p>
        </p:txBody>
      </p:sp>
      <p:sp>
        <p:nvSpPr>
          <p:cNvPr id="4" name="Slide Number Placeholder 3"/>
          <p:cNvSpPr>
            <a:spLocks noGrp="1"/>
          </p:cNvSpPr>
          <p:nvPr>
            <p:ph type="sldNum" sz="quarter" idx="5"/>
          </p:nvPr>
        </p:nvSpPr>
        <p:spPr/>
        <p:txBody>
          <a:bodyPr/>
          <a:lstStyle/>
          <a:p>
            <a:fld id="{36A1370E-4541-4B3E-8E49-97A4F8B75D84}" type="slidenum">
              <a:rPr lang="en-AU" smtClean="0"/>
              <a:t>1</a:t>
            </a:fld>
            <a:endParaRPr lang="en-AU"/>
          </a:p>
        </p:txBody>
      </p:sp>
    </p:spTree>
    <p:extLst>
      <p:ext uri="{BB962C8B-B14F-4D97-AF65-F5344CB8AC3E}">
        <p14:creationId xmlns:p14="http://schemas.microsoft.com/office/powerpoint/2010/main" val="3290119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move on to the Exploratory Data Analysis (EDA) phase. This helps us understand the underlying patterns, trends, and insights from the dataset</a:t>
            </a:r>
          </a:p>
          <a:p>
            <a:endParaRPr lang="en-US" dirty="0"/>
          </a:p>
          <a:p>
            <a:endParaRPr lang="en-US" dirty="0"/>
          </a:p>
          <a:p>
            <a:endParaRPr lang="en-US" dirty="0"/>
          </a:p>
          <a:p>
            <a:endParaRPr lang="en-US" dirty="0"/>
          </a:p>
          <a:p>
            <a:r>
              <a:rPr lang="en-US" dirty="0"/>
              <a:t>"From these charts, we can see that most reviews don’t receive helpful votes. Even when they do, there's almost no relationship between the review rating and how helpful it's considered by other customers. This tells us that helpfulness votes are not playing a major role in influencing purchase decisions based on review quality.“</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&gt;</a:t>
            </a:r>
            <a:r>
              <a:rPr lang="en-US" b="0" dirty="0">
                <a:solidFill>
                  <a:srgbClr val="CCCCCC"/>
                </a:solidFill>
                <a:effectLst/>
                <a:latin typeface="Consolas" panose="020B0609020204030204" pitchFamily="49" charset="0"/>
              </a:rPr>
              <a:t>We're excluding the </a:t>
            </a:r>
            <a:r>
              <a:rPr lang="en-US" b="0" dirty="0" err="1">
                <a:solidFill>
                  <a:srgbClr val="CCCCCC"/>
                </a:solidFill>
                <a:effectLst/>
                <a:latin typeface="Consolas" panose="020B0609020204030204" pitchFamily="49" charset="0"/>
              </a:rPr>
              <a:t>helpful_review_count</a:t>
            </a:r>
            <a:r>
              <a:rPr lang="en-US" b="0" dirty="0">
                <a:solidFill>
                  <a:srgbClr val="CCCCCC"/>
                </a:solidFill>
                <a:effectLst/>
                <a:latin typeface="Consolas" panose="020B0609020204030204" pitchFamily="49" charset="0"/>
              </a:rPr>
              <a:t> feature because it mostly contains zeros, which won't provide meaningful insights. This decision will help enhance the model's accuracy in identifying genuine reviews</a:t>
            </a:r>
          </a:p>
          <a:p>
            <a:endParaRPr lang="en-AU" dirty="0"/>
          </a:p>
        </p:txBody>
      </p:sp>
      <p:sp>
        <p:nvSpPr>
          <p:cNvPr id="4" name="Slide Number Placeholder 3"/>
          <p:cNvSpPr>
            <a:spLocks noGrp="1"/>
          </p:cNvSpPr>
          <p:nvPr>
            <p:ph type="sldNum" sz="quarter" idx="5"/>
          </p:nvPr>
        </p:nvSpPr>
        <p:spPr/>
        <p:txBody>
          <a:bodyPr/>
          <a:lstStyle/>
          <a:p>
            <a:fld id="{36A1370E-4541-4B3E-8E49-97A4F8B75D84}" type="slidenum">
              <a:rPr lang="en-AU" smtClean="0"/>
              <a:t>10</a:t>
            </a:fld>
            <a:endParaRPr lang="en-AU"/>
          </a:p>
        </p:txBody>
      </p:sp>
    </p:spTree>
    <p:extLst>
      <p:ext uri="{BB962C8B-B14F-4D97-AF65-F5344CB8AC3E}">
        <p14:creationId xmlns:p14="http://schemas.microsoft.com/office/powerpoint/2010/main" val="4269787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pie chart shows that about 77% of the reviews are organic, while 23% are syndicated from other platforms. This indicates that most feedback comes directly from users on this platform, but syndicated reviews still play a considerable role</a:t>
            </a:r>
            <a:endParaRPr lang="en-AU" dirty="0"/>
          </a:p>
        </p:txBody>
      </p:sp>
      <p:sp>
        <p:nvSpPr>
          <p:cNvPr id="4" name="Slide Number Placeholder 3"/>
          <p:cNvSpPr>
            <a:spLocks noGrp="1"/>
          </p:cNvSpPr>
          <p:nvPr>
            <p:ph type="sldNum" sz="quarter" idx="5"/>
          </p:nvPr>
        </p:nvSpPr>
        <p:spPr/>
        <p:txBody>
          <a:bodyPr/>
          <a:lstStyle/>
          <a:p>
            <a:fld id="{36A1370E-4541-4B3E-8E49-97A4F8B75D84}" type="slidenum">
              <a:rPr lang="en-AU" smtClean="0"/>
              <a:t>11</a:t>
            </a:fld>
            <a:endParaRPr lang="en-AU"/>
          </a:p>
        </p:txBody>
      </p:sp>
    </p:spTree>
    <p:extLst>
      <p:ext uri="{BB962C8B-B14F-4D97-AF65-F5344CB8AC3E}">
        <p14:creationId xmlns:p14="http://schemas.microsoft.com/office/powerpoint/2010/main" val="3578586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looking at the breakdown of product reviews by category and subcategory, highlighting whether they come from verified or non-verified purchases.“</a:t>
            </a:r>
          </a:p>
          <a:p>
            <a:endParaRPr lang="en-US" dirty="0"/>
          </a:p>
          <a:p>
            <a:r>
              <a:rPr lang="en-US" dirty="0"/>
              <a:t>“On the top, you can see Homecare and Personal Care categories have the most reviews, with a significant proportion from verified purchases. This suggests more reliable feedback.“</a:t>
            </a:r>
          </a:p>
          <a:p>
            <a:endParaRPr lang="en-US" dirty="0"/>
          </a:p>
          <a:p>
            <a:r>
              <a:rPr lang="en-US" dirty="0"/>
              <a:t>“Looking at subcategories, Laundry dominates with verified purchases, while Skin Care has a mix but more non-verified reviews. This might hint at promotions or third-party sellers influencing reviews”</a:t>
            </a:r>
          </a:p>
          <a:p>
            <a:pPr>
              <a:buFont typeface="+mj-lt"/>
              <a:buNone/>
            </a:pPr>
            <a:endParaRPr lang="en-US" dirty="0"/>
          </a:p>
          <a:p>
            <a:pPr>
              <a:buFont typeface="+mj-lt"/>
              <a:buNone/>
            </a:pPr>
            <a:r>
              <a:rPr lang="en-US" dirty="0"/>
              <a:t>These insights can help target the most reliable reviews and understand consumer behaviors across different products</a:t>
            </a:r>
          </a:p>
          <a:p>
            <a:endParaRPr lang="en-AU" dirty="0"/>
          </a:p>
        </p:txBody>
      </p:sp>
      <p:sp>
        <p:nvSpPr>
          <p:cNvPr id="4" name="Slide Number Placeholder 3"/>
          <p:cNvSpPr>
            <a:spLocks noGrp="1"/>
          </p:cNvSpPr>
          <p:nvPr>
            <p:ph type="sldNum" sz="quarter" idx="5"/>
          </p:nvPr>
        </p:nvSpPr>
        <p:spPr/>
        <p:txBody>
          <a:bodyPr/>
          <a:lstStyle/>
          <a:p>
            <a:fld id="{36A1370E-4541-4B3E-8E49-97A4F8B75D84}" type="slidenum">
              <a:rPr lang="en-AU" smtClean="0"/>
              <a:t>12</a:t>
            </a:fld>
            <a:endParaRPr lang="en-AU"/>
          </a:p>
        </p:txBody>
      </p:sp>
    </p:spTree>
    <p:extLst>
      <p:ext uri="{BB962C8B-B14F-4D97-AF65-F5344CB8AC3E}">
        <p14:creationId xmlns:p14="http://schemas.microsoft.com/office/powerpoint/2010/main" val="4283913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We analyzed the Verified Purchases (VP) data, which tells us whether a review is from a customer who actually bought the product. Initially, the reviews were split between 56% true (from verified purchases) and 44% false (from non-verified purchases). This means that most reviews were from people who had purchased the product, but there was still a significant amount from those who hadn’t.</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Amazon's Verified Purchase system helps reduce fake reviews by only allowing reviews from people who have made a purchase, giving more trust to the feedback.</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After removing duplicate reviews, we found that True reviews dropped to 47% and False reviews increased slightly to 52%. This shows a small shift in the balance but overall, the dataset remains well-balanced between true and false reviews."</a:t>
            </a: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AU" dirty="0"/>
          </a:p>
        </p:txBody>
      </p:sp>
      <p:sp>
        <p:nvSpPr>
          <p:cNvPr id="4" name="Slide Number Placeholder 3"/>
          <p:cNvSpPr>
            <a:spLocks noGrp="1"/>
          </p:cNvSpPr>
          <p:nvPr>
            <p:ph type="sldNum" sz="quarter" idx="5"/>
          </p:nvPr>
        </p:nvSpPr>
        <p:spPr/>
        <p:txBody>
          <a:bodyPr/>
          <a:lstStyle/>
          <a:p>
            <a:fld id="{36A1370E-4541-4B3E-8E49-97A4F8B75D84}" type="slidenum">
              <a:rPr lang="en-AU" smtClean="0"/>
              <a:t>13</a:t>
            </a:fld>
            <a:endParaRPr lang="en-AU"/>
          </a:p>
        </p:txBody>
      </p:sp>
    </p:spTree>
    <p:extLst>
      <p:ext uri="{BB962C8B-B14F-4D97-AF65-F5344CB8AC3E}">
        <p14:creationId xmlns:p14="http://schemas.microsoft.com/office/powerpoint/2010/main" val="2273570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8EA21-71DC-D3CB-B158-F414BA3DA6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3E5E9F-E448-1F4A-5137-306F5C5759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61F63C-9871-38F1-1A7E-522C47CCF16F}"/>
              </a:ext>
            </a:extLst>
          </p:cNvPr>
          <p:cNvSpPr>
            <a:spLocks noGrp="1"/>
          </p:cNvSpPr>
          <p:nvPr>
            <p:ph type="body" idx="1"/>
          </p:nvPr>
        </p:nvSpPr>
        <p:spPr/>
        <p:txBody>
          <a:bodyPr/>
          <a:lstStyle/>
          <a:p>
            <a:r>
              <a:rPr lang="en-US" dirty="0"/>
              <a:t>After removing duplicate reviews, we found a significant decrease in total reviews, but the ratio of true to false reviews remained stable. The majority still have 5-star ratings, indicating that these ratings are not artificially inflated by duplicates. This confirms the integrity of the ratings distribution, with any fraudulent activity spread evenly across all ratings</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AU" dirty="0"/>
          </a:p>
        </p:txBody>
      </p:sp>
      <p:sp>
        <p:nvSpPr>
          <p:cNvPr id="4" name="Slide Number Placeholder 3">
            <a:extLst>
              <a:ext uri="{FF2B5EF4-FFF2-40B4-BE49-F238E27FC236}">
                <a16:creationId xmlns:a16="http://schemas.microsoft.com/office/drawing/2014/main" id="{259BB132-7ED2-A1EB-1C78-799597F7830C}"/>
              </a:ext>
            </a:extLst>
          </p:cNvPr>
          <p:cNvSpPr>
            <a:spLocks noGrp="1"/>
          </p:cNvSpPr>
          <p:nvPr>
            <p:ph type="sldNum" sz="quarter" idx="5"/>
          </p:nvPr>
        </p:nvSpPr>
        <p:spPr/>
        <p:txBody>
          <a:bodyPr/>
          <a:lstStyle/>
          <a:p>
            <a:fld id="{36A1370E-4541-4B3E-8E49-97A4F8B75D84}" type="slidenum">
              <a:rPr lang="en-AU" smtClean="0"/>
              <a:t>14</a:t>
            </a:fld>
            <a:endParaRPr lang="en-AU"/>
          </a:p>
        </p:txBody>
      </p:sp>
    </p:spTree>
    <p:extLst>
      <p:ext uri="{BB962C8B-B14F-4D97-AF65-F5344CB8AC3E}">
        <p14:creationId xmlns:p14="http://schemas.microsoft.com/office/powerpoint/2010/main" val="125090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"Now, let’s look at the relationship between review ratings, total words, and total </a:t>
            </a:r>
            <a:r>
              <a:rPr lang="en-US" dirty="0" err="1"/>
              <a:t>stopwords</a:t>
            </a:r>
            <a:r>
              <a:rPr lang="en-US" dirty="0"/>
              <a:t>.".</a:t>
            </a:r>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dirty="0"/>
              <a:t>"There is a very strong correlation (0.99) between total words and total </a:t>
            </a:r>
            <a:r>
              <a:rPr lang="en-US" dirty="0" err="1"/>
              <a:t>stopwords</a:t>
            </a:r>
            <a:r>
              <a:rPr lang="en-US" dirty="0"/>
              <a:t>. This means that as the total number of words increases, so does the number of </a:t>
            </a:r>
            <a:r>
              <a:rPr lang="en-US" dirty="0" err="1"/>
              <a:t>stopwords</a:t>
            </a:r>
            <a:r>
              <a:rPr lang="en-US" dirty="0"/>
              <a:t>, which makes sense since longer reviews will naturally contain more common words like 'the' or 'and.’”</a:t>
            </a:r>
          </a:p>
          <a:p>
            <a:endParaRPr lang="en-US" dirty="0"/>
          </a:p>
          <a:p>
            <a:r>
              <a:rPr lang="en-US" dirty="0"/>
              <a:t>Interestingly, there’s a weak negative correlation (-0.08) between review ratings and the total number of words. This indicates that the length of the review has very little impact on its rating. Whether a review is long or short, the rating given by the customer remains largely unaffected</a:t>
            </a:r>
          </a:p>
          <a:p>
            <a:endParaRPr lang="en-US" dirty="0"/>
          </a:p>
          <a:p>
            <a:endParaRPr lang="en-US" dirty="0"/>
          </a:p>
          <a:p>
            <a:r>
              <a:rPr lang="en-US" dirty="0"/>
              <a:t>These insights suggest that while longer reviews tend to have more common words, the length of the review does not necessarily reflect the sentiment or satisfaction level of the reviewer</a:t>
            </a:r>
          </a:p>
          <a:p>
            <a:endParaRPr lang="en-AU" dirty="0"/>
          </a:p>
        </p:txBody>
      </p:sp>
      <p:sp>
        <p:nvSpPr>
          <p:cNvPr id="4" name="Slide Number Placeholder 3"/>
          <p:cNvSpPr>
            <a:spLocks noGrp="1"/>
          </p:cNvSpPr>
          <p:nvPr>
            <p:ph type="sldNum" sz="quarter" idx="5"/>
          </p:nvPr>
        </p:nvSpPr>
        <p:spPr/>
        <p:txBody>
          <a:bodyPr/>
          <a:lstStyle/>
          <a:p>
            <a:fld id="{36A1370E-4541-4B3E-8E49-97A4F8B75D84}" type="slidenum">
              <a:rPr lang="en-AU" smtClean="0"/>
              <a:t>15</a:t>
            </a:fld>
            <a:endParaRPr lang="en-AU"/>
          </a:p>
        </p:txBody>
      </p:sp>
    </p:spTree>
    <p:extLst>
      <p:ext uri="{BB962C8B-B14F-4D97-AF65-F5344CB8AC3E}">
        <p14:creationId xmlns:p14="http://schemas.microsoft.com/office/powerpoint/2010/main" val="2161022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02C36-2465-6D44-90A9-8BDB8EB54F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18F5D0-199B-9F85-CCFF-74E33E7BF4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9A7221-68D7-6E9D-107D-9A9DBB4C77C8}"/>
              </a:ext>
            </a:extLst>
          </p:cNvPr>
          <p:cNvSpPr>
            <a:spLocks noGrp="1"/>
          </p:cNvSpPr>
          <p:nvPr>
            <p:ph type="body" idx="1"/>
          </p:nvPr>
        </p:nvSpPr>
        <p:spPr/>
        <p:txBody>
          <a:bodyPr/>
          <a:lstStyle/>
          <a:p>
            <a:br>
              <a:rPr lang="en-US" b="0" dirty="0">
                <a:solidFill>
                  <a:srgbClr val="CCCCCC"/>
                </a:solidFill>
                <a:effectLst/>
                <a:latin typeface="Consolas" panose="020B0609020204030204" pitchFamily="49" charset="0"/>
              </a:rPr>
            </a:br>
            <a:r>
              <a:rPr lang="en-US" dirty="0"/>
              <a:t>"As we can see, reviews with higher ratings (4 and 5) tend to have a larger total word count, indicating that positive reviews are generally longer.“</a:t>
            </a:r>
          </a:p>
          <a:p>
            <a:endParaRPr lang="en-US" dirty="0"/>
          </a:p>
          <a:p>
            <a:r>
              <a:rPr lang="en-US" dirty="0"/>
              <a:t>"On the other hand, lower-rated reviews (1 and 2) are shorter, with fewer total words.“</a:t>
            </a:r>
          </a:p>
          <a:p>
            <a:endParaRPr lang="en-US" dirty="0"/>
          </a:p>
          <a:p>
            <a:r>
              <a:rPr lang="en-US" dirty="0"/>
              <a:t>"Similarly, the number of </a:t>
            </a:r>
            <a:r>
              <a:rPr lang="en-US" dirty="0" err="1"/>
              <a:t>stopwords</a:t>
            </a:r>
            <a:r>
              <a:rPr lang="en-US" dirty="0"/>
              <a:t> increases with the length of the reviews. This is expected because longer reviews naturally contain more common words.“</a:t>
            </a:r>
          </a:p>
          <a:p>
            <a:endParaRPr lang="en-US"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a:p>
            <a:r>
              <a:rPr lang="en-US" dirty="0"/>
              <a:t>In conclusion, satisfied customers tend to write more detailed reviews, as seen from the longer word counts and higher </a:t>
            </a:r>
            <a:r>
              <a:rPr lang="en-US" dirty="0" err="1"/>
              <a:t>stopword</a:t>
            </a:r>
            <a:r>
              <a:rPr lang="en-US" dirty="0"/>
              <a:t> usage in higher-rated reviews.</a:t>
            </a:r>
            <a:endParaRPr lang="en-US" b="0" dirty="0">
              <a:solidFill>
                <a:srgbClr val="CCCCCC"/>
              </a:solidFill>
              <a:effectLst/>
              <a:latin typeface="Consolas" panose="020B0609020204030204" pitchFamily="49" charset="0"/>
            </a:endParaRPr>
          </a:p>
          <a:p>
            <a:endParaRPr lang="en-AU" dirty="0"/>
          </a:p>
        </p:txBody>
      </p:sp>
      <p:sp>
        <p:nvSpPr>
          <p:cNvPr id="4" name="Slide Number Placeholder 3">
            <a:extLst>
              <a:ext uri="{FF2B5EF4-FFF2-40B4-BE49-F238E27FC236}">
                <a16:creationId xmlns:a16="http://schemas.microsoft.com/office/drawing/2014/main" id="{18B51090-FB9F-7682-A127-098E72F981E9}"/>
              </a:ext>
            </a:extLst>
          </p:cNvPr>
          <p:cNvSpPr>
            <a:spLocks noGrp="1"/>
          </p:cNvSpPr>
          <p:nvPr>
            <p:ph type="sldNum" sz="quarter" idx="5"/>
          </p:nvPr>
        </p:nvSpPr>
        <p:spPr/>
        <p:txBody>
          <a:bodyPr/>
          <a:lstStyle/>
          <a:p>
            <a:fld id="{36A1370E-4541-4B3E-8E49-97A4F8B75D84}" type="slidenum">
              <a:rPr lang="en-AU" smtClean="0"/>
              <a:t>16</a:t>
            </a:fld>
            <a:endParaRPr lang="en-AU"/>
          </a:p>
        </p:txBody>
      </p:sp>
    </p:spTree>
    <p:extLst>
      <p:ext uri="{BB962C8B-B14F-4D97-AF65-F5344CB8AC3E}">
        <p14:creationId xmlns:p14="http://schemas.microsoft.com/office/powerpoint/2010/main" val="2856916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27D72-505A-D738-A552-61393D64CD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29EAEA-875F-DA82-3C74-DE46CF7497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F846C4-DA40-C07C-D058-1684CF5F3BEA}"/>
              </a:ext>
            </a:extLst>
          </p:cNvPr>
          <p:cNvSpPr>
            <a:spLocks noGrp="1"/>
          </p:cNvSpPr>
          <p:nvPr>
            <p:ph type="body" idx="1"/>
          </p:nvPr>
        </p:nvSpPr>
        <p:spPr/>
        <p:txBody>
          <a:bodyPr/>
          <a:lstStyle/>
          <a:p>
            <a:pPr>
              <a:buFont typeface="Arial" panose="020B0604020202020204" pitchFamily="34" charset="0"/>
              <a:buChar char="•"/>
            </a:pPr>
            <a:br>
              <a:rPr lang="en-US" b="0" dirty="0">
                <a:solidFill>
                  <a:srgbClr val="CCCCCC"/>
                </a:solidFill>
                <a:effectLst/>
                <a:latin typeface="Consolas" panose="020B0609020204030204" pitchFamily="49" charset="0"/>
              </a:rPr>
            </a:br>
            <a:r>
              <a:rPr lang="en-US" b="1" dirty="0"/>
              <a:t>Introduce the Data on Review Lengths:</a:t>
            </a:r>
            <a:endParaRPr lang="en-US" dirty="0"/>
          </a:p>
          <a:p>
            <a:pPr marL="742950" lvl="1" indent="-285750">
              <a:buFont typeface="Arial" panose="020B0604020202020204" pitchFamily="34" charset="0"/>
              <a:buChar char="•"/>
            </a:pPr>
            <a:r>
              <a:rPr lang="en-US" dirty="0"/>
              <a:t>"We analyzed the average length of both false reviews and verified reviews. The results show a noticeable difference."</a:t>
            </a:r>
          </a:p>
          <a:p>
            <a:pPr marL="742950" lvl="1" indent="-285750">
              <a:buFont typeface="Arial" panose="020B0604020202020204" pitchFamily="34" charset="0"/>
              <a:buChar char="•"/>
            </a:pPr>
            <a:r>
              <a:rPr lang="en-US" dirty="0"/>
              <a:t>"False reviews tend to have an average length of over </a:t>
            </a:r>
            <a:r>
              <a:rPr lang="en-US" b="1" dirty="0"/>
              <a:t>250 characters</a:t>
            </a:r>
            <a:r>
              <a:rPr lang="en-US" dirty="0"/>
              <a:t>, whereas verified reviews typically fall within </a:t>
            </a:r>
            <a:r>
              <a:rPr lang="en-US" b="1" dirty="0"/>
              <a:t>50-100 characters</a:t>
            </a:r>
            <a:r>
              <a:rPr lang="en-US" dirty="0"/>
              <a:t>.“</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Insight on Review Length:</a:t>
            </a:r>
            <a:endParaRPr lang="en-US" dirty="0"/>
          </a:p>
          <a:p>
            <a:pPr marL="742950" lvl="1" indent="-285750">
              <a:buFont typeface="Arial" panose="020B0604020202020204" pitchFamily="34" charset="0"/>
              <a:buChar char="•"/>
            </a:pPr>
            <a:r>
              <a:rPr lang="en-US" dirty="0"/>
              <a:t>"This suggests that </a:t>
            </a:r>
            <a:r>
              <a:rPr lang="en-US" b="1" dirty="0"/>
              <a:t>longer reviews may indicate inauthenticity</a:t>
            </a:r>
            <a:r>
              <a:rPr lang="en-US" dirty="0"/>
              <a:t>. Fraudulent reviews often try to overcompensate by providing excessive detail, which can stand out compared to genuine reviews.“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t>
            </a:r>
          </a:p>
          <a:p>
            <a:pPr>
              <a:buFont typeface="Arial" panose="020B0604020202020204" pitchFamily="34" charset="0"/>
              <a:buChar char="•"/>
            </a:pPr>
            <a:r>
              <a:rPr lang="en-US" b="1" dirty="0"/>
              <a:t>Conclusion on Review Authenticity:</a:t>
            </a:r>
            <a:endParaRPr lang="en-US" dirty="0"/>
          </a:p>
          <a:p>
            <a:pPr marL="742950" lvl="1" indent="-285750">
              <a:buFont typeface="Arial" panose="020B0604020202020204" pitchFamily="34" charset="0"/>
              <a:buChar char="•"/>
            </a:pPr>
            <a:r>
              <a:rPr lang="en-US" dirty="0"/>
              <a:t>"Therefore, </a:t>
            </a:r>
            <a:r>
              <a:rPr lang="en-US" b="1" dirty="0"/>
              <a:t>review length can be a useful signal for detecting authenticity</a:t>
            </a:r>
            <a:r>
              <a:rPr lang="en-US" dirty="0"/>
              <a:t>. Shorter reviews are more likely to be genuine, while unusually long reviews may raise red flags for potential fraud."</a:t>
            </a:r>
          </a:p>
          <a:p>
            <a:endParaRPr lang="en-AU" dirty="0"/>
          </a:p>
        </p:txBody>
      </p:sp>
      <p:sp>
        <p:nvSpPr>
          <p:cNvPr id="4" name="Slide Number Placeholder 3">
            <a:extLst>
              <a:ext uri="{FF2B5EF4-FFF2-40B4-BE49-F238E27FC236}">
                <a16:creationId xmlns:a16="http://schemas.microsoft.com/office/drawing/2014/main" id="{762ED6C5-52C6-7C52-399F-6505CF3A41E2}"/>
              </a:ext>
            </a:extLst>
          </p:cNvPr>
          <p:cNvSpPr>
            <a:spLocks noGrp="1"/>
          </p:cNvSpPr>
          <p:nvPr>
            <p:ph type="sldNum" sz="quarter" idx="5"/>
          </p:nvPr>
        </p:nvSpPr>
        <p:spPr/>
        <p:txBody>
          <a:bodyPr/>
          <a:lstStyle/>
          <a:p>
            <a:fld id="{36A1370E-4541-4B3E-8E49-97A4F8B75D84}" type="slidenum">
              <a:rPr lang="en-AU" smtClean="0"/>
              <a:t>17</a:t>
            </a:fld>
            <a:endParaRPr lang="en-AU"/>
          </a:p>
        </p:txBody>
      </p:sp>
    </p:spTree>
    <p:extLst>
      <p:ext uri="{BB962C8B-B14F-4D97-AF65-F5344CB8AC3E}">
        <p14:creationId xmlns:p14="http://schemas.microsoft.com/office/powerpoint/2010/main" val="3411291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analyzed the sentiment of the reviews to see how customers feel about the products—whether they are positive, negative, or neutral.</a:t>
            </a:r>
          </a:p>
          <a:p>
            <a:endParaRPr lang="en-US" dirty="0"/>
          </a:p>
          <a:p>
            <a:r>
              <a:rPr lang="en-US" dirty="0"/>
              <a:t>In the positive reviews, we found words like "smell," "skin," "part," and "soft" that show what customers appreciate most about the products.</a:t>
            </a:r>
          </a:p>
          <a:p>
            <a:endParaRPr lang="en-US" dirty="0"/>
          </a:p>
          <a:p>
            <a:r>
              <a:rPr lang="en-US" dirty="0"/>
              <a:t>On the other hand, negative reviews often mention words like "bottle," "one," "buy," and "disappointed," which highlight common issues customers face.</a:t>
            </a:r>
          </a:p>
          <a:p>
            <a:endParaRPr lang="en-US" dirty="0"/>
          </a:p>
          <a:p>
            <a:endParaRPr lang="en-US" dirty="0"/>
          </a:p>
          <a:p>
            <a:r>
              <a:rPr lang="en-US" dirty="0"/>
              <a:t>The X-axis of our graph shows sentiment scores from -1.0 to 1.0. Scores near -1 indicate strong negativity, 0 is neutral, and scores close to 1 indicate strong positivity.</a:t>
            </a:r>
          </a:p>
          <a:p>
            <a:endParaRPr lang="en-US" dirty="0"/>
          </a:p>
          <a:p>
            <a:endParaRPr lang="en-US" dirty="0"/>
          </a:p>
          <a:p>
            <a:r>
              <a:rPr lang="en-US" dirty="0"/>
              <a:t>The Y-axis shows how many reviews fit into each sentiment score range, going from 0 to 250. This helps us see the overall feelings of customers toward the products</a:t>
            </a:r>
            <a:endParaRPr lang="en-AU" dirty="0"/>
          </a:p>
        </p:txBody>
      </p:sp>
      <p:sp>
        <p:nvSpPr>
          <p:cNvPr id="4" name="Slide Number Placeholder 3"/>
          <p:cNvSpPr>
            <a:spLocks noGrp="1"/>
          </p:cNvSpPr>
          <p:nvPr>
            <p:ph type="sldNum" sz="quarter" idx="5"/>
          </p:nvPr>
        </p:nvSpPr>
        <p:spPr/>
        <p:txBody>
          <a:bodyPr/>
          <a:lstStyle/>
          <a:p>
            <a:fld id="{36A1370E-4541-4B3E-8E49-97A4F8B75D84}" type="slidenum">
              <a:rPr lang="en-AU" smtClean="0"/>
              <a:t>18</a:t>
            </a:fld>
            <a:endParaRPr lang="en-AU"/>
          </a:p>
        </p:txBody>
      </p:sp>
    </p:spTree>
    <p:extLst>
      <p:ext uri="{BB962C8B-B14F-4D97-AF65-F5344CB8AC3E}">
        <p14:creationId xmlns:p14="http://schemas.microsoft.com/office/powerpoint/2010/main" val="3964432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30447-FA5E-9DC6-C3B9-E16621AAFD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F7FF72-FADA-EECB-B187-CFAFF6DC6D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62E543-6AE1-F484-B818-0E5CB133CD5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move on to the Modeling phase.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Introduction to the Models and Vectorizers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analysis, several machine learning models like Random Forest, Gradient Boosting, and Support Vector Machines (SVM) were used. These models were trained on text data that was transformed into numerical data using different vectorization techniques like TF-IDF, Count Vectorizer, and N-gram. These techniques help convert the text into numbers so the models can classify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2. Metrics Breakdown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evaluated each model using different performance metrics. Accuracy tells us how often the model makes correct predictions. Precision tells us how many of the predicted positives were actually correct. Recall shows how many of the actual positives were correctly identified, and F1 Score balances both precision and recall.“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3. </a:t>
            </a:r>
            <a:r>
              <a:rPr lang="en-AU" b="1" dirty="0"/>
              <a:t>Interpreting 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Looking at the table, we can see that Support Vector Machine (SVM) has the highest accuracy of </a:t>
            </a:r>
            <a:r>
              <a:rPr lang="en-US" b="1" dirty="0"/>
              <a:t>81.69%</a:t>
            </a:r>
            <a:r>
              <a:rPr lang="en-US" dirty="0"/>
              <a:t> using the Character Level Vectorizer. This means it correctly predicted the label in about 82% of the cases. Logistic Regression (LR) and Random Forest Classifier (RFC) also performed well across different vectorizers, especially the Count Vectorizer and Hashing Vectorizer.“</a:t>
            </a:r>
            <a:endParaRPr lang="en-AU"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Precision and Recall Trade-off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SVM has a high precision score of </a:t>
            </a:r>
            <a:r>
              <a:rPr lang="en-US" b="1" dirty="0"/>
              <a:t>80.33%</a:t>
            </a:r>
            <a:r>
              <a:rPr lang="en-US" dirty="0"/>
              <a:t> with the Hashing Vectorizer, meaning when it predicted a positive class, it was correct 80% of the time. However, its recall is slightly higher with the N-gram Vectorizer at </a:t>
            </a:r>
            <a:r>
              <a:rPr lang="en-US" b="1" dirty="0"/>
              <a:t>95.09%</a:t>
            </a:r>
            <a:r>
              <a:rPr lang="en-US" dirty="0"/>
              <a:t>, meaning it was very good at identifying actual positives. There's often a trade-off between precision and recall. For instance, Naive Bayes (MNB) achieved very high precision with TF-IDF but lower recall, indicating it's more conservative in predicting positives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a:t>
            </a:r>
            <a:r>
              <a:rPr lang="en-US" b="1" dirty="0"/>
              <a:t>F1 Score: The Balance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F1 Score combines both precision and recall into a single metric, which is important when we need a balance between these two. For example, Random Forest (RFC) performs well in terms of F1 Score across different vectorizers, especially with </a:t>
            </a:r>
            <a:r>
              <a:rPr lang="en-US" b="1" dirty="0"/>
              <a:t>85.96%</a:t>
            </a:r>
            <a:r>
              <a:rPr lang="en-US" dirty="0"/>
              <a:t> using TF-IDF. This shows that it's not only good at identifying positives but also maintaining a good balance between precision and recall.“</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6. </a:t>
            </a:r>
            <a:r>
              <a:rPr lang="en-AU" b="1" dirty="0"/>
              <a:t>Impact of Vectorizers</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choice of vectorizer also impacts model performance. For instance, GBC performs similarly across all vectorizers, but models like SVM show significant improvements with the TF-IDF vectorizer, especially in terms of accuracy and recall. This indicates that some models respond better to certain representations of the text data.“</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7. </a:t>
            </a:r>
            <a:r>
              <a:rPr lang="en-AU" b="1" dirty="0"/>
              <a:t>Conclusion and Recommendation</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conclusion, while all models have their strengths, Support Vector Machine (SVM) and Random Forest (RFC) consistently performed well across different vectorizers, especially with TF-IDF and N-gram. For future projects, using a combination of these models and vectorizers could yield better results depending on the specific goals of the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a:extLst>
              <a:ext uri="{FF2B5EF4-FFF2-40B4-BE49-F238E27FC236}">
                <a16:creationId xmlns:a16="http://schemas.microsoft.com/office/drawing/2014/main" id="{54A56AF4-1423-DFF7-0B5D-6E7B79C7377E}"/>
              </a:ext>
            </a:extLst>
          </p:cNvPr>
          <p:cNvSpPr>
            <a:spLocks noGrp="1"/>
          </p:cNvSpPr>
          <p:nvPr>
            <p:ph type="sldNum" sz="quarter" idx="5"/>
          </p:nvPr>
        </p:nvSpPr>
        <p:spPr/>
        <p:txBody>
          <a:bodyPr/>
          <a:lstStyle/>
          <a:p>
            <a:fld id="{36A1370E-4541-4B3E-8E49-97A4F8B75D84}" type="slidenum">
              <a:rPr lang="en-AU" smtClean="0"/>
              <a:t>19</a:t>
            </a:fld>
            <a:endParaRPr lang="en-AU"/>
          </a:p>
        </p:txBody>
      </p:sp>
    </p:spTree>
    <p:extLst>
      <p:ext uri="{BB962C8B-B14F-4D97-AF65-F5344CB8AC3E}">
        <p14:creationId xmlns:p14="http://schemas.microsoft.com/office/powerpoint/2010/main" val="2386033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like to discuss the significant role online reviews play in shaping consumer decisions. </a:t>
            </a:r>
          </a:p>
          <a:p>
            <a:r>
              <a:rPr lang="en-US" dirty="0"/>
              <a:t>In today’s digital marketplace, many customers rely heavily on reviews to guide their purchasing choices, </a:t>
            </a:r>
          </a:p>
          <a:p>
            <a:r>
              <a:rPr lang="en-US" dirty="0"/>
              <a:t>making it crucial that these reviews are authentic and trustworthy.</a:t>
            </a:r>
            <a:br>
              <a:rPr lang="en-US" dirty="0"/>
            </a:br>
            <a:endParaRPr lang="en-US" dirty="0"/>
          </a:p>
          <a:p>
            <a:endParaRPr lang="en-US" dirty="0"/>
          </a:p>
          <a:p>
            <a:r>
              <a:rPr lang="en-US" dirty="0"/>
              <a:t>However, we are witnessing a concerning rise in fake reviews, which not only mislead consumers but also pose serious challenges for businesses. </a:t>
            </a:r>
          </a:p>
          <a:p>
            <a:r>
              <a:rPr lang="en-US" dirty="0"/>
              <a:t>This situation leads to misinformed decisions and a gradual erosion of trust in the marketplace.</a:t>
            </a:r>
          </a:p>
          <a:p>
            <a:endParaRPr lang="en-US" dirty="0"/>
          </a:p>
          <a:p>
            <a:r>
              <a:rPr lang="en-US" dirty="0"/>
              <a:t>This is where our project comes in. Our goal is to tackle this issue head-on by utilizing advanced machine-learning techniques to detect and combat fraudulent reviews. By doing so, we aim to create a more reliable and transparent online shopping experience for both consumers and businesses alike.”</a:t>
            </a:r>
          </a:p>
        </p:txBody>
      </p:sp>
      <p:sp>
        <p:nvSpPr>
          <p:cNvPr id="4" name="Slide Number Placeholder 3"/>
          <p:cNvSpPr>
            <a:spLocks noGrp="1"/>
          </p:cNvSpPr>
          <p:nvPr>
            <p:ph type="sldNum" sz="quarter" idx="5"/>
          </p:nvPr>
        </p:nvSpPr>
        <p:spPr/>
        <p:txBody>
          <a:bodyPr/>
          <a:lstStyle/>
          <a:p>
            <a:fld id="{36A1370E-4541-4B3E-8E49-97A4F8B75D84}" type="slidenum">
              <a:t>2</a:t>
            </a:fld>
            <a:endParaRPr lang="en-US"/>
          </a:p>
        </p:txBody>
      </p:sp>
    </p:spTree>
    <p:extLst>
      <p:ext uri="{BB962C8B-B14F-4D97-AF65-F5344CB8AC3E}">
        <p14:creationId xmlns:p14="http://schemas.microsoft.com/office/powerpoint/2010/main" val="2152599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sz="2000" dirty="0"/>
              <a:t>Here I tested multiple models to accurately detect fraudulent reviews, improving customer trust in the feedback system</a:t>
            </a:r>
          </a:p>
          <a:p>
            <a:pPr algn="l">
              <a:buFont typeface="Arial" panose="020B0604020202020204" pitchFamily="34" charset="0"/>
              <a:buNone/>
            </a:pPr>
            <a:endParaRPr lang="en-US" sz="2000" b="1" i="0" dirty="0">
              <a:solidFill>
                <a:srgbClr val="F2DDCC"/>
              </a:solidFill>
              <a:effectLst/>
              <a:latin typeface="Ginto"/>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a:t>To identify fraudulent reviews with high accuracy while minimizing false positives.</a:t>
            </a:r>
            <a:endParaRPr lang="en-US" sz="1800" b="1" i="0" dirty="0">
              <a:solidFill>
                <a:srgbClr val="F2DDCC"/>
              </a:solidFill>
              <a:effectLst/>
              <a:latin typeface="Ginto"/>
            </a:endParaRPr>
          </a:p>
          <a:p>
            <a:pPr algn="l">
              <a:buFont typeface="Arial" panose="020B0604020202020204" pitchFamily="34" charset="0"/>
              <a:buNone/>
            </a:pPr>
            <a:endParaRPr lang="en-US" sz="2000" b="1" i="0" dirty="0">
              <a:solidFill>
                <a:srgbClr val="F2DDCC"/>
              </a:solidFill>
              <a:effectLst/>
              <a:latin typeface="Ginto"/>
            </a:endParaRPr>
          </a:p>
          <a:p>
            <a:pPr algn="l">
              <a:buFont typeface="Arial" panose="020B0604020202020204" pitchFamily="34" charset="0"/>
              <a:buNone/>
            </a:pPr>
            <a:r>
              <a:rPr lang="en-US" sz="3200" dirty="0"/>
              <a:t>I explored various machine learning models, such as Random Forest, Support Vector Machine, and </a:t>
            </a:r>
            <a:r>
              <a:rPr lang="en-US" sz="3200" dirty="0" err="1"/>
              <a:t>XGBoost</a:t>
            </a:r>
            <a:r>
              <a:rPr lang="en-US" sz="3200" dirty="0"/>
              <a:t>, using different methods to vectorize the text data (e.g., Count Vectorizer, TF-IDF, N-gram).</a:t>
            </a:r>
          </a:p>
          <a:p>
            <a:pPr algn="l">
              <a:buFont typeface="Arial" panose="020B0604020202020204" pitchFamily="34" charset="0"/>
              <a:buNone/>
            </a:pPr>
            <a:endParaRPr lang="en-US" sz="3200" b="1" i="0" dirty="0">
              <a:solidFill>
                <a:srgbClr val="F2DDCC"/>
              </a:solidFill>
              <a:effectLst/>
              <a:latin typeface="Ginto"/>
            </a:endParaRPr>
          </a:p>
          <a:p>
            <a:pPr algn="l">
              <a:buFont typeface="Arial" panose="020B0604020202020204" pitchFamily="34" charset="0"/>
              <a:buNone/>
            </a:pPr>
            <a:endParaRPr lang="en-US" sz="3200" b="1" i="0" dirty="0">
              <a:solidFill>
                <a:srgbClr val="F2DDCC"/>
              </a:solidFill>
              <a:effectLst/>
              <a:latin typeface="Ginto"/>
            </a:endParaRPr>
          </a:p>
          <a:p>
            <a:pPr algn="l">
              <a:buFont typeface="Arial" panose="020B0604020202020204" pitchFamily="34" charset="0"/>
              <a:buNone/>
            </a:pPr>
            <a:endParaRPr lang="en-US" sz="3200" b="1" i="0" dirty="0">
              <a:solidFill>
                <a:srgbClr val="F2DDCC"/>
              </a:solidFill>
              <a:effectLst/>
              <a:latin typeface="Ginto"/>
            </a:endParaRPr>
          </a:p>
          <a:p>
            <a:pPr algn="l">
              <a:buFont typeface="Arial" panose="020B0604020202020204" pitchFamily="34" charset="0"/>
              <a:buNone/>
            </a:pPr>
            <a:r>
              <a:rPr lang="en-US" sz="4400" b="1" dirty="0"/>
              <a:t>Random Forest Classifier (RFC) with Count Vectorizer</a:t>
            </a:r>
            <a:r>
              <a:rPr lang="en-US" sz="4400" dirty="0"/>
              <a:t> is the top-performing model with an </a:t>
            </a:r>
            <a:r>
              <a:rPr lang="en-US" sz="4400" b="1" dirty="0"/>
              <a:t>accuracy of 86.48%</a:t>
            </a:r>
            <a:r>
              <a:rPr lang="en-US" sz="4400" dirty="0"/>
              <a:t> and </a:t>
            </a:r>
            <a:r>
              <a:rPr lang="en-US" sz="4400" b="1" dirty="0"/>
              <a:t>recall of 92.02%</a:t>
            </a:r>
            <a:r>
              <a:rPr lang="en-US" sz="4400" dirty="0"/>
              <a:t>, making it the best option for detecting fraud while maintaining a low number of missed fraudulent reviews.</a:t>
            </a:r>
          </a:p>
          <a:p>
            <a:pPr algn="l">
              <a:buFont typeface="Arial" panose="020B0604020202020204" pitchFamily="34" charset="0"/>
              <a:buNone/>
            </a:pPr>
            <a:endParaRPr lang="en-US" sz="4400" dirty="0"/>
          </a:p>
          <a:p>
            <a:pPr algn="l">
              <a:buFont typeface="Arial" panose="020B0604020202020204" pitchFamily="34" charset="0"/>
              <a:buNone/>
            </a:pPr>
            <a:r>
              <a:rPr lang="en-AU" sz="6000" b="1" dirty="0"/>
              <a:t>Accuracy</a:t>
            </a:r>
            <a:r>
              <a:rPr lang="en-AU" sz="6000" dirty="0"/>
              <a:t>: 86.48%</a:t>
            </a:r>
            <a:r>
              <a:rPr lang="en-AU" sz="6000" b="1" dirty="0"/>
              <a:t>Precision</a:t>
            </a:r>
            <a:r>
              <a:rPr lang="en-AU" sz="6000" dirty="0"/>
              <a:t>: 81.74%</a:t>
            </a:r>
          </a:p>
          <a:p>
            <a:pPr algn="l">
              <a:buFont typeface="Arial" panose="020B0604020202020204" pitchFamily="34" charset="0"/>
              <a:buNone/>
            </a:pPr>
            <a:r>
              <a:rPr lang="en-AU" sz="6000" b="1" dirty="0"/>
              <a:t>Recall</a:t>
            </a:r>
            <a:r>
              <a:rPr lang="en-AU" sz="6000" dirty="0"/>
              <a:t>: 92.02%</a:t>
            </a:r>
            <a:r>
              <a:rPr lang="en-AU" sz="6000" b="1" dirty="0"/>
              <a:t>F1 Score</a:t>
            </a:r>
            <a:r>
              <a:rPr lang="en-AU" sz="6000" dirty="0"/>
              <a:t>: 86.58%</a:t>
            </a:r>
          </a:p>
          <a:p>
            <a:pPr algn="l">
              <a:buFont typeface="Arial" panose="020B0604020202020204" pitchFamily="34" charset="0"/>
              <a:buNone/>
            </a:pPr>
            <a:r>
              <a:rPr lang="en-AU" sz="6000" b="1" dirty="0"/>
              <a:t>True Negatives (TN)</a:t>
            </a:r>
            <a:r>
              <a:rPr lang="en-AU" sz="6000" dirty="0"/>
              <a:t>: 295 — Reviews correctly predicted as not fraudulent.</a:t>
            </a:r>
          </a:p>
          <a:p>
            <a:pPr algn="l">
              <a:buFont typeface="Arial" panose="020B0604020202020204" pitchFamily="34" charset="0"/>
              <a:buNone/>
            </a:pPr>
            <a:r>
              <a:rPr lang="en-AU" sz="6000" b="1" dirty="0"/>
              <a:t>False Positives (FP)</a:t>
            </a:r>
            <a:r>
              <a:rPr lang="en-AU" sz="6000" dirty="0"/>
              <a:t>: 67 — Reviews incorrectly flagged as fraudulent.</a:t>
            </a:r>
          </a:p>
          <a:p>
            <a:pPr algn="l">
              <a:buFont typeface="Arial" panose="020B0604020202020204" pitchFamily="34" charset="0"/>
              <a:buNone/>
            </a:pPr>
            <a:r>
              <a:rPr lang="en-AU" sz="6000" b="1" dirty="0"/>
              <a:t>False Negatives (FN)</a:t>
            </a:r>
            <a:r>
              <a:rPr lang="en-AU" sz="6000" dirty="0"/>
              <a:t>: 26 — Fraudulent reviews missed by the model.</a:t>
            </a:r>
          </a:p>
          <a:p>
            <a:pPr algn="l">
              <a:buFont typeface="Arial" panose="020B0604020202020204" pitchFamily="34" charset="0"/>
              <a:buNone/>
            </a:pPr>
            <a:r>
              <a:rPr lang="en-AU" sz="6000" b="1" dirty="0"/>
              <a:t>True Positives (TP)</a:t>
            </a:r>
            <a:r>
              <a:rPr lang="en-AU" sz="6000" dirty="0"/>
              <a:t>: 300 — Fraudulent reviews correctly identified.</a:t>
            </a:r>
            <a:endParaRPr lang="en-US" sz="4400" dirty="0"/>
          </a:p>
          <a:p>
            <a:pPr algn="l">
              <a:buFont typeface="Arial" panose="020B0604020202020204" pitchFamily="34" charset="0"/>
              <a:buNone/>
            </a:pPr>
            <a:endParaRPr lang="en-US" sz="4400" b="1" dirty="0"/>
          </a:p>
          <a:p>
            <a:pPr algn="l">
              <a:buFont typeface="Arial" panose="020B0604020202020204" pitchFamily="34" charset="0"/>
              <a:buNone/>
            </a:pPr>
            <a:r>
              <a:rPr lang="en-US" sz="4400" b="1" dirty="0"/>
              <a:t>Multinomial Naive Bayes (MNB) with Hashing Vectorizer</a:t>
            </a:r>
            <a:r>
              <a:rPr lang="en-US" sz="4400" dirty="0"/>
              <a:t> is highly precise but less effective in detecting all fraudulent reviews, with a </a:t>
            </a:r>
            <a:r>
              <a:rPr lang="en-US" sz="4400" b="1" dirty="0"/>
              <a:t>recall of 47.85%</a:t>
            </a:r>
            <a:r>
              <a:rPr lang="en-US" sz="4400" dirty="0"/>
              <a:t>.</a:t>
            </a:r>
          </a:p>
          <a:p>
            <a:pPr algn="l">
              <a:buFont typeface="Arial" panose="020B0604020202020204" pitchFamily="34" charset="0"/>
              <a:buNone/>
            </a:pPr>
            <a:endParaRPr lang="en-US" sz="4400" b="1" dirty="0"/>
          </a:p>
          <a:p>
            <a:pPr algn="l">
              <a:buFont typeface="Arial" panose="020B0604020202020204" pitchFamily="34" charset="0"/>
              <a:buNone/>
            </a:pPr>
            <a:r>
              <a:rPr lang="en-US" sz="6000" b="1" dirty="0"/>
              <a:t>Accuracy</a:t>
            </a:r>
            <a:r>
              <a:rPr lang="en-US" sz="6000" dirty="0"/>
              <a:t>: 72.09%</a:t>
            </a:r>
            <a:r>
              <a:rPr lang="en-US" sz="6000" b="1" dirty="0"/>
              <a:t>Precision</a:t>
            </a:r>
            <a:r>
              <a:rPr lang="en-US" sz="6000" dirty="0"/>
              <a:t>: 87.64%</a:t>
            </a:r>
          </a:p>
          <a:p>
            <a:pPr algn="l">
              <a:buFont typeface="Arial" panose="020B0604020202020204" pitchFamily="34" charset="0"/>
              <a:buNone/>
            </a:pPr>
            <a:r>
              <a:rPr lang="en-US" sz="6000" b="1" dirty="0"/>
              <a:t>Recall</a:t>
            </a:r>
            <a:r>
              <a:rPr lang="en-US" sz="6000" dirty="0"/>
              <a:t>: 47.85%</a:t>
            </a:r>
            <a:r>
              <a:rPr lang="en-US" sz="6000" b="1" dirty="0"/>
              <a:t>F1 Score</a:t>
            </a:r>
            <a:r>
              <a:rPr lang="en-US" sz="6000" dirty="0"/>
              <a:t>: 61.90%</a:t>
            </a:r>
          </a:p>
          <a:p>
            <a:pPr algn="l">
              <a:buFont typeface="Arial" panose="020B0604020202020204" pitchFamily="34" charset="0"/>
              <a:buNone/>
            </a:pPr>
            <a:r>
              <a:rPr lang="en-US" sz="6000" b="1" dirty="0"/>
              <a:t>True Negatives (TN)</a:t>
            </a:r>
            <a:r>
              <a:rPr lang="en-US" sz="6000" dirty="0"/>
              <a:t>: 340</a:t>
            </a:r>
          </a:p>
          <a:p>
            <a:pPr algn="l">
              <a:buFont typeface="Arial" panose="020B0604020202020204" pitchFamily="34" charset="0"/>
              <a:buNone/>
            </a:pPr>
            <a:r>
              <a:rPr lang="en-US" sz="6000" b="1" dirty="0"/>
              <a:t>False Positives (FP)</a:t>
            </a:r>
            <a:r>
              <a:rPr lang="en-US" sz="6000" dirty="0"/>
              <a:t>: 22</a:t>
            </a:r>
          </a:p>
          <a:p>
            <a:pPr algn="l">
              <a:buFont typeface="Arial" panose="020B0604020202020204" pitchFamily="34" charset="0"/>
              <a:buNone/>
            </a:pPr>
            <a:r>
              <a:rPr lang="en-US" sz="6000" b="1" dirty="0"/>
              <a:t>False Negatives (FN)</a:t>
            </a:r>
            <a:r>
              <a:rPr lang="en-US" sz="6000" dirty="0"/>
              <a:t>: 170</a:t>
            </a:r>
          </a:p>
          <a:p>
            <a:pPr algn="l">
              <a:buFont typeface="Arial" panose="020B0604020202020204" pitchFamily="34" charset="0"/>
              <a:buNone/>
            </a:pPr>
            <a:r>
              <a:rPr lang="en-US" sz="6000" b="1" dirty="0"/>
              <a:t>True Positives (TP)</a:t>
            </a:r>
            <a:r>
              <a:rPr lang="en-US" sz="6000" dirty="0"/>
              <a:t>: 156</a:t>
            </a:r>
          </a:p>
          <a:p>
            <a:pPr algn="l">
              <a:buFont typeface="Arial" panose="020B0604020202020204" pitchFamily="34" charset="0"/>
              <a:buNone/>
            </a:pPr>
            <a:endParaRPr lang="en-US" sz="4400" b="1" dirty="0"/>
          </a:p>
          <a:p>
            <a:pPr algn="l">
              <a:buFont typeface="Arial" panose="020B0604020202020204" pitchFamily="34" charset="0"/>
              <a:buNone/>
            </a:pPr>
            <a:r>
              <a:rPr lang="en-US" sz="4400" b="1" dirty="0"/>
              <a:t>Support Vector Machine (SVM) with N-gram Vectorizer</a:t>
            </a:r>
            <a:r>
              <a:rPr lang="en-US" sz="4400" dirty="0"/>
              <a:t> detects almost all fraudulent reviews with a </a:t>
            </a:r>
            <a:r>
              <a:rPr lang="en-US" sz="4400" b="1" dirty="0"/>
              <a:t>recall of 98.16%</a:t>
            </a:r>
            <a:r>
              <a:rPr lang="en-US" sz="4400" dirty="0"/>
              <a:t>, but the high number of false positives (</a:t>
            </a:r>
            <a:r>
              <a:rPr lang="en-US" sz="4400" b="1" dirty="0"/>
              <a:t>204</a:t>
            </a:r>
            <a:r>
              <a:rPr lang="en-US" sz="4400" dirty="0"/>
              <a:t>) could result in unnecessary manual reviews.</a:t>
            </a:r>
          </a:p>
          <a:p>
            <a:pPr algn="l">
              <a:buFont typeface="Arial" panose="020B0604020202020204" pitchFamily="34" charset="0"/>
              <a:buNone/>
            </a:pPr>
            <a:endParaRPr lang="en-US" b="1" dirty="0"/>
          </a:p>
          <a:p>
            <a:pPr algn="l">
              <a:buFont typeface="Arial" panose="020B0604020202020204" pitchFamily="34" charset="0"/>
              <a:buNone/>
            </a:pPr>
            <a:r>
              <a:rPr lang="en-US" b="1" dirty="0"/>
              <a:t>Accuracy</a:t>
            </a:r>
            <a:r>
              <a:rPr lang="en-US" dirty="0"/>
              <a:t>: 69.48%</a:t>
            </a:r>
          </a:p>
          <a:p>
            <a:pPr algn="l">
              <a:buFont typeface="Arial" panose="020B0604020202020204" pitchFamily="34" charset="0"/>
              <a:buNone/>
            </a:pPr>
            <a:r>
              <a:rPr lang="en-US" b="1" dirty="0"/>
              <a:t>Precision</a:t>
            </a:r>
            <a:r>
              <a:rPr lang="en-US" dirty="0"/>
              <a:t>: 61.07%</a:t>
            </a:r>
          </a:p>
          <a:p>
            <a:pPr algn="l">
              <a:buFont typeface="Arial" panose="020B0604020202020204" pitchFamily="34" charset="0"/>
              <a:buNone/>
            </a:pPr>
            <a:r>
              <a:rPr lang="en-US" b="1" dirty="0"/>
              <a:t>Recall</a:t>
            </a:r>
            <a:r>
              <a:rPr lang="en-US" dirty="0"/>
              <a:t>: 98.16%</a:t>
            </a:r>
          </a:p>
          <a:p>
            <a:pPr algn="l">
              <a:buFont typeface="Arial" panose="020B0604020202020204" pitchFamily="34" charset="0"/>
              <a:buNone/>
            </a:pPr>
            <a:r>
              <a:rPr lang="en-US" b="1" dirty="0"/>
              <a:t>F1 Score</a:t>
            </a:r>
            <a:r>
              <a:rPr lang="en-US" dirty="0"/>
              <a:t>: 75.29%</a:t>
            </a:r>
          </a:p>
          <a:p>
            <a:pPr algn="l">
              <a:buFont typeface="Arial" panose="020B0604020202020204" pitchFamily="34" charset="0"/>
              <a:buNone/>
            </a:pPr>
            <a:r>
              <a:rPr lang="en-US" b="1" dirty="0"/>
              <a:t>True Negatives (TN)</a:t>
            </a:r>
            <a:r>
              <a:rPr lang="en-US" dirty="0"/>
              <a:t>: 158</a:t>
            </a:r>
          </a:p>
          <a:p>
            <a:pPr algn="l">
              <a:buFont typeface="Arial" panose="020B0604020202020204" pitchFamily="34" charset="0"/>
              <a:buNone/>
            </a:pPr>
            <a:r>
              <a:rPr lang="en-US" b="1" dirty="0"/>
              <a:t>False Positives (FP)</a:t>
            </a:r>
            <a:r>
              <a:rPr lang="en-US" dirty="0"/>
              <a:t>: 204</a:t>
            </a:r>
          </a:p>
          <a:p>
            <a:pPr algn="l">
              <a:buFont typeface="Arial" panose="020B0604020202020204" pitchFamily="34" charset="0"/>
              <a:buNone/>
            </a:pPr>
            <a:r>
              <a:rPr lang="en-US" b="1" dirty="0"/>
              <a:t>False Negatives (FN)</a:t>
            </a:r>
            <a:r>
              <a:rPr lang="en-US" dirty="0"/>
              <a:t>: 6</a:t>
            </a:r>
          </a:p>
          <a:p>
            <a:pPr algn="l">
              <a:buFont typeface="Arial" panose="020B0604020202020204" pitchFamily="34" charset="0"/>
              <a:buNone/>
            </a:pPr>
            <a:r>
              <a:rPr lang="en-US" b="1" dirty="0"/>
              <a:t>True Positives (TP)</a:t>
            </a:r>
            <a:r>
              <a:rPr lang="en-US" dirty="0"/>
              <a:t>: 320</a:t>
            </a:r>
          </a:p>
          <a:p>
            <a:endParaRPr lang="en-US" sz="4400" dirty="0"/>
          </a:p>
          <a:p>
            <a:pPr algn="l">
              <a:buFont typeface="+mj-lt"/>
              <a:buNone/>
            </a:pPr>
            <a:endParaRPr lang="en-AU" b="0" i="0" dirty="0">
              <a:solidFill>
                <a:srgbClr val="F2DDCC"/>
              </a:solidFill>
              <a:effectLst/>
              <a:latin typeface="Ginto"/>
            </a:endParaRPr>
          </a:p>
          <a:p>
            <a:endParaRPr lang="en-AU" dirty="0"/>
          </a:p>
        </p:txBody>
      </p:sp>
      <p:sp>
        <p:nvSpPr>
          <p:cNvPr id="4" name="Slide Number Placeholder 3"/>
          <p:cNvSpPr>
            <a:spLocks noGrp="1"/>
          </p:cNvSpPr>
          <p:nvPr>
            <p:ph type="sldNum" sz="quarter" idx="5"/>
          </p:nvPr>
        </p:nvSpPr>
        <p:spPr/>
        <p:txBody>
          <a:bodyPr/>
          <a:lstStyle/>
          <a:p>
            <a:fld id="{36A1370E-4541-4B3E-8E49-97A4F8B75D84}" type="slidenum">
              <a:rPr lang="en-AU" smtClean="0"/>
              <a:t>20</a:t>
            </a:fld>
            <a:endParaRPr lang="en-AU"/>
          </a:p>
        </p:txBody>
      </p:sp>
    </p:spTree>
    <p:extLst>
      <p:ext uri="{BB962C8B-B14F-4D97-AF65-F5344CB8AC3E}">
        <p14:creationId xmlns:p14="http://schemas.microsoft.com/office/powerpoint/2010/main" val="3969580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512CE-919E-FD28-8E97-2553914694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49DE8F-388E-8897-F02E-6AEF7F0C6C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86CD04-C17B-4F9F-CB93-C2BD94D3269E}"/>
              </a:ext>
            </a:extLst>
          </p:cNvPr>
          <p:cNvSpPr>
            <a:spLocks noGrp="1"/>
          </p:cNvSpPr>
          <p:nvPr>
            <p:ph type="body" idx="1"/>
          </p:nvPr>
        </p:nvSpPr>
        <p:spPr/>
        <p:txBody>
          <a:bodyPr/>
          <a:lstStyle/>
          <a:p>
            <a:pPr algn="l">
              <a:buFont typeface="Arial" panose="020B0604020202020204" pitchFamily="34" charset="0"/>
              <a:buNone/>
            </a:pPr>
            <a:r>
              <a:rPr lang="en-US" sz="2000" dirty="0"/>
              <a:t>Here I tested multiple models to accurately detect fraudulent reviews, improving customer trust in the feedback system</a:t>
            </a:r>
          </a:p>
          <a:p>
            <a:pPr algn="l">
              <a:buFont typeface="Arial" panose="020B0604020202020204" pitchFamily="34" charset="0"/>
              <a:buNone/>
            </a:pPr>
            <a:endParaRPr lang="en-US" sz="2000" b="1" i="0" dirty="0">
              <a:solidFill>
                <a:srgbClr val="F2DDCC"/>
              </a:solidFill>
              <a:effectLst/>
              <a:latin typeface="Ginto"/>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a:t>To identify fraudulent reviews with high accuracy while minimizing false positives.</a:t>
            </a:r>
            <a:endParaRPr lang="en-US" sz="1800" b="1" i="0" dirty="0">
              <a:solidFill>
                <a:srgbClr val="F2DDCC"/>
              </a:solidFill>
              <a:effectLst/>
              <a:latin typeface="Ginto"/>
            </a:endParaRPr>
          </a:p>
          <a:p>
            <a:pPr algn="l">
              <a:buFont typeface="Arial" panose="020B0604020202020204" pitchFamily="34" charset="0"/>
              <a:buNone/>
            </a:pPr>
            <a:endParaRPr lang="en-US" sz="2000" b="1" i="0" dirty="0">
              <a:solidFill>
                <a:srgbClr val="F2DDCC"/>
              </a:solidFill>
              <a:effectLst/>
              <a:latin typeface="Ginto"/>
            </a:endParaRPr>
          </a:p>
          <a:p>
            <a:pPr algn="l">
              <a:buFont typeface="Arial" panose="020B0604020202020204" pitchFamily="34" charset="0"/>
              <a:buNone/>
            </a:pPr>
            <a:r>
              <a:rPr lang="en-US" sz="3200" dirty="0"/>
              <a:t>I explored various machine learning models, such as Random Forest, Support Vector Machine, and </a:t>
            </a:r>
            <a:r>
              <a:rPr lang="en-US" sz="3200" dirty="0" err="1"/>
              <a:t>XGBoost</a:t>
            </a:r>
            <a:r>
              <a:rPr lang="en-US" sz="3200" dirty="0"/>
              <a:t>, using different methods to vectorize the text data (e.g., Count Vectorizer, TF-IDF, N-gram).</a:t>
            </a:r>
          </a:p>
          <a:p>
            <a:pPr algn="l">
              <a:buFont typeface="Arial" panose="020B0604020202020204" pitchFamily="34" charset="0"/>
              <a:buNone/>
            </a:pPr>
            <a:endParaRPr lang="en-US" sz="3200" b="1" i="0" dirty="0">
              <a:solidFill>
                <a:srgbClr val="F2DDCC"/>
              </a:solidFill>
              <a:effectLst/>
              <a:latin typeface="Ginto"/>
            </a:endParaRPr>
          </a:p>
          <a:p>
            <a:pPr algn="l">
              <a:buFont typeface="Arial" panose="020B0604020202020204" pitchFamily="34" charset="0"/>
              <a:buNone/>
            </a:pPr>
            <a:endParaRPr lang="en-US" sz="3200" b="1" i="0" dirty="0">
              <a:solidFill>
                <a:srgbClr val="F2DDCC"/>
              </a:solidFill>
              <a:effectLst/>
              <a:latin typeface="Ginto"/>
            </a:endParaRPr>
          </a:p>
          <a:p>
            <a:pPr algn="l">
              <a:buFont typeface="Arial" panose="020B0604020202020204" pitchFamily="34" charset="0"/>
              <a:buNone/>
            </a:pPr>
            <a:endParaRPr lang="en-US" sz="3200" b="1" i="0" dirty="0">
              <a:solidFill>
                <a:srgbClr val="F2DDCC"/>
              </a:solidFill>
              <a:effectLst/>
              <a:latin typeface="Ginto"/>
            </a:endParaRPr>
          </a:p>
          <a:p>
            <a:pPr algn="l">
              <a:buFont typeface="Arial" panose="020B0604020202020204" pitchFamily="34" charset="0"/>
              <a:buNone/>
            </a:pPr>
            <a:r>
              <a:rPr lang="en-US" sz="4400" b="1" dirty="0"/>
              <a:t>Random Forest Classifier (RFC) with Count Vectorizer</a:t>
            </a:r>
            <a:r>
              <a:rPr lang="en-US" sz="4400" dirty="0"/>
              <a:t> is the top-performing model with an </a:t>
            </a:r>
            <a:r>
              <a:rPr lang="en-US" sz="4400" b="1" dirty="0"/>
              <a:t>accuracy of 86.48%</a:t>
            </a:r>
            <a:r>
              <a:rPr lang="en-US" sz="4400" dirty="0"/>
              <a:t> and </a:t>
            </a:r>
            <a:r>
              <a:rPr lang="en-US" sz="4400" b="1" dirty="0"/>
              <a:t>recall of 92.02%</a:t>
            </a:r>
            <a:r>
              <a:rPr lang="en-US" sz="4400" dirty="0"/>
              <a:t>, making it the best option for detecting fraud while maintaining a low number of missed fraudulent reviews.</a:t>
            </a:r>
          </a:p>
          <a:p>
            <a:pPr algn="l">
              <a:buFont typeface="Arial" panose="020B0604020202020204" pitchFamily="34" charset="0"/>
              <a:buNone/>
            </a:pPr>
            <a:endParaRPr lang="en-US" sz="4400" dirty="0"/>
          </a:p>
          <a:p>
            <a:pPr algn="l">
              <a:buFont typeface="Arial" panose="020B0604020202020204" pitchFamily="34" charset="0"/>
              <a:buNone/>
            </a:pPr>
            <a:r>
              <a:rPr lang="en-AU" sz="6000" b="1" dirty="0"/>
              <a:t>Accuracy</a:t>
            </a:r>
            <a:r>
              <a:rPr lang="en-AU" sz="6000" dirty="0"/>
              <a:t>: 86.48%</a:t>
            </a:r>
            <a:r>
              <a:rPr lang="en-AU" sz="6000" b="1" dirty="0"/>
              <a:t>Precision</a:t>
            </a:r>
            <a:r>
              <a:rPr lang="en-AU" sz="6000" dirty="0"/>
              <a:t>: 81.74%</a:t>
            </a:r>
          </a:p>
          <a:p>
            <a:pPr algn="l">
              <a:buFont typeface="Arial" panose="020B0604020202020204" pitchFamily="34" charset="0"/>
              <a:buNone/>
            </a:pPr>
            <a:r>
              <a:rPr lang="en-AU" sz="6000" b="1" dirty="0"/>
              <a:t>Recall</a:t>
            </a:r>
            <a:r>
              <a:rPr lang="en-AU" sz="6000" dirty="0"/>
              <a:t>: 92.02%</a:t>
            </a:r>
            <a:r>
              <a:rPr lang="en-AU" sz="6000" b="1" dirty="0"/>
              <a:t>F1 Score</a:t>
            </a:r>
            <a:r>
              <a:rPr lang="en-AU" sz="6000" dirty="0"/>
              <a:t>: 86.58%</a:t>
            </a:r>
          </a:p>
          <a:p>
            <a:pPr algn="l">
              <a:buFont typeface="Arial" panose="020B0604020202020204" pitchFamily="34" charset="0"/>
              <a:buNone/>
            </a:pPr>
            <a:r>
              <a:rPr lang="en-AU" sz="6000" b="1" dirty="0"/>
              <a:t>True Negatives (TN)</a:t>
            </a:r>
            <a:r>
              <a:rPr lang="en-AU" sz="6000" dirty="0"/>
              <a:t>: 295 — Reviews correctly predicted as not fraudulent.</a:t>
            </a:r>
          </a:p>
          <a:p>
            <a:pPr algn="l">
              <a:buFont typeface="Arial" panose="020B0604020202020204" pitchFamily="34" charset="0"/>
              <a:buNone/>
            </a:pPr>
            <a:r>
              <a:rPr lang="en-AU" sz="6000" b="1" dirty="0"/>
              <a:t>False Positives (FP)</a:t>
            </a:r>
            <a:r>
              <a:rPr lang="en-AU" sz="6000" dirty="0"/>
              <a:t>: 67 — Reviews incorrectly flagged as fraudulent.</a:t>
            </a:r>
          </a:p>
          <a:p>
            <a:pPr algn="l">
              <a:buFont typeface="Arial" panose="020B0604020202020204" pitchFamily="34" charset="0"/>
              <a:buNone/>
            </a:pPr>
            <a:r>
              <a:rPr lang="en-AU" sz="6000" b="1" dirty="0"/>
              <a:t>False Negatives (FN)</a:t>
            </a:r>
            <a:r>
              <a:rPr lang="en-AU" sz="6000" dirty="0"/>
              <a:t>: 26 — Fraudulent reviews missed by the model.</a:t>
            </a:r>
          </a:p>
          <a:p>
            <a:pPr algn="l">
              <a:buFont typeface="Arial" panose="020B0604020202020204" pitchFamily="34" charset="0"/>
              <a:buNone/>
            </a:pPr>
            <a:r>
              <a:rPr lang="en-AU" sz="6000" b="1" dirty="0"/>
              <a:t>True Positives (TP)</a:t>
            </a:r>
            <a:r>
              <a:rPr lang="en-AU" sz="6000" dirty="0"/>
              <a:t>: 300 — Fraudulent reviews correctly identified.</a:t>
            </a:r>
            <a:endParaRPr lang="en-US" sz="4400" dirty="0"/>
          </a:p>
          <a:p>
            <a:pPr algn="l">
              <a:buFont typeface="Arial" panose="020B0604020202020204" pitchFamily="34" charset="0"/>
              <a:buNone/>
            </a:pPr>
            <a:endParaRPr lang="en-US" sz="4400" b="1" dirty="0"/>
          </a:p>
          <a:p>
            <a:pPr algn="l">
              <a:buFont typeface="Arial" panose="020B0604020202020204" pitchFamily="34" charset="0"/>
              <a:buNone/>
            </a:pPr>
            <a:r>
              <a:rPr lang="en-US" sz="4400" b="1" dirty="0"/>
              <a:t>Multinomial Naive Bayes (MNB) with Hashing Vectorizer</a:t>
            </a:r>
            <a:r>
              <a:rPr lang="en-US" sz="4400" dirty="0"/>
              <a:t> is highly precise but less effective in detecting all fraudulent reviews, with a </a:t>
            </a:r>
            <a:r>
              <a:rPr lang="en-US" sz="4400" b="1" dirty="0"/>
              <a:t>recall of 47.85%</a:t>
            </a:r>
            <a:r>
              <a:rPr lang="en-US" sz="4400" dirty="0"/>
              <a:t>.</a:t>
            </a:r>
          </a:p>
          <a:p>
            <a:pPr algn="l">
              <a:buFont typeface="Arial" panose="020B0604020202020204" pitchFamily="34" charset="0"/>
              <a:buNone/>
            </a:pPr>
            <a:endParaRPr lang="en-US" sz="4400" b="1" dirty="0"/>
          </a:p>
          <a:p>
            <a:pPr algn="l">
              <a:buFont typeface="Arial" panose="020B0604020202020204" pitchFamily="34" charset="0"/>
              <a:buNone/>
            </a:pPr>
            <a:r>
              <a:rPr lang="en-US" sz="6000" b="1" dirty="0"/>
              <a:t>Accuracy</a:t>
            </a:r>
            <a:r>
              <a:rPr lang="en-US" sz="6000" dirty="0"/>
              <a:t>: 72.09%</a:t>
            </a:r>
            <a:r>
              <a:rPr lang="en-US" sz="6000" b="1" dirty="0"/>
              <a:t>Precision</a:t>
            </a:r>
            <a:r>
              <a:rPr lang="en-US" sz="6000" dirty="0"/>
              <a:t>: 87.64%</a:t>
            </a:r>
          </a:p>
          <a:p>
            <a:pPr algn="l">
              <a:buFont typeface="Arial" panose="020B0604020202020204" pitchFamily="34" charset="0"/>
              <a:buNone/>
            </a:pPr>
            <a:r>
              <a:rPr lang="en-US" sz="6000" b="1" dirty="0"/>
              <a:t>Recall</a:t>
            </a:r>
            <a:r>
              <a:rPr lang="en-US" sz="6000" dirty="0"/>
              <a:t>: 47.85%</a:t>
            </a:r>
            <a:r>
              <a:rPr lang="en-US" sz="6000" b="1" dirty="0"/>
              <a:t>F1 Score</a:t>
            </a:r>
            <a:r>
              <a:rPr lang="en-US" sz="6000" dirty="0"/>
              <a:t>: 61.90%</a:t>
            </a:r>
          </a:p>
          <a:p>
            <a:pPr algn="l">
              <a:buFont typeface="Arial" panose="020B0604020202020204" pitchFamily="34" charset="0"/>
              <a:buNone/>
            </a:pPr>
            <a:r>
              <a:rPr lang="en-US" sz="6000" b="1" dirty="0"/>
              <a:t>True Negatives (TN)</a:t>
            </a:r>
            <a:r>
              <a:rPr lang="en-US" sz="6000" dirty="0"/>
              <a:t>: 340</a:t>
            </a:r>
          </a:p>
          <a:p>
            <a:pPr algn="l">
              <a:buFont typeface="Arial" panose="020B0604020202020204" pitchFamily="34" charset="0"/>
              <a:buNone/>
            </a:pPr>
            <a:r>
              <a:rPr lang="en-US" sz="6000" b="1" dirty="0"/>
              <a:t>False Positives (FP)</a:t>
            </a:r>
            <a:r>
              <a:rPr lang="en-US" sz="6000" dirty="0"/>
              <a:t>: 22</a:t>
            </a:r>
          </a:p>
          <a:p>
            <a:pPr algn="l">
              <a:buFont typeface="Arial" panose="020B0604020202020204" pitchFamily="34" charset="0"/>
              <a:buNone/>
            </a:pPr>
            <a:r>
              <a:rPr lang="en-US" sz="6000" b="1" dirty="0"/>
              <a:t>False Negatives (FN)</a:t>
            </a:r>
            <a:r>
              <a:rPr lang="en-US" sz="6000" dirty="0"/>
              <a:t>: 170</a:t>
            </a:r>
          </a:p>
          <a:p>
            <a:pPr algn="l">
              <a:buFont typeface="Arial" panose="020B0604020202020204" pitchFamily="34" charset="0"/>
              <a:buNone/>
            </a:pPr>
            <a:r>
              <a:rPr lang="en-US" sz="6000" b="1" dirty="0"/>
              <a:t>True Positives (TP)</a:t>
            </a:r>
            <a:r>
              <a:rPr lang="en-US" sz="6000" dirty="0"/>
              <a:t>: 156</a:t>
            </a:r>
          </a:p>
          <a:p>
            <a:pPr algn="l">
              <a:buFont typeface="Arial" panose="020B0604020202020204" pitchFamily="34" charset="0"/>
              <a:buNone/>
            </a:pPr>
            <a:endParaRPr lang="en-US" sz="4400" b="1" dirty="0"/>
          </a:p>
          <a:p>
            <a:pPr algn="l">
              <a:buFont typeface="Arial" panose="020B0604020202020204" pitchFamily="34" charset="0"/>
              <a:buNone/>
            </a:pPr>
            <a:r>
              <a:rPr lang="en-US" sz="4400" b="1" dirty="0"/>
              <a:t>Support Vector Machine (SVM) with N-gram Vectorizer</a:t>
            </a:r>
            <a:r>
              <a:rPr lang="en-US" sz="4400" dirty="0"/>
              <a:t> detects almost all fraudulent reviews with a </a:t>
            </a:r>
            <a:r>
              <a:rPr lang="en-US" sz="4400" b="1" dirty="0"/>
              <a:t>recall of 98.16%</a:t>
            </a:r>
            <a:r>
              <a:rPr lang="en-US" sz="4400" dirty="0"/>
              <a:t>, but the high number of false positives (</a:t>
            </a:r>
            <a:r>
              <a:rPr lang="en-US" sz="4400" b="1" dirty="0"/>
              <a:t>204</a:t>
            </a:r>
            <a:r>
              <a:rPr lang="en-US" sz="4400" dirty="0"/>
              <a:t>) could result in unnecessary manual reviews.</a:t>
            </a:r>
          </a:p>
          <a:p>
            <a:pPr algn="l">
              <a:buFont typeface="Arial" panose="020B0604020202020204" pitchFamily="34" charset="0"/>
              <a:buNone/>
            </a:pPr>
            <a:endParaRPr lang="en-US" b="1" dirty="0"/>
          </a:p>
          <a:p>
            <a:pPr algn="l">
              <a:buFont typeface="Arial" panose="020B0604020202020204" pitchFamily="34" charset="0"/>
              <a:buNone/>
            </a:pPr>
            <a:r>
              <a:rPr lang="en-US" b="1" dirty="0"/>
              <a:t>Accuracy</a:t>
            </a:r>
            <a:r>
              <a:rPr lang="en-US" dirty="0"/>
              <a:t>: 69.48%</a:t>
            </a:r>
          </a:p>
          <a:p>
            <a:pPr algn="l">
              <a:buFont typeface="Arial" panose="020B0604020202020204" pitchFamily="34" charset="0"/>
              <a:buNone/>
            </a:pPr>
            <a:r>
              <a:rPr lang="en-US" b="1" dirty="0"/>
              <a:t>Precision</a:t>
            </a:r>
            <a:r>
              <a:rPr lang="en-US" dirty="0"/>
              <a:t>: 61.07%</a:t>
            </a:r>
          </a:p>
          <a:p>
            <a:pPr algn="l">
              <a:buFont typeface="Arial" panose="020B0604020202020204" pitchFamily="34" charset="0"/>
              <a:buNone/>
            </a:pPr>
            <a:r>
              <a:rPr lang="en-US" b="1" dirty="0"/>
              <a:t>Recall</a:t>
            </a:r>
            <a:r>
              <a:rPr lang="en-US" dirty="0"/>
              <a:t>: 98.16%</a:t>
            </a:r>
          </a:p>
          <a:p>
            <a:pPr algn="l">
              <a:buFont typeface="Arial" panose="020B0604020202020204" pitchFamily="34" charset="0"/>
              <a:buNone/>
            </a:pPr>
            <a:r>
              <a:rPr lang="en-US" b="1" dirty="0"/>
              <a:t>F1 Score</a:t>
            </a:r>
            <a:r>
              <a:rPr lang="en-US" dirty="0"/>
              <a:t>: 75.29%</a:t>
            </a:r>
          </a:p>
          <a:p>
            <a:pPr algn="l">
              <a:buFont typeface="Arial" panose="020B0604020202020204" pitchFamily="34" charset="0"/>
              <a:buNone/>
            </a:pPr>
            <a:r>
              <a:rPr lang="en-US" b="1" dirty="0"/>
              <a:t>True Negatives (TN)</a:t>
            </a:r>
            <a:r>
              <a:rPr lang="en-US" dirty="0"/>
              <a:t>: 158</a:t>
            </a:r>
          </a:p>
          <a:p>
            <a:pPr algn="l">
              <a:buFont typeface="Arial" panose="020B0604020202020204" pitchFamily="34" charset="0"/>
              <a:buNone/>
            </a:pPr>
            <a:r>
              <a:rPr lang="en-US" b="1" dirty="0"/>
              <a:t>False Positives (FP)</a:t>
            </a:r>
            <a:r>
              <a:rPr lang="en-US" dirty="0"/>
              <a:t>: 204</a:t>
            </a:r>
          </a:p>
          <a:p>
            <a:pPr algn="l">
              <a:buFont typeface="Arial" panose="020B0604020202020204" pitchFamily="34" charset="0"/>
              <a:buNone/>
            </a:pPr>
            <a:r>
              <a:rPr lang="en-US" b="1" dirty="0"/>
              <a:t>False Negatives (FN)</a:t>
            </a:r>
            <a:r>
              <a:rPr lang="en-US" dirty="0"/>
              <a:t>: 6</a:t>
            </a:r>
          </a:p>
          <a:p>
            <a:pPr algn="l">
              <a:buFont typeface="Arial" panose="020B0604020202020204" pitchFamily="34" charset="0"/>
              <a:buNone/>
            </a:pPr>
            <a:r>
              <a:rPr lang="en-US" b="1" dirty="0"/>
              <a:t>True Positives (TP)</a:t>
            </a:r>
            <a:r>
              <a:rPr lang="en-US" dirty="0"/>
              <a:t>: 320</a:t>
            </a:r>
          </a:p>
          <a:p>
            <a:endParaRPr lang="en-US" sz="4400" dirty="0"/>
          </a:p>
          <a:p>
            <a:pPr algn="l">
              <a:buFont typeface="+mj-lt"/>
              <a:buNone/>
            </a:pPr>
            <a:endParaRPr lang="en-AU" b="0" i="0" dirty="0">
              <a:solidFill>
                <a:srgbClr val="F2DDCC"/>
              </a:solidFill>
              <a:effectLst/>
              <a:latin typeface="Ginto"/>
            </a:endParaRPr>
          </a:p>
          <a:p>
            <a:endParaRPr lang="en-AU" dirty="0"/>
          </a:p>
        </p:txBody>
      </p:sp>
      <p:sp>
        <p:nvSpPr>
          <p:cNvPr id="4" name="Slide Number Placeholder 3">
            <a:extLst>
              <a:ext uri="{FF2B5EF4-FFF2-40B4-BE49-F238E27FC236}">
                <a16:creationId xmlns:a16="http://schemas.microsoft.com/office/drawing/2014/main" id="{14C26427-14E5-7592-3AD9-EE7AB8C2285C}"/>
              </a:ext>
            </a:extLst>
          </p:cNvPr>
          <p:cNvSpPr>
            <a:spLocks noGrp="1"/>
          </p:cNvSpPr>
          <p:nvPr>
            <p:ph type="sldNum" sz="quarter" idx="5"/>
          </p:nvPr>
        </p:nvSpPr>
        <p:spPr/>
        <p:txBody>
          <a:bodyPr/>
          <a:lstStyle/>
          <a:p>
            <a:fld id="{36A1370E-4541-4B3E-8E49-97A4F8B75D84}" type="slidenum">
              <a:rPr lang="en-AU" smtClean="0"/>
              <a:t>21</a:t>
            </a:fld>
            <a:endParaRPr lang="en-AU"/>
          </a:p>
        </p:txBody>
      </p:sp>
    </p:spTree>
    <p:extLst>
      <p:ext uri="{BB962C8B-B14F-4D97-AF65-F5344CB8AC3E}">
        <p14:creationId xmlns:p14="http://schemas.microsoft.com/office/powerpoint/2010/main" val="2123236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57296-47A8-1604-CC6D-F33473BED9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86E307-241A-6EE1-1291-F16684320F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DB2C38-745F-10BD-566B-8AAC4AEBCB35}"/>
              </a:ext>
            </a:extLst>
          </p:cNvPr>
          <p:cNvSpPr>
            <a:spLocks noGrp="1"/>
          </p:cNvSpPr>
          <p:nvPr>
            <p:ph type="body" idx="1"/>
          </p:nvPr>
        </p:nvSpPr>
        <p:spPr/>
        <p:txBody>
          <a:bodyPr/>
          <a:lstStyle/>
          <a:p>
            <a:pPr algn="l">
              <a:buFont typeface="Arial" panose="020B0604020202020204" pitchFamily="34" charset="0"/>
              <a:buNone/>
            </a:pPr>
            <a:r>
              <a:rPr lang="en-US" sz="3200" dirty="0"/>
              <a:t>Here I tested multiple models to accurately detect fraudulent reviews, thereby enhancing customer trust in the feedback system. The goal was to identify fraudulent reviews with high accuracy while minimizing false positives</a:t>
            </a:r>
            <a:endParaRPr lang="en-US" sz="2000" dirty="0"/>
          </a:p>
          <a:p>
            <a:pPr algn="l">
              <a:buFont typeface="Arial" panose="020B0604020202020204" pitchFamily="34" charset="0"/>
              <a:buNone/>
            </a:pPr>
            <a:endParaRPr lang="en-US" sz="2000" dirty="0"/>
          </a:p>
          <a:p>
            <a:r>
              <a:rPr lang="en-US" sz="3200" dirty="0"/>
              <a:t>I explored various machine learning models, such as </a:t>
            </a:r>
            <a:r>
              <a:rPr lang="en-US" sz="3200" b="1" strike="noStrike" cap="small" baseline="0" dirty="0">
                <a:latin typeface="+mj-lt"/>
              </a:rPr>
              <a:t>MULTINOMIAL NAIVE BAYES, </a:t>
            </a:r>
          </a:p>
          <a:p>
            <a:r>
              <a:rPr lang="en-US" sz="3200" b="1" strike="noStrike" cap="small" baseline="0" dirty="0">
                <a:latin typeface="+mj-lt"/>
              </a:rPr>
              <a:t>Support Vector Machine, </a:t>
            </a:r>
          </a:p>
          <a:p>
            <a:r>
              <a:rPr lang="en-US" sz="3200" b="1" strike="noStrike" cap="small" baseline="0" dirty="0">
                <a:latin typeface="+mj-lt"/>
              </a:rPr>
              <a:t>LOGISTIC REGRESSION,</a:t>
            </a:r>
          </a:p>
          <a:p>
            <a:r>
              <a:rPr lang="en-US" sz="3200" b="1" strike="noStrike" cap="small" baseline="0" dirty="0">
                <a:latin typeface="+mj-lt"/>
              </a:rPr>
              <a:t> RANDOM FOREST, </a:t>
            </a:r>
          </a:p>
          <a:p>
            <a:r>
              <a:rPr lang="en-US" sz="3200" b="1" strike="noStrike" cap="small" baseline="0" dirty="0">
                <a:latin typeface="+mj-lt"/>
              </a:rPr>
              <a:t>GRADIENT BOOSTING, </a:t>
            </a:r>
          </a:p>
          <a:p>
            <a:r>
              <a:rPr lang="en-US" sz="3200" b="1" strike="noStrike" cap="small" baseline="0" dirty="0">
                <a:latin typeface="+mj-lt"/>
              </a:rPr>
              <a:t>XGBOOST</a:t>
            </a:r>
          </a:p>
          <a:p>
            <a:pPr algn="l">
              <a:buFont typeface="Arial" panose="020B0604020202020204" pitchFamily="34" charset="0"/>
              <a:buNone/>
            </a:pPr>
            <a:r>
              <a:rPr lang="en-US" sz="3200" dirty="0"/>
              <a:t>, using different methods to vectorize the text data (e.g., Count Vectorizer, TF-IDF, N-gram).</a:t>
            </a:r>
          </a:p>
          <a:p>
            <a:pPr algn="l">
              <a:buFont typeface="Arial" panose="020B0604020202020204" pitchFamily="34" charset="0"/>
              <a:buNone/>
            </a:pPr>
            <a:endParaRPr lang="en-US" sz="3200" dirty="0"/>
          </a:p>
          <a:p>
            <a:pPr algn="l">
              <a:buFont typeface="Arial" panose="020B0604020202020204" pitchFamily="34" charset="0"/>
              <a:buNone/>
            </a:pPr>
            <a:endParaRPr lang="en-US" sz="3200" dirty="0"/>
          </a:p>
          <a:p>
            <a:pPr algn="l">
              <a:buFont typeface="Arial" panose="020B0604020202020204" pitchFamily="34" charset="0"/>
              <a:buNone/>
            </a:pPr>
            <a:r>
              <a:rPr lang="en-US" sz="3200" dirty="0"/>
              <a:t>=============================================================================================================</a:t>
            </a:r>
          </a:p>
          <a:p>
            <a:pPr algn="l">
              <a:buFont typeface="Arial" panose="020B0604020202020204" pitchFamily="34" charset="0"/>
              <a:buNone/>
            </a:pPr>
            <a:endParaRPr lang="en-US" sz="3200" dirty="0"/>
          </a:p>
          <a:p>
            <a:r>
              <a:rPr lang="en-US" b="1" dirty="0"/>
              <a:t>Methodology</a:t>
            </a:r>
          </a:p>
          <a:p>
            <a:pPr>
              <a:buFont typeface="+mj-lt"/>
              <a:buAutoNum type="arabicPeriod"/>
            </a:pPr>
            <a:r>
              <a:rPr lang="en-US" b="1" dirty="0"/>
              <a:t>Machine Learning Models</a:t>
            </a:r>
            <a:r>
              <a:rPr lang="en-US" dirty="0"/>
              <a:t>: We explored several machine learning algorithms that are well-suited for classification tasks:</a:t>
            </a:r>
          </a:p>
          <a:p>
            <a:pPr marL="742950" lvl="1" indent="-285750">
              <a:buFont typeface="+mj-lt"/>
              <a:buAutoNum type="arabicPeriod"/>
            </a:pPr>
            <a:r>
              <a:rPr lang="en-US" b="1" dirty="0"/>
              <a:t>Random Forest</a:t>
            </a:r>
            <a:r>
              <a:rPr lang="en-US" dirty="0"/>
              <a:t>: An ensemble method that combines multiple decision trees to improve accuracy and reduce overfitting.</a:t>
            </a:r>
          </a:p>
          <a:p>
            <a:pPr marL="742950" lvl="1" indent="-285750">
              <a:buFont typeface="+mj-lt"/>
              <a:buAutoNum type="arabicPeriod"/>
            </a:pPr>
            <a:r>
              <a:rPr lang="en-US" b="1" dirty="0"/>
              <a:t>Support Vector Machine (SVM)</a:t>
            </a:r>
            <a:r>
              <a:rPr lang="en-US" dirty="0"/>
              <a:t>: A powerful model that finds the optimal hyperplane to separate classes in high-dimensional spaces.</a:t>
            </a:r>
          </a:p>
          <a:p>
            <a:pPr marL="742950" lvl="1" indent="-285750">
              <a:buFont typeface="+mj-lt"/>
              <a:buAutoNum type="arabicPeriod"/>
            </a:pPr>
            <a:r>
              <a:rPr lang="en-US" b="1" dirty="0" err="1"/>
              <a:t>XGBoost</a:t>
            </a:r>
            <a:r>
              <a:rPr lang="en-US" dirty="0"/>
              <a:t>: An advanced boosting algorithm known for its performance and efficiency, especially in handling large datasets.</a:t>
            </a:r>
          </a:p>
          <a:p>
            <a:pPr>
              <a:buFont typeface="+mj-lt"/>
              <a:buAutoNum type="arabicPeriod"/>
            </a:pPr>
            <a:r>
              <a:rPr lang="en-US" b="1" dirty="0"/>
              <a:t>Text Vectorization Methods</a:t>
            </a:r>
            <a:r>
              <a:rPr lang="en-US" dirty="0"/>
              <a:t>: To effectively analyze the text data from reviews, we employed different vectorization techniques:</a:t>
            </a:r>
          </a:p>
          <a:p>
            <a:pPr marL="742950" lvl="1" indent="-285750">
              <a:buFont typeface="+mj-lt"/>
              <a:buAutoNum type="arabicPeriod"/>
            </a:pPr>
            <a:r>
              <a:rPr lang="en-US" b="1" dirty="0"/>
              <a:t>Count Vectorizer</a:t>
            </a:r>
            <a:r>
              <a:rPr lang="en-US" dirty="0"/>
              <a:t>: Converts text documents into a matrix of token counts, allowing us to see the frequency of each word.</a:t>
            </a:r>
          </a:p>
          <a:p>
            <a:pPr marL="742950" lvl="1" indent="-285750">
              <a:buFont typeface="+mj-lt"/>
              <a:buAutoNum type="arabicPeriod"/>
            </a:pPr>
            <a:r>
              <a:rPr lang="en-US" b="1" dirty="0"/>
              <a:t>TF-IDF (Term Frequency-Inverse Document Frequency)</a:t>
            </a:r>
            <a:r>
              <a:rPr lang="en-US" dirty="0"/>
              <a:t>: This method weights the importance of words based on their frequency across all documents, helping to highlight more informative words.</a:t>
            </a:r>
          </a:p>
          <a:p>
            <a:pPr marL="742950" lvl="1" indent="-285750">
              <a:buFont typeface="+mj-lt"/>
              <a:buAutoNum type="arabicPeriod"/>
            </a:pPr>
            <a:r>
              <a:rPr lang="en-US" b="1" dirty="0"/>
              <a:t>N-gram Vectorization</a:t>
            </a:r>
            <a:r>
              <a:rPr lang="en-US" dirty="0"/>
              <a:t>: Captures sequences of words (bigrams, trigrams) to understand context better, which is crucial for detecting fraudulent patterns.</a:t>
            </a:r>
          </a:p>
          <a:p>
            <a:r>
              <a:rPr lang="en-US" b="1" dirty="0"/>
              <a:t>Results</a:t>
            </a:r>
          </a:p>
          <a:p>
            <a:pPr>
              <a:buFont typeface="Arial" panose="020B0604020202020204" pitchFamily="34" charset="0"/>
              <a:buChar char="•"/>
            </a:pPr>
            <a:r>
              <a:rPr lang="en-US" b="1" dirty="0"/>
              <a:t>Performance Metrics</a:t>
            </a:r>
            <a:r>
              <a:rPr lang="en-US" dirty="0"/>
              <a:t>: Each model's performance was evaluated based on key metrics:</a:t>
            </a:r>
          </a:p>
          <a:p>
            <a:pPr marL="742950" lvl="1" indent="-285750">
              <a:buFont typeface="Arial" panose="020B0604020202020204" pitchFamily="34" charset="0"/>
              <a:buChar char="•"/>
            </a:pPr>
            <a:r>
              <a:rPr lang="en-US" b="1" dirty="0"/>
              <a:t>Accuracy</a:t>
            </a:r>
            <a:r>
              <a:rPr lang="en-US" dirty="0"/>
              <a:t>: The overall correctness of the model.</a:t>
            </a:r>
          </a:p>
          <a:p>
            <a:pPr marL="742950" lvl="1" indent="-285750">
              <a:buFont typeface="Arial" panose="020B0604020202020204" pitchFamily="34" charset="0"/>
              <a:buChar char="•"/>
            </a:pPr>
            <a:r>
              <a:rPr lang="en-US" b="1" dirty="0"/>
              <a:t>Precision</a:t>
            </a:r>
            <a:r>
              <a:rPr lang="en-US" dirty="0"/>
              <a:t>: The proportion of true positive results in the predictions, important to minimize false positives.</a:t>
            </a:r>
          </a:p>
          <a:p>
            <a:pPr marL="742950" lvl="1" indent="-285750">
              <a:buFont typeface="Arial" panose="020B0604020202020204" pitchFamily="34" charset="0"/>
              <a:buChar char="•"/>
            </a:pPr>
            <a:r>
              <a:rPr lang="en-US" b="1" dirty="0"/>
              <a:t>Recall</a:t>
            </a:r>
            <a:r>
              <a:rPr lang="en-US" dirty="0"/>
              <a:t>: The ability of the model to identify all relevant cases of fraud.</a:t>
            </a:r>
          </a:p>
          <a:p>
            <a:pPr marL="742950" lvl="1" indent="-285750">
              <a:buFont typeface="Arial" panose="020B0604020202020204" pitchFamily="34" charset="0"/>
              <a:buChar char="•"/>
            </a:pPr>
            <a:r>
              <a:rPr lang="en-US" b="1" dirty="0"/>
              <a:t>F1 Score</a:t>
            </a:r>
            <a:r>
              <a:rPr lang="en-US" dirty="0"/>
              <a:t>: A balance between precision and recall, giving us a single metric to assess the model’s performance.</a:t>
            </a:r>
          </a:p>
          <a:p>
            <a:pPr>
              <a:buFont typeface="Arial" panose="020B0604020202020204" pitchFamily="34" charset="0"/>
              <a:buChar char="•"/>
            </a:pPr>
            <a:r>
              <a:rPr lang="en-US" b="1" dirty="0"/>
              <a:t>Comparison</a:t>
            </a:r>
            <a:r>
              <a:rPr lang="en-US" dirty="0"/>
              <a:t>: After evaluating various combinations of models and vectorizers, we identified the best-performing model that not only achieved high accuracy but also minimized the risk of misclassifying legitimate reviews as fraudulent.</a:t>
            </a:r>
          </a:p>
          <a:p>
            <a:r>
              <a:rPr lang="en-US" b="1" dirty="0"/>
              <a:t>Conclusion</a:t>
            </a:r>
          </a:p>
          <a:p>
            <a:pPr>
              <a:buFont typeface="Arial" panose="020B0604020202020204" pitchFamily="34" charset="0"/>
              <a:buChar char="•"/>
            </a:pPr>
            <a:r>
              <a:rPr lang="en-US" b="1" dirty="0"/>
              <a:t>Customer Trust</a:t>
            </a:r>
            <a:r>
              <a:rPr lang="en-US" dirty="0"/>
              <a:t>: By implementing these models and techniques, we aim to significantly improve the accuracy of our fraud detection system. This will enhance the credibility of customer feedback and ultimately build stronger trust in our platform.</a:t>
            </a:r>
          </a:p>
          <a:p>
            <a:pPr>
              <a:buFont typeface="Arial" panose="020B0604020202020204" pitchFamily="34" charset="0"/>
              <a:buChar char="•"/>
            </a:pPr>
            <a:r>
              <a:rPr lang="en-US" b="1" dirty="0"/>
              <a:t>Next Steps</a:t>
            </a:r>
            <a:r>
              <a:rPr lang="en-US" dirty="0"/>
              <a:t>: We recommend ongoing monitoring and fine-tuning of the model, along with a periodic review of the text vectorization methods, to adapt to new trends in fraudulent behavior.</a:t>
            </a:r>
          </a:p>
          <a:p>
            <a:pPr algn="l">
              <a:buFont typeface="Arial" panose="020B0604020202020204" pitchFamily="34" charset="0"/>
              <a:buNone/>
            </a:pPr>
            <a:endParaRPr lang="en-US" sz="3200" dirty="0"/>
          </a:p>
          <a:p>
            <a:pPr algn="l">
              <a:buFont typeface="Arial" panose="020B0604020202020204" pitchFamily="34" charset="0"/>
              <a:buNone/>
            </a:pPr>
            <a:endParaRPr lang="en-US" sz="3200" b="1" i="0" dirty="0">
              <a:solidFill>
                <a:srgbClr val="F2DDCC"/>
              </a:solidFill>
              <a:effectLst/>
              <a:latin typeface="Ginto"/>
            </a:endParaRPr>
          </a:p>
          <a:p>
            <a:pPr algn="l">
              <a:buFont typeface="Arial" panose="020B0604020202020204" pitchFamily="34" charset="0"/>
              <a:buNone/>
            </a:pPr>
            <a:endParaRPr lang="en-US" sz="3200" b="1" i="0" dirty="0">
              <a:solidFill>
                <a:srgbClr val="F2DDCC"/>
              </a:solidFill>
              <a:effectLst/>
              <a:latin typeface="Ginto"/>
            </a:endParaRPr>
          </a:p>
          <a:p>
            <a:pPr algn="l">
              <a:buFont typeface="Arial" panose="020B0604020202020204" pitchFamily="34" charset="0"/>
              <a:buNone/>
            </a:pPr>
            <a:endParaRPr lang="en-US" sz="3200" b="1" i="0" dirty="0">
              <a:solidFill>
                <a:srgbClr val="F2DDCC"/>
              </a:solidFill>
              <a:effectLst/>
              <a:latin typeface="Ginto"/>
            </a:endParaRPr>
          </a:p>
          <a:p>
            <a:pPr algn="l">
              <a:buFont typeface="Arial" panose="020B0604020202020204" pitchFamily="34" charset="0"/>
              <a:buNone/>
            </a:pPr>
            <a:endParaRPr lang="en-US" dirty="0"/>
          </a:p>
          <a:p>
            <a:endParaRPr lang="en-US" sz="4400" dirty="0"/>
          </a:p>
          <a:p>
            <a:pPr algn="l">
              <a:buFont typeface="+mj-lt"/>
              <a:buNone/>
            </a:pPr>
            <a:endParaRPr lang="en-AU" b="0" i="0" dirty="0">
              <a:solidFill>
                <a:srgbClr val="F2DDCC"/>
              </a:solidFill>
              <a:effectLst/>
              <a:latin typeface="Ginto"/>
            </a:endParaRPr>
          </a:p>
          <a:p>
            <a:endParaRPr lang="en-AU" dirty="0"/>
          </a:p>
        </p:txBody>
      </p:sp>
      <p:sp>
        <p:nvSpPr>
          <p:cNvPr id="4" name="Slide Number Placeholder 3">
            <a:extLst>
              <a:ext uri="{FF2B5EF4-FFF2-40B4-BE49-F238E27FC236}">
                <a16:creationId xmlns:a16="http://schemas.microsoft.com/office/drawing/2014/main" id="{22C48FA7-7C7E-D897-C8E8-0571347D4A7C}"/>
              </a:ext>
            </a:extLst>
          </p:cNvPr>
          <p:cNvSpPr>
            <a:spLocks noGrp="1"/>
          </p:cNvSpPr>
          <p:nvPr>
            <p:ph type="sldNum" sz="quarter" idx="5"/>
          </p:nvPr>
        </p:nvSpPr>
        <p:spPr/>
        <p:txBody>
          <a:bodyPr/>
          <a:lstStyle/>
          <a:p>
            <a:fld id="{36A1370E-4541-4B3E-8E49-97A4F8B75D84}" type="slidenum">
              <a:rPr lang="en-AU" smtClean="0"/>
              <a:t>22</a:t>
            </a:fld>
            <a:endParaRPr lang="en-AU"/>
          </a:p>
        </p:txBody>
      </p:sp>
    </p:spTree>
    <p:extLst>
      <p:ext uri="{BB962C8B-B14F-4D97-AF65-F5344CB8AC3E}">
        <p14:creationId xmlns:p14="http://schemas.microsoft.com/office/powerpoint/2010/main" val="3343539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A3819-417F-72B0-2FE1-64174C99B7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83EB60-5E3C-5285-005A-D466D2C876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DF9861-DB4E-FE08-F95F-1961FAB9F897}"/>
              </a:ext>
            </a:extLst>
          </p:cNvPr>
          <p:cNvSpPr>
            <a:spLocks noGrp="1"/>
          </p:cNvSpPr>
          <p:nvPr>
            <p:ph type="body" idx="1"/>
          </p:nvPr>
        </p:nvSpPr>
        <p:spPr/>
        <p:txBody>
          <a:bodyPr/>
          <a:lstStyle/>
          <a:p>
            <a:r>
              <a:rPr lang="en-US" sz="6000" b="1" dirty="0"/>
              <a:t>Random Forest Classifier</a:t>
            </a:r>
            <a:endParaRPr lang="en-US" sz="6000" dirty="0"/>
          </a:p>
          <a:p>
            <a:pPr>
              <a:buFont typeface="Arial" panose="020B0604020202020204" pitchFamily="34" charset="0"/>
              <a:buChar char="•"/>
            </a:pPr>
            <a:r>
              <a:rPr lang="en-US" sz="6000" b="1" dirty="0"/>
              <a:t>Accuracy</a:t>
            </a:r>
            <a:r>
              <a:rPr lang="en-US" sz="6000" dirty="0"/>
              <a:t>: 86% – This model effectively identifies fraudulent reviews without needing extra adjustments.</a:t>
            </a:r>
          </a:p>
          <a:p>
            <a:pPr>
              <a:buFont typeface="Arial" panose="020B0604020202020204" pitchFamily="34" charset="0"/>
              <a:buChar char="•"/>
            </a:pPr>
            <a:r>
              <a:rPr lang="en-US" sz="6000" b="1" dirty="0"/>
              <a:t>Recall Rate</a:t>
            </a:r>
            <a:r>
              <a:rPr lang="en-US" sz="6000" dirty="0"/>
              <a:t>: 91% – It does an excellent job of detecting genuine fraudulent reviews.</a:t>
            </a:r>
          </a:p>
          <a:p>
            <a:pPr>
              <a:buFont typeface="Arial" panose="020B0604020202020204" pitchFamily="34" charset="0"/>
              <a:buChar char="•"/>
            </a:pPr>
            <a:r>
              <a:rPr lang="en-US" sz="6000" b="1" dirty="0"/>
              <a:t>Precision Rate</a:t>
            </a:r>
            <a:r>
              <a:rPr lang="en-US" sz="6000" dirty="0"/>
              <a:t>: 80% – This helps minimize false positives, ensuring that most flagged reviews are indeed fraudulent.</a:t>
            </a:r>
          </a:p>
          <a:p>
            <a:pPr>
              <a:buFont typeface="Arial" panose="020B0604020202020204" pitchFamily="34" charset="0"/>
              <a:buChar char="•"/>
            </a:pPr>
            <a:r>
              <a:rPr lang="en-US" sz="6000" b="1" dirty="0"/>
              <a:t>F1 Score</a:t>
            </a:r>
            <a:r>
              <a:rPr lang="en-US" sz="6000" dirty="0"/>
              <a:t>: 86% – This score shows the model’s reliability in classifying reviews.</a:t>
            </a:r>
          </a:p>
          <a:p>
            <a:pPr>
              <a:buFont typeface="Arial" panose="020B0604020202020204" pitchFamily="34" charset="0"/>
              <a:buChar char="•"/>
            </a:pPr>
            <a:endParaRPr lang="en-US" sz="6000" dirty="0"/>
          </a:p>
          <a:p>
            <a:r>
              <a:rPr lang="en-US" sz="6000" b="1" dirty="0" err="1"/>
              <a:t>XGBoost</a:t>
            </a:r>
            <a:r>
              <a:rPr lang="en-US" sz="6000" b="1" dirty="0"/>
              <a:t> Model</a:t>
            </a:r>
            <a:endParaRPr lang="en-US" sz="6000" dirty="0"/>
          </a:p>
          <a:p>
            <a:pPr>
              <a:buFont typeface="Arial" panose="020B0604020202020204" pitchFamily="34" charset="0"/>
              <a:buChar char="•"/>
            </a:pPr>
            <a:r>
              <a:rPr lang="en-US" sz="6000" b="1" dirty="0"/>
              <a:t>Accuracy</a:t>
            </a:r>
            <a:r>
              <a:rPr lang="en-US" sz="6000" dirty="0"/>
              <a:t>: 86% (after optimization) – This model also effectively distinguishes between fraudulent and genuine reviews.</a:t>
            </a:r>
          </a:p>
          <a:p>
            <a:pPr>
              <a:buFont typeface="Arial" panose="020B0604020202020204" pitchFamily="34" charset="0"/>
              <a:buChar char="•"/>
            </a:pPr>
            <a:r>
              <a:rPr lang="en-US" sz="6000" b="1" dirty="0"/>
              <a:t>Precision</a:t>
            </a:r>
            <a:r>
              <a:rPr lang="en-US" sz="6000" dirty="0"/>
              <a:t>: Higher than Random Forest – This means it is better at minimizing false positives.</a:t>
            </a:r>
          </a:p>
          <a:p>
            <a:pPr>
              <a:buFont typeface="Arial" panose="020B0604020202020204" pitchFamily="34" charset="0"/>
              <a:buChar char="•"/>
            </a:pPr>
            <a:r>
              <a:rPr lang="en-US" sz="6000" b="1" dirty="0"/>
              <a:t>Recall</a:t>
            </a:r>
            <a:r>
              <a:rPr lang="en-US" sz="6000" dirty="0"/>
              <a:t>: Comparable to Random Forest – It effectively identifies fraudulent reviews.</a:t>
            </a:r>
          </a:p>
          <a:p>
            <a:pPr>
              <a:buFont typeface="Arial" panose="020B0604020202020204" pitchFamily="34" charset="0"/>
              <a:buChar char="•"/>
            </a:pPr>
            <a:endParaRPr lang="en-US" sz="6000" dirty="0"/>
          </a:p>
          <a:p>
            <a:r>
              <a:rPr lang="en-US" sz="6000" b="1" dirty="0"/>
              <a:t>Choosing the Right Model</a:t>
            </a:r>
            <a:endParaRPr lang="en-US" sz="6000" dirty="0"/>
          </a:p>
          <a:p>
            <a:pPr>
              <a:buFont typeface="Arial" panose="020B0604020202020204" pitchFamily="34" charset="0"/>
              <a:buChar char="•"/>
            </a:pPr>
            <a:r>
              <a:rPr lang="en-US" sz="6000" dirty="0"/>
              <a:t>If you want to reduce false positives, </a:t>
            </a:r>
            <a:r>
              <a:rPr lang="en-US" sz="6000" b="1" dirty="0" err="1"/>
              <a:t>XGBoost</a:t>
            </a:r>
            <a:r>
              <a:rPr lang="en-US" sz="6000" dirty="0"/>
              <a:t> is the better option due to its higher precision.</a:t>
            </a:r>
          </a:p>
          <a:p>
            <a:pPr>
              <a:buFont typeface="Arial" panose="020B0604020202020204" pitchFamily="34" charset="0"/>
              <a:buChar char="•"/>
            </a:pPr>
            <a:r>
              <a:rPr lang="en-US" sz="6000" dirty="0"/>
              <a:t>If detecting as many fraud cases as possible is your priority, </a:t>
            </a:r>
            <a:r>
              <a:rPr lang="en-US" sz="6000" b="1" dirty="0"/>
              <a:t>Random Forest</a:t>
            </a:r>
            <a:r>
              <a:rPr lang="en-US" sz="6000" dirty="0"/>
              <a:t> is superior because of its higher recall.</a:t>
            </a:r>
          </a:p>
          <a:p>
            <a:pPr>
              <a:buFont typeface="Arial" panose="020B0604020202020204" pitchFamily="34" charset="0"/>
              <a:buChar char="•"/>
            </a:pPr>
            <a:r>
              <a:rPr lang="en-US" sz="6000" dirty="0"/>
              <a:t>For a balanced approach, </a:t>
            </a:r>
            <a:r>
              <a:rPr lang="en-US" sz="6000" b="1" dirty="0" err="1"/>
              <a:t>XGBoost</a:t>
            </a:r>
            <a:r>
              <a:rPr lang="en-US" sz="6000" dirty="0"/>
              <a:t> with optimization is preferred due to its strong overall performance.</a:t>
            </a:r>
          </a:p>
          <a:p>
            <a:pPr algn="l">
              <a:buFont typeface="Arial" panose="020B0604020202020204" pitchFamily="34" charset="0"/>
              <a:buNone/>
            </a:pPr>
            <a:endParaRPr lang="en-AU" dirty="0"/>
          </a:p>
        </p:txBody>
      </p:sp>
      <p:sp>
        <p:nvSpPr>
          <p:cNvPr id="4" name="Slide Number Placeholder 3">
            <a:extLst>
              <a:ext uri="{FF2B5EF4-FFF2-40B4-BE49-F238E27FC236}">
                <a16:creationId xmlns:a16="http://schemas.microsoft.com/office/drawing/2014/main" id="{3203920C-51B5-331E-B23B-8C34118FC7ED}"/>
              </a:ext>
            </a:extLst>
          </p:cNvPr>
          <p:cNvSpPr>
            <a:spLocks noGrp="1"/>
          </p:cNvSpPr>
          <p:nvPr>
            <p:ph type="sldNum" sz="quarter" idx="5"/>
          </p:nvPr>
        </p:nvSpPr>
        <p:spPr/>
        <p:txBody>
          <a:bodyPr/>
          <a:lstStyle/>
          <a:p>
            <a:fld id="{36A1370E-4541-4B3E-8E49-97A4F8B75D84}" type="slidenum">
              <a:rPr lang="en-AU" smtClean="0"/>
              <a:t>23</a:t>
            </a:fld>
            <a:endParaRPr lang="en-AU"/>
          </a:p>
        </p:txBody>
      </p:sp>
    </p:spTree>
    <p:extLst>
      <p:ext uri="{BB962C8B-B14F-4D97-AF65-F5344CB8AC3E}">
        <p14:creationId xmlns:p14="http://schemas.microsoft.com/office/powerpoint/2010/main" val="3540637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Best Model: </a:t>
            </a:r>
            <a:r>
              <a:rPr lang="en-US" b="1" dirty="0" err="1"/>
              <a:t>XGBoost</a:t>
            </a:r>
            <a:endParaRPr lang="en-US" dirty="0"/>
          </a:p>
          <a:p>
            <a:pPr>
              <a:buFont typeface="Arial" panose="020B0604020202020204" pitchFamily="34" charset="0"/>
              <a:buChar char="•"/>
            </a:pPr>
            <a:r>
              <a:rPr lang="en-US" b="1" dirty="0"/>
              <a:t>Accuracy</a:t>
            </a:r>
            <a:r>
              <a:rPr lang="en-US" dirty="0"/>
              <a:t>: 86% (after tuning) – This means our model is very reliable in detecting fraudulent reviews.</a:t>
            </a:r>
          </a:p>
          <a:p>
            <a:pPr>
              <a:buFont typeface="Arial" panose="020B0604020202020204" pitchFamily="34" charset="0"/>
              <a:buChar char="•"/>
            </a:pPr>
            <a:r>
              <a:rPr lang="en-US" b="1" dirty="0"/>
              <a:t>Model Performance Metrics</a:t>
            </a:r>
            <a:r>
              <a:rPr lang="en-US" dirty="0"/>
              <a:t>:</a:t>
            </a:r>
          </a:p>
          <a:p>
            <a:pPr marL="742950" lvl="1" indent="-285750">
              <a:buFont typeface="Arial" panose="020B0604020202020204" pitchFamily="34" charset="0"/>
              <a:buChar char="•"/>
            </a:pPr>
            <a:r>
              <a:rPr lang="en-US" b="1" dirty="0"/>
              <a:t>Precision</a:t>
            </a:r>
            <a:r>
              <a:rPr lang="en-US" dirty="0"/>
              <a:t>: 87% – This indicates that when the model flags a review as fraudulent, it’s likely correct.</a:t>
            </a:r>
          </a:p>
          <a:p>
            <a:pPr marL="742950" lvl="1" indent="-285750">
              <a:buFont typeface="Arial" panose="020B0604020202020204" pitchFamily="34" charset="0"/>
              <a:buChar char="•"/>
            </a:pPr>
            <a:r>
              <a:rPr lang="en-US" b="1" dirty="0"/>
              <a:t>Recall</a:t>
            </a:r>
            <a:r>
              <a:rPr lang="en-US" dirty="0"/>
              <a:t>: 86% – The model effectively identifies most genuine fraudulent reviews.</a:t>
            </a:r>
          </a:p>
          <a:p>
            <a:pPr marL="742950" lvl="1" indent="-285750">
              <a:buFont typeface="Arial" panose="020B0604020202020204" pitchFamily="34" charset="0"/>
              <a:buChar char="•"/>
            </a:pPr>
            <a:r>
              <a:rPr lang="en-US" b="1" dirty="0"/>
              <a:t>F1 Score</a:t>
            </a:r>
            <a:r>
              <a:rPr lang="en-US" dirty="0"/>
              <a:t>: 86% – This score shows a good balance between precision and recall.</a:t>
            </a:r>
          </a:p>
          <a:p>
            <a:pPr marL="742950" lvl="1" indent="-285750">
              <a:buFont typeface="Arial" panose="020B0604020202020204" pitchFamily="34" charset="0"/>
              <a:buChar char="•"/>
            </a:pPr>
            <a:endParaRPr lang="en-US" dirty="0"/>
          </a:p>
          <a:p>
            <a:r>
              <a:rPr lang="en-US" b="1" dirty="0"/>
              <a:t>Feature Importance</a:t>
            </a:r>
            <a:r>
              <a:rPr lang="en-US" dirty="0"/>
              <a:t>:</a:t>
            </a:r>
          </a:p>
          <a:p>
            <a:pPr>
              <a:buFont typeface="Arial" panose="020B0604020202020204" pitchFamily="34" charset="0"/>
              <a:buChar char="•"/>
            </a:pPr>
            <a:r>
              <a:rPr lang="en-US" dirty="0"/>
              <a:t>Key factors that help in detection include:</a:t>
            </a:r>
          </a:p>
          <a:p>
            <a:pPr marL="742950" lvl="1" indent="-285750">
              <a:buFont typeface="Arial" panose="020B0604020202020204" pitchFamily="34" charset="0"/>
              <a:buChar char="•"/>
            </a:pPr>
            <a:r>
              <a:rPr lang="en-US" b="1" dirty="0"/>
              <a:t>Word Frequency</a:t>
            </a:r>
            <a:r>
              <a:rPr lang="en-US" dirty="0"/>
              <a:t>: Common words used in reviews.</a:t>
            </a:r>
          </a:p>
          <a:p>
            <a:pPr marL="742950" lvl="1" indent="-285750">
              <a:buFont typeface="Arial" panose="020B0604020202020204" pitchFamily="34" charset="0"/>
              <a:buChar char="•"/>
            </a:pPr>
            <a:r>
              <a:rPr lang="en-US" b="1" dirty="0"/>
              <a:t>Sentiment Scores</a:t>
            </a:r>
            <a:r>
              <a:rPr lang="en-US" dirty="0"/>
              <a:t>: Overall feeling conveyed in the review.</a:t>
            </a:r>
          </a:p>
          <a:p>
            <a:pPr marL="742950" lvl="1" indent="-285750">
              <a:buFont typeface="Arial" panose="020B0604020202020204" pitchFamily="34" charset="0"/>
              <a:buChar char="•"/>
            </a:pPr>
            <a:r>
              <a:rPr lang="en-US" b="1" dirty="0"/>
              <a:t>Review Length</a:t>
            </a:r>
            <a:r>
              <a:rPr lang="en-US" dirty="0"/>
              <a:t>: Longer reviews may suggest inauthenticity.</a:t>
            </a:r>
          </a:p>
          <a:p>
            <a:pPr marL="742950" lvl="1" indent="-285750">
              <a:buFont typeface="Arial" panose="020B0604020202020204" pitchFamily="34" charset="0"/>
              <a:buChar char="•"/>
            </a:pPr>
            <a:endParaRPr lang="en-US" dirty="0"/>
          </a:p>
          <a:p>
            <a:r>
              <a:rPr lang="en-US" b="1" dirty="0"/>
              <a:t>Review Distribution</a:t>
            </a:r>
            <a:r>
              <a:rPr lang="en-US" dirty="0"/>
              <a:t>:</a:t>
            </a:r>
          </a:p>
          <a:p>
            <a:pPr>
              <a:buFont typeface="Arial" panose="020B0604020202020204" pitchFamily="34" charset="0"/>
              <a:buChar char="•"/>
            </a:pPr>
            <a:r>
              <a:rPr lang="en-US" b="1" dirty="0"/>
              <a:t>56%</a:t>
            </a:r>
            <a:r>
              <a:rPr lang="en-US" dirty="0"/>
              <a:t> of reviews are true (from verified purchases).</a:t>
            </a:r>
          </a:p>
          <a:p>
            <a:pPr>
              <a:buFont typeface="Arial" panose="020B0604020202020204" pitchFamily="34" charset="0"/>
              <a:buChar char="•"/>
            </a:pPr>
            <a:r>
              <a:rPr lang="en-US" b="1" dirty="0"/>
              <a:t>44%</a:t>
            </a:r>
            <a:r>
              <a:rPr lang="en-US" dirty="0"/>
              <a:t> are false (from non-verified purchases).</a:t>
            </a:r>
          </a:p>
          <a:p>
            <a:pPr>
              <a:buFont typeface="Arial" panose="020B0604020202020204" pitchFamily="34" charset="0"/>
              <a:buChar char="•"/>
            </a:pPr>
            <a:endParaRPr lang="en-US" dirty="0"/>
          </a:p>
          <a:p>
            <a:r>
              <a:rPr lang="en-US" b="1" dirty="0"/>
              <a:t>Validation</a:t>
            </a:r>
            <a:r>
              <a:rPr lang="en-US" dirty="0"/>
              <a:t>:</a:t>
            </a:r>
          </a:p>
          <a:p>
            <a:pPr>
              <a:buFont typeface="Arial" panose="020B0604020202020204" pitchFamily="34" charset="0"/>
              <a:buChar char="•"/>
            </a:pPr>
            <a:r>
              <a:rPr lang="en-US" dirty="0"/>
              <a:t>We used cross-validation to confirm that our model is robust and reliable.</a:t>
            </a:r>
          </a:p>
          <a:p>
            <a:pPr>
              <a:buFont typeface="Arial" panose="020B0604020202020204" pitchFamily="34" charset="0"/>
              <a:buChar char="•"/>
            </a:pPr>
            <a:endParaRPr lang="en-US" dirty="0"/>
          </a:p>
          <a:p>
            <a:r>
              <a:rPr lang="en-US" b="1" dirty="0"/>
              <a:t>Deployment Ready</a:t>
            </a:r>
            <a:r>
              <a:rPr lang="en-US" dirty="0"/>
              <a:t>:</a:t>
            </a:r>
          </a:p>
          <a:p>
            <a:pPr>
              <a:buFont typeface="Arial" panose="020B0604020202020204" pitchFamily="34" charset="0"/>
              <a:buChar char="•"/>
            </a:pPr>
            <a:r>
              <a:rPr lang="en-US" dirty="0"/>
              <a:t>The model can be easily integrated with your existing systems, ensuring a smooth transition.</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b="1" dirty="0"/>
              <a:t>Implementation Plan Overview</a:t>
            </a:r>
            <a:endParaRPr lang="en-US" dirty="0"/>
          </a:p>
          <a:p>
            <a:pPr>
              <a:buFont typeface="+mj-lt"/>
              <a:buAutoNum type="arabicPeriod"/>
            </a:pPr>
            <a:r>
              <a:rPr lang="en-US" b="1" dirty="0"/>
              <a:t>User-Friendly Dashboard</a:t>
            </a:r>
            <a:r>
              <a:rPr lang="en-US" dirty="0"/>
              <a:t>:</a:t>
            </a:r>
          </a:p>
          <a:p>
            <a:pPr marL="742950" lvl="1" indent="-285750">
              <a:buFont typeface="+mj-lt"/>
              <a:buAutoNum type="arabicPeriod"/>
            </a:pPr>
            <a:r>
              <a:rPr lang="en-US" dirty="0"/>
              <a:t>We will create a dashboard that visualizes fraud detection results in real time, making it easy for users to navigate and receive alerts for any suspicious review activities.</a:t>
            </a:r>
          </a:p>
          <a:p>
            <a:pPr>
              <a:buFont typeface="+mj-lt"/>
              <a:buAutoNum type="arabicPeriod"/>
            </a:pPr>
            <a:r>
              <a:rPr lang="en-US" b="1" dirty="0"/>
              <a:t>API Integration</a:t>
            </a:r>
            <a:r>
              <a:rPr lang="en-US" dirty="0"/>
              <a:t>:</a:t>
            </a:r>
          </a:p>
          <a:p>
            <a:pPr marL="742950" lvl="1" indent="-285750">
              <a:buFont typeface="+mj-lt"/>
              <a:buAutoNum type="arabicPeriod"/>
            </a:pPr>
            <a:r>
              <a:rPr lang="en-US" dirty="0"/>
              <a:t>Our solution will seamlessly integrate with your existing review management systems, enabling automated fraud detection and reporting while supporting various data formats for flexibility.</a:t>
            </a:r>
          </a:p>
          <a:p>
            <a:pPr>
              <a:buFont typeface="+mj-lt"/>
              <a:buAutoNum type="arabicPeriod"/>
            </a:pPr>
            <a:r>
              <a:rPr lang="en-US" b="1" dirty="0"/>
              <a:t>Training and Support</a:t>
            </a:r>
            <a:r>
              <a:rPr lang="en-US" dirty="0"/>
              <a:t>:</a:t>
            </a:r>
          </a:p>
          <a:p>
            <a:pPr marL="742950" lvl="1" indent="-285750">
              <a:buFont typeface="+mj-lt"/>
              <a:buAutoNum type="arabicPeriod"/>
            </a:pPr>
            <a:r>
              <a:rPr lang="en-US" dirty="0"/>
              <a:t>We’ll provide comprehensive training sessions for your staff, along with user manuals and ongoing technical support. Regular updates will also be provided to enhance functionality over time.</a:t>
            </a:r>
          </a:p>
          <a:p>
            <a:pPr>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6A1370E-4541-4B3E-8E49-97A4F8B75D84}" type="slidenum">
              <a:rPr lang="en-AU" smtClean="0"/>
              <a:t>24</a:t>
            </a:fld>
            <a:endParaRPr lang="en-AU"/>
          </a:p>
        </p:txBody>
      </p:sp>
    </p:spTree>
    <p:extLst>
      <p:ext uri="{BB962C8B-B14F-4D97-AF65-F5344CB8AC3E}">
        <p14:creationId xmlns:p14="http://schemas.microsoft.com/office/powerpoint/2010/main" val="3764473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for your time and attention</a:t>
            </a:r>
            <a:endParaRPr lang="en-AU"/>
          </a:p>
        </p:txBody>
      </p:sp>
      <p:sp>
        <p:nvSpPr>
          <p:cNvPr id="4" name="Slide Number Placeholder 3"/>
          <p:cNvSpPr>
            <a:spLocks noGrp="1"/>
          </p:cNvSpPr>
          <p:nvPr>
            <p:ph type="sldNum" sz="quarter" idx="5"/>
          </p:nvPr>
        </p:nvSpPr>
        <p:spPr/>
        <p:txBody>
          <a:bodyPr/>
          <a:lstStyle/>
          <a:p>
            <a:fld id="{36A1370E-4541-4B3E-8E49-97A4F8B75D84}" type="slidenum">
              <a:rPr lang="en-AU" smtClean="0"/>
              <a:t>25</a:t>
            </a:fld>
            <a:endParaRPr lang="en-AU"/>
          </a:p>
        </p:txBody>
      </p:sp>
    </p:spTree>
    <p:extLst>
      <p:ext uri="{BB962C8B-B14F-4D97-AF65-F5344CB8AC3E}">
        <p14:creationId xmlns:p14="http://schemas.microsoft.com/office/powerpoint/2010/main" val="4159057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C1C"/>
                </a:solidFill>
                <a:effectLst/>
                <a:latin typeface="Inter"/>
              </a:rPr>
              <a:t>Let’s take a look at our agenda for today's presentation: </a:t>
            </a:r>
          </a:p>
          <a:p>
            <a:pPr marL="228600" indent="-228600">
              <a:buAutoNum type="arabicPeriod"/>
            </a:pPr>
            <a:r>
              <a:rPr lang="en-US" b="0" i="0" dirty="0">
                <a:solidFill>
                  <a:srgbClr val="1C1C1C"/>
                </a:solidFill>
                <a:effectLst/>
                <a:latin typeface="Inter"/>
              </a:rPr>
              <a:t>Overview of the problem of fraudulent reviews. </a:t>
            </a:r>
          </a:p>
          <a:p>
            <a:pPr marL="228600" indent="-228600">
              <a:buAutoNum type="arabicPeriod"/>
            </a:pPr>
            <a:r>
              <a:rPr lang="en-US" b="0" i="0" dirty="0">
                <a:solidFill>
                  <a:srgbClr val="1C1C1C"/>
                </a:solidFill>
                <a:effectLst/>
                <a:latin typeface="Inter"/>
              </a:rPr>
              <a:t> Key stakeholders and their concerns. </a:t>
            </a:r>
          </a:p>
          <a:p>
            <a:pPr marL="228600" indent="-228600">
              <a:buAutoNum type="arabicPeriod"/>
            </a:pPr>
            <a:r>
              <a:rPr lang="en-US" b="0" i="0" dirty="0">
                <a:solidFill>
                  <a:srgbClr val="1C1C1C"/>
                </a:solidFill>
                <a:effectLst/>
                <a:latin typeface="Inter"/>
              </a:rPr>
              <a:t> Business and data questions guiding our project.</a:t>
            </a:r>
          </a:p>
          <a:p>
            <a:pPr marL="228600" indent="-228600">
              <a:buAutoNum type="arabicPeriod"/>
            </a:pPr>
            <a:r>
              <a:rPr lang="en-US" b="0" i="0" dirty="0">
                <a:solidFill>
                  <a:srgbClr val="1C1C1C"/>
                </a:solidFill>
                <a:effectLst/>
                <a:latin typeface="Inter"/>
              </a:rPr>
              <a:t>  Data science process and findings from our exploratory analysis.</a:t>
            </a:r>
          </a:p>
          <a:p>
            <a:pPr marL="228600" indent="-228600">
              <a:buAutoNum type="arabicPeriod"/>
            </a:pPr>
            <a:r>
              <a:rPr lang="en-US" b="0" i="0" dirty="0">
                <a:solidFill>
                  <a:srgbClr val="1C1C1C"/>
                </a:solidFill>
                <a:effectLst/>
                <a:latin typeface="Inter"/>
              </a:rPr>
              <a:t>  Modeling phase and results.</a:t>
            </a:r>
          </a:p>
          <a:p>
            <a:pPr marL="228600" indent="-228600">
              <a:buAutoNum type="arabicPeriod"/>
            </a:pPr>
            <a:r>
              <a:rPr lang="en-US" b="0" i="0" dirty="0">
                <a:solidFill>
                  <a:srgbClr val="1C1C1C"/>
                </a:solidFill>
                <a:effectLst/>
                <a:latin typeface="Inter"/>
              </a:rPr>
              <a:t>  Implementation strategies. </a:t>
            </a:r>
          </a:p>
          <a:p>
            <a:pPr marL="228600" indent="-228600">
              <a:buAutoNum type="arabicPeriod"/>
            </a:pPr>
            <a:r>
              <a:rPr lang="en-US" b="0" i="0" dirty="0">
                <a:solidFill>
                  <a:srgbClr val="1C1C1C"/>
                </a:solidFill>
                <a:effectLst/>
                <a:latin typeface="Inter"/>
              </a:rPr>
              <a:t> Key takeaways and next steps."</a:t>
            </a:r>
            <a:endParaRPr lang="en-US" b="1" dirty="0"/>
          </a:p>
          <a:p>
            <a:endParaRPr lang="en-US" b="1" dirty="0"/>
          </a:p>
          <a:p>
            <a:endParaRPr lang="en-US" b="1" dirty="0"/>
          </a:p>
          <a:p>
            <a:endParaRPr lang="en-US" dirty="0"/>
          </a:p>
          <a:p>
            <a:endParaRPr lang="en-US" b="1" dirty="0"/>
          </a:p>
          <a:p>
            <a:endParaRPr lang="en-US" b="1" dirty="0"/>
          </a:p>
          <a:p>
            <a:endParaRPr lang="en-AU" dirty="0"/>
          </a:p>
        </p:txBody>
      </p:sp>
      <p:sp>
        <p:nvSpPr>
          <p:cNvPr id="4" name="Slide Number Placeholder 3"/>
          <p:cNvSpPr>
            <a:spLocks noGrp="1"/>
          </p:cNvSpPr>
          <p:nvPr>
            <p:ph type="sldNum" sz="quarter" idx="5"/>
          </p:nvPr>
        </p:nvSpPr>
        <p:spPr/>
        <p:txBody>
          <a:bodyPr/>
          <a:lstStyle/>
          <a:p>
            <a:fld id="{36A1370E-4541-4B3E-8E49-97A4F8B75D84}" type="slidenum">
              <a:rPr lang="en-AU" smtClean="0"/>
              <a:t>3</a:t>
            </a:fld>
            <a:endParaRPr lang="en-AU"/>
          </a:p>
        </p:txBody>
      </p:sp>
    </p:spTree>
    <p:extLst>
      <p:ext uri="{BB962C8B-B14F-4D97-AF65-F5344CB8AC3E}">
        <p14:creationId xmlns:p14="http://schemas.microsoft.com/office/powerpoint/2010/main" val="2138142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Fraudulent reviews pose several challenges, including loss of consumer trust, revenue impact, increased complaints, regulatory risks, difficulty in identifying genuine reviews, and lack of effective monitoring tools.</a:t>
            </a:r>
          </a:p>
          <a:p>
            <a:pPr>
              <a:buFont typeface="Arial" panose="020B0604020202020204" pitchFamily="34" charset="0"/>
              <a:buChar char="•"/>
            </a:pPr>
            <a:endParaRPr lang="en-US" dirty="0"/>
          </a:p>
          <a:p>
            <a:pPr>
              <a:buFont typeface="Arial" panose="020B0604020202020204" pitchFamily="34" charset="0"/>
              <a:buChar char="•"/>
            </a:pPr>
            <a:r>
              <a:rPr lang="en-US" dirty="0"/>
              <a:t>=============================================================================</a:t>
            </a:r>
          </a:p>
          <a:p>
            <a:pPr>
              <a:buFont typeface="Arial" panose="020B0604020202020204" pitchFamily="34" charset="0"/>
              <a:buChar char="•"/>
            </a:pPr>
            <a:endParaRPr lang="en-US" dirty="0"/>
          </a:p>
          <a:p>
            <a:pPr>
              <a:buFont typeface="Arial" panose="020B0604020202020204" pitchFamily="34" charset="0"/>
              <a:buChar char="•"/>
            </a:pPr>
            <a:r>
              <a:rPr lang="en-US" dirty="0"/>
              <a:t>“Let’s start by discussing the key challenges posed by review fraud:”</a:t>
            </a:r>
          </a:p>
          <a:p>
            <a:pPr marL="742950" lvl="1" indent="-285750">
              <a:buFont typeface="Arial" panose="020B0604020202020204" pitchFamily="34" charset="0"/>
              <a:buChar char="•"/>
            </a:pPr>
            <a:r>
              <a:rPr lang="en-US" dirty="0"/>
              <a:t>“1. </a:t>
            </a:r>
            <a:r>
              <a:rPr lang="en-US" b="1" dirty="0"/>
              <a:t>Loss of Consumer Trust:</a:t>
            </a:r>
            <a:r>
              <a:rPr lang="en-US" dirty="0"/>
              <a:t> Fraudulent reviews can significantly erode customer trust in your brand.”</a:t>
            </a:r>
          </a:p>
          <a:p>
            <a:pPr marL="742950" lvl="1" indent="-285750">
              <a:buFont typeface="Arial" panose="020B0604020202020204" pitchFamily="34" charset="0"/>
              <a:buChar char="•"/>
            </a:pPr>
            <a:r>
              <a:rPr lang="en-US" dirty="0"/>
              <a:t>“2. </a:t>
            </a:r>
            <a:r>
              <a:rPr lang="en-US" b="1" dirty="0"/>
              <a:t>Revenue Impact:</a:t>
            </a:r>
            <a:r>
              <a:rPr lang="en-US" dirty="0"/>
              <a:t> Fake reviews lead to lost sales and decreased profits.”</a:t>
            </a:r>
          </a:p>
          <a:p>
            <a:pPr marL="742950" lvl="1" indent="-285750">
              <a:buFont typeface="Arial" panose="020B0604020202020204" pitchFamily="34" charset="0"/>
              <a:buChar char="•"/>
            </a:pPr>
            <a:r>
              <a:rPr lang="en-US" dirty="0"/>
              <a:t>“3. </a:t>
            </a:r>
            <a:r>
              <a:rPr lang="en-US" b="1" dirty="0"/>
              <a:t>Increased Customer Complaints and Returns:</a:t>
            </a:r>
            <a:r>
              <a:rPr lang="en-US" dirty="0"/>
              <a:t> Misleading reviews often result in higher customer complaints and product returns.”</a:t>
            </a:r>
          </a:p>
          <a:p>
            <a:pPr marL="742950" lvl="1" indent="-285750">
              <a:buFont typeface="Arial" panose="020B0604020202020204" pitchFamily="34" charset="0"/>
              <a:buChar char="•"/>
            </a:pPr>
            <a:r>
              <a:rPr lang="en-US" dirty="0"/>
              <a:t>“4. </a:t>
            </a:r>
            <a:r>
              <a:rPr lang="en-US" b="1" dirty="0"/>
              <a:t>Regulatory Compliance Risks:</a:t>
            </a:r>
            <a:r>
              <a:rPr lang="en-US" dirty="0"/>
              <a:t> Ignoring the issue of review fraud may expose your business to potential legal risks.”</a:t>
            </a:r>
          </a:p>
          <a:p>
            <a:pPr marL="742950" lvl="1" indent="-285750">
              <a:buFont typeface="Arial" panose="020B0604020202020204" pitchFamily="34" charset="0"/>
              <a:buChar char="•"/>
            </a:pPr>
            <a:r>
              <a:rPr lang="en-US" dirty="0"/>
              <a:t>“5. </a:t>
            </a:r>
            <a:r>
              <a:rPr lang="en-US" b="1" dirty="0"/>
              <a:t>Difficulty in Identifying Genuine vs. Fake Reviews:</a:t>
            </a:r>
            <a:r>
              <a:rPr lang="en-US" dirty="0"/>
              <a:t> Consumers struggle to distinguish between authentic and fake reviews.”</a:t>
            </a:r>
          </a:p>
          <a:p>
            <a:pPr marL="742950" lvl="1" indent="-285750">
              <a:buFont typeface="Arial" panose="020B0604020202020204" pitchFamily="34" charset="0"/>
              <a:buChar char="•"/>
            </a:pPr>
            <a:r>
              <a:rPr lang="en-US" dirty="0"/>
              <a:t>“6. </a:t>
            </a:r>
            <a:r>
              <a:rPr lang="en-US" b="1" dirty="0"/>
              <a:t>Lack of Effective Monitoring Tools:</a:t>
            </a:r>
            <a:r>
              <a:rPr lang="en-US" dirty="0"/>
              <a:t> Many businesses lack the necessary tools to manage and monitor reviews effectively.”</a:t>
            </a:r>
          </a:p>
          <a:p>
            <a:endParaRPr lang="en-US" b="1" dirty="0"/>
          </a:p>
          <a:p>
            <a:endParaRPr lang="en-US" b="1" dirty="0"/>
          </a:p>
          <a:p>
            <a:r>
              <a:rPr lang="en-US" b="1" dirty="0"/>
              <a:t>==========================================================</a:t>
            </a:r>
          </a:p>
          <a:p>
            <a:endParaRPr lang="en-US" b="1" dirty="0"/>
          </a:p>
          <a:p>
            <a:endParaRPr lang="en-US" b="1" dirty="0"/>
          </a:p>
          <a:p>
            <a:endParaRPr lang="en-US" b="1" dirty="0"/>
          </a:p>
          <a:p>
            <a:endParaRPr lang="en-US" dirty="0"/>
          </a:p>
        </p:txBody>
      </p:sp>
      <p:sp>
        <p:nvSpPr>
          <p:cNvPr id="4" name="Slide Number Placeholder 3"/>
          <p:cNvSpPr>
            <a:spLocks noGrp="1"/>
          </p:cNvSpPr>
          <p:nvPr>
            <p:ph type="sldNum" sz="quarter" idx="5"/>
          </p:nvPr>
        </p:nvSpPr>
        <p:spPr/>
        <p:txBody>
          <a:bodyPr/>
          <a:lstStyle/>
          <a:p>
            <a:fld id="{36A1370E-4541-4B3E-8E49-97A4F8B75D84}" type="slidenum">
              <a:rPr lang="en-AU" smtClean="0"/>
              <a:t>4</a:t>
            </a:fld>
            <a:endParaRPr lang="en-AU"/>
          </a:p>
        </p:txBody>
      </p:sp>
    </p:spTree>
    <p:extLst>
      <p:ext uri="{BB962C8B-B14F-4D97-AF65-F5344CB8AC3E}">
        <p14:creationId xmlns:p14="http://schemas.microsoft.com/office/powerpoint/2010/main" val="4250060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pPr>
              <a:buFont typeface="Arial" panose="020B0604020202020204" pitchFamily="34" charset="0"/>
              <a:buChar char="•"/>
            </a:pPr>
            <a:r>
              <a:rPr lang="en-US" b="1" dirty="0"/>
              <a:t> </a:t>
            </a:r>
            <a:r>
              <a:rPr lang="en-US" dirty="0"/>
              <a:t>“Now, let’s look at the key stakeholders affected by these challenges:”</a:t>
            </a:r>
          </a:p>
          <a:p>
            <a:pPr marL="742950" lvl="1" indent="-285750">
              <a:buFont typeface="Arial" panose="020B0604020202020204" pitchFamily="34" charset="0"/>
              <a:buChar char="•"/>
            </a:pPr>
            <a:r>
              <a:rPr lang="en-US" dirty="0"/>
              <a:t>“</a:t>
            </a:r>
            <a:r>
              <a:rPr lang="en-US" b="1" dirty="0"/>
              <a:t>Consumers:</a:t>
            </a:r>
            <a:r>
              <a:rPr lang="en-US" dirty="0"/>
              <a:t> Rely on authentic reviews to make informed purchasing decisions.”</a:t>
            </a:r>
          </a:p>
          <a:p>
            <a:pPr marL="742950" lvl="1" indent="-285750">
              <a:buFont typeface="Arial" panose="020B0604020202020204" pitchFamily="34" charset="0"/>
              <a:buChar char="•"/>
            </a:pPr>
            <a:r>
              <a:rPr lang="en-US" dirty="0"/>
              <a:t>“</a:t>
            </a:r>
            <a:r>
              <a:rPr lang="en-US" b="1" dirty="0"/>
              <a:t>E-commerce Platforms:</a:t>
            </a:r>
            <a:r>
              <a:rPr lang="en-US" dirty="0"/>
              <a:t> Strive to maintain credibility and trustworthiness among their users.”</a:t>
            </a:r>
          </a:p>
          <a:p>
            <a:pPr marL="742950" lvl="1" indent="-285750">
              <a:buFont typeface="Arial" panose="020B0604020202020204" pitchFamily="34" charset="0"/>
              <a:buChar char="•"/>
            </a:pPr>
            <a:r>
              <a:rPr lang="en-US" dirty="0"/>
              <a:t>“</a:t>
            </a:r>
            <a:r>
              <a:rPr lang="en-US" b="1" dirty="0"/>
              <a:t>Businesses and Brands:</a:t>
            </a:r>
            <a:r>
              <a:rPr lang="en-US" dirty="0"/>
              <a:t> Aim to protect their reputation and prevent losses caused by fraudulent reviews.”</a:t>
            </a:r>
          </a:p>
          <a:p>
            <a:pPr marL="742950" lvl="1" indent="-285750">
              <a:buFont typeface="Arial" panose="020B0604020202020204" pitchFamily="34" charset="0"/>
              <a:buChar char="•"/>
            </a:pPr>
            <a:r>
              <a:rPr lang="en-US" dirty="0"/>
              <a:t>“</a:t>
            </a:r>
            <a:r>
              <a:rPr lang="en-US" b="1" dirty="0"/>
              <a:t>Review Platforms:</a:t>
            </a:r>
            <a:r>
              <a:rPr lang="en-US" dirty="0"/>
              <a:t> Need effective systems to monitor and ensure review authenticity.”</a:t>
            </a:r>
          </a:p>
          <a:p>
            <a:pPr marL="742950" lvl="1" indent="-285750">
              <a:buFont typeface="Arial" panose="020B0604020202020204" pitchFamily="34" charset="0"/>
              <a:buChar char="•"/>
            </a:pPr>
            <a:r>
              <a:rPr lang="en-US" dirty="0"/>
              <a:t>“</a:t>
            </a:r>
            <a:r>
              <a:rPr lang="en-US" b="1" dirty="0"/>
              <a:t>Regulatory Authorities:</a:t>
            </a:r>
            <a:r>
              <a:rPr lang="en-US" dirty="0"/>
              <a:t> Focus on enforcing fair practices and consumer protection in online markets.”</a:t>
            </a:r>
          </a:p>
          <a:p>
            <a:pPr marL="742950" lvl="1" indent="-285750">
              <a:buFont typeface="Arial" panose="020B0604020202020204" pitchFamily="34" charset="0"/>
              <a:buChar char="•"/>
            </a:pPr>
            <a:r>
              <a:rPr lang="en-US" dirty="0"/>
              <a:t>“</a:t>
            </a:r>
            <a:r>
              <a:rPr lang="en-US" b="1" dirty="0"/>
              <a:t>Data Scientists and Analysts:</a:t>
            </a:r>
            <a:r>
              <a:rPr lang="en-US" dirty="0"/>
              <a:t> Work on developing and implementing fraud detection models.”</a:t>
            </a:r>
          </a:p>
          <a:p>
            <a:pPr>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6A1370E-4541-4B3E-8E49-97A4F8B75D84}" type="slidenum">
              <a:rPr lang="en-AU" smtClean="0"/>
              <a:t>5</a:t>
            </a:fld>
            <a:endParaRPr lang="en-AU"/>
          </a:p>
        </p:txBody>
      </p:sp>
    </p:spTree>
    <p:extLst>
      <p:ext uri="{BB962C8B-B14F-4D97-AF65-F5344CB8AC3E}">
        <p14:creationId xmlns:p14="http://schemas.microsoft.com/office/powerpoint/2010/main" val="943754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key stakeholders and their concerns, let's focus on the business and data questions that will shape our project.</a:t>
            </a:r>
          </a:p>
          <a:p>
            <a:r>
              <a:rPr lang="en-US" dirty="0"/>
              <a:t>First, we need to define our business objectives and determine what metrics or </a:t>
            </a:r>
            <a:r>
              <a:rPr lang="en-AU" dirty="0"/>
              <a:t>KPIs</a:t>
            </a:r>
            <a:r>
              <a:rPr lang="en-US" dirty="0"/>
              <a:t>  </a:t>
            </a:r>
            <a:r>
              <a:rPr lang="en-AU" dirty="0"/>
              <a:t>(Key Performance Indicators  )</a:t>
            </a:r>
            <a:r>
              <a:rPr lang="en-US" dirty="0"/>
              <a:t>will measure our success. </a:t>
            </a:r>
          </a:p>
          <a:p>
            <a:endParaRPr lang="en-US" dirty="0"/>
          </a:p>
          <a:p>
            <a:r>
              <a:rPr lang="en-US" dirty="0"/>
              <a:t>Next, we'll explore the characteristics that distinguish genuine reviews from fraudulent ones and identify the available data sources, ensuring we maintain data quality.</a:t>
            </a:r>
          </a:p>
          <a:p>
            <a:endParaRPr lang="en-US" dirty="0"/>
          </a:p>
          <a:p>
            <a:r>
              <a:rPr lang="en-US" dirty="0"/>
              <a:t>We will also investigate how machine learning models can effectively classify reviews and how we can integrate our findings into existing systems.</a:t>
            </a:r>
          </a:p>
          <a:p>
            <a:endParaRPr lang="en-US" dirty="0"/>
          </a:p>
          <a:p>
            <a:r>
              <a:rPr lang="en-US" dirty="0"/>
              <a:t> Finally, we must consider potential challenges in data collection and analysis, along with strategies to mitigate those risks.</a:t>
            </a:r>
          </a:p>
          <a:p>
            <a:r>
              <a:rPr lang="en-US" dirty="0"/>
              <a:t>========================================================================================================================</a:t>
            </a:r>
          </a:p>
          <a:p>
            <a:r>
              <a:rPr lang="en-US" dirty="0"/>
              <a:t>By answering these questions, we align our project with stakeholder needs and build a strong foundation for our fraud detection solution.”</a:t>
            </a:r>
          </a:p>
          <a:p>
            <a:endParaRPr lang="en-AU" dirty="0"/>
          </a:p>
        </p:txBody>
      </p:sp>
      <p:sp>
        <p:nvSpPr>
          <p:cNvPr id="4" name="Slide Number Placeholder 3"/>
          <p:cNvSpPr>
            <a:spLocks noGrp="1"/>
          </p:cNvSpPr>
          <p:nvPr>
            <p:ph type="sldNum" sz="quarter" idx="5"/>
          </p:nvPr>
        </p:nvSpPr>
        <p:spPr/>
        <p:txBody>
          <a:bodyPr/>
          <a:lstStyle/>
          <a:p>
            <a:fld id="{36A1370E-4541-4B3E-8E49-97A4F8B75D84}" type="slidenum">
              <a:rPr lang="en-AU" smtClean="0"/>
              <a:t>6</a:t>
            </a:fld>
            <a:endParaRPr lang="en-AU"/>
          </a:p>
        </p:txBody>
      </p:sp>
    </p:spTree>
    <p:extLst>
      <p:ext uri="{BB962C8B-B14F-4D97-AF65-F5344CB8AC3E}">
        <p14:creationId xmlns:p14="http://schemas.microsoft.com/office/powerpoint/2010/main" val="2659207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identified the key business and data questions, we will now focus on the data science process that will guide our project. </a:t>
            </a:r>
          </a:p>
          <a:p>
            <a:r>
              <a:rPr lang="en-US" dirty="0"/>
              <a:t>This process includes collecting labeled review data, preprocessing for quality, feature engineering, and selecting suitable algorithms such as Random Forest, Support Vector Machine, and </a:t>
            </a:r>
            <a:r>
              <a:rPr lang="en-US" dirty="0" err="1"/>
              <a:t>XGBoost</a:t>
            </a:r>
            <a:r>
              <a:rPr lang="en-US" dirty="0"/>
              <a:t> to combat review fraud</a:t>
            </a:r>
            <a:endParaRPr lang="en-AU" dirty="0"/>
          </a:p>
        </p:txBody>
      </p:sp>
      <p:sp>
        <p:nvSpPr>
          <p:cNvPr id="4" name="Slide Number Placeholder 3"/>
          <p:cNvSpPr>
            <a:spLocks noGrp="1"/>
          </p:cNvSpPr>
          <p:nvPr>
            <p:ph type="sldNum" sz="quarter" idx="5"/>
          </p:nvPr>
        </p:nvSpPr>
        <p:spPr/>
        <p:txBody>
          <a:bodyPr/>
          <a:lstStyle/>
          <a:p>
            <a:fld id="{36A1370E-4541-4B3E-8E49-97A4F8B75D84}" type="slidenum">
              <a:rPr lang="en-AU" smtClean="0"/>
              <a:t>7</a:t>
            </a:fld>
            <a:endParaRPr lang="en-AU"/>
          </a:p>
        </p:txBody>
      </p:sp>
    </p:spTree>
    <p:extLst>
      <p:ext uri="{BB962C8B-B14F-4D97-AF65-F5344CB8AC3E}">
        <p14:creationId xmlns:p14="http://schemas.microsoft.com/office/powerpoint/2010/main" val="169355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includes reviews from 9 UK stores, mainly Amazon, focusing on laundry products from Unilever. 77% of the reviews are organic, with common positive feedback like 'good' and 'great value.' Most data is from the Personal Care category, and the dataset covers various product details across eight dimensions. It provides a solid base for analyzing customer sentiment</a:t>
            </a:r>
          </a:p>
          <a:p>
            <a:endParaRPr lang="en-US" dirty="0"/>
          </a:p>
          <a:p>
            <a:r>
              <a:rPr lang="en-US" dirty="0"/>
              <a:t>Now, let's move on to the Exploratory Data Analysis (EDA) phase. This helps us understand the underlying patterns, trends, and insights from the dataset</a:t>
            </a:r>
          </a:p>
          <a:p>
            <a:endParaRPr lang="en-US" dirty="0"/>
          </a:p>
          <a:p>
            <a:endParaRPr lang="en-AU" dirty="0"/>
          </a:p>
        </p:txBody>
      </p:sp>
      <p:sp>
        <p:nvSpPr>
          <p:cNvPr id="4" name="Slide Number Placeholder 3"/>
          <p:cNvSpPr>
            <a:spLocks noGrp="1"/>
          </p:cNvSpPr>
          <p:nvPr>
            <p:ph type="sldNum" sz="quarter" idx="5"/>
          </p:nvPr>
        </p:nvSpPr>
        <p:spPr/>
        <p:txBody>
          <a:bodyPr/>
          <a:lstStyle/>
          <a:p>
            <a:fld id="{36A1370E-4541-4B3E-8E49-97A4F8B75D84}" type="slidenum">
              <a:rPr lang="en-AU" smtClean="0"/>
              <a:t>8</a:t>
            </a:fld>
            <a:endParaRPr lang="en-AU"/>
          </a:p>
        </p:txBody>
      </p:sp>
    </p:spTree>
    <p:extLst>
      <p:ext uri="{BB962C8B-B14F-4D97-AF65-F5344CB8AC3E}">
        <p14:creationId xmlns:p14="http://schemas.microsoft.com/office/powerpoint/2010/main" val="3408355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move on to the Exploratory Data Analysis (EDA) phase. This helps us understand the underlying patterns, trends, and insights from the dataset</a:t>
            </a:r>
          </a:p>
          <a:p>
            <a:endParaRPr lang="en-AU" dirty="0"/>
          </a:p>
        </p:txBody>
      </p:sp>
      <p:sp>
        <p:nvSpPr>
          <p:cNvPr id="4" name="Slide Number Placeholder 3"/>
          <p:cNvSpPr>
            <a:spLocks noGrp="1"/>
          </p:cNvSpPr>
          <p:nvPr>
            <p:ph type="sldNum" sz="quarter" idx="5"/>
          </p:nvPr>
        </p:nvSpPr>
        <p:spPr/>
        <p:txBody>
          <a:bodyPr/>
          <a:lstStyle/>
          <a:p>
            <a:fld id="{36A1370E-4541-4B3E-8E49-97A4F8B75D84}" type="slidenum">
              <a:rPr lang="en-AU" smtClean="0"/>
              <a:t>9</a:t>
            </a:fld>
            <a:endParaRPr lang="en-AU"/>
          </a:p>
        </p:txBody>
      </p:sp>
    </p:spTree>
    <p:extLst>
      <p:ext uri="{BB962C8B-B14F-4D97-AF65-F5344CB8AC3E}">
        <p14:creationId xmlns:p14="http://schemas.microsoft.com/office/powerpoint/2010/main" val="1436468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10/18/2024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78257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10/18/2024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283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10/18/2024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49160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10/18/2024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0668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10/18/2024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93320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10/18/2024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80681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10/18/2024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7940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10/18/2024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5281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10/18/2024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317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10/18/2024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96413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10/18/2024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60094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10/18/2024</a:t>
            </a:fld>
            <a:endParaRPr lang="en-US"/>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2389626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38" r:id="rId6"/>
    <p:sldLayoutId id="2147483734" r:id="rId7"/>
    <p:sldLayoutId id="2147483735" r:id="rId8"/>
    <p:sldLayoutId id="2147483736" r:id="rId9"/>
    <p:sldLayoutId id="2147483737" r:id="rId10"/>
    <p:sldLayoutId id="214748373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kena-patel-85341b23/"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hyperlink" Target="https://github.com/kena3188/Fraud-Detection-in-Online-Consumer-Review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8.pn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rawpixel.com/image/591602/geometrical-abstract-background"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www.rawpixel.com/image/591602/geometrical-abstract-backgroun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fba.help/amazon-is-flooded-with-fake-review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60" name="Group 59">
            <a:extLst>
              <a:ext uri="{FF2B5EF4-FFF2-40B4-BE49-F238E27FC236}">
                <a16:creationId xmlns:a16="http://schemas.microsoft.com/office/drawing/2014/main" id="{55FA838A-0E6E-4C88-AD16-9F85F559A8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776151C-B860-4795-BFFE-F03EA5ED1D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09A6CDA-1F80-461D-8F38-7CB1291434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DB1976-3A6B-4C16-97AC-67C792186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CA8B170-F785-4124-87F7-3572171AFC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9AF682-A8D7-4472-A839-942C27784F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7C796E0-2433-4EC2-BC73-AE164D10E3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0062F3-843F-4526-900A-D2E208793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DCB46FC-1F32-4277-859B-CA43B63EC6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A8221B7-2F05-4B1C-86FD-19584DC95D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2AF832F-AB88-42C7-B2F7-4BF3659A5F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9BC4C10-0437-44D7-9B16-5D65CBDE5B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3635B49-FBB3-46C2-9DF8-CF0075EE3C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C6703F5-894D-4289-97F5-E57DD4092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005768-6A84-42F3-B812-F73EFC6A34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764DCF-F546-4CF1-AD5D-48FC34631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D4A8437-E10D-4D18-8C3F-DA4A6CF4F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16393C-72E3-4119-8F85-2BE2F3335F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E950CD-0BA2-4E8E-8A28-238F5A128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4E765B-48B0-4E85-8F07-5A919C71D1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B66722-3EF0-4F8A-9DC8-78E0707CB9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AF9B387-70F9-4CAC-A228-6CE60EC3F5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7FA5C8-229C-44FF-B402-6F923E45C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EBC897A-E45F-4C79-AF98-0822C279A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AB8DD1-BC74-473C-A3BD-D8FB548B5F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7BBCDF-045D-48C1-A45C-BEEB892B36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43A2613-A9FC-4330-8BF0-AF8AA2A23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6C82F6-F384-4FF8-8C8D-E2E8C4F3E0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A1AD9FE-6990-40AF-BA95-B0CB398A44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A32048C-7FE5-4B3D-9FC0-C544A1217D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1D93C9-C94C-4F4C-97DA-01D1AF5E97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596736-466A-49D2-9B3C-FC567257C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691078" y="3439315"/>
            <a:ext cx="10809844" cy="1236856"/>
          </a:xfrm>
        </p:spPr>
        <p:txBody>
          <a:bodyPr anchor="t">
            <a:normAutofit fontScale="90000"/>
          </a:bodyPr>
          <a:lstStyle/>
          <a:p>
            <a:pPr>
              <a:lnSpc>
                <a:spcPct val="90000"/>
              </a:lnSpc>
            </a:pPr>
            <a:r>
              <a:rPr lang="en-US" dirty="0">
                <a:latin typeface="Franklin Gothic Medium"/>
              </a:rPr>
              <a:t>Fraud Detection in Online Consumer Reviews</a:t>
            </a:r>
            <a:endParaRPr lang="en-US" dirty="0"/>
          </a:p>
        </p:txBody>
      </p:sp>
      <p:sp>
        <p:nvSpPr>
          <p:cNvPr id="3" name="Subtitle 2"/>
          <p:cNvSpPr>
            <a:spLocks noGrp="1"/>
          </p:cNvSpPr>
          <p:nvPr>
            <p:ph type="subTitle" idx="1"/>
          </p:nvPr>
        </p:nvSpPr>
        <p:spPr>
          <a:xfrm>
            <a:off x="6109505" y="5010028"/>
            <a:ext cx="5515300" cy="1647703"/>
          </a:xfrm>
        </p:spPr>
        <p:txBody>
          <a:bodyPr anchor="b">
            <a:normAutofit/>
          </a:bodyPr>
          <a:lstStyle/>
          <a:p>
            <a:pPr algn="r">
              <a:lnSpc>
                <a:spcPct val="100000"/>
              </a:lnSpc>
            </a:pPr>
            <a:r>
              <a:rPr lang="en-US" sz="1200" dirty="0">
                <a:solidFill>
                  <a:srgbClr val="243541"/>
                </a:solidFill>
              </a:rPr>
              <a:t>Kena Patel, </a:t>
            </a:r>
            <a:r>
              <a:rPr lang="en-US" sz="1200" b="0" i="0" dirty="0">
                <a:effectLst/>
              </a:rPr>
              <a:t>Curtin University (Institute of Data)</a:t>
            </a:r>
          </a:p>
          <a:p>
            <a:pPr algn="r"/>
            <a:r>
              <a:rPr lang="en-AU" sz="1200" dirty="0"/>
              <a:t>		</a:t>
            </a:r>
            <a:r>
              <a:rPr lang="en-AU" sz="1200" b="1" dirty="0"/>
              <a:t>Connect with Me:</a:t>
            </a:r>
          </a:p>
          <a:p>
            <a:pPr algn="r"/>
            <a:r>
              <a:rPr lang="en-AU" sz="1400" b="1" dirty="0"/>
              <a:t>LinkedIn:</a:t>
            </a:r>
            <a:r>
              <a:rPr lang="en-AU" sz="1400" dirty="0"/>
              <a:t> </a:t>
            </a:r>
            <a:r>
              <a:rPr lang="en-AU" sz="1400" dirty="0">
                <a:hlinkClick r:id="rId3"/>
              </a:rPr>
              <a:t>linkedin.com/in/kena-patel-85341b23</a:t>
            </a:r>
            <a:endParaRPr lang="en-AU" sz="1400" dirty="0"/>
          </a:p>
          <a:p>
            <a:pPr algn="r"/>
            <a:r>
              <a:rPr lang="en-AU" sz="1400" b="1" dirty="0"/>
              <a:t>GitHub:</a:t>
            </a:r>
            <a:r>
              <a:rPr lang="en-AU" sz="1400" dirty="0"/>
              <a:t> </a:t>
            </a:r>
            <a:r>
              <a:rPr lang="en-US" sz="1200" dirty="0">
                <a:hlinkClick r:id="rId4"/>
              </a:rPr>
              <a:t>Fraud Detection in Online Consumer Reviews</a:t>
            </a:r>
            <a:r>
              <a:rPr lang="en-AU" sz="1800" dirty="0">
                <a:effectLst/>
                <a:latin typeface="Calibri" panose="020F0502020204030204" pitchFamily="34" charset="0"/>
                <a:ea typeface="Times New Roman" panose="02020603050405020304" pitchFamily="18" charset="0"/>
              </a:rPr>
              <a:t>.</a:t>
            </a:r>
            <a:endParaRPr lang="en-US" sz="1700" dirty="0"/>
          </a:p>
        </p:txBody>
      </p:sp>
      <p:pic>
        <p:nvPicPr>
          <p:cNvPr id="70" name="Picture 69">
            <a:extLst>
              <a:ext uri="{FF2B5EF4-FFF2-40B4-BE49-F238E27FC236}">
                <a16:creationId xmlns:a16="http://schemas.microsoft.com/office/drawing/2014/main" id="{79F56536-8035-6364-BE00-8EDDC5DA24A4}"/>
              </a:ext>
            </a:extLst>
          </p:cNvPr>
          <p:cNvPicPr>
            <a:picLocks noChangeAspect="1"/>
          </p:cNvPicPr>
          <p:nvPr/>
        </p:nvPicPr>
        <p:blipFill>
          <a:blip r:embed="rId5"/>
          <a:srcRect t="51106" r="-5" b="15446"/>
          <a:stretch/>
        </p:blipFill>
        <p:spPr>
          <a:xfrm>
            <a:off x="-6214" y="10"/>
            <a:ext cx="12214825" cy="3267587"/>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71" name="Right Triangle 70">
            <a:extLst>
              <a:ext uri="{FF2B5EF4-FFF2-40B4-BE49-F238E27FC236}">
                <a16:creationId xmlns:a16="http://schemas.microsoft.com/office/drawing/2014/main" id="{DB537E44-9142-4F0D-A29D-C1409784F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36820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299B7276-A4E0-1C80-C0C8-8D46C1C7F127}"/>
              </a:ext>
            </a:extLst>
          </p:cNvPr>
          <p:cNvSpPr txBox="1"/>
          <p:nvPr/>
        </p:nvSpPr>
        <p:spPr>
          <a:xfrm>
            <a:off x="6914395" y="4561208"/>
            <a:ext cx="4886325" cy="646331"/>
          </a:xfrm>
          <a:prstGeom prst="rect">
            <a:avLst/>
          </a:prstGeom>
          <a:noFill/>
        </p:spPr>
        <p:txBody>
          <a:bodyPr wrap="square" rtlCol="0">
            <a:spAutoFit/>
          </a:bodyPr>
          <a:lstStyle/>
          <a:p>
            <a:r>
              <a:rPr lang="en-US" sz="1800" dirty="0">
                <a:ea typeface="+mn-lt"/>
                <a:cs typeface="+mn-lt"/>
              </a:rPr>
              <a:t>Enhancing Trust and Integrity in E-commerce</a:t>
            </a:r>
          </a:p>
          <a:p>
            <a:endParaRPr lang="en-AU" dirty="0"/>
          </a:p>
        </p:txBody>
      </p:sp>
    </p:spTree>
    <p:extLst>
      <p:ext uri="{BB962C8B-B14F-4D97-AF65-F5344CB8AC3E}">
        <p14:creationId xmlns:p14="http://schemas.microsoft.com/office/powerpoint/2010/main" val="232367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1" name="Rectangle 17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72" name="Group 171">
            <a:extLst>
              <a:ext uri="{FF2B5EF4-FFF2-40B4-BE49-F238E27FC236}">
                <a16:creationId xmlns:a16="http://schemas.microsoft.com/office/drawing/2014/main" id="{4675998B-83F9-4DD6-A181-01CC6390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8" name="Straight Connector 67">
              <a:extLst>
                <a:ext uri="{FF2B5EF4-FFF2-40B4-BE49-F238E27FC236}">
                  <a16:creationId xmlns:a16="http://schemas.microsoft.com/office/drawing/2014/main" id="{7203DA02-DFF0-43DA-97F8-713359A5E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D7DB5F66-3FA1-4342-A884-49FFC898B0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62E1DE4-95C3-4648-880D-D5F16DA5BE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F0DE976-09C7-468E-88D4-E653C3B9A9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46834F4-CE01-4256-A71F-E9622367BA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4B1666-CD3C-4141-91C0-782A8C0A79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BEB9DED-5756-4349-86C4-BB40C843E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E66CDAA-2393-4E50-88AE-4B6DE356D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52ED3B2-4AF6-4D71-AFE0-E628195BE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8F8274F-6455-416D-9E21-09DCC607D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A4FC2BA-35B4-4272-AE27-2EA963B9C6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075E2C7-38CF-4C4C-BA60-8EBC4C59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A41EEBD-A69D-4000-B18A-0FF9079FF4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D674DC2-DB19-4D12-A7CC-A19B45A577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CE37544-AEB0-4C32-9AB4-FD8868FBB4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D92EE-9609-4B42-A0C2-EE8B291A2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14BE4F6-D0F0-4D05-BADF-7BAB738853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2022A48-AB28-42C0-99AA-84E9E942A2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BE1212E-2DDC-41F9-817C-2B0AF529E0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EAC07E3-6FB7-48B5-9418-5D58EC897A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C112200-C0E8-4E4F-B475-BB0C5619B1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BA45913-5C20-4A2E-9401-B69D433BAC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53BFA98-23F1-401A-B615-F706954A49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9EE95EF-D097-47D9-98DF-5BA037C497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2E5EAA5-1BC5-4C85-85D9-F7BA73476C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F5AAC3-E106-4C3A-986B-23C44A9B1B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EC6582A-5366-4B33-8D40-2B474D8B57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A25249E-2F40-425D-A7F1-B7E55EF53C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A13EC936-5CFC-4FE5-BCA8-59B3A2EF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CDE7F7A-C490-430C-876F-0349FC8BF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CD686B4E-119A-4F4A-9392-1F9CFE3BE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76" name="Right Triangle 175">
            <a:extLst>
              <a:ext uri="{FF2B5EF4-FFF2-40B4-BE49-F238E27FC236}">
                <a16:creationId xmlns:a16="http://schemas.microsoft.com/office/drawing/2014/main" id="{F3730C34-30B8-42E4-824D-F095747C4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3593" y="-28545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B264E4B-9E5A-138C-BABB-742326688CC2}"/>
              </a:ext>
            </a:extLst>
          </p:cNvPr>
          <p:cNvSpPr>
            <a:spLocks noGrp="1"/>
          </p:cNvSpPr>
          <p:nvPr>
            <p:ph type="title"/>
          </p:nvPr>
        </p:nvSpPr>
        <p:spPr>
          <a:xfrm>
            <a:off x="6090103" y="725951"/>
            <a:ext cx="4925975" cy="1878413"/>
          </a:xfrm>
        </p:spPr>
        <p:txBody>
          <a:bodyPr>
            <a:normAutofit/>
          </a:bodyPr>
          <a:lstStyle/>
          <a:p>
            <a:pPr>
              <a:lnSpc>
                <a:spcPct val="90000"/>
              </a:lnSpc>
            </a:pPr>
            <a:r>
              <a:rPr lang="en-US" sz="4100" b="1" dirty="0">
                <a:effectLst/>
              </a:rPr>
              <a:t>Distribution of Helpful Review Counts</a:t>
            </a:r>
            <a:endParaRPr lang="en-AU" sz="4100" dirty="0"/>
          </a:p>
        </p:txBody>
      </p:sp>
      <p:sp>
        <p:nvSpPr>
          <p:cNvPr id="177" name="Content Placeholder 61">
            <a:extLst>
              <a:ext uri="{FF2B5EF4-FFF2-40B4-BE49-F238E27FC236}">
                <a16:creationId xmlns:a16="http://schemas.microsoft.com/office/drawing/2014/main" id="{2BE0249D-B679-E6B0-6A8B-468F0EC97FE0}"/>
              </a:ext>
            </a:extLst>
          </p:cNvPr>
          <p:cNvSpPr>
            <a:spLocks noGrp="1"/>
          </p:cNvSpPr>
          <p:nvPr>
            <p:ph idx="1"/>
          </p:nvPr>
        </p:nvSpPr>
        <p:spPr>
          <a:xfrm>
            <a:off x="6090103" y="2883005"/>
            <a:ext cx="4925975" cy="3260398"/>
          </a:xfrm>
        </p:spPr>
        <p:txBody>
          <a:bodyPr>
            <a:normAutofit fontScale="92500" lnSpcReduction="20000"/>
          </a:bodyPr>
          <a:lstStyle/>
          <a:p>
            <a:r>
              <a:rPr lang="en-US" b="1" dirty="0"/>
              <a:t>Distribution of Helpful Review Counts</a:t>
            </a:r>
            <a:r>
              <a:rPr lang="en-US" dirty="0"/>
              <a:t>:</a:t>
            </a:r>
          </a:p>
          <a:p>
            <a:pPr lvl="2"/>
            <a:r>
              <a:rPr lang="en-US" dirty="0"/>
              <a:t>Most reviews have 0 helpful votes.</a:t>
            </a:r>
          </a:p>
          <a:p>
            <a:pPr lvl="2"/>
            <a:r>
              <a:rPr lang="en-US" dirty="0"/>
              <a:t>Very few reviews have more than 1 helpful vote.</a:t>
            </a:r>
          </a:p>
          <a:p>
            <a:pPr lvl="2"/>
            <a:r>
              <a:rPr lang="en-US" dirty="0"/>
              <a:t>Helpfulness voting is not widely used by customers.</a:t>
            </a:r>
          </a:p>
          <a:p>
            <a:r>
              <a:rPr lang="en-US" b="1" dirty="0"/>
              <a:t>Correlation Between Review Rating and Helpful Count</a:t>
            </a:r>
            <a:r>
              <a:rPr lang="en-US" dirty="0"/>
              <a:t>:</a:t>
            </a:r>
          </a:p>
          <a:p>
            <a:pPr lvl="2"/>
            <a:r>
              <a:rPr lang="en-US" dirty="0"/>
              <a:t>Low correlation (-0.05) between review ratings and helpful votes.</a:t>
            </a:r>
          </a:p>
          <a:p>
            <a:pPr lvl="2"/>
            <a:r>
              <a:rPr lang="en-US" dirty="0"/>
              <a:t>High review ratings don’t necessarily mean the review is helpful.</a:t>
            </a:r>
          </a:p>
        </p:txBody>
      </p:sp>
      <p:pic>
        <p:nvPicPr>
          <p:cNvPr id="11" name="Content Placeholder 10" descr="A red and blue squares with white text&#10;&#10;Description automatically generated">
            <a:extLst>
              <a:ext uri="{FF2B5EF4-FFF2-40B4-BE49-F238E27FC236}">
                <a16:creationId xmlns:a16="http://schemas.microsoft.com/office/drawing/2014/main" id="{B09548A5-2695-0274-C0A6-789B1FF95DA2}"/>
              </a:ext>
            </a:extLst>
          </p:cNvPr>
          <p:cNvPicPr>
            <a:picLocks noChangeAspect="1"/>
          </p:cNvPicPr>
          <p:nvPr/>
        </p:nvPicPr>
        <p:blipFill>
          <a:blip r:embed="rId3"/>
          <a:stretch>
            <a:fillRect/>
          </a:stretch>
        </p:blipFill>
        <p:spPr>
          <a:xfrm>
            <a:off x="1367425" y="721082"/>
            <a:ext cx="3137560" cy="2635551"/>
          </a:xfrm>
          <a:prstGeom prst="rect">
            <a:avLst/>
          </a:prstGeom>
        </p:spPr>
      </p:pic>
      <p:pic>
        <p:nvPicPr>
          <p:cNvPr id="5" name="Content Placeholder 4" descr="A graph with a green line&#10;&#10;Description automatically generated">
            <a:extLst>
              <a:ext uri="{FF2B5EF4-FFF2-40B4-BE49-F238E27FC236}">
                <a16:creationId xmlns:a16="http://schemas.microsoft.com/office/drawing/2014/main" id="{4CCB616E-2789-EE63-34F2-A71D0778E320}"/>
              </a:ext>
            </a:extLst>
          </p:cNvPr>
          <p:cNvPicPr>
            <a:picLocks noChangeAspect="1"/>
          </p:cNvPicPr>
          <p:nvPr/>
        </p:nvPicPr>
        <p:blipFill>
          <a:blip r:embed="rId4"/>
          <a:stretch>
            <a:fillRect/>
          </a:stretch>
        </p:blipFill>
        <p:spPr>
          <a:xfrm>
            <a:off x="683587" y="3507853"/>
            <a:ext cx="4505239" cy="2455355"/>
          </a:xfrm>
          <a:prstGeom prst="rect">
            <a:avLst/>
          </a:prstGeom>
        </p:spPr>
      </p:pic>
    </p:spTree>
    <p:extLst>
      <p:ext uri="{BB962C8B-B14F-4D97-AF65-F5344CB8AC3E}">
        <p14:creationId xmlns:p14="http://schemas.microsoft.com/office/powerpoint/2010/main" val="3086465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3" name="Straight Connector 62">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66" name="Right Triangle 65">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0" y="205909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6B3EFBF-4202-B875-B946-F99054628F5E}"/>
              </a:ext>
            </a:extLst>
          </p:cNvPr>
          <p:cNvSpPr>
            <a:spLocks noGrp="1"/>
          </p:cNvSpPr>
          <p:nvPr>
            <p:ph type="title"/>
          </p:nvPr>
        </p:nvSpPr>
        <p:spPr>
          <a:xfrm>
            <a:off x="684223" y="721945"/>
            <a:ext cx="10611627" cy="1916619"/>
          </a:xfrm>
        </p:spPr>
        <p:txBody>
          <a:bodyPr vert="horz" lIns="91440" tIns="45720" rIns="91440" bIns="45720" rtlCol="0" anchor="b">
            <a:normAutofit/>
          </a:bodyPr>
          <a:lstStyle/>
          <a:p>
            <a:r>
              <a:rPr lang="en-US" b="1" dirty="0"/>
              <a:t>Distribution of Review Types</a:t>
            </a:r>
          </a:p>
        </p:txBody>
      </p:sp>
      <p:sp>
        <p:nvSpPr>
          <p:cNvPr id="6" name="Content Placeholder 61">
            <a:extLst>
              <a:ext uri="{FF2B5EF4-FFF2-40B4-BE49-F238E27FC236}">
                <a16:creationId xmlns:a16="http://schemas.microsoft.com/office/drawing/2014/main" id="{0EAA07BF-ED4E-599B-5E5E-0B5658970036}"/>
              </a:ext>
            </a:extLst>
          </p:cNvPr>
          <p:cNvSpPr txBox="1">
            <a:spLocks/>
          </p:cNvSpPr>
          <p:nvPr/>
        </p:nvSpPr>
        <p:spPr>
          <a:xfrm>
            <a:off x="691078" y="2893475"/>
            <a:ext cx="4981486" cy="3242577"/>
          </a:xfrm>
          <a:prstGeom prst="rect">
            <a:avLst/>
          </a:prstGeom>
        </p:spPr>
        <p:txBody>
          <a:bodyPr vert="horz" lIns="91440" tIns="45720" rIns="91440" bIns="45720" rtlCol="0" anchor="ctr">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b="1" dirty="0"/>
              <a:t>Organic Reviews:</a:t>
            </a:r>
          </a:p>
          <a:p>
            <a:pPr lvl="2">
              <a:lnSpc>
                <a:spcPct val="100000"/>
              </a:lnSpc>
            </a:pPr>
            <a:r>
              <a:rPr lang="en-US" dirty="0"/>
              <a:t>77.41% of the reviews are organic</a:t>
            </a:r>
          </a:p>
          <a:p>
            <a:pPr lvl="2">
              <a:lnSpc>
                <a:spcPct val="100000"/>
              </a:lnSpc>
            </a:pPr>
            <a:r>
              <a:rPr lang="en-US" dirty="0"/>
              <a:t>Majority of reviews are from direct customers.</a:t>
            </a:r>
          </a:p>
          <a:p>
            <a:pPr>
              <a:lnSpc>
                <a:spcPct val="100000"/>
              </a:lnSpc>
            </a:pPr>
            <a:r>
              <a:rPr lang="en-US" b="1" dirty="0"/>
              <a:t>Syndicated Review:</a:t>
            </a:r>
          </a:p>
          <a:p>
            <a:pPr lvl="2">
              <a:lnSpc>
                <a:spcPct val="100000"/>
              </a:lnSpc>
            </a:pPr>
            <a:r>
              <a:rPr lang="en-US" dirty="0"/>
              <a:t>22.59% are syndicated, meaning they are sourced from other platforms.</a:t>
            </a:r>
          </a:p>
          <a:p>
            <a:pPr lvl="2">
              <a:lnSpc>
                <a:spcPct val="100000"/>
              </a:lnSpc>
            </a:pPr>
            <a:r>
              <a:rPr lang="en-US" dirty="0"/>
              <a:t>A significant portion of reviews comes from external sources, indicating syndication is a notable factor in reviews.</a:t>
            </a:r>
          </a:p>
          <a:p>
            <a:pPr>
              <a:lnSpc>
                <a:spcPct val="100000"/>
              </a:lnSpc>
            </a:pPr>
            <a:endParaRPr lang="en-US" b="1" dirty="0"/>
          </a:p>
        </p:txBody>
      </p:sp>
      <p:pic>
        <p:nvPicPr>
          <p:cNvPr id="5" name="Content Placeholder 4" descr="A pie chart with a number of different types of information&#10;&#10;Description automatically generated">
            <a:extLst>
              <a:ext uri="{FF2B5EF4-FFF2-40B4-BE49-F238E27FC236}">
                <a16:creationId xmlns:a16="http://schemas.microsoft.com/office/drawing/2014/main" id="{9F335727-E887-F34B-5AF6-BD6EA6EC4115}"/>
              </a:ext>
            </a:extLst>
          </p:cNvPr>
          <p:cNvPicPr>
            <a:picLocks noGrp="1" noChangeAspect="1"/>
          </p:cNvPicPr>
          <p:nvPr>
            <p:ph idx="1"/>
          </p:nvPr>
        </p:nvPicPr>
        <p:blipFill>
          <a:blip r:embed="rId3">
            <a:alphaModFix/>
          </a:blip>
          <a:stretch>
            <a:fillRect/>
          </a:stretch>
        </p:blipFill>
        <p:spPr>
          <a:xfrm>
            <a:off x="7229701" y="2884572"/>
            <a:ext cx="3144373" cy="3251482"/>
          </a:xfrm>
          <a:prstGeom prst="rect">
            <a:avLst/>
          </a:prstGeom>
        </p:spPr>
      </p:pic>
    </p:spTree>
    <p:extLst>
      <p:ext uri="{BB962C8B-B14F-4D97-AF65-F5344CB8AC3E}">
        <p14:creationId xmlns:p14="http://schemas.microsoft.com/office/powerpoint/2010/main" val="133888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4" name="Rectangle 47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6" name="Group 475">
            <a:extLst>
              <a:ext uri="{FF2B5EF4-FFF2-40B4-BE49-F238E27FC236}">
                <a16:creationId xmlns:a16="http://schemas.microsoft.com/office/drawing/2014/main" id="{4675998B-83F9-4DD6-A181-01CC6390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8" name="Straight Connector 477">
              <a:extLst>
                <a:ext uri="{FF2B5EF4-FFF2-40B4-BE49-F238E27FC236}">
                  <a16:creationId xmlns:a16="http://schemas.microsoft.com/office/drawing/2014/main" id="{7203DA02-DFF0-43DA-97F8-713359A5E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9" name="Straight Connector 478">
              <a:extLst>
                <a:ext uri="{FF2B5EF4-FFF2-40B4-BE49-F238E27FC236}">
                  <a16:creationId xmlns:a16="http://schemas.microsoft.com/office/drawing/2014/main" id="{D7DB5F66-3FA1-4342-A884-49FFC898B0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F62E1DE4-95C3-4648-880D-D5F16DA5BE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F0DE976-09C7-468E-88D4-E653C3B9A9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146834F4-CE01-4256-A71F-E9622367BA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B24B1666-CD3C-4141-91C0-782A8C0A79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8BEB9DED-5756-4349-86C4-BB40C843E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3E66CDAA-2393-4E50-88AE-4B6DE356D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D52ED3B2-4AF6-4D71-AFE0-E628195BE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38F8274F-6455-416D-9E21-09DCC607D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5A4FC2BA-35B4-4272-AE27-2EA963B9C6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3075E2C7-38CF-4C4C-BA60-8EBC4C59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A41EEBD-A69D-4000-B18A-0FF9079FF4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5D674DC2-DB19-4D12-A7CC-A19B45A577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ACE37544-AEB0-4C32-9AB4-FD8868FBB4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4A4D92EE-9609-4B42-A0C2-EE8B291A2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014BE4F6-D0F0-4D05-BADF-7BAB738853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82022A48-AB28-42C0-99AA-84E9E942A2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1BE1212E-2DDC-41F9-817C-2B0AF529E0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2EAC07E3-6FB7-48B5-9418-5D58EC897A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2C112200-C0E8-4E4F-B475-BB0C5619B1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9BA45913-5C20-4A2E-9401-B69D433BAC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253BFA98-23F1-401A-B615-F706954A49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99EE95EF-D097-47D9-98DF-5BA037C497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72E5EAA5-1BC5-4C85-85D9-F7BA73476C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38F5AAC3-E106-4C3A-986B-23C44A9B1B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3EC6582A-5366-4B33-8D40-2B474D8B57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A25249E-2F40-425D-A7F1-B7E55EF53C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A13EC936-5CFC-4FE5-BCA8-59B3A2EF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FCDE7F7A-C490-430C-876F-0349FC8BF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CD686B4E-119A-4F4A-9392-1F9CFE3BE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85" name="Right Triangle 384">
            <a:extLst>
              <a:ext uri="{FF2B5EF4-FFF2-40B4-BE49-F238E27FC236}">
                <a16:creationId xmlns:a16="http://schemas.microsoft.com/office/drawing/2014/main" id="{F3730C34-30B8-42E4-824D-F095747C4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5" y="205909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D4F093C-43B8-6693-F74B-DC628B72E3FB}"/>
              </a:ext>
            </a:extLst>
          </p:cNvPr>
          <p:cNvSpPr>
            <a:spLocks noGrp="1"/>
          </p:cNvSpPr>
          <p:nvPr>
            <p:ph type="title"/>
          </p:nvPr>
        </p:nvSpPr>
        <p:spPr>
          <a:xfrm>
            <a:off x="691079" y="725951"/>
            <a:ext cx="5398648" cy="1878413"/>
          </a:xfrm>
        </p:spPr>
        <p:txBody>
          <a:bodyPr>
            <a:normAutofit/>
          </a:bodyPr>
          <a:lstStyle/>
          <a:p>
            <a:pPr>
              <a:lnSpc>
                <a:spcPct val="90000"/>
              </a:lnSpc>
            </a:pPr>
            <a:r>
              <a:rPr lang="en-US" sz="3100" b="1" dirty="0"/>
              <a:t>Analysis of Product Categories and Subcategories with Verified Purchases</a:t>
            </a:r>
            <a:r>
              <a:rPr lang="en-US" sz="3200" b="1" dirty="0"/>
              <a:t> (VP) data</a:t>
            </a:r>
            <a:endParaRPr lang="en-AU" sz="3100" b="1" dirty="0"/>
          </a:p>
        </p:txBody>
      </p:sp>
      <p:pic>
        <p:nvPicPr>
          <p:cNvPr id="13" name="Content Placeholder 12" descr="A graph of a number of items&#10;&#10;Description automatically generated with medium confidence">
            <a:extLst>
              <a:ext uri="{FF2B5EF4-FFF2-40B4-BE49-F238E27FC236}">
                <a16:creationId xmlns:a16="http://schemas.microsoft.com/office/drawing/2014/main" id="{A389D72D-8B23-DD5E-8776-1B61B1784F7B}"/>
              </a:ext>
            </a:extLst>
          </p:cNvPr>
          <p:cNvPicPr>
            <a:picLocks noChangeAspect="1"/>
          </p:cNvPicPr>
          <p:nvPr/>
        </p:nvPicPr>
        <p:blipFill>
          <a:blip r:embed="rId3"/>
          <a:stretch>
            <a:fillRect/>
          </a:stretch>
        </p:blipFill>
        <p:spPr>
          <a:xfrm>
            <a:off x="6562139" y="258490"/>
            <a:ext cx="3956026" cy="3234051"/>
          </a:xfrm>
          <a:prstGeom prst="rect">
            <a:avLst/>
          </a:prstGeom>
        </p:spPr>
      </p:pic>
      <p:graphicFrame>
        <p:nvGraphicFramePr>
          <p:cNvPr id="470" name="Content Placeholder 308">
            <a:extLst>
              <a:ext uri="{FF2B5EF4-FFF2-40B4-BE49-F238E27FC236}">
                <a16:creationId xmlns:a16="http://schemas.microsoft.com/office/drawing/2014/main" id="{ECAD441B-70AB-D4CB-506A-B8DF1A80F146}"/>
              </a:ext>
            </a:extLst>
          </p:cNvPr>
          <p:cNvGraphicFramePr>
            <a:graphicFrameLocks noGrp="1"/>
          </p:cNvGraphicFramePr>
          <p:nvPr>
            <p:ph idx="1"/>
            <p:extLst>
              <p:ext uri="{D42A27DB-BD31-4B8C-83A1-F6EECF244321}">
                <p14:modId xmlns:p14="http://schemas.microsoft.com/office/powerpoint/2010/main" val="3959967153"/>
              </p:ext>
            </p:extLst>
          </p:nvPr>
        </p:nvGraphicFramePr>
        <p:xfrm>
          <a:off x="691079" y="2883005"/>
          <a:ext cx="4290759" cy="3119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descr="A graph with a green line&#10;&#10;Description automatically generated">
            <a:extLst>
              <a:ext uri="{FF2B5EF4-FFF2-40B4-BE49-F238E27FC236}">
                <a16:creationId xmlns:a16="http://schemas.microsoft.com/office/drawing/2014/main" id="{113D631A-B087-C9C0-9373-41F75917F345}"/>
              </a:ext>
            </a:extLst>
          </p:cNvPr>
          <p:cNvPicPr>
            <a:picLocks noChangeAspect="1"/>
          </p:cNvPicPr>
          <p:nvPr/>
        </p:nvPicPr>
        <p:blipFill>
          <a:blip r:embed="rId9"/>
          <a:stretch>
            <a:fillRect/>
          </a:stretch>
        </p:blipFill>
        <p:spPr>
          <a:xfrm>
            <a:off x="5466681" y="3661612"/>
            <a:ext cx="6398917" cy="2622833"/>
          </a:xfrm>
          <a:prstGeom prst="rect">
            <a:avLst/>
          </a:prstGeom>
        </p:spPr>
      </p:pic>
    </p:spTree>
    <p:extLst>
      <p:ext uri="{BB962C8B-B14F-4D97-AF65-F5344CB8AC3E}">
        <p14:creationId xmlns:p14="http://schemas.microsoft.com/office/powerpoint/2010/main" val="2559906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1" name="Group 100">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2" name="Straight Connector 101">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34" name="Right Triangle 133">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6" name="Rectangle 135">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8" name="Freeform: Shape 137">
            <a:extLst>
              <a:ext uri="{FF2B5EF4-FFF2-40B4-BE49-F238E27FC236}">
                <a16:creationId xmlns:a16="http://schemas.microsoft.com/office/drawing/2014/main" id="{1517B3A5-1BB5-4C60-B65A-E4D6CA020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0" name="Group 139">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1" name="Straight Connector 140">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73" name="Right Triangle 172">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89" y="15123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itle 5">
            <a:extLst>
              <a:ext uri="{FF2B5EF4-FFF2-40B4-BE49-F238E27FC236}">
                <a16:creationId xmlns:a16="http://schemas.microsoft.com/office/drawing/2014/main" id="{6761CFBA-6987-0234-6287-DC050ACBB442}"/>
              </a:ext>
            </a:extLst>
          </p:cNvPr>
          <p:cNvSpPr>
            <a:spLocks noGrp="1"/>
          </p:cNvSpPr>
          <p:nvPr>
            <p:ph type="title"/>
          </p:nvPr>
        </p:nvSpPr>
        <p:spPr>
          <a:xfrm>
            <a:off x="684223" y="968990"/>
            <a:ext cx="10611627" cy="1651379"/>
          </a:xfrm>
        </p:spPr>
        <p:txBody>
          <a:bodyPr vert="horz" lIns="91440" tIns="45720" rIns="91440" bIns="45720" rtlCol="0" anchor="ctr">
            <a:normAutofit/>
          </a:bodyPr>
          <a:lstStyle/>
          <a:p>
            <a:r>
              <a:rPr lang="en-US" b="1" dirty="0"/>
              <a:t>Analyzed reviews based on Verified Purchases (VP) data</a:t>
            </a:r>
          </a:p>
        </p:txBody>
      </p:sp>
      <p:sp>
        <p:nvSpPr>
          <p:cNvPr id="9" name="Content Placeholder 8">
            <a:extLst>
              <a:ext uri="{FF2B5EF4-FFF2-40B4-BE49-F238E27FC236}">
                <a16:creationId xmlns:a16="http://schemas.microsoft.com/office/drawing/2014/main" id="{FC7C2E03-440A-DAA9-D1A4-C64BA35D7521}"/>
              </a:ext>
            </a:extLst>
          </p:cNvPr>
          <p:cNvSpPr>
            <a:spLocks noGrp="1"/>
          </p:cNvSpPr>
          <p:nvPr>
            <p:ph sz="quarter" idx="4"/>
          </p:nvPr>
        </p:nvSpPr>
        <p:spPr>
          <a:xfrm>
            <a:off x="6577738" y="2893475"/>
            <a:ext cx="4914058" cy="3242577"/>
          </a:xfrm>
        </p:spPr>
        <p:txBody>
          <a:bodyPr vert="horz" lIns="91440" tIns="45720" rIns="91440" bIns="45720" rtlCol="0" anchor="ctr">
            <a:normAutofit/>
          </a:bodyPr>
          <a:lstStyle/>
          <a:p>
            <a:pPr>
              <a:lnSpc>
                <a:spcPct val="100000"/>
              </a:lnSpc>
            </a:pPr>
            <a:r>
              <a:rPr lang="en-US" sz="1100" b="1" dirty="0"/>
              <a:t>Initial Review Distribution:</a:t>
            </a:r>
          </a:p>
          <a:p>
            <a:pPr lvl="2">
              <a:lnSpc>
                <a:spcPct val="100000"/>
              </a:lnSpc>
            </a:pPr>
            <a:r>
              <a:rPr lang="en-US" sz="1100" b="1" dirty="0"/>
              <a:t>56%</a:t>
            </a:r>
            <a:r>
              <a:rPr lang="en-US" sz="1100" dirty="0"/>
              <a:t> True reviews (from verified purchases)</a:t>
            </a:r>
          </a:p>
          <a:p>
            <a:pPr lvl="2">
              <a:lnSpc>
                <a:spcPct val="100000"/>
              </a:lnSpc>
            </a:pPr>
            <a:r>
              <a:rPr lang="en-US" sz="1100" b="1" dirty="0"/>
              <a:t>44%</a:t>
            </a:r>
            <a:r>
              <a:rPr lang="en-US" sz="1100" dirty="0"/>
              <a:t> False reviews (from non-verified purchases)</a:t>
            </a:r>
          </a:p>
          <a:p>
            <a:pPr lvl="2">
              <a:lnSpc>
                <a:spcPct val="100000"/>
              </a:lnSpc>
            </a:pPr>
            <a:r>
              <a:rPr lang="en-US" sz="1100" dirty="0"/>
              <a:t>Majority of reviews come from actual purchasers, but a notable percentage are from non-purchasers.</a:t>
            </a:r>
          </a:p>
          <a:p>
            <a:pPr>
              <a:lnSpc>
                <a:spcPct val="100000"/>
              </a:lnSpc>
            </a:pPr>
            <a:r>
              <a:rPr lang="en-US" sz="1100" b="1" dirty="0"/>
              <a:t>Impact of Amazon's Verified Purchase System</a:t>
            </a:r>
            <a:r>
              <a:rPr lang="en-US" sz="1100" dirty="0"/>
              <a:t>:</a:t>
            </a:r>
          </a:p>
          <a:p>
            <a:pPr lvl="2">
              <a:lnSpc>
                <a:spcPct val="100000"/>
              </a:lnSpc>
            </a:pPr>
            <a:r>
              <a:rPr lang="en-US" sz="1100" dirty="0"/>
              <a:t>Helps reduce fake reviews by allowing only genuine purchasers to leave feedback.</a:t>
            </a:r>
          </a:p>
          <a:p>
            <a:pPr lvl="2">
              <a:lnSpc>
                <a:spcPct val="100000"/>
              </a:lnSpc>
            </a:pPr>
            <a:r>
              <a:rPr lang="en-US" sz="1100" dirty="0"/>
              <a:t>Increases trust in the review system</a:t>
            </a:r>
          </a:p>
          <a:p>
            <a:pPr>
              <a:lnSpc>
                <a:spcPct val="100000"/>
              </a:lnSpc>
            </a:pPr>
            <a:r>
              <a:rPr lang="en-US" sz="1100" b="1" dirty="0"/>
              <a:t>Post-Duplicate Review Analysis:</a:t>
            </a:r>
          </a:p>
          <a:p>
            <a:pPr lvl="2">
              <a:lnSpc>
                <a:spcPct val="100000"/>
              </a:lnSpc>
            </a:pPr>
            <a:r>
              <a:rPr lang="en-US" sz="1100" dirty="0"/>
              <a:t>After removing duplicates, </a:t>
            </a:r>
            <a:r>
              <a:rPr lang="en-US" sz="1100" b="1" dirty="0"/>
              <a:t>True reviews dropped to 47%</a:t>
            </a:r>
          </a:p>
          <a:p>
            <a:pPr lvl="2">
              <a:lnSpc>
                <a:spcPct val="100000"/>
              </a:lnSpc>
            </a:pPr>
            <a:r>
              <a:rPr lang="en-US" sz="1100" b="1" dirty="0"/>
              <a:t>False reviews increased to 52%</a:t>
            </a:r>
            <a:r>
              <a:rPr lang="en-US" sz="1100" dirty="0"/>
              <a:t>, indicating a slight shift.</a:t>
            </a:r>
          </a:p>
          <a:p>
            <a:pPr lvl="2">
              <a:lnSpc>
                <a:spcPct val="100000"/>
              </a:lnSpc>
            </a:pPr>
            <a:r>
              <a:rPr lang="en-US" sz="1100" dirty="0"/>
              <a:t>Dataset remains relatively balanced between true and false review</a:t>
            </a:r>
          </a:p>
        </p:txBody>
      </p:sp>
      <p:pic>
        <p:nvPicPr>
          <p:cNvPr id="5" name="Content Placeholder 4" descr="A green and blue circles with black text&#10;&#10;Description automatically generated">
            <a:extLst>
              <a:ext uri="{FF2B5EF4-FFF2-40B4-BE49-F238E27FC236}">
                <a16:creationId xmlns:a16="http://schemas.microsoft.com/office/drawing/2014/main" id="{8748114F-5894-14D6-460A-4B67D2060F19}"/>
              </a:ext>
            </a:extLst>
          </p:cNvPr>
          <p:cNvPicPr>
            <a:picLocks noGrp="1" noChangeAspect="1"/>
          </p:cNvPicPr>
          <p:nvPr>
            <p:ph sz="half" idx="2"/>
          </p:nvPr>
        </p:nvPicPr>
        <p:blipFill>
          <a:blip r:embed="rId3">
            <a:alphaModFix/>
          </a:blip>
          <a:stretch>
            <a:fillRect/>
          </a:stretch>
        </p:blipFill>
        <p:spPr>
          <a:xfrm>
            <a:off x="691078" y="3407562"/>
            <a:ext cx="5412274" cy="2205501"/>
          </a:xfrm>
          <a:prstGeom prst="rect">
            <a:avLst/>
          </a:prstGeom>
        </p:spPr>
      </p:pic>
    </p:spTree>
    <p:extLst>
      <p:ext uri="{BB962C8B-B14F-4D97-AF65-F5344CB8AC3E}">
        <p14:creationId xmlns:p14="http://schemas.microsoft.com/office/powerpoint/2010/main" val="1194873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B060B3-FBDA-3ADC-5871-C03D2022357E}"/>
            </a:ext>
          </a:extLst>
        </p:cNvPr>
        <p:cNvGrpSpPr/>
        <p:nvPr/>
      </p:nvGrpSpPr>
      <p:grpSpPr>
        <a:xfrm>
          <a:off x="0" y="0"/>
          <a:ext cx="0" cy="0"/>
          <a:chOff x="0" y="0"/>
          <a:chExt cx="0" cy="0"/>
        </a:xfrm>
      </p:grpSpPr>
      <p:grpSp>
        <p:nvGrpSpPr>
          <p:cNvPr id="250" name="Group 249">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9" name="Straight Connector 178">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51" name="Right Triangle 250">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52" name="Rectangle 25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53" name="Group 252">
            <a:extLst>
              <a:ext uri="{FF2B5EF4-FFF2-40B4-BE49-F238E27FC236}">
                <a16:creationId xmlns:a16="http://schemas.microsoft.com/office/drawing/2014/main" id="{67CE0AF2-326F-4B0F-B97A-2C14B3CE19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6" name="Straight Connector 215">
              <a:extLst>
                <a:ext uri="{FF2B5EF4-FFF2-40B4-BE49-F238E27FC236}">
                  <a16:creationId xmlns:a16="http://schemas.microsoft.com/office/drawing/2014/main" id="{4E8B05B5-D3AB-4AAC-B97A-7D65FF85F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2647EC12-BFF1-4F97-8364-51C4DF812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E715F011-94BA-47DC-834F-1388B3421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506A0AD-93DC-442E-9F60-B30CEAF7D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FED3C365-CE85-4FAC-B746-E04C9F92A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78454BD-0545-4C56-BD44-0FD16077F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B2AB6B5-F9FA-46C4-9677-F28F2A3B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A888551-D4D1-46F5-975D-320FB87DB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67C48A2-7C70-4832-8EA1-F4690A5F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6B11DE8-28CF-46C2-AB13-7AE209801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40395973-46DA-4BF6-B9C1-F0B4512DE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0CCFEEC4-7A30-4BB7-91CE-1BBA13833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08A0F616-0997-42B0-83B2-BDF6BB350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444B0F3E-07AE-40F2-ACA8-84BBAEE5B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1A948B5D-3085-4444-95B3-2ED3F19C1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15B0FDF0-2286-4AD5-8409-EC8B706C5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0B8842C3-3266-4C74-A6BF-5529C9CC2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920E458-6F68-46DF-9407-9E6AD8CE2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0CB4A57-7F7E-426D-93B5-984A8F8BC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C038EA1-A5C8-4528-9DEC-35C3970C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3CC18C7B-5800-46CC-B5DF-8B8D91A1B3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27AFBA18-1DE7-4213-9CF2-DAA4886EA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209AD18-3DFF-4A2A-BA06-5B62BC9F3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CC9349A2-4AE5-4765-852E-EDD390D0E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8F551698-2DD2-4F8E-ABB8-0CBAE048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3D68F4A-8464-4C0E-8E8F-218BA86E10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1142AB3-3DD8-414B-8BB3-2E30DBD75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D796E03-EB21-459D-96EA-B0EE0109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32F4A84E-E201-47CA-85A4-25A9D7662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0C03A65C-C198-4FD0-8FF6-BBF0C3AA8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2344B27-CEB6-40F4-A75F-54415ACD5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48" name="Right Triangle 247">
            <a:extLst>
              <a:ext uri="{FF2B5EF4-FFF2-40B4-BE49-F238E27FC236}">
                <a16:creationId xmlns:a16="http://schemas.microsoft.com/office/drawing/2014/main" id="{72D91726-E656-4E99-9757-0A6650CB0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itle 5">
            <a:extLst>
              <a:ext uri="{FF2B5EF4-FFF2-40B4-BE49-F238E27FC236}">
                <a16:creationId xmlns:a16="http://schemas.microsoft.com/office/drawing/2014/main" id="{859C8701-18C4-4681-DF9F-DC34B816D975}"/>
              </a:ext>
            </a:extLst>
          </p:cNvPr>
          <p:cNvSpPr>
            <a:spLocks noGrp="1"/>
          </p:cNvSpPr>
          <p:nvPr>
            <p:ph type="title"/>
          </p:nvPr>
        </p:nvSpPr>
        <p:spPr>
          <a:xfrm>
            <a:off x="691079" y="725951"/>
            <a:ext cx="4418418" cy="1918215"/>
          </a:xfrm>
        </p:spPr>
        <p:txBody>
          <a:bodyPr vert="horz" lIns="91440" tIns="45720" rIns="91440" bIns="45720" rtlCol="0" anchor="ctr">
            <a:normAutofit/>
          </a:bodyPr>
          <a:lstStyle/>
          <a:p>
            <a:pPr>
              <a:lnSpc>
                <a:spcPct val="90000"/>
              </a:lnSpc>
            </a:pPr>
            <a:r>
              <a:rPr lang="en-US" sz="3400" b="1" dirty="0"/>
              <a:t>Analyzed reviews Ratings by Verified Purchases (VP) data</a:t>
            </a:r>
          </a:p>
        </p:txBody>
      </p:sp>
      <p:sp>
        <p:nvSpPr>
          <p:cNvPr id="9" name="Content Placeholder 8">
            <a:extLst>
              <a:ext uri="{FF2B5EF4-FFF2-40B4-BE49-F238E27FC236}">
                <a16:creationId xmlns:a16="http://schemas.microsoft.com/office/drawing/2014/main" id="{66A299C6-520B-7185-7197-271FF02012C2}"/>
              </a:ext>
            </a:extLst>
          </p:cNvPr>
          <p:cNvSpPr>
            <a:spLocks noGrp="1"/>
          </p:cNvSpPr>
          <p:nvPr>
            <p:ph sz="quarter" idx="4"/>
          </p:nvPr>
        </p:nvSpPr>
        <p:spPr>
          <a:xfrm>
            <a:off x="5495890" y="264925"/>
            <a:ext cx="5520188" cy="3050775"/>
          </a:xfrm>
        </p:spPr>
        <p:txBody>
          <a:bodyPr vert="horz" lIns="91440" tIns="45720" rIns="91440" bIns="45720" rtlCol="0" anchor="ctr">
            <a:noAutofit/>
          </a:bodyPr>
          <a:lstStyle/>
          <a:p>
            <a:pPr>
              <a:lnSpc>
                <a:spcPct val="100000"/>
              </a:lnSpc>
            </a:pPr>
            <a:r>
              <a:rPr lang="en-AU" sz="1200" b="1" dirty="0"/>
              <a:t>Impact of Removing Duplicates</a:t>
            </a:r>
            <a:r>
              <a:rPr lang="en-AU" sz="1200" dirty="0"/>
              <a:t>:</a:t>
            </a:r>
          </a:p>
          <a:p>
            <a:pPr lvl="2">
              <a:lnSpc>
                <a:spcPct val="100000"/>
              </a:lnSpc>
            </a:pPr>
            <a:r>
              <a:rPr lang="en-US" sz="1200" dirty="0"/>
              <a:t>Significant drop in total review counts.</a:t>
            </a:r>
            <a:endParaRPr lang="en-AU" sz="1200" dirty="0"/>
          </a:p>
          <a:p>
            <a:pPr>
              <a:lnSpc>
                <a:spcPct val="100000"/>
              </a:lnSpc>
            </a:pPr>
            <a:r>
              <a:rPr lang="en-AU" sz="1200" b="1" dirty="0"/>
              <a:t>Distribution Consistency</a:t>
            </a:r>
            <a:r>
              <a:rPr lang="en-AU" sz="1200" dirty="0"/>
              <a:t>:</a:t>
            </a:r>
          </a:p>
          <a:p>
            <a:pPr lvl="2">
              <a:lnSpc>
                <a:spcPct val="100000"/>
              </a:lnSpc>
            </a:pPr>
            <a:r>
              <a:rPr lang="en-US" sz="1200" dirty="0"/>
              <a:t>Proportion of true (verified purchases) and false reviews remains nearly unchanged.</a:t>
            </a:r>
            <a:endParaRPr lang="en-AU" sz="1200" dirty="0"/>
          </a:p>
          <a:p>
            <a:pPr>
              <a:lnSpc>
                <a:spcPct val="100000"/>
              </a:lnSpc>
            </a:pPr>
            <a:r>
              <a:rPr lang="en-AU" sz="1200" b="1" dirty="0"/>
              <a:t>5-Star Rating Dominance</a:t>
            </a:r>
            <a:r>
              <a:rPr lang="en-AU" sz="1200" dirty="0"/>
              <a:t>:</a:t>
            </a:r>
          </a:p>
          <a:p>
            <a:pPr lvl="2">
              <a:lnSpc>
                <a:spcPct val="100000"/>
              </a:lnSpc>
            </a:pPr>
            <a:r>
              <a:rPr lang="en-US" sz="1200" dirty="0"/>
              <a:t>Majority of reviews still exhibit high ratings, indicating that duplicates do not inflate ratings.</a:t>
            </a:r>
            <a:endParaRPr lang="en-AU" sz="1200" dirty="0"/>
          </a:p>
          <a:p>
            <a:pPr>
              <a:lnSpc>
                <a:spcPct val="100000"/>
              </a:lnSpc>
            </a:pPr>
            <a:r>
              <a:rPr lang="en-AU" sz="1200" b="1" dirty="0"/>
              <a:t>Integrity of Ratings</a:t>
            </a:r>
            <a:r>
              <a:rPr lang="en-AU" sz="1200" dirty="0"/>
              <a:t>:</a:t>
            </a:r>
          </a:p>
          <a:p>
            <a:pPr lvl="2">
              <a:lnSpc>
                <a:spcPct val="100000"/>
              </a:lnSpc>
            </a:pPr>
            <a:r>
              <a:rPr lang="en-US" sz="1200" dirty="0"/>
              <a:t>The overall integrity of the ratings distribution is preserved.</a:t>
            </a:r>
          </a:p>
          <a:p>
            <a:pPr lvl="2">
              <a:lnSpc>
                <a:spcPct val="100000"/>
              </a:lnSpc>
            </a:pPr>
            <a:r>
              <a:rPr lang="en-US" sz="1200" dirty="0"/>
              <a:t>Fraudulent activity, if present, is evenly distributed across all ratings</a:t>
            </a:r>
            <a:r>
              <a:rPr lang="en-US" sz="600" dirty="0"/>
              <a:t>.</a:t>
            </a:r>
            <a:endParaRPr lang="en-US" sz="650" dirty="0"/>
          </a:p>
        </p:txBody>
      </p:sp>
      <p:pic>
        <p:nvPicPr>
          <p:cNvPr id="10" name="Content Placeholder 9" descr="A close-up of a graph&#10;&#10;Description automatically generated">
            <a:extLst>
              <a:ext uri="{FF2B5EF4-FFF2-40B4-BE49-F238E27FC236}">
                <a16:creationId xmlns:a16="http://schemas.microsoft.com/office/drawing/2014/main" id="{07A187EA-F07C-4FBD-33E2-9EF4F1239E17}"/>
              </a:ext>
            </a:extLst>
          </p:cNvPr>
          <p:cNvPicPr>
            <a:picLocks noGrp="1" noChangeAspect="1"/>
          </p:cNvPicPr>
          <p:nvPr>
            <p:ph sz="half" idx="2"/>
          </p:nvPr>
        </p:nvPicPr>
        <p:blipFill>
          <a:blip r:embed="rId3"/>
          <a:stretch>
            <a:fillRect/>
          </a:stretch>
        </p:blipFill>
        <p:spPr>
          <a:xfrm>
            <a:off x="691078" y="3427448"/>
            <a:ext cx="10341613" cy="3050775"/>
          </a:xfrm>
          <a:prstGeom prst="rect">
            <a:avLst/>
          </a:prstGeom>
        </p:spPr>
      </p:pic>
    </p:spTree>
    <p:extLst>
      <p:ext uri="{BB962C8B-B14F-4D97-AF65-F5344CB8AC3E}">
        <p14:creationId xmlns:p14="http://schemas.microsoft.com/office/powerpoint/2010/main" val="2350611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 name="Rectangle 17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75" name="Group 174">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2" name="Straight Connector 101">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78" name="Right Triangle 177">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4479E28-481A-B1D1-E97D-35D92043D7D1}"/>
              </a:ext>
            </a:extLst>
          </p:cNvPr>
          <p:cNvSpPr>
            <a:spLocks noGrp="1"/>
          </p:cNvSpPr>
          <p:nvPr>
            <p:ph type="title"/>
          </p:nvPr>
        </p:nvSpPr>
        <p:spPr>
          <a:xfrm>
            <a:off x="691079" y="725952"/>
            <a:ext cx="10797672" cy="1362156"/>
          </a:xfrm>
        </p:spPr>
        <p:txBody>
          <a:bodyPr>
            <a:normAutofit/>
          </a:bodyPr>
          <a:lstStyle/>
          <a:p>
            <a:pPr>
              <a:lnSpc>
                <a:spcPct val="90000"/>
              </a:lnSpc>
            </a:pPr>
            <a:r>
              <a:rPr lang="en-US" b="1" i="0" dirty="0">
                <a:effectLst/>
              </a:rPr>
              <a:t>Correlation for Review Analysis</a:t>
            </a:r>
            <a:endParaRPr lang="en-AU" b="1" dirty="0"/>
          </a:p>
        </p:txBody>
      </p:sp>
      <p:sp>
        <p:nvSpPr>
          <p:cNvPr id="179" name="Content Placeholder 8">
            <a:extLst>
              <a:ext uri="{FF2B5EF4-FFF2-40B4-BE49-F238E27FC236}">
                <a16:creationId xmlns:a16="http://schemas.microsoft.com/office/drawing/2014/main" id="{B862333C-B084-EE4D-6BB0-3D89F3853F85}"/>
              </a:ext>
            </a:extLst>
          </p:cNvPr>
          <p:cNvSpPr>
            <a:spLocks noGrp="1"/>
          </p:cNvSpPr>
          <p:nvPr>
            <p:ph idx="1"/>
          </p:nvPr>
        </p:nvSpPr>
        <p:spPr>
          <a:xfrm>
            <a:off x="728724" y="2297380"/>
            <a:ext cx="5818396" cy="4091009"/>
          </a:xfrm>
        </p:spPr>
        <p:txBody>
          <a:bodyPr>
            <a:normAutofit fontScale="77500" lnSpcReduction="20000"/>
          </a:bodyPr>
          <a:lstStyle/>
          <a:p>
            <a:r>
              <a:rPr lang="en-US" b="1" dirty="0"/>
              <a:t>Variables Overview:</a:t>
            </a:r>
            <a:endParaRPr lang="en-US" dirty="0"/>
          </a:p>
          <a:p>
            <a:pPr lvl="2">
              <a:buFont typeface="Arial" panose="020B0604020202020204" pitchFamily="34" charset="0"/>
              <a:buChar char="•"/>
            </a:pPr>
            <a:r>
              <a:rPr lang="en-US" b="1" dirty="0"/>
              <a:t>Review Ratings:</a:t>
            </a:r>
            <a:r>
              <a:rPr lang="en-US" dirty="0"/>
              <a:t> Indicator of customer satisfaction.</a:t>
            </a:r>
          </a:p>
          <a:p>
            <a:pPr lvl="2">
              <a:buFont typeface="Arial" panose="020B0604020202020204" pitchFamily="34" charset="0"/>
              <a:buChar char="•"/>
            </a:pPr>
            <a:r>
              <a:rPr lang="en-US" b="1" dirty="0"/>
              <a:t>Total Words:</a:t>
            </a:r>
            <a:r>
              <a:rPr lang="en-US" dirty="0"/>
              <a:t> Total number of words in each review.</a:t>
            </a:r>
          </a:p>
          <a:p>
            <a:pPr lvl="2">
              <a:buFont typeface="Arial" panose="020B0604020202020204" pitchFamily="34" charset="0"/>
              <a:buChar char="•"/>
            </a:pPr>
            <a:r>
              <a:rPr lang="en-US" b="1" dirty="0"/>
              <a:t>Total Stop words:</a:t>
            </a:r>
            <a:r>
              <a:rPr lang="en-US" dirty="0"/>
              <a:t> Count of common, less significant words.</a:t>
            </a:r>
          </a:p>
          <a:p>
            <a:r>
              <a:rPr lang="en-US" b="1" dirty="0"/>
              <a:t>Heatmap Purpose:</a:t>
            </a:r>
            <a:endParaRPr lang="en-US" dirty="0"/>
          </a:p>
          <a:p>
            <a:pPr lvl="2">
              <a:buFont typeface="Arial" panose="020B0604020202020204" pitchFamily="34" charset="0"/>
              <a:buChar char="•"/>
            </a:pPr>
            <a:r>
              <a:rPr lang="en-US" dirty="0"/>
              <a:t>Displays the strength and direction of relationships between variables.</a:t>
            </a:r>
          </a:p>
          <a:p>
            <a:pPr>
              <a:buFont typeface="Arial" panose="020B0604020202020204" pitchFamily="34" charset="0"/>
              <a:buChar char="•"/>
            </a:pPr>
            <a:r>
              <a:rPr lang="en-AU" b="1" dirty="0"/>
              <a:t>Key Findings:</a:t>
            </a:r>
          </a:p>
          <a:p>
            <a:pPr lvl="2">
              <a:buFont typeface="Arial" panose="020B0604020202020204" pitchFamily="34" charset="0"/>
              <a:buChar char="•"/>
            </a:pPr>
            <a:r>
              <a:rPr lang="en-AU" dirty="0"/>
              <a:t>Strong Correlation (0.99)</a:t>
            </a:r>
          </a:p>
          <a:p>
            <a:pPr lvl="3">
              <a:buFont typeface="Arial" panose="020B0604020202020204" pitchFamily="34" charset="0"/>
              <a:buChar char="•"/>
            </a:pPr>
            <a:r>
              <a:rPr lang="en-AU" dirty="0"/>
              <a:t>Total Words ↔ Total Stop words</a:t>
            </a:r>
          </a:p>
          <a:p>
            <a:pPr lvl="3">
              <a:buFont typeface="Arial" panose="020B0604020202020204" pitchFamily="34" charset="0"/>
              <a:buChar char="•"/>
            </a:pPr>
            <a:r>
              <a:rPr lang="en-US" dirty="0"/>
              <a:t>“Longer reviews tend to include more common words”</a:t>
            </a:r>
          </a:p>
          <a:p>
            <a:pPr lvl="2">
              <a:buFont typeface="Arial" panose="020B0604020202020204" pitchFamily="34" charset="0"/>
              <a:buChar char="•"/>
            </a:pPr>
            <a:r>
              <a:rPr lang="en-AU" dirty="0"/>
              <a:t>Weak Correlation (-0.08):</a:t>
            </a:r>
          </a:p>
          <a:p>
            <a:pPr lvl="3">
              <a:buFont typeface="Arial" panose="020B0604020202020204" pitchFamily="34" charset="0"/>
              <a:buChar char="•"/>
            </a:pPr>
            <a:r>
              <a:rPr lang="en-AU" dirty="0"/>
              <a:t>Review Ratings ↔ Total Words</a:t>
            </a:r>
          </a:p>
          <a:p>
            <a:pPr lvl="3">
              <a:buFont typeface="Arial" panose="020B0604020202020204" pitchFamily="34" charset="0"/>
              <a:buChar char="•"/>
            </a:pPr>
            <a:r>
              <a:rPr lang="en-US" dirty="0"/>
              <a:t>"Review length has little effect on the ratings.“</a:t>
            </a:r>
          </a:p>
          <a:p>
            <a:pPr>
              <a:buFont typeface="Arial" panose="020B0604020202020204" pitchFamily="34" charset="0"/>
              <a:buChar char="•"/>
            </a:pPr>
            <a:r>
              <a:rPr lang="en-AU" b="1" dirty="0"/>
              <a:t>Implications</a:t>
            </a:r>
          </a:p>
          <a:p>
            <a:pPr lvl="2">
              <a:buFont typeface="Arial" panose="020B0604020202020204" pitchFamily="34" charset="0"/>
              <a:buChar char="•"/>
            </a:pPr>
            <a:r>
              <a:rPr lang="en-US" dirty="0"/>
              <a:t>Understanding these relationships helps in analyzing customer feedback effectively.</a:t>
            </a:r>
          </a:p>
          <a:p>
            <a:pPr>
              <a:buFont typeface="Arial" panose="020B0604020202020204" pitchFamily="34" charset="0"/>
              <a:buChar char="•"/>
            </a:pPr>
            <a:endParaRPr lang="en-AU" dirty="0"/>
          </a:p>
          <a:p>
            <a:pPr lvl="2">
              <a:buFont typeface="Arial" panose="020B0604020202020204" pitchFamily="34" charset="0"/>
              <a:buChar char="•"/>
            </a:pPr>
            <a:endParaRPr lang="en-AU" dirty="0"/>
          </a:p>
          <a:p>
            <a:pPr lvl="2">
              <a:buFont typeface="Arial" panose="020B0604020202020204" pitchFamily="34" charset="0"/>
              <a:buChar char="•"/>
            </a:pPr>
            <a:endParaRPr lang="en-US" dirty="0"/>
          </a:p>
          <a:p>
            <a:pPr marL="914400" lvl="4" indent="0">
              <a:buNone/>
            </a:pPr>
            <a:endParaRPr lang="en-US" b="1" dirty="0"/>
          </a:p>
          <a:p>
            <a:pPr>
              <a:buFont typeface="Arial" panose="020B0604020202020204" pitchFamily="34" charset="0"/>
              <a:buChar char="•"/>
            </a:pPr>
            <a:endParaRPr lang="en-US" dirty="0"/>
          </a:p>
          <a:p>
            <a:pPr lvl="2">
              <a:buFont typeface="Arial" panose="020B0604020202020204" pitchFamily="34" charset="0"/>
              <a:buChar char="•"/>
            </a:pPr>
            <a:endParaRPr lang="en-US" dirty="0"/>
          </a:p>
          <a:p>
            <a:endParaRPr lang="en-US" dirty="0"/>
          </a:p>
        </p:txBody>
      </p:sp>
      <p:pic>
        <p:nvPicPr>
          <p:cNvPr id="5" name="Content Placeholder 4" descr="A screenshot of a graph&#10;&#10;Description automatically generated">
            <a:extLst>
              <a:ext uri="{FF2B5EF4-FFF2-40B4-BE49-F238E27FC236}">
                <a16:creationId xmlns:a16="http://schemas.microsoft.com/office/drawing/2014/main" id="{39B24603-EA2C-63A4-6BB0-A070DEED19FA}"/>
              </a:ext>
            </a:extLst>
          </p:cNvPr>
          <p:cNvPicPr>
            <a:picLocks noChangeAspect="1"/>
          </p:cNvPicPr>
          <p:nvPr/>
        </p:nvPicPr>
        <p:blipFill>
          <a:blip r:embed="rId3"/>
          <a:stretch>
            <a:fillRect/>
          </a:stretch>
        </p:blipFill>
        <p:spPr>
          <a:xfrm>
            <a:off x="7120785" y="2335622"/>
            <a:ext cx="4401655" cy="3796427"/>
          </a:xfrm>
          <a:prstGeom prst="rect">
            <a:avLst/>
          </a:prstGeom>
        </p:spPr>
      </p:pic>
    </p:spTree>
    <p:extLst>
      <p:ext uri="{BB962C8B-B14F-4D97-AF65-F5344CB8AC3E}">
        <p14:creationId xmlns:p14="http://schemas.microsoft.com/office/powerpoint/2010/main" val="732918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CCEE40-78FF-2381-F831-014A2BAE2DA3}"/>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 name="Right Triangle 11">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8" name="Right Triangle 47">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0" y="205909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itle 5">
            <a:extLst>
              <a:ext uri="{FF2B5EF4-FFF2-40B4-BE49-F238E27FC236}">
                <a16:creationId xmlns:a16="http://schemas.microsoft.com/office/drawing/2014/main" id="{E80A1ACD-491F-6A07-1270-F890A9F79F9C}"/>
              </a:ext>
            </a:extLst>
          </p:cNvPr>
          <p:cNvSpPr>
            <a:spLocks noGrp="1"/>
          </p:cNvSpPr>
          <p:nvPr>
            <p:ph type="title"/>
          </p:nvPr>
        </p:nvSpPr>
        <p:spPr>
          <a:xfrm>
            <a:off x="684223" y="721946"/>
            <a:ext cx="7575857" cy="1851408"/>
          </a:xfrm>
        </p:spPr>
        <p:txBody>
          <a:bodyPr vert="horz" lIns="91440" tIns="45720" rIns="91440" bIns="45720" rtlCol="0" anchor="b">
            <a:normAutofit/>
          </a:bodyPr>
          <a:lstStyle/>
          <a:p>
            <a:r>
              <a:rPr lang="en-US" sz="4000" b="1" dirty="0"/>
              <a:t>Analyzed  Review Rating vs. Total Words &amp; Stop words</a:t>
            </a:r>
          </a:p>
        </p:txBody>
      </p:sp>
      <p:sp>
        <p:nvSpPr>
          <p:cNvPr id="9" name="Content Placeholder 8">
            <a:extLst>
              <a:ext uri="{FF2B5EF4-FFF2-40B4-BE49-F238E27FC236}">
                <a16:creationId xmlns:a16="http://schemas.microsoft.com/office/drawing/2014/main" id="{F1A37E87-D157-66F1-DB01-025D4F2FA620}"/>
              </a:ext>
            </a:extLst>
          </p:cNvPr>
          <p:cNvSpPr>
            <a:spLocks noGrp="1"/>
          </p:cNvSpPr>
          <p:nvPr>
            <p:ph sz="quarter" idx="4"/>
          </p:nvPr>
        </p:nvSpPr>
        <p:spPr>
          <a:xfrm>
            <a:off x="691078" y="2893475"/>
            <a:ext cx="3888110" cy="3078209"/>
          </a:xfrm>
        </p:spPr>
        <p:txBody>
          <a:bodyPr vert="horz" lIns="91440" tIns="45720" rIns="91440" bIns="45720" rtlCol="0" anchor="ctr">
            <a:normAutofit/>
          </a:bodyPr>
          <a:lstStyle/>
          <a:p>
            <a:pPr>
              <a:lnSpc>
                <a:spcPct val="100000"/>
              </a:lnSpc>
            </a:pPr>
            <a:r>
              <a:rPr lang="en-AU" sz="1200" b="1" dirty="0"/>
              <a:t>Higher Ratings = Longer Reviews</a:t>
            </a:r>
          </a:p>
          <a:p>
            <a:pPr lvl="1">
              <a:lnSpc>
                <a:spcPct val="100000"/>
              </a:lnSpc>
            </a:pPr>
            <a:r>
              <a:rPr lang="en-US" sz="1000" dirty="0"/>
              <a:t>Reviews with ratings of 4 and 5 tend to be longer, with a higher total word count.</a:t>
            </a:r>
          </a:p>
          <a:p>
            <a:pPr lvl="1">
              <a:lnSpc>
                <a:spcPct val="100000"/>
              </a:lnSpc>
            </a:pPr>
            <a:r>
              <a:rPr lang="en-US" sz="1000" dirty="0"/>
              <a:t>This indicates that satisfied customers often provide more detailed feedback.</a:t>
            </a:r>
            <a:endParaRPr lang="en-US" sz="1200" b="1" dirty="0"/>
          </a:p>
          <a:p>
            <a:pPr>
              <a:lnSpc>
                <a:spcPct val="100000"/>
              </a:lnSpc>
            </a:pPr>
            <a:r>
              <a:rPr lang="en-AU" sz="1200" b="1" dirty="0"/>
              <a:t>Lower Ratings = Shorter Reviews</a:t>
            </a:r>
          </a:p>
          <a:p>
            <a:pPr lvl="1">
              <a:lnSpc>
                <a:spcPct val="100000"/>
              </a:lnSpc>
            </a:pPr>
            <a:r>
              <a:rPr lang="en-US" sz="1000" dirty="0"/>
              <a:t>Reviews with ratings of 1 and 2 tend to be shorter, both in terms of total words and stop words</a:t>
            </a:r>
            <a:r>
              <a:rPr lang="en-US" sz="1200" dirty="0"/>
              <a:t>.</a:t>
            </a:r>
          </a:p>
          <a:p>
            <a:pPr>
              <a:lnSpc>
                <a:spcPct val="100000"/>
              </a:lnSpc>
            </a:pPr>
            <a:r>
              <a:rPr lang="en-US" sz="1200" b="1" dirty="0"/>
              <a:t>Stop words Correlate with Review Length</a:t>
            </a:r>
          </a:p>
          <a:p>
            <a:pPr lvl="1">
              <a:lnSpc>
                <a:spcPct val="100000"/>
              </a:lnSpc>
            </a:pPr>
            <a:r>
              <a:rPr lang="en-US" sz="1000" dirty="0"/>
              <a:t>Higher-rated reviews also have more stop words, which aligns with longer review length.</a:t>
            </a:r>
            <a:endParaRPr lang="en-US" sz="1200" dirty="0"/>
          </a:p>
          <a:p>
            <a:pPr lvl="1">
              <a:lnSpc>
                <a:spcPct val="100000"/>
              </a:lnSpc>
            </a:pPr>
            <a:r>
              <a:rPr lang="en-US" sz="1000" dirty="0"/>
              <a:t>Lower-rated reviews are concise, with fewer stop words and fewer outliers.</a:t>
            </a:r>
            <a:endParaRPr lang="en-US" sz="1200" dirty="0"/>
          </a:p>
        </p:txBody>
      </p:sp>
      <p:pic>
        <p:nvPicPr>
          <p:cNvPr id="5" name="Content Placeholder 4" descr="A graph of different colored objects&#10;&#10;Description automatically generated with medium confidence">
            <a:extLst>
              <a:ext uri="{FF2B5EF4-FFF2-40B4-BE49-F238E27FC236}">
                <a16:creationId xmlns:a16="http://schemas.microsoft.com/office/drawing/2014/main" id="{25EDA3C0-9315-419F-CD2F-1526B2EF4B61}"/>
              </a:ext>
            </a:extLst>
          </p:cNvPr>
          <p:cNvPicPr>
            <a:picLocks noGrp="1" noChangeAspect="1"/>
          </p:cNvPicPr>
          <p:nvPr>
            <p:ph sz="half" idx="2"/>
          </p:nvPr>
        </p:nvPicPr>
        <p:blipFill>
          <a:blip r:embed="rId3">
            <a:alphaModFix/>
          </a:blip>
          <a:stretch>
            <a:fillRect/>
          </a:stretch>
        </p:blipFill>
        <p:spPr>
          <a:xfrm>
            <a:off x="4991553" y="2745077"/>
            <a:ext cx="7001706" cy="3150767"/>
          </a:xfrm>
          <a:prstGeom prst="rect">
            <a:avLst/>
          </a:prstGeom>
        </p:spPr>
      </p:pic>
    </p:spTree>
    <p:extLst>
      <p:ext uri="{BB962C8B-B14F-4D97-AF65-F5344CB8AC3E}">
        <p14:creationId xmlns:p14="http://schemas.microsoft.com/office/powerpoint/2010/main" val="4255785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1B0A3-BBA3-642B-A6E5-689DFE86826F}"/>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E0301EC-50F9-01C5-E6B9-F54B9C7123B9}"/>
              </a:ext>
            </a:extLst>
          </p:cNvPr>
          <p:cNvSpPr>
            <a:spLocks noGrp="1"/>
          </p:cNvSpPr>
          <p:nvPr>
            <p:ph type="title"/>
          </p:nvPr>
        </p:nvSpPr>
        <p:spPr>
          <a:xfrm>
            <a:off x="790186" y="691465"/>
            <a:ext cx="10611627" cy="1916619"/>
          </a:xfrm>
        </p:spPr>
        <p:txBody>
          <a:bodyPr vert="horz" lIns="91440" tIns="45720" rIns="91440" bIns="45720" rtlCol="0" anchor="b">
            <a:normAutofit/>
          </a:bodyPr>
          <a:lstStyle/>
          <a:p>
            <a:r>
              <a:rPr lang="en-US" b="1" dirty="0"/>
              <a:t>Analyzed Length of Reviews on Verified Purchases (VP)</a:t>
            </a:r>
          </a:p>
        </p:txBody>
      </p:sp>
      <p:sp>
        <p:nvSpPr>
          <p:cNvPr id="9" name="Content Placeholder 8">
            <a:extLst>
              <a:ext uri="{FF2B5EF4-FFF2-40B4-BE49-F238E27FC236}">
                <a16:creationId xmlns:a16="http://schemas.microsoft.com/office/drawing/2014/main" id="{99254C8D-A1A6-EC79-5C77-823A86AAB518}"/>
              </a:ext>
            </a:extLst>
          </p:cNvPr>
          <p:cNvSpPr>
            <a:spLocks noGrp="1"/>
          </p:cNvSpPr>
          <p:nvPr>
            <p:ph sz="quarter" idx="4"/>
          </p:nvPr>
        </p:nvSpPr>
        <p:spPr>
          <a:xfrm>
            <a:off x="691078" y="2893475"/>
            <a:ext cx="4246682" cy="3495895"/>
          </a:xfrm>
        </p:spPr>
        <p:txBody>
          <a:bodyPr vert="horz" lIns="91440" tIns="45720" rIns="91440" bIns="45720" rtlCol="0" anchor="ctr">
            <a:normAutofit/>
          </a:bodyPr>
          <a:lstStyle/>
          <a:p>
            <a:pPr>
              <a:lnSpc>
                <a:spcPct val="100000"/>
              </a:lnSpc>
            </a:pPr>
            <a:r>
              <a:rPr lang="en-AU" sz="1400" b="1" dirty="0"/>
              <a:t>False Reviews:</a:t>
            </a:r>
          </a:p>
          <a:p>
            <a:pPr lvl="2">
              <a:lnSpc>
                <a:spcPct val="100000"/>
              </a:lnSpc>
            </a:pPr>
            <a:r>
              <a:rPr lang="en-AU" sz="1400" b="1" dirty="0"/>
              <a:t>Average Length:</a:t>
            </a:r>
            <a:r>
              <a:rPr lang="en-AU" sz="1400" dirty="0"/>
              <a:t> &gt;250 characters</a:t>
            </a:r>
            <a:endParaRPr lang="en-AU" sz="1400" b="1" dirty="0"/>
          </a:p>
          <a:p>
            <a:pPr>
              <a:lnSpc>
                <a:spcPct val="100000"/>
              </a:lnSpc>
            </a:pPr>
            <a:r>
              <a:rPr lang="en-AU" sz="1400" b="1" dirty="0"/>
              <a:t>Verified Reviews:</a:t>
            </a:r>
          </a:p>
          <a:p>
            <a:pPr lvl="2">
              <a:lnSpc>
                <a:spcPct val="100000"/>
              </a:lnSpc>
            </a:pPr>
            <a:r>
              <a:rPr lang="en-AU" sz="1400" b="1" dirty="0"/>
              <a:t>Average Length:</a:t>
            </a:r>
            <a:r>
              <a:rPr lang="en-AU" sz="1400" dirty="0"/>
              <a:t> 50-100 characters</a:t>
            </a:r>
          </a:p>
          <a:p>
            <a:pPr>
              <a:lnSpc>
                <a:spcPct val="100000"/>
              </a:lnSpc>
            </a:pPr>
            <a:r>
              <a:rPr lang="en-AU" sz="1400" b="1" dirty="0"/>
              <a:t>Insight:</a:t>
            </a:r>
          </a:p>
          <a:p>
            <a:pPr lvl="2">
              <a:lnSpc>
                <a:spcPct val="100000"/>
              </a:lnSpc>
            </a:pPr>
            <a:r>
              <a:rPr lang="en-US" sz="1400" dirty="0"/>
              <a:t>Longer reviews may indicate inauthenticity.</a:t>
            </a:r>
            <a:endParaRPr lang="en-AU" sz="1400" dirty="0"/>
          </a:p>
          <a:p>
            <a:pPr>
              <a:lnSpc>
                <a:spcPct val="100000"/>
              </a:lnSpc>
            </a:pPr>
            <a:r>
              <a:rPr lang="en-AU" sz="1400" b="1" dirty="0"/>
              <a:t>Conclusion:</a:t>
            </a:r>
          </a:p>
          <a:p>
            <a:pPr lvl="2">
              <a:lnSpc>
                <a:spcPct val="100000"/>
              </a:lnSpc>
            </a:pPr>
            <a:r>
              <a:rPr lang="en-US" sz="1400" dirty="0"/>
              <a:t>Length can signal review authenticity.</a:t>
            </a:r>
            <a:endParaRPr lang="en-AU" sz="1400" b="1" dirty="0"/>
          </a:p>
        </p:txBody>
      </p:sp>
      <p:pic>
        <p:nvPicPr>
          <p:cNvPr id="7" name="Content Placeholder 6" descr="A graph of reviews and reviews&#10;&#10;Description automatically generated">
            <a:extLst>
              <a:ext uri="{FF2B5EF4-FFF2-40B4-BE49-F238E27FC236}">
                <a16:creationId xmlns:a16="http://schemas.microsoft.com/office/drawing/2014/main" id="{0A1D4D2A-61FF-A5DF-4F22-3AC72D3A753C}"/>
              </a:ext>
            </a:extLst>
          </p:cNvPr>
          <p:cNvPicPr>
            <a:picLocks noChangeAspect="1"/>
          </p:cNvPicPr>
          <p:nvPr/>
        </p:nvPicPr>
        <p:blipFill>
          <a:blip r:embed="rId3"/>
          <a:stretch>
            <a:fillRect/>
          </a:stretch>
        </p:blipFill>
        <p:spPr>
          <a:xfrm>
            <a:off x="5990036" y="2511386"/>
            <a:ext cx="5180558" cy="4033245"/>
          </a:xfrm>
          <a:prstGeom prst="rect">
            <a:avLst/>
          </a:prstGeom>
        </p:spPr>
      </p:pic>
    </p:spTree>
    <p:extLst>
      <p:ext uri="{BB962C8B-B14F-4D97-AF65-F5344CB8AC3E}">
        <p14:creationId xmlns:p14="http://schemas.microsoft.com/office/powerpoint/2010/main" val="3766572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2" name="Rectangle 35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53" name="Group 352">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305" name="Straight Connector 304">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54" name="Right Triangle 353">
            <a:extLst>
              <a:ext uri="{FF2B5EF4-FFF2-40B4-BE49-F238E27FC236}">
                <a16:creationId xmlns:a16="http://schemas.microsoft.com/office/drawing/2014/main" id="{0C447FA8-6A83-405B-9115-5C4EC6579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368364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09C42CF-9E50-A563-ECF0-557ABE359CA5}"/>
              </a:ext>
            </a:extLst>
          </p:cNvPr>
          <p:cNvSpPr>
            <a:spLocks noGrp="1"/>
          </p:cNvSpPr>
          <p:nvPr>
            <p:ph type="title"/>
          </p:nvPr>
        </p:nvSpPr>
        <p:spPr>
          <a:xfrm>
            <a:off x="691079" y="3414271"/>
            <a:ext cx="5043656" cy="2726034"/>
          </a:xfrm>
        </p:spPr>
        <p:txBody>
          <a:bodyPr anchor="t">
            <a:normAutofit/>
          </a:bodyPr>
          <a:lstStyle/>
          <a:p>
            <a:r>
              <a:rPr lang="en-AU" sz="3200" b="1" i="0" dirty="0">
                <a:effectLst/>
              </a:rPr>
              <a:t>Sentiment Analysis of Reviews</a:t>
            </a:r>
            <a:endParaRPr lang="en-AU" sz="3200" b="1" dirty="0"/>
          </a:p>
        </p:txBody>
      </p:sp>
      <p:sp>
        <p:nvSpPr>
          <p:cNvPr id="9" name="Content Placeholder 8">
            <a:extLst>
              <a:ext uri="{FF2B5EF4-FFF2-40B4-BE49-F238E27FC236}">
                <a16:creationId xmlns:a16="http://schemas.microsoft.com/office/drawing/2014/main" id="{E77FB90C-C267-A471-0345-B795CBAA9ABB}"/>
              </a:ext>
            </a:extLst>
          </p:cNvPr>
          <p:cNvSpPr>
            <a:spLocks noGrp="1"/>
          </p:cNvSpPr>
          <p:nvPr>
            <p:ph idx="1"/>
          </p:nvPr>
        </p:nvSpPr>
        <p:spPr>
          <a:xfrm>
            <a:off x="5276868" y="3414270"/>
            <a:ext cx="6533122" cy="3268906"/>
          </a:xfrm>
        </p:spPr>
        <p:txBody>
          <a:bodyPr anchor="t">
            <a:noAutofit/>
          </a:bodyPr>
          <a:lstStyle/>
          <a:p>
            <a:r>
              <a:rPr lang="en-US" sz="1050" b="0" i="0" dirty="0">
                <a:effectLst/>
              </a:rPr>
              <a:t>The number of reviews categorized by sentiment—positive, negative, and neutral</a:t>
            </a:r>
          </a:p>
          <a:p>
            <a:r>
              <a:rPr lang="en-US" sz="1050" b="1" i="0" dirty="0">
                <a:effectLst/>
              </a:rPr>
              <a:t>Positive Reviews Word Cloud:</a:t>
            </a:r>
          </a:p>
          <a:p>
            <a:pPr lvl="2"/>
            <a:r>
              <a:rPr lang="en-US" sz="1050" b="0" i="0" dirty="0">
                <a:effectLst/>
              </a:rPr>
              <a:t>Highlight the big words like “smell,” “skin,” “part,” and “soft.” These are the words people use most when they say good things</a:t>
            </a:r>
            <a:endParaRPr lang="en-US" sz="1050" b="1" dirty="0"/>
          </a:p>
          <a:p>
            <a:r>
              <a:rPr lang="en-US" sz="1050" b="1" i="0" dirty="0">
                <a:effectLst/>
              </a:rPr>
              <a:t>Negative Reviews Word Cloud:</a:t>
            </a:r>
          </a:p>
          <a:p>
            <a:pPr lvl="2"/>
            <a:r>
              <a:rPr lang="en-US" sz="1050" b="0" i="0" dirty="0">
                <a:effectLst/>
              </a:rPr>
              <a:t>Show words like “bottle,” “one,” “buy,” and “disappointed.” These are the frequent words when people are unhappy.</a:t>
            </a:r>
          </a:p>
          <a:p>
            <a:pPr>
              <a:buFont typeface="Arial" panose="020B0604020202020204" pitchFamily="34" charset="0"/>
              <a:buChar char="•"/>
            </a:pPr>
            <a:r>
              <a:rPr lang="en-US" sz="1050" b="1" i="0" dirty="0">
                <a:effectLst/>
              </a:rPr>
              <a:t>X-Axis (Sentiment Score):</a:t>
            </a:r>
            <a:r>
              <a:rPr lang="en-US" sz="1050" b="0" i="0" dirty="0">
                <a:effectLst/>
              </a:rPr>
              <a:t> </a:t>
            </a:r>
          </a:p>
          <a:p>
            <a:pPr lvl="2">
              <a:buFont typeface="Arial" panose="020B0604020202020204" pitchFamily="34" charset="0"/>
              <a:buChar char="•"/>
            </a:pPr>
            <a:r>
              <a:rPr lang="en-US" sz="1050" b="0" i="0" dirty="0">
                <a:effectLst/>
              </a:rPr>
              <a:t>Ranges from -1.0 to 1.0 in increments of 0.25. </a:t>
            </a:r>
          </a:p>
          <a:p>
            <a:pPr lvl="2">
              <a:buFont typeface="Arial" panose="020B0604020202020204" pitchFamily="34" charset="0"/>
              <a:buChar char="•"/>
            </a:pPr>
            <a:r>
              <a:rPr lang="en-US" sz="1050" b="0" i="0" dirty="0">
                <a:effectLst/>
              </a:rPr>
              <a:t>Scores close to -1 are highly negative, 0 is neutral, and scores close to 1 are highly positive.</a:t>
            </a:r>
          </a:p>
          <a:p>
            <a:pPr>
              <a:buFont typeface="Arial" panose="020B0604020202020204" pitchFamily="34" charset="0"/>
              <a:buChar char="•"/>
            </a:pPr>
            <a:r>
              <a:rPr lang="en-US" sz="1050" b="1" i="0" dirty="0">
                <a:effectLst/>
              </a:rPr>
              <a:t>Y-Axis (Frequency):</a:t>
            </a:r>
            <a:r>
              <a:rPr lang="en-US" sz="1050" b="0" i="0" dirty="0">
                <a:effectLst/>
              </a:rPr>
              <a:t> </a:t>
            </a:r>
          </a:p>
          <a:p>
            <a:pPr lvl="2">
              <a:buFont typeface="Arial" panose="020B0604020202020204" pitchFamily="34" charset="0"/>
              <a:buChar char="•"/>
            </a:pPr>
            <a:r>
              <a:rPr lang="en-US" sz="1050" b="0" i="0" dirty="0">
                <a:effectLst/>
              </a:rPr>
              <a:t>Shows how many reviews fall within each sentiment score range, ranging from 0 to 250.</a:t>
            </a:r>
          </a:p>
          <a:p>
            <a:endParaRPr lang="en-US" sz="1050" dirty="0"/>
          </a:p>
        </p:txBody>
      </p:sp>
      <p:pic>
        <p:nvPicPr>
          <p:cNvPr id="6" name="Content Placeholder 4" descr="A graph showing a positive and negative review">
            <a:extLst>
              <a:ext uri="{FF2B5EF4-FFF2-40B4-BE49-F238E27FC236}">
                <a16:creationId xmlns:a16="http://schemas.microsoft.com/office/drawing/2014/main" id="{C72574FB-6D71-2BBF-4D60-F56756C0A519}"/>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859894" y="739409"/>
            <a:ext cx="3030002" cy="2181602"/>
          </a:xfrm>
          <a:prstGeom prst="rect">
            <a:avLst/>
          </a:prstGeom>
        </p:spPr>
      </p:pic>
      <p:pic>
        <p:nvPicPr>
          <p:cNvPr id="256" name="Picture 255" descr="A graph of a bar graph&#10;&#10;Description automatically generated with medium confidence">
            <a:extLst>
              <a:ext uri="{FF2B5EF4-FFF2-40B4-BE49-F238E27FC236}">
                <a16:creationId xmlns:a16="http://schemas.microsoft.com/office/drawing/2014/main" id="{31D65741-44EB-43EC-9BC2-EA5C0A8D1323}"/>
              </a:ext>
            </a:extLst>
          </p:cNvPr>
          <p:cNvPicPr>
            <a:picLocks noChangeAspect="1"/>
          </p:cNvPicPr>
          <p:nvPr/>
        </p:nvPicPr>
        <p:blipFill>
          <a:blip r:embed="rId4"/>
          <a:stretch>
            <a:fillRect/>
          </a:stretch>
        </p:blipFill>
        <p:spPr>
          <a:xfrm>
            <a:off x="8288938" y="724207"/>
            <a:ext cx="3244017" cy="2181602"/>
          </a:xfrm>
          <a:prstGeom prst="rect">
            <a:avLst/>
          </a:prstGeom>
        </p:spPr>
      </p:pic>
      <p:pic>
        <p:nvPicPr>
          <p:cNvPr id="5" name="Content Placeholder 4" descr="A close up of words&#10;&#10;Description automatically generated">
            <a:extLst>
              <a:ext uri="{FF2B5EF4-FFF2-40B4-BE49-F238E27FC236}">
                <a16:creationId xmlns:a16="http://schemas.microsoft.com/office/drawing/2014/main" id="{B687B76F-2804-52BB-0EBE-55DC86F67748}"/>
              </a:ext>
            </a:extLst>
          </p:cNvPr>
          <p:cNvPicPr>
            <a:picLocks noChangeAspect="1"/>
          </p:cNvPicPr>
          <p:nvPr/>
        </p:nvPicPr>
        <p:blipFill>
          <a:blip r:embed="rId5"/>
          <a:stretch>
            <a:fillRect/>
          </a:stretch>
        </p:blipFill>
        <p:spPr>
          <a:xfrm>
            <a:off x="4323904" y="843343"/>
            <a:ext cx="3541002" cy="1912141"/>
          </a:xfrm>
          <a:prstGeom prst="rect">
            <a:avLst/>
          </a:prstGeom>
        </p:spPr>
      </p:pic>
    </p:spTree>
    <p:extLst>
      <p:ext uri="{BB962C8B-B14F-4D97-AF65-F5344CB8AC3E}">
        <p14:creationId xmlns:p14="http://schemas.microsoft.com/office/powerpoint/2010/main" val="2061213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CAFDF5-E8AD-C5F7-5A36-711BC987E6AD}"/>
            </a:ext>
          </a:extLst>
        </p:cNvPr>
        <p:cNvGrpSpPr/>
        <p:nvPr/>
      </p:nvGrpSpPr>
      <p:grpSpPr>
        <a:xfrm>
          <a:off x="0" y="0"/>
          <a:ext cx="0" cy="0"/>
          <a:chOff x="0" y="0"/>
          <a:chExt cx="0" cy="0"/>
        </a:xfrm>
      </p:grpSpPr>
      <p:grpSp>
        <p:nvGrpSpPr>
          <p:cNvPr id="350" name="Group 34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43" name="Straight Connector 242">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51" name="Right Triangle 35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52" name="Rectangle 351">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53" name="Group 352">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80" name="Straight Connector 279">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EB21566-DAEB-ABFA-74B9-D37F29D10F6A}"/>
              </a:ext>
            </a:extLst>
          </p:cNvPr>
          <p:cNvSpPr>
            <a:spLocks noGrp="1"/>
          </p:cNvSpPr>
          <p:nvPr>
            <p:ph type="title"/>
          </p:nvPr>
        </p:nvSpPr>
        <p:spPr>
          <a:xfrm>
            <a:off x="691078" y="1189998"/>
            <a:ext cx="4923820" cy="2510445"/>
          </a:xfrm>
        </p:spPr>
        <p:txBody>
          <a:bodyPr vert="horz" lIns="91440" tIns="45720" rIns="91440" bIns="45720" rtlCol="0" anchor="b">
            <a:normAutofit/>
          </a:bodyPr>
          <a:lstStyle/>
          <a:p>
            <a:r>
              <a:rPr lang="en-AU" b="1" dirty="0"/>
              <a:t>Machine Learning Models</a:t>
            </a:r>
            <a:endParaRPr lang="en-US" sz="5400" b="1" dirty="0"/>
          </a:p>
        </p:txBody>
      </p:sp>
      <p:sp>
        <p:nvSpPr>
          <p:cNvPr id="354" name="Right Triangle 353">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63" name="Picture 162" descr="A colorful triangles on a white background&#10;&#10;Description automatically generated">
            <a:extLst>
              <a:ext uri="{FF2B5EF4-FFF2-40B4-BE49-F238E27FC236}">
                <a16:creationId xmlns:a16="http://schemas.microsoft.com/office/drawing/2014/main" id="{DBE4A9D3-84B4-9D24-6161-DDA3C1761473}"/>
              </a:ext>
            </a:extLst>
          </p:cNvPr>
          <p:cNvPicPr>
            <a:picLocks noChangeAspect="1"/>
          </p:cNvPicPr>
          <p:nvPr/>
        </p:nvPicPr>
        <p:blipFill>
          <a:blip r:embed="rId3">
            <a:extLst>
              <a:ext uri="{837473B0-CC2E-450A-ABE3-18F120FF3D39}">
                <a1611:picAttrSrcUrl xmlns:a1611="http://schemas.microsoft.com/office/drawing/2016/11/main" r:id="rId4"/>
              </a:ext>
            </a:extLst>
          </a:blip>
          <a:srcRect l="40428" r="-2" b="-2"/>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950141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3" name="Rectangle 892">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94" name="Group 893">
            <a:extLst>
              <a:ext uri="{FF2B5EF4-FFF2-40B4-BE49-F238E27FC236}">
                <a16:creationId xmlns:a16="http://schemas.microsoft.com/office/drawing/2014/main" id="{B27757FA-E22B-4C03-A927-1E4B4A585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95" name="Straight Connector 894">
              <a:extLst>
                <a:ext uri="{FF2B5EF4-FFF2-40B4-BE49-F238E27FC236}">
                  <a16:creationId xmlns:a16="http://schemas.microsoft.com/office/drawing/2014/main" id="{9FA329A2-1D2A-4A62-A6AF-93B37310C4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6" name="Straight Connector 895">
              <a:extLst>
                <a:ext uri="{FF2B5EF4-FFF2-40B4-BE49-F238E27FC236}">
                  <a16:creationId xmlns:a16="http://schemas.microsoft.com/office/drawing/2014/main" id="{EAAB6EEA-4329-4352-9BA3-1746A7111E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7" name="Straight Connector 896">
              <a:extLst>
                <a:ext uri="{FF2B5EF4-FFF2-40B4-BE49-F238E27FC236}">
                  <a16:creationId xmlns:a16="http://schemas.microsoft.com/office/drawing/2014/main" id="{7DF1164F-7F9A-40C5-868D-082B3E0F1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7" name="Straight Connector 846">
              <a:extLst>
                <a:ext uri="{FF2B5EF4-FFF2-40B4-BE49-F238E27FC236}">
                  <a16:creationId xmlns:a16="http://schemas.microsoft.com/office/drawing/2014/main" id="{ADB572B4-ACB4-4026-BE9F-D3523A2C1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8" name="Straight Connector 897">
              <a:extLst>
                <a:ext uri="{FF2B5EF4-FFF2-40B4-BE49-F238E27FC236}">
                  <a16:creationId xmlns:a16="http://schemas.microsoft.com/office/drawing/2014/main" id="{F77DB227-A8B6-43DC-970A-925EED2E0F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9" name="Straight Connector 898">
              <a:extLst>
                <a:ext uri="{FF2B5EF4-FFF2-40B4-BE49-F238E27FC236}">
                  <a16:creationId xmlns:a16="http://schemas.microsoft.com/office/drawing/2014/main" id="{3B6B9264-5A30-46E0-A2C1-636FB3D1B1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0" name="Straight Connector 899">
              <a:extLst>
                <a:ext uri="{FF2B5EF4-FFF2-40B4-BE49-F238E27FC236}">
                  <a16:creationId xmlns:a16="http://schemas.microsoft.com/office/drawing/2014/main" id="{B879B4D0-16B0-456E-8951-4042C78B2A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1" name="Straight Connector 850">
              <a:extLst>
                <a:ext uri="{FF2B5EF4-FFF2-40B4-BE49-F238E27FC236}">
                  <a16:creationId xmlns:a16="http://schemas.microsoft.com/office/drawing/2014/main" id="{143D00E3-B79B-41D6-9E66-07EC7E6C25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2" name="Straight Connector 851">
              <a:extLst>
                <a:ext uri="{FF2B5EF4-FFF2-40B4-BE49-F238E27FC236}">
                  <a16:creationId xmlns:a16="http://schemas.microsoft.com/office/drawing/2014/main" id="{BDD97DA3-F9CF-4985-A2BA-27DDD396C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3" name="Straight Connector 852">
              <a:extLst>
                <a:ext uri="{FF2B5EF4-FFF2-40B4-BE49-F238E27FC236}">
                  <a16:creationId xmlns:a16="http://schemas.microsoft.com/office/drawing/2014/main" id="{20472B34-25FF-41FB-BF22-42D29C83F6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4" name="Straight Connector 853">
              <a:extLst>
                <a:ext uri="{FF2B5EF4-FFF2-40B4-BE49-F238E27FC236}">
                  <a16:creationId xmlns:a16="http://schemas.microsoft.com/office/drawing/2014/main" id="{3C6268AA-8DD1-4959-8136-0ECAAFD271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5" name="Straight Connector 854">
              <a:extLst>
                <a:ext uri="{FF2B5EF4-FFF2-40B4-BE49-F238E27FC236}">
                  <a16:creationId xmlns:a16="http://schemas.microsoft.com/office/drawing/2014/main" id="{1F744375-C310-46F7-AC26-C5A4BD827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6" name="Straight Connector 855">
              <a:extLst>
                <a:ext uri="{FF2B5EF4-FFF2-40B4-BE49-F238E27FC236}">
                  <a16:creationId xmlns:a16="http://schemas.microsoft.com/office/drawing/2014/main" id="{86C08DB1-CFE5-4A9A-BCB2-C82F79C61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7" name="Straight Connector 856">
              <a:extLst>
                <a:ext uri="{FF2B5EF4-FFF2-40B4-BE49-F238E27FC236}">
                  <a16:creationId xmlns:a16="http://schemas.microsoft.com/office/drawing/2014/main" id="{4F10D3C0-7CBD-42BF-BC76-68A25F9730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8" name="Straight Connector 857">
              <a:extLst>
                <a:ext uri="{FF2B5EF4-FFF2-40B4-BE49-F238E27FC236}">
                  <a16:creationId xmlns:a16="http://schemas.microsoft.com/office/drawing/2014/main" id="{F6DF561D-125D-4BA4-BEA8-D540A3EF8F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9" name="Straight Connector 858">
              <a:extLst>
                <a:ext uri="{FF2B5EF4-FFF2-40B4-BE49-F238E27FC236}">
                  <a16:creationId xmlns:a16="http://schemas.microsoft.com/office/drawing/2014/main" id="{696CE140-59C9-47C1-9BFD-E716943C4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0" name="Straight Connector 859">
              <a:extLst>
                <a:ext uri="{FF2B5EF4-FFF2-40B4-BE49-F238E27FC236}">
                  <a16:creationId xmlns:a16="http://schemas.microsoft.com/office/drawing/2014/main" id="{7D2421D5-FB16-43BB-BD72-57B6D115C2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1" name="Straight Connector 860">
              <a:extLst>
                <a:ext uri="{FF2B5EF4-FFF2-40B4-BE49-F238E27FC236}">
                  <a16:creationId xmlns:a16="http://schemas.microsoft.com/office/drawing/2014/main" id="{694B4B66-3D8B-4D67-B68A-5EE98A61C3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2" name="Straight Connector 861">
              <a:extLst>
                <a:ext uri="{FF2B5EF4-FFF2-40B4-BE49-F238E27FC236}">
                  <a16:creationId xmlns:a16="http://schemas.microsoft.com/office/drawing/2014/main" id="{21CE3395-ADDA-44B4-B550-87AF22E18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3" name="Straight Connector 862">
              <a:extLst>
                <a:ext uri="{FF2B5EF4-FFF2-40B4-BE49-F238E27FC236}">
                  <a16:creationId xmlns:a16="http://schemas.microsoft.com/office/drawing/2014/main" id="{D6A7375E-9A29-4790-AA05-FC4DCC1AE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4" name="Straight Connector 863">
              <a:extLst>
                <a:ext uri="{FF2B5EF4-FFF2-40B4-BE49-F238E27FC236}">
                  <a16:creationId xmlns:a16="http://schemas.microsoft.com/office/drawing/2014/main" id="{2E67518D-21C7-4CDB-9A75-248EEAB43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5" name="Straight Connector 864">
              <a:extLst>
                <a:ext uri="{FF2B5EF4-FFF2-40B4-BE49-F238E27FC236}">
                  <a16:creationId xmlns:a16="http://schemas.microsoft.com/office/drawing/2014/main" id="{413A36F7-9692-46D1-AA17-3036EBF75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6" name="Straight Connector 865">
              <a:extLst>
                <a:ext uri="{FF2B5EF4-FFF2-40B4-BE49-F238E27FC236}">
                  <a16:creationId xmlns:a16="http://schemas.microsoft.com/office/drawing/2014/main" id="{904FE3BA-02A8-46F8-8C46-213885DB49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7" name="Straight Connector 866">
              <a:extLst>
                <a:ext uri="{FF2B5EF4-FFF2-40B4-BE49-F238E27FC236}">
                  <a16:creationId xmlns:a16="http://schemas.microsoft.com/office/drawing/2014/main" id="{7C8B1E1C-C236-410A-A75B-B5FED48E26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8" name="Straight Connector 867">
              <a:extLst>
                <a:ext uri="{FF2B5EF4-FFF2-40B4-BE49-F238E27FC236}">
                  <a16:creationId xmlns:a16="http://schemas.microsoft.com/office/drawing/2014/main" id="{DFD8A655-CFAF-496E-82F7-4677B2100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9" name="Straight Connector 868">
              <a:extLst>
                <a:ext uri="{FF2B5EF4-FFF2-40B4-BE49-F238E27FC236}">
                  <a16:creationId xmlns:a16="http://schemas.microsoft.com/office/drawing/2014/main" id="{EB52CEB0-DF45-45EF-B19A-A15C1A17E1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0" name="Straight Connector 869">
              <a:extLst>
                <a:ext uri="{FF2B5EF4-FFF2-40B4-BE49-F238E27FC236}">
                  <a16:creationId xmlns:a16="http://schemas.microsoft.com/office/drawing/2014/main" id="{7D16414C-77DA-4C7E-8E62-862EAA940E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1" name="Straight Connector 870">
              <a:extLst>
                <a:ext uri="{FF2B5EF4-FFF2-40B4-BE49-F238E27FC236}">
                  <a16:creationId xmlns:a16="http://schemas.microsoft.com/office/drawing/2014/main" id="{AC5789C5-251A-445C-8D17-18D36F8B51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2" name="Straight Connector 871">
              <a:extLst>
                <a:ext uri="{FF2B5EF4-FFF2-40B4-BE49-F238E27FC236}">
                  <a16:creationId xmlns:a16="http://schemas.microsoft.com/office/drawing/2014/main" id="{9BA0ACD3-25B4-4C98-B833-09426BA9CC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3" name="Straight Connector 872">
              <a:extLst>
                <a:ext uri="{FF2B5EF4-FFF2-40B4-BE49-F238E27FC236}">
                  <a16:creationId xmlns:a16="http://schemas.microsoft.com/office/drawing/2014/main" id="{0C2EAAE7-E646-4A26-BA0E-A130ECE6A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4" name="Straight Connector 873">
              <a:extLst>
                <a:ext uri="{FF2B5EF4-FFF2-40B4-BE49-F238E27FC236}">
                  <a16:creationId xmlns:a16="http://schemas.microsoft.com/office/drawing/2014/main" id="{8F4E911F-A532-42C7-B083-1E5BA8D71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901" name="Right Triangle 900">
            <a:extLst>
              <a:ext uri="{FF2B5EF4-FFF2-40B4-BE49-F238E27FC236}">
                <a16:creationId xmlns:a16="http://schemas.microsoft.com/office/drawing/2014/main" id="{1DEA6A44-CD60-4DFD-802B-A4F4BFCB7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20162" y="-2883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551252C-50AC-3587-C459-5B64DDC265DB}"/>
              </a:ext>
            </a:extLst>
          </p:cNvPr>
          <p:cNvSpPr>
            <a:spLocks noGrp="1"/>
          </p:cNvSpPr>
          <p:nvPr>
            <p:ph type="title"/>
          </p:nvPr>
        </p:nvSpPr>
        <p:spPr>
          <a:xfrm>
            <a:off x="1196873" y="215697"/>
            <a:ext cx="9946170" cy="1267692"/>
          </a:xfrm>
        </p:spPr>
        <p:txBody>
          <a:bodyPr vert="horz" lIns="91440" tIns="45720" rIns="91440" bIns="45720" rtlCol="0">
            <a:normAutofit/>
          </a:bodyPr>
          <a:lstStyle/>
          <a:p>
            <a:pPr algn="ctr"/>
            <a:r>
              <a:rPr lang="en-US" b="1" dirty="0">
                <a:latin typeface="Grandview"/>
              </a:rPr>
              <a:t>Introduction</a:t>
            </a:r>
          </a:p>
        </p:txBody>
      </p:sp>
      <p:graphicFrame>
        <p:nvGraphicFramePr>
          <p:cNvPr id="633" name="Content Placeholder 461">
            <a:extLst>
              <a:ext uri="{FF2B5EF4-FFF2-40B4-BE49-F238E27FC236}">
                <a16:creationId xmlns:a16="http://schemas.microsoft.com/office/drawing/2014/main" id="{12C800CA-FD5C-8273-3E52-A4CE05422B35}"/>
              </a:ext>
            </a:extLst>
          </p:cNvPr>
          <p:cNvGraphicFramePr>
            <a:graphicFrameLocks noGrp="1"/>
          </p:cNvGraphicFramePr>
          <p:nvPr>
            <p:ph idx="1"/>
            <p:extLst>
              <p:ext uri="{D42A27DB-BD31-4B8C-83A1-F6EECF244321}">
                <p14:modId xmlns:p14="http://schemas.microsoft.com/office/powerpoint/2010/main" val="3994793945"/>
              </p:ext>
            </p:extLst>
          </p:nvPr>
        </p:nvGraphicFramePr>
        <p:xfrm>
          <a:off x="154965" y="2299260"/>
          <a:ext cx="11817343" cy="3797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1719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33"/>
                                        </p:tgtEl>
                                        <p:attrNameLst>
                                          <p:attrName>style.visibility</p:attrName>
                                        </p:attrNameLst>
                                      </p:cBhvr>
                                      <p:to>
                                        <p:strVal val="visible"/>
                                      </p:to>
                                    </p:set>
                                    <p:animEffect transition="in" filter="randombar(horizontal)">
                                      <p:cBhvr>
                                        <p:cTn id="7" dur="500"/>
                                        <p:tgtEl>
                                          <p:spTgt spid="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33"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5FF5-3E26-8C67-7F0F-E509192BF01E}"/>
              </a:ext>
            </a:extLst>
          </p:cNvPr>
          <p:cNvSpPr>
            <a:spLocks noGrp="1"/>
          </p:cNvSpPr>
          <p:nvPr>
            <p:ph type="title"/>
          </p:nvPr>
        </p:nvSpPr>
        <p:spPr>
          <a:xfrm>
            <a:off x="421804" y="767081"/>
            <a:ext cx="4565385" cy="1577668"/>
          </a:xfrm>
        </p:spPr>
        <p:txBody>
          <a:bodyPr>
            <a:normAutofit/>
          </a:bodyPr>
          <a:lstStyle/>
          <a:p>
            <a:r>
              <a:rPr lang="en-AU" sz="3600" b="1" i="0" dirty="0">
                <a:effectLst/>
              </a:rPr>
              <a:t>Comparing Machine Learning Models</a:t>
            </a:r>
            <a:endParaRPr lang="en-AU" sz="3600" b="1" dirty="0"/>
          </a:p>
        </p:txBody>
      </p:sp>
      <p:graphicFrame>
        <p:nvGraphicFramePr>
          <p:cNvPr id="8" name="Content Placeholder 7">
            <a:extLst>
              <a:ext uri="{FF2B5EF4-FFF2-40B4-BE49-F238E27FC236}">
                <a16:creationId xmlns:a16="http://schemas.microsoft.com/office/drawing/2014/main" id="{9405777A-0770-A512-A531-E0504EF0D931}"/>
              </a:ext>
            </a:extLst>
          </p:cNvPr>
          <p:cNvGraphicFramePr>
            <a:graphicFrameLocks noGrp="1"/>
          </p:cNvGraphicFramePr>
          <p:nvPr>
            <p:ph idx="1"/>
            <p:extLst>
              <p:ext uri="{D42A27DB-BD31-4B8C-83A1-F6EECF244321}">
                <p14:modId xmlns:p14="http://schemas.microsoft.com/office/powerpoint/2010/main" val="2880272306"/>
              </p:ext>
            </p:extLst>
          </p:nvPr>
        </p:nvGraphicFramePr>
        <p:xfrm>
          <a:off x="223520" y="3295054"/>
          <a:ext cx="11754787" cy="3303656"/>
        </p:xfrm>
        <a:graphic>
          <a:graphicData uri="http://schemas.openxmlformats.org/drawingml/2006/table">
            <a:tbl>
              <a:tblPr>
                <a:tableStyleId>{616DA210-FB5B-4158-B5E0-FEB733F419BA}</a:tableStyleId>
              </a:tblPr>
              <a:tblGrid>
                <a:gridCol w="532828">
                  <a:extLst>
                    <a:ext uri="{9D8B030D-6E8A-4147-A177-3AD203B41FA5}">
                      <a16:colId xmlns:a16="http://schemas.microsoft.com/office/drawing/2014/main" val="571446512"/>
                    </a:ext>
                  </a:extLst>
                </a:gridCol>
                <a:gridCol w="559768">
                  <a:extLst>
                    <a:ext uri="{9D8B030D-6E8A-4147-A177-3AD203B41FA5}">
                      <a16:colId xmlns:a16="http://schemas.microsoft.com/office/drawing/2014/main" val="4072077807"/>
                    </a:ext>
                  </a:extLst>
                </a:gridCol>
                <a:gridCol w="586367">
                  <a:extLst>
                    <a:ext uri="{9D8B030D-6E8A-4147-A177-3AD203B41FA5}">
                      <a16:colId xmlns:a16="http://schemas.microsoft.com/office/drawing/2014/main" val="1292871877"/>
                    </a:ext>
                  </a:extLst>
                </a:gridCol>
                <a:gridCol w="559768">
                  <a:extLst>
                    <a:ext uri="{9D8B030D-6E8A-4147-A177-3AD203B41FA5}">
                      <a16:colId xmlns:a16="http://schemas.microsoft.com/office/drawing/2014/main" val="2843498621"/>
                    </a:ext>
                  </a:extLst>
                </a:gridCol>
                <a:gridCol w="559768">
                  <a:extLst>
                    <a:ext uri="{9D8B030D-6E8A-4147-A177-3AD203B41FA5}">
                      <a16:colId xmlns:a16="http://schemas.microsoft.com/office/drawing/2014/main" val="2651323134"/>
                    </a:ext>
                  </a:extLst>
                </a:gridCol>
                <a:gridCol w="559768">
                  <a:extLst>
                    <a:ext uri="{9D8B030D-6E8A-4147-A177-3AD203B41FA5}">
                      <a16:colId xmlns:a16="http://schemas.microsoft.com/office/drawing/2014/main" val="12907392"/>
                    </a:ext>
                  </a:extLst>
                </a:gridCol>
                <a:gridCol w="559768">
                  <a:extLst>
                    <a:ext uri="{9D8B030D-6E8A-4147-A177-3AD203B41FA5}">
                      <a16:colId xmlns:a16="http://schemas.microsoft.com/office/drawing/2014/main" val="3207886249"/>
                    </a:ext>
                  </a:extLst>
                </a:gridCol>
                <a:gridCol w="559768">
                  <a:extLst>
                    <a:ext uri="{9D8B030D-6E8A-4147-A177-3AD203B41FA5}">
                      <a16:colId xmlns:a16="http://schemas.microsoft.com/office/drawing/2014/main" val="404357857"/>
                    </a:ext>
                  </a:extLst>
                </a:gridCol>
                <a:gridCol w="559768">
                  <a:extLst>
                    <a:ext uri="{9D8B030D-6E8A-4147-A177-3AD203B41FA5}">
                      <a16:colId xmlns:a16="http://schemas.microsoft.com/office/drawing/2014/main" val="418937264"/>
                    </a:ext>
                  </a:extLst>
                </a:gridCol>
                <a:gridCol w="559768">
                  <a:extLst>
                    <a:ext uri="{9D8B030D-6E8A-4147-A177-3AD203B41FA5}">
                      <a16:colId xmlns:a16="http://schemas.microsoft.com/office/drawing/2014/main" val="2088947115"/>
                    </a:ext>
                  </a:extLst>
                </a:gridCol>
                <a:gridCol w="559768">
                  <a:extLst>
                    <a:ext uri="{9D8B030D-6E8A-4147-A177-3AD203B41FA5}">
                      <a16:colId xmlns:a16="http://schemas.microsoft.com/office/drawing/2014/main" val="3229825538"/>
                    </a:ext>
                  </a:extLst>
                </a:gridCol>
                <a:gridCol w="559768">
                  <a:extLst>
                    <a:ext uri="{9D8B030D-6E8A-4147-A177-3AD203B41FA5}">
                      <a16:colId xmlns:a16="http://schemas.microsoft.com/office/drawing/2014/main" val="944330396"/>
                    </a:ext>
                  </a:extLst>
                </a:gridCol>
                <a:gridCol w="559768">
                  <a:extLst>
                    <a:ext uri="{9D8B030D-6E8A-4147-A177-3AD203B41FA5}">
                      <a16:colId xmlns:a16="http://schemas.microsoft.com/office/drawing/2014/main" val="2187916637"/>
                    </a:ext>
                  </a:extLst>
                </a:gridCol>
                <a:gridCol w="559768">
                  <a:extLst>
                    <a:ext uri="{9D8B030D-6E8A-4147-A177-3AD203B41FA5}">
                      <a16:colId xmlns:a16="http://schemas.microsoft.com/office/drawing/2014/main" val="665285464"/>
                    </a:ext>
                  </a:extLst>
                </a:gridCol>
                <a:gridCol w="559768">
                  <a:extLst>
                    <a:ext uri="{9D8B030D-6E8A-4147-A177-3AD203B41FA5}">
                      <a16:colId xmlns:a16="http://schemas.microsoft.com/office/drawing/2014/main" val="168349207"/>
                    </a:ext>
                  </a:extLst>
                </a:gridCol>
                <a:gridCol w="559768">
                  <a:extLst>
                    <a:ext uri="{9D8B030D-6E8A-4147-A177-3AD203B41FA5}">
                      <a16:colId xmlns:a16="http://schemas.microsoft.com/office/drawing/2014/main" val="788963083"/>
                    </a:ext>
                  </a:extLst>
                </a:gridCol>
                <a:gridCol w="559768">
                  <a:extLst>
                    <a:ext uri="{9D8B030D-6E8A-4147-A177-3AD203B41FA5}">
                      <a16:colId xmlns:a16="http://schemas.microsoft.com/office/drawing/2014/main" val="1877693033"/>
                    </a:ext>
                  </a:extLst>
                </a:gridCol>
                <a:gridCol w="559768">
                  <a:extLst>
                    <a:ext uri="{9D8B030D-6E8A-4147-A177-3AD203B41FA5}">
                      <a16:colId xmlns:a16="http://schemas.microsoft.com/office/drawing/2014/main" val="3064807446"/>
                    </a:ext>
                  </a:extLst>
                </a:gridCol>
                <a:gridCol w="559768">
                  <a:extLst>
                    <a:ext uri="{9D8B030D-6E8A-4147-A177-3AD203B41FA5}">
                      <a16:colId xmlns:a16="http://schemas.microsoft.com/office/drawing/2014/main" val="597995589"/>
                    </a:ext>
                  </a:extLst>
                </a:gridCol>
                <a:gridCol w="559768">
                  <a:extLst>
                    <a:ext uri="{9D8B030D-6E8A-4147-A177-3AD203B41FA5}">
                      <a16:colId xmlns:a16="http://schemas.microsoft.com/office/drawing/2014/main" val="2363603259"/>
                    </a:ext>
                  </a:extLst>
                </a:gridCol>
                <a:gridCol w="559768">
                  <a:extLst>
                    <a:ext uri="{9D8B030D-6E8A-4147-A177-3AD203B41FA5}">
                      <a16:colId xmlns:a16="http://schemas.microsoft.com/office/drawing/2014/main" val="4257074131"/>
                    </a:ext>
                  </a:extLst>
                </a:gridCol>
              </a:tblGrid>
              <a:tr h="920308">
                <a:tc>
                  <a:txBody>
                    <a:bodyPr/>
                    <a:lstStyle/>
                    <a:p>
                      <a:pPr algn="l"/>
                      <a:endParaRPr lang="en-AU" sz="900" b="1" dirty="0">
                        <a:solidFill>
                          <a:schemeClr val="tx2"/>
                        </a:solidFill>
                        <a:effectLst/>
                        <a:latin typeface="+mj-lt"/>
                      </a:endParaRPr>
                    </a:p>
                  </a:txBody>
                  <a:tcPr marL="43152" marR="43152" marT="21576" marB="21576" anchor="ctr"/>
                </a:tc>
                <a:tc gridSpan="5">
                  <a:txBody>
                    <a:bodyPr/>
                    <a:lstStyle/>
                    <a:p>
                      <a:pPr algn="ctr"/>
                      <a:r>
                        <a:rPr lang="en-AU" sz="2000" b="1" kern="1200" dirty="0">
                          <a:solidFill>
                            <a:schemeClr val="tx2"/>
                          </a:solidFill>
                          <a:effectLst/>
                          <a:latin typeface="+mj-lt"/>
                          <a:ea typeface="+mn-ea"/>
                          <a:cs typeface="+mn-cs"/>
                        </a:rPr>
                        <a:t>Accuracy (%) </a:t>
                      </a:r>
                      <a:endParaRPr lang="en-AU" sz="20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gridSpan="5">
                  <a:txBody>
                    <a:bodyPr/>
                    <a:lstStyle/>
                    <a:p>
                      <a:pPr algn="ctr"/>
                      <a:r>
                        <a:rPr lang="en-AU" sz="2000" b="1" kern="1200" dirty="0">
                          <a:solidFill>
                            <a:schemeClr val="tx2"/>
                          </a:solidFill>
                          <a:effectLst/>
                          <a:latin typeface="+mj-lt"/>
                          <a:ea typeface="+mn-ea"/>
                          <a:cs typeface="+mn-cs"/>
                        </a:rPr>
                        <a:t>Precision (%) </a:t>
                      </a:r>
                      <a:endParaRPr lang="en-AU" sz="20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gridSpan="5">
                  <a:txBody>
                    <a:bodyPr/>
                    <a:lstStyle/>
                    <a:p>
                      <a:pPr algn="ctr"/>
                      <a:r>
                        <a:rPr lang="en-AU" sz="2000" b="1" kern="1200" dirty="0">
                          <a:solidFill>
                            <a:schemeClr val="tx2"/>
                          </a:solidFill>
                          <a:effectLst/>
                          <a:latin typeface="+mj-lt"/>
                          <a:ea typeface="+mn-ea"/>
                          <a:cs typeface="+mn-cs"/>
                        </a:rPr>
                        <a:t>Recall (%) </a:t>
                      </a:r>
                      <a:endParaRPr lang="en-AU" sz="20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gridSpan="5">
                  <a:txBody>
                    <a:bodyPr/>
                    <a:lstStyle/>
                    <a:p>
                      <a:pPr algn="ctr"/>
                      <a:r>
                        <a:rPr lang="en-US" sz="2000" b="1" kern="1200" dirty="0">
                          <a:solidFill>
                            <a:schemeClr val="tx2"/>
                          </a:solidFill>
                          <a:effectLst/>
                          <a:latin typeface="+mj-lt"/>
                          <a:ea typeface="+mn-ea"/>
                          <a:cs typeface="+mn-cs"/>
                        </a:rPr>
                        <a:t>F1 Score (%) </a:t>
                      </a:r>
                      <a:endParaRPr lang="en-US" sz="20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tc hMerge="1">
                  <a:txBody>
                    <a:bodyPr/>
                    <a:lstStyle/>
                    <a:p>
                      <a:pPr algn="l"/>
                      <a:endParaRPr lang="en-AU" sz="900" b="1" dirty="0">
                        <a:solidFill>
                          <a:schemeClr val="tx2"/>
                        </a:solidFill>
                        <a:effectLst/>
                        <a:latin typeface="+mj-lt"/>
                      </a:endParaRPr>
                    </a:p>
                  </a:txBody>
                  <a:tcPr marL="43152" marR="43152" marT="21576" marB="21576" anchor="ctr"/>
                </a:tc>
                <a:extLst>
                  <a:ext uri="{0D108BD9-81ED-4DB2-BD59-A6C34878D82A}">
                    <a16:rowId xmlns:a16="http://schemas.microsoft.com/office/drawing/2014/main" val="1535528206"/>
                  </a:ext>
                </a:extLst>
              </a:tr>
              <a:tr h="920308">
                <a:tc>
                  <a:txBody>
                    <a:bodyPr/>
                    <a:lstStyle/>
                    <a:p>
                      <a:pPr algn="l"/>
                      <a:r>
                        <a:rPr lang="en-AU" sz="1200" b="1" dirty="0">
                          <a:solidFill>
                            <a:schemeClr val="tx2"/>
                          </a:solidFill>
                          <a:effectLst/>
                          <a:latin typeface="+mn-lt"/>
                        </a:rPr>
                        <a:t>Model</a:t>
                      </a:r>
                    </a:p>
                  </a:txBody>
                  <a:tcPr marL="43152" marR="43152" marT="21576" marB="21576" anchor="ctr"/>
                </a:tc>
                <a:tc>
                  <a:txBody>
                    <a:bodyPr/>
                    <a:lstStyle/>
                    <a:p>
                      <a:pPr algn="l"/>
                      <a:r>
                        <a:rPr lang="en-AU" sz="800" b="1" dirty="0">
                          <a:solidFill>
                            <a:schemeClr val="tx2"/>
                          </a:solidFill>
                          <a:effectLst/>
                          <a:latin typeface="+mn-lt"/>
                        </a:rPr>
                        <a:t>Character Level </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Count</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Hashing </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N-gram </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TF-IDF </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Character Level</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Count</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Hashing</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N-gram</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TF-IDF</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Character Level</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Count</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Hashing</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N-gram</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TF-IDF</a:t>
                      </a:r>
                    </a:p>
                    <a:p>
                      <a:pPr algn="l"/>
                      <a:r>
                        <a:rPr lang="en-AU" sz="800" b="1" dirty="0">
                          <a:solidFill>
                            <a:schemeClr val="tx2"/>
                          </a:solidFill>
                          <a:effectLst/>
                          <a:latin typeface="+mn-lt"/>
                        </a:rPr>
                        <a:t>Vectorizer</a:t>
                      </a:r>
                    </a:p>
                  </a:txBody>
                  <a:tcPr marL="43152" marR="43152" marT="21576" marB="21576" anchor="ctr"/>
                </a:tc>
                <a:tc>
                  <a:txBody>
                    <a:bodyPr/>
                    <a:lstStyle/>
                    <a:p>
                      <a:pPr algn="l"/>
                      <a:r>
                        <a:rPr lang="en-US" sz="800" b="1" dirty="0">
                          <a:solidFill>
                            <a:schemeClr val="tx2"/>
                          </a:solidFill>
                          <a:effectLst/>
                          <a:latin typeface="+mn-lt"/>
                        </a:rPr>
                        <a:t>Character Level</a:t>
                      </a:r>
                    </a:p>
                    <a:p>
                      <a:pPr algn="l"/>
                      <a:r>
                        <a:rPr lang="en-US"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Count</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Hashing </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N-gram </a:t>
                      </a:r>
                    </a:p>
                    <a:p>
                      <a:pPr algn="l"/>
                      <a:r>
                        <a:rPr lang="en-AU" sz="800" b="1" dirty="0">
                          <a:solidFill>
                            <a:schemeClr val="tx2"/>
                          </a:solidFill>
                          <a:effectLst/>
                          <a:latin typeface="+mn-lt"/>
                        </a:rPr>
                        <a:t>Vectorizer</a:t>
                      </a:r>
                    </a:p>
                  </a:txBody>
                  <a:tcPr marL="43152" marR="43152" marT="21576" marB="21576" anchor="ctr"/>
                </a:tc>
                <a:tc>
                  <a:txBody>
                    <a:bodyPr/>
                    <a:lstStyle/>
                    <a:p>
                      <a:pPr algn="l"/>
                      <a:r>
                        <a:rPr lang="en-AU" sz="800" b="1" dirty="0">
                          <a:solidFill>
                            <a:schemeClr val="tx2"/>
                          </a:solidFill>
                          <a:effectLst/>
                          <a:latin typeface="+mn-lt"/>
                        </a:rPr>
                        <a:t>TF-IDF</a:t>
                      </a:r>
                    </a:p>
                    <a:p>
                      <a:pPr algn="l"/>
                      <a:r>
                        <a:rPr lang="en-AU" sz="800" b="1" dirty="0">
                          <a:solidFill>
                            <a:schemeClr val="tx2"/>
                          </a:solidFill>
                          <a:effectLst/>
                          <a:latin typeface="+mn-lt"/>
                        </a:rPr>
                        <a:t>Vectorizer</a:t>
                      </a:r>
                    </a:p>
                  </a:txBody>
                  <a:tcPr marL="43152" marR="43152" marT="21576" marB="21576" anchor="ctr"/>
                </a:tc>
                <a:extLst>
                  <a:ext uri="{0D108BD9-81ED-4DB2-BD59-A6C34878D82A}">
                    <a16:rowId xmlns:a16="http://schemas.microsoft.com/office/drawing/2014/main" val="1776189219"/>
                  </a:ext>
                </a:extLst>
              </a:tr>
              <a:tr h="193749">
                <a:tc>
                  <a:txBody>
                    <a:bodyPr/>
                    <a:lstStyle/>
                    <a:p>
                      <a:pPr algn="l"/>
                      <a:r>
                        <a:rPr lang="en-AU" sz="1200" b="1">
                          <a:effectLst/>
                          <a:latin typeface="+mn-lt"/>
                        </a:rPr>
                        <a:t>GBC</a:t>
                      </a:r>
                    </a:p>
                  </a:txBody>
                  <a:tcPr marL="43152" marR="43152" marT="21576" marB="21576" anchor="ctr"/>
                </a:tc>
                <a:tc>
                  <a:txBody>
                    <a:bodyPr/>
                    <a:lstStyle/>
                    <a:p>
                      <a:pPr algn="r" fontAlgn="ctr"/>
                      <a:r>
                        <a:rPr lang="en-AU" sz="1100" b="1" i="0" u="none" strike="noStrike" dirty="0">
                          <a:solidFill>
                            <a:srgbClr val="000000"/>
                          </a:solidFill>
                          <a:effectLst/>
                          <a:latin typeface="+mn-lt"/>
                        </a:rPr>
                        <a:t>79.94</a:t>
                      </a:r>
                    </a:p>
                  </a:txBody>
                  <a:tcPr marL="9525" marR="9525" marT="38100" marB="38100" anchor="ctr"/>
                </a:tc>
                <a:tc>
                  <a:txBody>
                    <a:bodyPr/>
                    <a:lstStyle/>
                    <a:p>
                      <a:pPr algn="r" fontAlgn="ctr"/>
                      <a:r>
                        <a:rPr lang="en-AU" sz="1100" b="1" i="0" u="none" strike="noStrike" dirty="0">
                          <a:solidFill>
                            <a:srgbClr val="000000"/>
                          </a:solidFill>
                          <a:effectLst/>
                          <a:latin typeface="+mn-lt"/>
                        </a:rPr>
                        <a:t>84.45</a:t>
                      </a:r>
                    </a:p>
                  </a:txBody>
                  <a:tcPr marL="9525" marR="9525" marT="38100" marB="38100" anchor="ctr">
                    <a:lnB w="12700" cap="flat" cmpd="sng" algn="ctr">
                      <a:solidFill>
                        <a:schemeClr val="tx1"/>
                      </a:solidFill>
                      <a:prstDash val="solid"/>
                      <a:round/>
                      <a:headEnd type="none" w="med" len="med"/>
                      <a:tailEnd type="none" w="med" len="med"/>
                    </a:lnB>
                  </a:tcPr>
                </a:tc>
                <a:tc>
                  <a:txBody>
                    <a:bodyPr/>
                    <a:lstStyle/>
                    <a:p>
                      <a:pPr algn="r" fontAlgn="ctr"/>
                      <a:r>
                        <a:rPr lang="en-AU" sz="1100" b="1" i="0" u="none" strike="noStrike" dirty="0">
                          <a:solidFill>
                            <a:srgbClr val="000000"/>
                          </a:solidFill>
                          <a:effectLst/>
                          <a:latin typeface="+mn-lt"/>
                        </a:rPr>
                        <a:t>83.87</a:t>
                      </a:r>
                    </a:p>
                  </a:txBody>
                  <a:tcPr marL="9525" marR="9525" marT="38100" marB="38100" anchor="ctr"/>
                </a:tc>
                <a:tc>
                  <a:txBody>
                    <a:bodyPr/>
                    <a:lstStyle/>
                    <a:p>
                      <a:pPr algn="r" fontAlgn="ctr"/>
                      <a:r>
                        <a:rPr lang="en-AU" sz="1100" b="1" i="0" u="none" strike="noStrike" dirty="0">
                          <a:solidFill>
                            <a:srgbClr val="000000"/>
                          </a:solidFill>
                          <a:effectLst/>
                          <a:latin typeface="+mn-lt"/>
                        </a:rPr>
                        <a:t>83.43</a:t>
                      </a:r>
                    </a:p>
                  </a:txBody>
                  <a:tcPr marL="9525" marR="9525" marT="38100" marB="38100" anchor="ctr"/>
                </a:tc>
                <a:tc>
                  <a:txBody>
                    <a:bodyPr/>
                    <a:lstStyle/>
                    <a:p>
                      <a:pPr algn="r" fontAlgn="ctr"/>
                      <a:r>
                        <a:rPr lang="en-AU" sz="1100" b="1" i="0" u="none" strike="noStrike">
                          <a:solidFill>
                            <a:srgbClr val="000000"/>
                          </a:solidFill>
                          <a:effectLst/>
                          <a:latin typeface="+mn-lt"/>
                        </a:rPr>
                        <a:t>83.43</a:t>
                      </a:r>
                    </a:p>
                  </a:txBody>
                  <a:tcPr marL="9525" marR="9525" marT="38100" marB="38100" anchor="ctr"/>
                </a:tc>
                <a:tc>
                  <a:txBody>
                    <a:bodyPr/>
                    <a:lstStyle/>
                    <a:p>
                      <a:pPr algn="r" fontAlgn="ctr"/>
                      <a:r>
                        <a:rPr lang="en-AU" sz="1100" b="1" i="0" u="none" strike="noStrike">
                          <a:solidFill>
                            <a:srgbClr val="000000"/>
                          </a:solidFill>
                          <a:effectLst/>
                          <a:latin typeface="+mn-lt"/>
                        </a:rPr>
                        <a:t>79.56</a:t>
                      </a:r>
                    </a:p>
                  </a:txBody>
                  <a:tcPr marL="9525" marR="9525" marT="38100" marB="38100" anchor="ctr"/>
                </a:tc>
                <a:tc>
                  <a:txBody>
                    <a:bodyPr/>
                    <a:lstStyle/>
                    <a:p>
                      <a:pPr algn="r" fontAlgn="ctr"/>
                      <a:r>
                        <a:rPr lang="en-AU" sz="1100" b="1" i="0" u="none" strike="noStrike">
                          <a:solidFill>
                            <a:srgbClr val="000000"/>
                          </a:solidFill>
                          <a:effectLst/>
                          <a:latin typeface="+mn-lt"/>
                        </a:rPr>
                        <a:t>78.15</a:t>
                      </a:r>
                    </a:p>
                  </a:txBody>
                  <a:tcPr marL="9525" marR="9525" marT="38100" marB="38100" anchor="ctr"/>
                </a:tc>
                <a:tc>
                  <a:txBody>
                    <a:bodyPr/>
                    <a:lstStyle/>
                    <a:p>
                      <a:pPr algn="r" fontAlgn="ctr"/>
                      <a:r>
                        <a:rPr lang="en-AU" sz="1100" b="1" i="0" u="none" strike="noStrike">
                          <a:solidFill>
                            <a:srgbClr val="000000"/>
                          </a:solidFill>
                          <a:effectLst/>
                          <a:latin typeface="+mn-lt"/>
                        </a:rPr>
                        <a:t>78.07</a:t>
                      </a:r>
                    </a:p>
                  </a:txBody>
                  <a:tcPr marL="9525" marR="9525" marT="38100" marB="38100" anchor="ctr"/>
                </a:tc>
                <a:tc>
                  <a:txBody>
                    <a:bodyPr/>
                    <a:lstStyle/>
                    <a:p>
                      <a:pPr algn="r" fontAlgn="ctr"/>
                      <a:r>
                        <a:rPr lang="en-AU" sz="1100" b="1" i="0" u="none" strike="noStrike">
                          <a:solidFill>
                            <a:srgbClr val="000000"/>
                          </a:solidFill>
                          <a:effectLst/>
                          <a:latin typeface="+mn-lt"/>
                        </a:rPr>
                        <a:t>76.63</a:t>
                      </a:r>
                    </a:p>
                  </a:txBody>
                  <a:tcPr marL="9525" marR="9525" marT="38100" marB="38100" anchor="ctr"/>
                </a:tc>
                <a:tc>
                  <a:txBody>
                    <a:bodyPr/>
                    <a:lstStyle/>
                    <a:p>
                      <a:pPr algn="r" fontAlgn="ctr"/>
                      <a:r>
                        <a:rPr lang="en-AU" sz="1100" b="1" i="0" u="none" strike="noStrike" dirty="0">
                          <a:solidFill>
                            <a:srgbClr val="000000"/>
                          </a:solidFill>
                          <a:effectLst/>
                          <a:latin typeface="+mn-lt"/>
                        </a:rPr>
                        <a:t>77.75</a:t>
                      </a:r>
                    </a:p>
                  </a:txBody>
                  <a:tcPr marL="9525" marR="9525" marT="38100" marB="38100" anchor="ctr"/>
                </a:tc>
                <a:tc>
                  <a:txBody>
                    <a:bodyPr/>
                    <a:lstStyle/>
                    <a:p>
                      <a:pPr algn="r" fontAlgn="ctr"/>
                      <a:r>
                        <a:rPr lang="en-AU" sz="1100" b="1" i="0" u="none" strike="noStrike">
                          <a:solidFill>
                            <a:srgbClr val="000000"/>
                          </a:solidFill>
                          <a:effectLst/>
                          <a:latin typeface="+mn-lt"/>
                        </a:rPr>
                        <a:t>77.61</a:t>
                      </a:r>
                    </a:p>
                  </a:txBody>
                  <a:tcPr marL="9525" marR="9525" marT="38100" marB="38100" anchor="ctr"/>
                </a:tc>
                <a:tc>
                  <a:txBody>
                    <a:bodyPr/>
                    <a:lstStyle/>
                    <a:p>
                      <a:pPr algn="r" fontAlgn="ctr"/>
                      <a:r>
                        <a:rPr lang="en-AU" sz="1100" b="1" i="0" u="none" strike="noStrike">
                          <a:solidFill>
                            <a:srgbClr val="000000"/>
                          </a:solidFill>
                          <a:effectLst/>
                          <a:latin typeface="+mn-lt"/>
                        </a:rPr>
                        <a:t>93.25</a:t>
                      </a:r>
                    </a:p>
                  </a:txBody>
                  <a:tcPr marL="9525" marR="9525" marT="38100" marB="38100" anchor="ctr"/>
                </a:tc>
                <a:tc>
                  <a:txBody>
                    <a:bodyPr/>
                    <a:lstStyle/>
                    <a:p>
                      <a:pPr algn="r" fontAlgn="ctr"/>
                      <a:r>
                        <a:rPr lang="en-AU" sz="1100" b="1" i="0" u="none" strike="noStrike">
                          <a:solidFill>
                            <a:srgbClr val="000000"/>
                          </a:solidFill>
                          <a:effectLst/>
                          <a:latin typeface="+mn-lt"/>
                        </a:rPr>
                        <a:t>91.72</a:t>
                      </a:r>
                    </a:p>
                  </a:txBody>
                  <a:tcPr marL="9525" marR="9525" marT="38100" marB="38100" anchor="ctr"/>
                </a:tc>
                <a:tc>
                  <a:txBody>
                    <a:bodyPr/>
                    <a:lstStyle/>
                    <a:p>
                      <a:pPr algn="r" fontAlgn="ctr"/>
                      <a:r>
                        <a:rPr lang="en-AU" sz="1100" b="1" i="0" u="none" strike="noStrike">
                          <a:solidFill>
                            <a:srgbClr val="000000"/>
                          </a:solidFill>
                          <a:effectLst/>
                          <a:latin typeface="+mn-lt"/>
                        </a:rPr>
                        <a:t>93.56</a:t>
                      </a:r>
                    </a:p>
                  </a:txBody>
                  <a:tcPr marL="9525" marR="9525" marT="38100" marB="38100" anchor="ctr"/>
                </a:tc>
                <a:tc>
                  <a:txBody>
                    <a:bodyPr/>
                    <a:lstStyle/>
                    <a:p>
                      <a:pPr algn="r" fontAlgn="ctr"/>
                      <a:r>
                        <a:rPr lang="en-AU" sz="1100" b="1" i="0" u="none" strike="noStrike">
                          <a:solidFill>
                            <a:srgbClr val="000000"/>
                          </a:solidFill>
                          <a:effectLst/>
                          <a:latin typeface="+mn-lt"/>
                        </a:rPr>
                        <a:t>91.10</a:t>
                      </a:r>
                    </a:p>
                  </a:txBody>
                  <a:tcPr marL="9525" marR="9525" marT="38100" marB="38100" anchor="ctr"/>
                </a:tc>
                <a:tc>
                  <a:txBody>
                    <a:bodyPr/>
                    <a:lstStyle/>
                    <a:p>
                      <a:pPr algn="r" fontAlgn="ctr"/>
                      <a:r>
                        <a:rPr lang="en-AU" sz="1100" b="1" i="0" u="none" strike="noStrike">
                          <a:solidFill>
                            <a:srgbClr val="000000"/>
                          </a:solidFill>
                          <a:effectLst/>
                          <a:latin typeface="+mn-lt"/>
                        </a:rPr>
                        <a:t>78.57</a:t>
                      </a:r>
                    </a:p>
                  </a:txBody>
                  <a:tcPr marL="9525" marR="9525" marT="38100" marB="38100" anchor="ctr"/>
                </a:tc>
                <a:tc>
                  <a:txBody>
                    <a:bodyPr/>
                    <a:lstStyle/>
                    <a:p>
                      <a:pPr algn="r" fontAlgn="ctr"/>
                      <a:r>
                        <a:rPr lang="en-AU" sz="1100" b="1" i="0" u="none" strike="noStrike">
                          <a:solidFill>
                            <a:srgbClr val="000000"/>
                          </a:solidFill>
                          <a:effectLst/>
                          <a:latin typeface="+mn-lt"/>
                        </a:rPr>
                        <a:t>85.03</a:t>
                      </a:r>
                    </a:p>
                  </a:txBody>
                  <a:tcPr marL="9525" marR="9525" marT="38100" marB="38100" anchor="ctr"/>
                </a:tc>
                <a:tc>
                  <a:txBody>
                    <a:bodyPr/>
                    <a:lstStyle/>
                    <a:p>
                      <a:pPr algn="r" fontAlgn="ctr"/>
                      <a:r>
                        <a:rPr lang="en-AU" sz="1100" b="1" i="0" u="none" strike="noStrike">
                          <a:solidFill>
                            <a:srgbClr val="000000"/>
                          </a:solidFill>
                          <a:effectLst/>
                          <a:latin typeface="+mn-lt"/>
                        </a:rPr>
                        <a:t>84.34</a:t>
                      </a:r>
                    </a:p>
                  </a:txBody>
                  <a:tcPr marL="9525" marR="9525" marT="38100" marB="38100" anchor="ctr"/>
                </a:tc>
                <a:tc>
                  <a:txBody>
                    <a:bodyPr/>
                    <a:lstStyle/>
                    <a:p>
                      <a:pPr algn="r" fontAlgn="ctr"/>
                      <a:r>
                        <a:rPr lang="en-AU" sz="1100" b="1" i="0" u="none" strike="noStrike">
                          <a:solidFill>
                            <a:srgbClr val="000000"/>
                          </a:solidFill>
                          <a:effectLst/>
                          <a:latin typeface="+mn-lt"/>
                        </a:rPr>
                        <a:t>84.25</a:t>
                      </a:r>
                    </a:p>
                  </a:txBody>
                  <a:tcPr marL="9525" marR="9525" marT="38100" marB="38100" anchor="ctr"/>
                </a:tc>
                <a:tc>
                  <a:txBody>
                    <a:bodyPr/>
                    <a:lstStyle/>
                    <a:p>
                      <a:pPr algn="r" fontAlgn="ctr"/>
                      <a:r>
                        <a:rPr lang="en-AU" sz="1100" b="1" i="0" u="none" strike="noStrike">
                          <a:solidFill>
                            <a:srgbClr val="000000"/>
                          </a:solidFill>
                          <a:effectLst/>
                          <a:latin typeface="+mn-lt"/>
                        </a:rPr>
                        <a:t>83.90</a:t>
                      </a:r>
                    </a:p>
                  </a:txBody>
                  <a:tcPr marL="9525" marR="9525" marT="38100" marB="38100" anchor="ctr"/>
                </a:tc>
                <a:extLst>
                  <a:ext uri="{0D108BD9-81ED-4DB2-BD59-A6C34878D82A}">
                    <a16:rowId xmlns:a16="http://schemas.microsoft.com/office/drawing/2014/main" val="1763636958"/>
                  </a:ext>
                </a:extLst>
              </a:tr>
              <a:tr h="193749">
                <a:tc>
                  <a:txBody>
                    <a:bodyPr/>
                    <a:lstStyle/>
                    <a:p>
                      <a:pPr algn="l"/>
                      <a:r>
                        <a:rPr lang="en-AU" sz="1200" b="1">
                          <a:effectLst/>
                          <a:latin typeface="+mn-lt"/>
                        </a:rPr>
                        <a:t>LR</a:t>
                      </a:r>
                    </a:p>
                  </a:txBody>
                  <a:tcPr marL="43152" marR="43152" marT="21576" marB="21576" anchor="ctr"/>
                </a:tc>
                <a:tc>
                  <a:txBody>
                    <a:bodyPr/>
                    <a:lstStyle/>
                    <a:p>
                      <a:pPr algn="r" fontAlgn="ctr"/>
                      <a:r>
                        <a:rPr lang="en-AU" sz="1100" b="1" i="0" u="none" strike="noStrike">
                          <a:solidFill>
                            <a:srgbClr val="000000"/>
                          </a:solidFill>
                          <a:effectLst/>
                          <a:latin typeface="+mn-lt"/>
                        </a:rPr>
                        <a:t>79.22</a:t>
                      </a:r>
                    </a:p>
                  </a:txBody>
                  <a:tcPr marL="9525" marR="9525" marT="38100" marB="38100" anchor="ctr">
                    <a:lnR w="12700" cap="flat" cmpd="sng" algn="ctr">
                      <a:solidFill>
                        <a:schemeClr val="tx1"/>
                      </a:solidFill>
                      <a:prstDash val="solid"/>
                      <a:round/>
                      <a:headEnd type="none" w="med" len="med"/>
                      <a:tailEnd type="none" w="med" len="med"/>
                    </a:lnR>
                  </a:tcPr>
                </a:tc>
                <a:tc>
                  <a:txBody>
                    <a:bodyPr/>
                    <a:lstStyle/>
                    <a:p>
                      <a:pPr algn="r" fontAlgn="ctr"/>
                      <a:r>
                        <a:rPr lang="en-AU" sz="1100" b="1" i="0" u="none" strike="noStrike">
                          <a:solidFill>
                            <a:srgbClr val="000000"/>
                          </a:solidFill>
                          <a:effectLst/>
                          <a:latin typeface="+mn-lt"/>
                        </a:rPr>
                        <a:t>80.67</a:t>
                      </a:r>
                    </a:p>
                  </a:txBody>
                  <a:tcPr marL="9525" marR="952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AU" sz="1100" b="1" i="0" u="none" strike="noStrike">
                          <a:solidFill>
                            <a:srgbClr val="000000"/>
                          </a:solidFill>
                          <a:effectLst/>
                          <a:latin typeface="+mn-lt"/>
                        </a:rPr>
                        <a:t>79.36</a:t>
                      </a:r>
                    </a:p>
                  </a:txBody>
                  <a:tcPr marL="9525" marR="9525" marT="38100" marB="38100" anchor="ctr">
                    <a:lnL w="12700" cap="flat" cmpd="sng" algn="ctr">
                      <a:solidFill>
                        <a:schemeClr val="tx1"/>
                      </a:solidFill>
                      <a:prstDash val="solid"/>
                      <a:round/>
                      <a:headEnd type="none" w="med" len="med"/>
                      <a:tailEnd type="none" w="med" len="med"/>
                    </a:lnL>
                  </a:tcPr>
                </a:tc>
                <a:tc>
                  <a:txBody>
                    <a:bodyPr/>
                    <a:lstStyle/>
                    <a:p>
                      <a:pPr algn="r" fontAlgn="ctr"/>
                      <a:r>
                        <a:rPr lang="en-AU" sz="1100" b="1" i="0" u="none" strike="noStrike" dirty="0">
                          <a:solidFill>
                            <a:srgbClr val="000000"/>
                          </a:solidFill>
                          <a:effectLst/>
                          <a:latin typeface="+mn-lt"/>
                        </a:rPr>
                        <a:t>78.49</a:t>
                      </a:r>
                    </a:p>
                  </a:txBody>
                  <a:tcPr marL="9525" marR="9525" marT="38100" marB="38100" anchor="ctr"/>
                </a:tc>
                <a:tc>
                  <a:txBody>
                    <a:bodyPr/>
                    <a:lstStyle/>
                    <a:p>
                      <a:pPr algn="r" fontAlgn="ctr"/>
                      <a:r>
                        <a:rPr lang="en-AU" sz="1100" b="1" i="0" u="none" strike="noStrike" dirty="0">
                          <a:solidFill>
                            <a:srgbClr val="000000"/>
                          </a:solidFill>
                          <a:effectLst/>
                          <a:latin typeface="+mn-lt"/>
                        </a:rPr>
                        <a:t>79.51</a:t>
                      </a:r>
                    </a:p>
                  </a:txBody>
                  <a:tcPr marL="9525" marR="9525" marT="38100" marB="38100" anchor="ctr"/>
                </a:tc>
                <a:tc>
                  <a:txBody>
                    <a:bodyPr/>
                    <a:lstStyle/>
                    <a:p>
                      <a:pPr algn="r" fontAlgn="ctr"/>
                      <a:r>
                        <a:rPr lang="en-AU" sz="1100" b="1" i="0" u="none" strike="noStrike" dirty="0">
                          <a:solidFill>
                            <a:srgbClr val="000000"/>
                          </a:solidFill>
                          <a:effectLst/>
                          <a:latin typeface="+mn-lt"/>
                        </a:rPr>
                        <a:t>73.28</a:t>
                      </a:r>
                    </a:p>
                  </a:txBody>
                  <a:tcPr marL="9525" marR="9525" marT="38100" marB="38100" anchor="ctr"/>
                </a:tc>
                <a:tc>
                  <a:txBody>
                    <a:bodyPr/>
                    <a:lstStyle/>
                    <a:p>
                      <a:pPr algn="r" fontAlgn="ctr"/>
                      <a:r>
                        <a:rPr lang="en-AU" sz="1100" b="1" i="0" u="none" strike="noStrike" dirty="0">
                          <a:solidFill>
                            <a:srgbClr val="000000"/>
                          </a:solidFill>
                          <a:effectLst/>
                          <a:latin typeface="+mn-lt"/>
                        </a:rPr>
                        <a:t>78.47</a:t>
                      </a:r>
                    </a:p>
                  </a:txBody>
                  <a:tcPr marL="9525" marR="9525" marT="38100" marB="38100" anchor="ctr"/>
                </a:tc>
                <a:tc>
                  <a:txBody>
                    <a:bodyPr/>
                    <a:lstStyle/>
                    <a:p>
                      <a:pPr algn="r" fontAlgn="ctr"/>
                      <a:r>
                        <a:rPr lang="en-AU" sz="1100" b="1" i="0" u="none" strike="noStrike">
                          <a:solidFill>
                            <a:srgbClr val="000000"/>
                          </a:solidFill>
                          <a:effectLst/>
                          <a:latin typeface="+mn-lt"/>
                        </a:rPr>
                        <a:t>78.93</a:t>
                      </a:r>
                    </a:p>
                  </a:txBody>
                  <a:tcPr marL="9525" marR="9525" marT="38100" marB="38100" anchor="ctr"/>
                </a:tc>
                <a:tc>
                  <a:txBody>
                    <a:bodyPr/>
                    <a:lstStyle/>
                    <a:p>
                      <a:pPr algn="r" fontAlgn="ctr"/>
                      <a:r>
                        <a:rPr lang="en-AU" sz="1100" b="1" i="0" u="none" strike="noStrike" dirty="0">
                          <a:solidFill>
                            <a:srgbClr val="000000"/>
                          </a:solidFill>
                          <a:effectLst/>
                          <a:latin typeface="+mn-lt"/>
                        </a:rPr>
                        <a:t>70.51</a:t>
                      </a:r>
                    </a:p>
                  </a:txBody>
                  <a:tcPr marL="9525" marR="9525" marT="38100" marB="38100" anchor="ctr"/>
                </a:tc>
                <a:tc>
                  <a:txBody>
                    <a:bodyPr/>
                    <a:lstStyle/>
                    <a:p>
                      <a:pPr algn="r" fontAlgn="ctr"/>
                      <a:r>
                        <a:rPr lang="en-AU" sz="1100" b="1" i="0" u="none" strike="noStrike">
                          <a:solidFill>
                            <a:srgbClr val="000000"/>
                          </a:solidFill>
                          <a:effectLst/>
                          <a:latin typeface="+mn-lt"/>
                        </a:rPr>
                        <a:t>79.94</a:t>
                      </a:r>
                    </a:p>
                  </a:txBody>
                  <a:tcPr marL="9525" marR="9525" marT="38100" marB="38100" anchor="ctr"/>
                </a:tc>
                <a:tc>
                  <a:txBody>
                    <a:bodyPr/>
                    <a:lstStyle/>
                    <a:p>
                      <a:pPr algn="r" fontAlgn="ctr"/>
                      <a:r>
                        <a:rPr lang="en-AU" sz="1100" b="1" i="0" u="none" strike="noStrike">
                          <a:solidFill>
                            <a:srgbClr val="000000"/>
                          </a:solidFill>
                          <a:effectLst/>
                          <a:latin typeface="+mn-lt"/>
                        </a:rPr>
                        <a:t>88.34</a:t>
                      </a:r>
                    </a:p>
                  </a:txBody>
                  <a:tcPr marL="9525" marR="9525" marT="38100" marB="38100" anchor="ctr"/>
                </a:tc>
                <a:tc>
                  <a:txBody>
                    <a:bodyPr/>
                    <a:lstStyle/>
                    <a:p>
                      <a:pPr algn="r" fontAlgn="ctr"/>
                      <a:r>
                        <a:rPr lang="en-AU" sz="1100" b="1" i="0" u="none" strike="noStrike">
                          <a:solidFill>
                            <a:srgbClr val="000000"/>
                          </a:solidFill>
                          <a:effectLst/>
                          <a:latin typeface="+mn-lt"/>
                        </a:rPr>
                        <a:t>81.60</a:t>
                      </a:r>
                    </a:p>
                  </a:txBody>
                  <a:tcPr marL="9525" marR="9525" marT="38100" marB="38100" anchor="ctr"/>
                </a:tc>
                <a:tc>
                  <a:txBody>
                    <a:bodyPr/>
                    <a:lstStyle/>
                    <a:p>
                      <a:pPr algn="r" fontAlgn="ctr"/>
                      <a:r>
                        <a:rPr lang="en-AU" sz="1100" b="1" i="0" u="none" strike="noStrike">
                          <a:solidFill>
                            <a:srgbClr val="000000"/>
                          </a:solidFill>
                          <a:effectLst/>
                          <a:latin typeface="+mn-lt"/>
                        </a:rPr>
                        <a:t>76.99</a:t>
                      </a:r>
                    </a:p>
                  </a:txBody>
                  <a:tcPr marL="9525" marR="9525" marT="38100" marB="38100" anchor="ctr"/>
                </a:tc>
                <a:tc>
                  <a:txBody>
                    <a:bodyPr/>
                    <a:lstStyle/>
                    <a:p>
                      <a:pPr algn="r" fontAlgn="ctr"/>
                      <a:r>
                        <a:rPr lang="en-AU" sz="1100" b="1" i="0" u="none" strike="noStrike">
                          <a:solidFill>
                            <a:srgbClr val="000000"/>
                          </a:solidFill>
                          <a:effectLst/>
                          <a:latin typeface="+mn-lt"/>
                        </a:rPr>
                        <a:t>93.87</a:t>
                      </a:r>
                    </a:p>
                  </a:txBody>
                  <a:tcPr marL="9525" marR="9525" marT="38100" marB="38100" anchor="ctr"/>
                </a:tc>
                <a:tc>
                  <a:txBody>
                    <a:bodyPr/>
                    <a:lstStyle/>
                    <a:p>
                      <a:pPr algn="r" fontAlgn="ctr"/>
                      <a:r>
                        <a:rPr lang="en-AU" sz="1100" b="1" i="0" u="none" strike="noStrike">
                          <a:solidFill>
                            <a:srgbClr val="000000"/>
                          </a:solidFill>
                          <a:effectLst/>
                          <a:latin typeface="+mn-lt"/>
                        </a:rPr>
                        <a:t>75.77</a:t>
                      </a:r>
                    </a:p>
                  </a:txBody>
                  <a:tcPr marL="9525" marR="9525" marT="38100" marB="38100" anchor="ctr"/>
                </a:tc>
                <a:tc>
                  <a:txBody>
                    <a:bodyPr/>
                    <a:lstStyle/>
                    <a:p>
                      <a:pPr algn="r" fontAlgn="ctr"/>
                      <a:r>
                        <a:rPr lang="en-AU" sz="1100" b="1" i="0" u="none" strike="noStrike">
                          <a:solidFill>
                            <a:srgbClr val="000000"/>
                          </a:solidFill>
                          <a:effectLst/>
                          <a:latin typeface="+mn-lt"/>
                        </a:rPr>
                        <a:t>80.11</a:t>
                      </a:r>
                    </a:p>
                  </a:txBody>
                  <a:tcPr marL="9525" marR="9525" marT="38100" marB="38100" anchor="ctr"/>
                </a:tc>
                <a:tc>
                  <a:txBody>
                    <a:bodyPr/>
                    <a:lstStyle/>
                    <a:p>
                      <a:pPr algn="r" fontAlgn="ctr"/>
                      <a:r>
                        <a:rPr lang="en-AU" sz="1100" b="1" i="0" u="none" strike="noStrike">
                          <a:solidFill>
                            <a:srgbClr val="000000"/>
                          </a:solidFill>
                          <a:effectLst/>
                          <a:latin typeface="+mn-lt"/>
                        </a:rPr>
                        <a:t>80.00</a:t>
                      </a:r>
                    </a:p>
                  </a:txBody>
                  <a:tcPr marL="9525" marR="9525" marT="38100" marB="38100" anchor="ctr"/>
                </a:tc>
                <a:tc>
                  <a:txBody>
                    <a:bodyPr/>
                    <a:lstStyle/>
                    <a:p>
                      <a:pPr algn="r" fontAlgn="ctr"/>
                      <a:r>
                        <a:rPr lang="en-AU" sz="1100" b="1" i="0" u="none" strike="noStrike">
                          <a:solidFill>
                            <a:srgbClr val="000000"/>
                          </a:solidFill>
                          <a:effectLst/>
                          <a:latin typeface="+mn-lt"/>
                        </a:rPr>
                        <a:t>77.95</a:t>
                      </a:r>
                    </a:p>
                  </a:txBody>
                  <a:tcPr marL="9525" marR="9525" marT="38100" marB="38100" anchor="ctr"/>
                </a:tc>
                <a:tc>
                  <a:txBody>
                    <a:bodyPr/>
                    <a:lstStyle/>
                    <a:p>
                      <a:pPr algn="r" fontAlgn="ctr"/>
                      <a:r>
                        <a:rPr lang="en-AU" sz="1100" b="1" i="0" u="none" strike="noStrike">
                          <a:solidFill>
                            <a:srgbClr val="000000"/>
                          </a:solidFill>
                          <a:effectLst/>
                          <a:latin typeface="+mn-lt"/>
                        </a:rPr>
                        <a:t>80.53</a:t>
                      </a:r>
                    </a:p>
                  </a:txBody>
                  <a:tcPr marL="9525" marR="9525" marT="38100" marB="38100" anchor="ctr"/>
                </a:tc>
                <a:tc>
                  <a:txBody>
                    <a:bodyPr/>
                    <a:lstStyle/>
                    <a:p>
                      <a:pPr algn="r" fontAlgn="ctr"/>
                      <a:r>
                        <a:rPr lang="en-AU" sz="1100" b="1" i="0" u="none" strike="noStrike">
                          <a:solidFill>
                            <a:srgbClr val="000000"/>
                          </a:solidFill>
                          <a:effectLst/>
                          <a:latin typeface="+mn-lt"/>
                        </a:rPr>
                        <a:t>77.80</a:t>
                      </a:r>
                    </a:p>
                  </a:txBody>
                  <a:tcPr marL="9525" marR="9525" marT="38100" marB="38100" anchor="ctr"/>
                </a:tc>
                <a:extLst>
                  <a:ext uri="{0D108BD9-81ED-4DB2-BD59-A6C34878D82A}">
                    <a16:rowId xmlns:a16="http://schemas.microsoft.com/office/drawing/2014/main" val="3134097948"/>
                  </a:ext>
                </a:extLst>
              </a:tr>
              <a:tr h="193749">
                <a:tc>
                  <a:txBody>
                    <a:bodyPr/>
                    <a:lstStyle/>
                    <a:p>
                      <a:pPr algn="l"/>
                      <a:r>
                        <a:rPr lang="en-AU" sz="1200" b="1">
                          <a:effectLst/>
                          <a:latin typeface="+mn-lt"/>
                        </a:rPr>
                        <a:t>MNB</a:t>
                      </a:r>
                    </a:p>
                  </a:txBody>
                  <a:tcPr marL="43152" marR="43152" marT="21576" marB="21576" anchor="ctr"/>
                </a:tc>
                <a:tc>
                  <a:txBody>
                    <a:bodyPr/>
                    <a:lstStyle/>
                    <a:p>
                      <a:pPr algn="r" fontAlgn="ctr"/>
                      <a:r>
                        <a:rPr lang="en-AU" sz="1100" b="1" i="0" u="none" strike="noStrike">
                          <a:solidFill>
                            <a:srgbClr val="000000"/>
                          </a:solidFill>
                          <a:effectLst/>
                          <a:latin typeface="+mn-lt"/>
                        </a:rPr>
                        <a:t>56.54</a:t>
                      </a:r>
                    </a:p>
                  </a:txBody>
                  <a:tcPr marL="9525" marR="9525" marT="38100" marB="38100" anchor="ctr"/>
                </a:tc>
                <a:tc>
                  <a:txBody>
                    <a:bodyPr/>
                    <a:lstStyle/>
                    <a:p>
                      <a:pPr algn="r" fontAlgn="ctr"/>
                      <a:r>
                        <a:rPr lang="en-AU" sz="1100" b="1" i="0" u="none" strike="noStrike">
                          <a:solidFill>
                            <a:srgbClr val="000000"/>
                          </a:solidFill>
                          <a:effectLst/>
                          <a:latin typeface="+mn-lt"/>
                        </a:rPr>
                        <a:t>79.80</a:t>
                      </a:r>
                    </a:p>
                  </a:txBody>
                  <a:tcPr marL="9525" marR="9525" marT="38100" marB="38100" anchor="ctr">
                    <a:lnT w="12700" cap="flat" cmpd="sng" algn="ctr">
                      <a:solidFill>
                        <a:schemeClr val="tx1"/>
                      </a:solidFill>
                      <a:prstDash val="solid"/>
                      <a:round/>
                      <a:headEnd type="none" w="med" len="med"/>
                      <a:tailEnd type="none" w="med" len="med"/>
                    </a:lnT>
                  </a:tcPr>
                </a:tc>
                <a:tc>
                  <a:txBody>
                    <a:bodyPr/>
                    <a:lstStyle/>
                    <a:p>
                      <a:pPr algn="r" fontAlgn="ctr"/>
                      <a:r>
                        <a:rPr lang="en-AU" sz="1100" b="1" i="0" u="none" strike="noStrike">
                          <a:solidFill>
                            <a:srgbClr val="000000"/>
                          </a:solidFill>
                          <a:effectLst/>
                          <a:latin typeface="+mn-lt"/>
                        </a:rPr>
                        <a:t>72.09</a:t>
                      </a:r>
                    </a:p>
                  </a:txBody>
                  <a:tcPr marL="9525" marR="9525" marT="38100" marB="38100" anchor="ctr"/>
                </a:tc>
                <a:tc>
                  <a:txBody>
                    <a:bodyPr/>
                    <a:lstStyle/>
                    <a:p>
                      <a:pPr algn="r" fontAlgn="ctr"/>
                      <a:r>
                        <a:rPr lang="en-AU" sz="1100" b="1" i="0" u="none" strike="noStrike">
                          <a:solidFill>
                            <a:srgbClr val="000000"/>
                          </a:solidFill>
                          <a:effectLst/>
                          <a:latin typeface="+mn-lt"/>
                        </a:rPr>
                        <a:t>76.74</a:t>
                      </a:r>
                    </a:p>
                  </a:txBody>
                  <a:tcPr marL="9525" marR="9525" marT="38100" marB="38100" anchor="ctr"/>
                </a:tc>
                <a:tc>
                  <a:txBody>
                    <a:bodyPr/>
                    <a:lstStyle/>
                    <a:p>
                      <a:pPr algn="r" fontAlgn="ctr"/>
                      <a:r>
                        <a:rPr lang="en-AU" sz="1100" b="1" i="0" u="none" strike="noStrike">
                          <a:solidFill>
                            <a:srgbClr val="000000"/>
                          </a:solidFill>
                          <a:effectLst/>
                          <a:latin typeface="+mn-lt"/>
                        </a:rPr>
                        <a:t>80.38</a:t>
                      </a:r>
                    </a:p>
                  </a:txBody>
                  <a:tcPr marL="9525" marR="9525" marT="38100" marB="38100" anchor="ctr"/>
                </a:tc>
                <a:tc>
                  <a:txBody>
                    <a:bodyPr/>
                    <a:lstStyle/>
                    <a:p>
                      <a:pPr algn="r" fontAlgn="ctr"/>
                      <a:r>
                        <a:rPr lang="en-AU" sz="1100" b="1" i="0" u="none" strike="noStrike" dirty="0">
                          <a:solidFill>
                            <a:srgbClr val="000000"/>
                          </a:solidFill>
                          <a:effectLst/>
                          <a:latin typeface="+mn-lt"/>
                        </a:rPr>
                        <a:t>55.34</a:t>
                      </a:r>
                    </a:p>
                  </a:txBody>
                  <a:tcPr marL="9525" marR="9525" marT="38100" marB="38100" anchor="ctr"/>
                </a:tc>
                <a:tc>
                  <a:txBody>
                    <a:bodyPr/>
                    <a:lstStyle/>
                    <a:p>
                      <a:pPr algn="r" fontAlgn="ctr"/>
                      <a:r>
                        <a:rPr lang="en-AU" sz="1100" b="1" i="0" u="none" strike="noStrike">
                          <a:solidFill>
                            <a:srgbClr val="000000"/>
                          </a:solidFill>
                          <a:effectLst/>
                          <a:latin typeface="+mn-lt"/>
                        </a:rPr>
                        <a:t>82.81</a:t>
                      </a:r>
                    </a:p>
                  </a:txBody>
                  <a:tcPr marL="9525" marR="9525" marT="38100" marB="38100" anchor="ctr"/>
                </a:tc>
                <a:tc>
                  <a:txBody>
                    <a:bodyPr/>
                    <a:lstStyle/>
                    <a:p>
                      <a:pPr algn="r" fontAlgn="ctr"/>
                      <a:r>
                        <a:rPr lang="en-AU" sz="1100" b="1" i="0" u="none" strike="noStrike" dirty="0">
                          <a:solidFill>
                            <a:srgbClr val="000000"/>
                          </a:solidFill>
                          <a:effectLst/>
                          <a:latin typeface="+mn-lt"/>
                        </a:rPr>
                        <a:t>87.64</a:t>
                      </a:r>
                    </a:p>
                  </a:txBody>
                  <a:tcPr marL="9525" marR="9525" marT="38100" marB="38100" anchor="ctr"/>
                </a:tc>
                <a:tc>
                  <a:txBody>
                    <a:bodyPr/>
                    <a:lstStyle/>
                    <a:p>
                      <a:pPr algn="r" fontAlgn="ctr"/>
                      <a:r>
                        <a:rPr lang="en-AU" sz="1100" b="1" i="0" u="none" strike="noStrike">
                          <a:solidFill>
                            <a:srgbClr val="000000"/>
                          </a:solidFill>
                          <a:effectLst/>
                          <a:latin typeface="+mn-lt"/>
                        </a:rPr>
                        <a:t>79.23</a:t>
                      </a:r>
                    </a:p>
                  </a:txBody>
                  <a:tcPr marL="9525" marR="9525" marT="38100" marB="38100" anchor="ctr"/>
                </a:tc>
                <a:tc>
                  <a:txBody>
                    <a:bodyPr/>
                    <a:lstStyle/>
                    <a:p>
                      <a:pPr algn="r" fontAlgn="ctr"/>
                      <a:r>
                        <a:rPr lang="en-AU" sz="1100" b="1" i="0" u="none" strike="noStrike">
                          <a:solidFill>
                            <a:srgbClr val="000000"/>
                          </a:solidFill>
                          <a:effectLst/>
                          <a:latin typeface="+mn-lt"/>
                        </a:rPr>
                        <a:t>82.59</a:t>
                      </a:r>
                    </a:p>
                  </a:txBody>
                  <a:tcPr marL="9525" marR="9525" marT="38100" marB="38100" anchor="ctr"/>
                </a:tc>
                <a:tc>
                  <a:txBody>
                    <a:bodyPr/>
                    <a:lstStyle/>
                    <a:p>
                      <a:pPr algn="r" fontAlgn="ctr"/>
                      <a:r>
                        <a:rPr lang="en-AU" sz="1100" b="1" i="0" u="none" strike="noStrike">
                          <a:solidFill>
                            <a:srgbClr val="000000"/>
                          </a:solidFill>
                          <a:effectLst/>
                          <a:latin typeface="+mn-lt"/>
                        </a:rPr>
                        <a:t>42.94</a:t>
                      </a:r>
                    </a:p>
                  </a:txBody>
                  <a:tcPr marL="9525" marR="9525" marT="38100" marB="38100" anchor="ctr"/>
                </a:tc>
                <a:tc>
                  <a:txBody>
                    <a:bodyPr/>
                    <a:lstStyle/>
                    <a:p>
                      <a:pPr algn="r" fontAlgn="ctr"/>
                      <a:r>
                        <a:rPr lang="en-AU" sz="1100" b="1" i="0" u="none" strike="noStrike" dirty="0">
                          <a:solidFill>
                            <a:srgbClr val="000000"/>
                          </a:solidFill>
                          <a:effectLst/>
                          <a:latin typeface="+mn-lt"/>
                        </a:rPr>
                        <a:t>72.39</a:t>
                      </a:r>
                    </a:p>
                  </a:txBody>
                  <a:tcPr marL="9525" marR="9525" marT="38100" marB="38100" anchor="ctr"/>
                </a:tc>
                <a:tc>
                  <a:txBody>
                    <a:bodyPr/>
                    <a:lstStyle/>
                    <a:p>
                      <a:pPr algn="r" fontAlgn="ctr"/>
                      <a:r>
                        <a:rPr lang="en-AU" sz="1100" b="1" i="0" u="none" strike="noStrike">
                          <a:solidFill>
                            <a:srgbClr val="000000"/>
                          </a:solidFill>
                          <a:effectLst/>
                          <a:latin typeface="+mn-lt"/>
                        </a:rPr>
                        <a:t>47.85</a:t>
                      </a:r>
                    </a:p>
                  </a:txBody>
                  <a:tcPr marL="9525" marR="9525" marT="38100" marB="38100" anchor="ctr"/>
                </a:tc>
                <a:tc>
                  <a:txBody>
                    <a:bodyPr/>
                    <a:lstStyle/>
                    <a:p>
                      <a:pPr algn="r" fontAlgn="ctr"/>
                      <a:r>
                        <a:rPr lang="en-AU" sz="1100" b="1" i="0" u="none" strike="noStrike" dirty="0">
                          <a:solidFill>
                            <a:srgbClr val="000000"/>
                          </a:solidFill>
                          <a:effectLst/>
                          <a:latin typeface="+mn-lt"/>
                        </a:rPr>
                        <a:t>69.02</a:t>
                      </a:r>
                    </a:p>
                  </a:txBody>
                  <a:tcPr marL="9525" marR="9525" marT="38100" marB="38100" anchor="ctr"/>
                </a:tc>
                <a:tc>
                  <a:txBody>
                    <a:bodyPr/>
                    <a:lstStyle/>
                    <a:p>
                      <a:pPr algn="r" fontAlgn="ctr"/>
                      <a:r>
                        <a:rPr lang="en-AU" sz="1100" b="1" i="0" u="none" strike="noStrike">
                          <a:solidFill>
                            <a:srgbClr val="000000"/>
                          </a:solidFill>
                          <a:effectLst/>
                          <a:latin typeface="+mn-lt"/>
                        </a:rPr>
                        <a:t>74.23</a:t>
                      </a:r>
                    </a:p>
                  </a:txBody>
                  <a:tcPr marL="9525" marR="9525" marT="38100" marB="38100" anchor="ctr"/>
                </a:tc>
                <a:tc>
                  <a:txBody>
                    <a:bodyPr/>
                    <a:lstStyle/>
                    <a:p>
                      <a:pPr algn="r" fontAlgn="ctr"/>
                      <a:r>
                        <a:rPr lang="en-AU" sz="1100" b="1" i="0" u="none" strike="noStrike" dirty="0">
                          <a:solidFill>
                            <a:srgbClr val="000000"/>
                          </a:solidFill>
                          <a:effectLst/>
                          <a:latin typeface="+mn-lt"/>
                        </a:rPr>
                        <a:t>48.36</a:t>
                      </a:r>
                    </a:p>
                  </a:txBody>
                  <a:tcPr marL="9525" marR="9525" marT="38100" marB="38100" anchor="ctr"/>
                </a:tc>
                <a:tc>
                  <a:txBody>
                    <a:bodyPr/>
                    <a:lstStyle/>
                    <a:p>
                      <a:pPr algn="r" fontAlgn="ctr"/>
                      <a:r>
                        <a:rPr lang="en-AU" sz="1100" b="1" i="0" u="none" strike="noStrike">
                          <a:solidFill>
                            <a:srgbClr val="000000"/>
                          </a:solidFill>
                          <a:effectLst/>
                          <a:latin typeface="+mn-lt"/>
                        </a:rPr>
                        <a:t>77.25</a:t>
                      </a:r>
                    </a:p>
                  </a:txBody>
                  <a:tcPr marL="9525" marR="9525" marT="38100" marB="38100" anchor="ctr"/>
                </a:tc>
                <a:tc>
                  <a:txBody>
                    <a:bodyPr/>
                    <a:lstStyle/>
                    <a:p>
                      <a:pPr algn="r" fontAlgn="ctr"/>
                      <a:r>
                        <a:rPr lang="en-AU" sz="1100" b="1" i="0" u="none" strike="noStrike">
                          <a:solidFill>
                            <a:srgbClr val="000000"/>
                          </a:solidFill>
                          <a:effectLst/>
                          <a:latin typeface="+mn-lt"/>
                        </a:rPr>
                        <a:t>61.90</a:t>
                      </a:r>
                    </a:p>
                  </a:txBody>
                  <a:tcPr marL="9525" marR="9525" marT="38100" marB="38100" anchor="ctr"/>
                </a:tc>
                <a:tc>
                  <a:txBody>
                    <a:bodyPr/>
                    <a:lstStyle/>
                    <a:p>
                      <a:pPr algn="r" fontAlgn="ctr"/>
                      <a:r>
                        <a:rPr lang="en-AU" sz="1100" b="1" i="0" u="none" strike="noStrike">
                          <a:solidFill>
                            <a:srgbClr val="000000"/>
                          </a:solidFill>
                          <a:effectLst/>
                          <a:latin typeface="+mn-lt"/>
                        </a:rPr>
                        <a:t>73.77</a:t>
                      </a:r>
                    </a:p>
                  </a:txBody>
                  <a:tcPr marL="9525" marR="9525" marT="38100" marB="38100" anchor="ctr"/>
                </a:tc>
                <a:tc>
                  <a:txBody>
                    <a:bodyPr/>
                    <a:lstStyle/>
                    <a:p>
                      <a:pPr algn="r" fontAlgn="ctr"/>
                      <a:r>
                        <a:rPr lang="en-AU" sz="1100" b="1" i="0" u="none" strike="noStrike">
                          <a:solidFill>
                            <a:srgbClr val="000000"/>
                          </a:solidFill>
                          <a:effectLst/>
                          <a:latin typeface="+mn-lt"/>
                        </a:rPr>
                        <a:t>78.19</a:t>
                      </a:r>
                    </a:p>
                  </a:txBody>
                  <a:tcPr marL="9525" marR="9525" marT="38100" marB="38100" anchor="ctr"/>
                </a:tc>
                <a:extLst>
                  <a:ext uri="{0D108BD9-81ED-4DB2-BD59-A6C34878D82A}">
                    <a16:rowId xmlns:a16="http://schemas.microsoft.com/office/drawing/2014/main" val="2013124233"/>
                  </a:ext>
                </a:extLst>
              </a:tr>
              <a:tr h="193749">
                <a:tc>
                  <a:txBody>
                    <a:bodyPr/>
                    <a:lstStyle/>
                    <a:p>
                      <a:pPr algn="l"/>
                      <a:r>
                        <a:rPr lang="en-AU" sz="1200" b="1">
                          <a:effectLst/>
                          <a:latin typeface="+mn-lt"/>
                        </a:rPr>
                        <a:t>RFC</a:t>
                      </a:r>
                    </a:p>
                  </a:txBody>
                  <a:tcPr marL="43152" marR="43152" marT="21576" marB="21576" anchor="ctr"/>
                </a:tc>
                <a:tc>
                  <a:txBody>
                    <a:bodyPr/>
                    <a:lstStyle/>
                    <a:p>
                      <a:pPr algn="r" fontAlgn="ctr"/>
                      <a:r>
                        <a:rPr lang="en-AU" sz="1100" b="1" i="0" u="none" strike="noStrike">
                          <a:solidFill>
                            <a:srgbClr val="000000"/>
                          </a:solidFill>
                          <a:effectLst/>
                          <a:latin typeface="+mn-lt"/>
                        </a:rPr>
                        <a:t>79.94</a:t>
                      </a:r>
                    </a:p>
                  </a:txBody>
                  <a:tcPr marL="9525" marR="9525" marT="38100" marB="38100" anchor="ctr"/>
                </a:tc>
                <a:tc>
                  <a:txBody>
                    <a:bodyPr/>
                    <a:lstStyle/>
                    <a:p>
                      <a:pPr algn="r" fontAlgn="ctr"/>
                      <a:r>
                        <a:rPr lang="en-AU" sz="1100" b="1" i="0" u="none" strike="noStrike">
                          <a:solidFill>
                            <a:srgbClr val="000000"/>
                          </a:solidFill>
                          <a:effectLst/>
                          <a:latin typeface="+mn-lt"/>
                        </a:rPr>
                        <a:t>86.48</a:t>
                      </a:r>
                    </a:p>
                  </a:txBody>
                  <a:tcPr marL="9525" marR="9525" marT="38100" marB="38100" anchor="ctr"/>
                </a:tc>
                <a:tc>
                  <a:txBody>
                    <a:bodyPr/>
                    <a:lstStyle/>
                    <a:p>
                      <a:pPr algn="r" fontAlgn="ctr"/>
                      <a:r>
                        <a:rPr lang="en-AU" sz="1100" b="1" i="0" u="none" strike="noStrike">
                          <a:solidFill>
                            <a:srgbClr val="000000"/>
                          </a:solidFill>
                          <a:effectLst/>
                          <a:latin typeface="+mn-lt"/>
                        </a:rPr>
                        <a:t>86.19</a:t>
                      </a:r>
                    </a:p>
                  </a:txBody>
                  <a:tcPr marL="9525" marR="9525" marT="38100" marB="38100" anchor="ctr"/>
                </a:tc>
                <a:tc>
                  <a:txBody>
                    <a:bodyPr/>
                    <a:lstStyle/>
                    <a:p>
                      <a:pPr algn="r" fontAlgn="ctr"/>
                      <a:r>
                        <a:rPr lang="en-AU" sz="1100" b="1" i="0" u="none" strike="noStrike" dirty="0">
                          <a:solidFill>
                            <a:srgbClr val="000000"/>
                          </a:solidFill>
                          <a:effectLst/>
                          <a:latin typeface="+mn-lt"/>
                        </a:rPr>
                        <a:t>83.58</a:t>
                      </a:r>
                    </a:p>
                  </a:txBody>
                  <a:tcPr marL="9525" marR="9525" marT="38100" marB="38100" anchor="ctr"/>
                </a:tc>
                <a:tc>
                  <a:txBody>
                    <a:bodyPr/>
                    <a:lstStyle/>
                    <a:p>
                      <a:pPr algn="r" fontAlgn="ctr"/>
                      <a:r>
                        <a:rPr lang="en-AU" sz="1100" b="1" i="0" u="none" strike="noStrike">
                          <a:solidFill>
                            <a:srgbClr val="000000"/>
                          </a:solidFill>
                          <a:effectLst/>
                          <a:latin typeface="+mn-lt"/>
                        </a:rPr>
                        <a:t>86.19</a:t>
                      </a:r>
                    </a:p>
                  </a:txBody>
                  <a:tcPr marL="9525" marR="9525" marT="38100" marB="38100" anchor="ctr"/>
                </a:tc>
                <a:tc>
                  <a:txBody>
                    <a:bodyPr/>
                    <a:lstStyle/>
                    <a:p>
                      <a:pPr algn="r" fontAlgn="ctr"/>
                      <a:r>
                        <a:rPr lang="en-AU" sz="1100" b="1" i="0" u="none" strike="noStrike">
                          <a:solidFill>
                            <a:srgbClr val="000000"/>
                          </a:solidFill>
                          <a:effectLst/>
                          <a:latin typeface="+mn-lt"/>
                        </a:rPr>
                        <a:t>79.94</a:t>
                      </a:r>
                    </a:p>
                  </a:txBody>
                  <a:tcPr marL="9525" marR="9525" marT="38100" marB="38100" anchor="ctr"/>
                </a:tc>
                <a:tc>
                  <a:txBody>
                    <a:bodyPr/>
                    <a:lstStyle/>
                    <a:p>
                      <a:pPr algn="r" fontAlgn="ctr"/>
                      <a:r>
                        <a:rPr lang="en-AU" sz="1100" b="1" i="0" u="none" strike="noStrike" dirty="0">
                          <a:solidFill>
                            <a:srgbClr val="000000"/>
                          </a:solidFill>
                          <a:effectLst/>
                          <a:latin typeface="+mn-lt"/>
                        </a:rPr>
                        <a:t>81.74</a:t>
                      </a:r>
                    </a:p>
                  </a:txBody>
                  <a:tcPr marL="9525" marR="9525" marT="38100" marB="38100" anchor="ctr"/>
                </a:tc>
                <a:tc>
                  <a:txBody>
                    <a:bodyPr/>
                    <a:lstStyle/>
                    <a:p>
                      <a:pPr algn="r" fontAlgn="ctr"/>
                      <a:r>
                        <a:rPr lang="en-AU" sz="1100" b="1" i="0" u="none" strike="noStrike" dirty="0">
                          <a:solidFill>
                            <a:srgbClr val="000000"/>
                          </a:solidFill>
                          <a:effectLst/>
                          <a:latin typeface="+mn-lt"/>
                        </a:rPr>
                        <a:t>81.30</a:t>
                      </a:r>
                    </a:p>
                  </a:txBody>
                  <a:tcPr marL="9525" marR="9525" marT="38100" marB="38100" anchor="ctr"/>
                </a:tc>
                <a:tc>
                  <a:txBody>
                    <a:bodyPr/>
                    <a:lstStyle/>
                    <a:p>
                      <a:pPr algn="r" fontAlgn="ctr"/>
                      <a:r>
                        <a:rPr lang="en-AU" sz="1100" b="1" i="0" u="none" strike="noStrike" dirty="0">
                          <a:solidFill>
                            <a:srgbClr val="000000"/>
                          </a:solidFill>
                          <a:effectLst/>
                          <a:latin typeface="+mn-lt"/>
                        </a:rPr>
                        <a:t>76.43</a:t>
                      </a:r>
                    </a:p>
                  </a:txBody>
                  <a:tcPr marL="9525" marR="9525" marT="38100" marB="38100" anchor="ctr"/>
                </a:tc>
                <a:tc>
                  <a:txBody>
                    <a:bodyPr/>
                    <a:lstStyle/>
                    <a:p>
                      <a:pPr algn="r" fontAlgn="ctr"/>
                      <a:r>
                        <a:rPr lang="en-AU" sz="1100" b="1" i="0" u="none" strike="noStrike">
                          <a:solidFill>
                            <a:srgbClr val="000000"/>
                          </a:solidFill>
                          <a:effectLst/>
                          <a:latin typeface="+mn-lt"/>
                        </a:rPr>
                        <a:t>81.47</a:t>
                      </a:r>
                    </a:p>
                  </a:txBody>
                  <a:tcPr marL="9525" marR="9525" marT="38100" marB="38100" anchor="ctr"/>
                </a:tc>
                <a:tc>
                  <a:txBody>
                    <a:bodyPr/>
                    <a:lstStyle/>
                    <a:p>
                      <a:pPr algn="r" fontAlgn="ctr"/>
                      <a:r>
                        <a:rPr lang="en-AU" sz="1100" b="1" i="0" u="none" strike="noStrike">
                          <a:solidFill>
                            <a:srgbClr val="000000"/>
                          </a:solidFill>
                          <a:effectLst/>
                          <a:latin typeface="+mn-lt"/>
                        </a:rPr>
                        <a:t>76.99</a:t>
                      </a:r>
                    </a:p>
                  </a:txBody>
                  <a:tcPr marL="9525" marR="9525" marT="38100" marB="38100" anchor="ctr"/>
                </a:tc>
                <a:tc>
                  <a:txBody>
                    <a:bodyPr/>
                    <a:lstStyle/>
                    <a:p>
                      <a:pPr algn="r" fontAlgn="ctr"/>
                      <a:r>
                        <a:rPr lang="en-AU" sz="1100" b="1" i="0" u="none" strike="noStrike">
                          <a:solidFill>
                            <a:srgbClr val="000000"/>
                          </a:solidFill>
                          <a:effectLst/>
                          <a:latin typeface="+mn-lt"/>
                        </a:rPr>
                        <a:t>92.02</a:t>
                      </a:r>
                    </a:p>
                  </a:txBody>
                  <a:tcPr marL="9525" marR="9525" marT="38100" marB="38100" anchor="ctr"/>
                </a:tc>
                <a:tc>
                  <a:txBody>
                    <a:bodyPr/>
                    <a:lstStyle/>
                    <a:p>
                      <a:pPr algn="r" fontAlgn="ctr"/>
                      <a:r>
                        <a:rPr lang="en-AU" sz="1100" b="1" i="0" u="none" strike="noStrike">
                          <a:solidFill>
                            <a:srgbClr val="000000"/>
                          </a:solidFill>
                          <a:effectLst/>
                          <a:latin typeface="+mn-lt"/>
                        </a:rPr>
                        <a:t>92.02</a:t>
                      </a:r>
                    </a:p>
                  </a:txBody>
                  <a:tcPr marL="9525" marR="9525" marT="38100" marB="38100" anchor="ctr"/>
                </a:tc>
                <a:tc>
                  <a:txBody>
                    <a:bodyPr/>
                    <a:lstStyle/>
                    <a:p>
                      <a:pPr algn="r" fontAlgn="ctr"/>
                      <a:r>
                        <a:rPr lang="en-AU" sz="1100" b="1" i="0" u="none" strike="noStrike">
                          <a:solidFill>
                            <a:srgbClr val="000000"/>
                          </a:solidFill>
                          <a:effectLst/>
                          <a:latin typeface="+mn-lt"/>
                        </a:rPr>
                        <a:t>94.48</a:t>
                      </a:r>
                    </a:p>
                  </a:txBody>
                  <a:tcPr marL="9525" marR="9525" marT="38100" marB="38100" anchor="ctr"/>
                </a:tc>
                <a:tc>
                  <a:txBody>
                    <a:bodyPr/>
                    <a:lstStyle/>
                    <a:p>
                      <a:pPr algn="r" fontAlgn="ctr"/>
                      <a:r>
                        <a:rPr lang="en-AU" sz="1100" b="1" i="0" u="none" strike="noStrike" dirty="0">
                          <a:solidFill>
                            <a:srgbClr val="000000"/>
                          </a:solidFill>
                          <a:effectLst/>
                          <a:latin typeface="+mn-lt"/>
                        </a:rPr>
                        <a:t>91.72</a:t>
                      </a:r>
                    </a:p>
                  </a:txBody>
                  <a:tcPr marL="9525" marR="9525" marT="38100" marB="38100" anchor="ctr"/>
                </a:tc>
                <a:tc>
                  <a:txBody>
                    <a:bodyPr/>
                    <a:lstStyle/>
                    <a:p>
                      <a:pPr algn="r" fontAlgn="ctr"/>
                      <a:r>
                        <a:rPr lang="en-AU" sz="1100" b="1" i="0" u="none" strike="noStrike" dirty="0">
                          <a:solidFill>
                            <a:srgbClr val="000000"/>
                          </a:solidFill>
                          <a:effectLst/>
                          <a:latin typeface="+mn-lt"/>
                        </a:rPr>
                        <a:t>78.44</a:t>
                      </a:r>
                    </a:p>
                  </a:txBody>
                  <a:tcPr marL="9525" marR="9525" marT="38100" marB="38100" anchor="ctr"/>
                </a:tc>
                <a:tc>
                  <a:txBody>
                    <a:bodyPr/>
                    <a:lstStyle/>
                    <a:p>
                      <a:pPr algn="r" fontAlgn="ctr"/>
                      <a:r>
                        <a:rPr lang="en-AU" sz="1100" b="1" i="0" u="none" strike="noStrike">
                          <a:solidFill>
                            <a:srgbClr val="000000"/>
                          </a:solidFill>
                          <a:effectLst/>
                          <a:latin typeface="+mn-lt"/>
                        </a:rPr>
                        <a:t>86.58</a:t>
                      </a:r>
                    </a:p>
                  </a:txBody>
                  <a:tcPr marL="9525" marR="9525" marT="38100" marB="38100" anchor="ctr"/>
                </a:tc>
                <a:tc>
                  <a:txBody>
                    <a:bodyPr/>
                    <a:lstStyle/>
                    <a:p>
                      <a:pPr algn="r" fontAlgn="ctr"/>
                      <a:r>
                        <a:rPr lang="en-AU" sz="1100" b="1" i="0" u="none" strike="noStrike" dirty="0">
                          <a:solidFill>
                            <a:srgbClr val="000000"/>
                          </a:solidFill>
                          <a:effectLst/>
                          <a:latin typeface="+mn-lt"/>
                        </a:rPr>
                        <a:t>86.33</a:t>
                      </a:r>
                    </a:p>
                  </a:txBody>
                  <a:tcPr marL="9525" marR="9525" marT="38100" marB="38100" anchor="ctr"/>
                </a:tc>
                <a:tc>
                  <a:txBody>
                    <a:bodyPr/>
                    <a:lstStyle/>
                    <a:p>
                      <a:pPr algn="r" fontAlgn="ctr"/>
                      <a:r>
                        <a:rPr lang="en-AU" sz="1100" b="1" i="0" u="none" strike="noStrike">
                          <a:solidFill>
                            <a:srgbClr val="000000"/>
                          </a:solidFill>
                          <a:effectLst/>
                          <a:latin typeface="+mn-lt"/>
                        </a:rPr>
                        <a:t>84.50</a:t>
                      </a:r>
                    </a:p>
                  </a:txBody>
                  <a:tcPr marL="9525" marR="9525" marT="38100" marB="38100" anchor="ctr"/>
                </a:tc>
                <a:tc>
                  <a:txBody>
                    <a:bodyPr/>
                    <a:lstStyle/>
                    <a:p>
                      <a:pPr algn="r" fontAlgn="ctr"/>
                      <a:r>
                        <a:rPr lang="en-AU" sz="1100" b="1" i="0" u="none" strike="noStrike">
                          <a:solidFill>
                            <a:srgbClr val="000000"/>
                          </a:solidFill>
                          <a:effectLst/>
                          <a:latin typeface="+mn-lt"/>
                        </a:rPr>
                        <a:t>86.29</a:t>
                      </a:r>
                    </a:p>
                  </a:txBody>
                  <a:tcPr marL="9525" marR="9525" marT="38100" marB="38100" anchor="ctr"/>
                </a:tc>
                <a:extLst>
                  <a:ext uri="{0D108BD9-81ED-4DB2-BD59-A6C34878D82A}">
                    <a16:rowId xmlns:a16="http://schemas.microsoft.com/office/drawing/2014/main" val="4041241778"/>
                  </a:ext>
                </a:extLst>
              </a:tr>
              <a:tr h="193749">
                <a:tc>
                  <a:txBody>
                    <a:bodyPr/>
                    <a:lstStyle/>
                    <a:p>
                      <a:pPr algn="l"/>
                      <a:r>
                        <a:rPr lang="en-AU" sz="1200" b="1" dirty="0">
                          <a:effectLst/>
                          <a:latin typeface="+mn-lt"/>
                        </a:rPr>
                        <a:t>SVM</a:t>
                      </a:r>
                    </a:p>
                  </a:txBody>
                  <a:tcPr marL="43152" marR="43152" marT="21576" marB="21576" anchor="ctr"/>
                </a:tc>
                <a:tc>
                  <a:txBody>
                    <a:bodyPr/>
                    <a:lstStyle/>
                    <a:p>
                      <a:pPr algn="r" fontAlgn="ctr"/>
                      <a:r>
                        <a:rPr lang="en-AU" sz="1100" b="1" i="0" u="none" strike="noStrike">
                          <a:solidFill>
                            <a:srgbClr val="000000"/>
                          </a:solidFill>
                          <a:effectLst/>
                          <a:latin typeface="+mn-lt"/>
                        </a:rPr>
                        <a:t>81.98</a:t>
                      </a:r>
                    </a:p>
                  </a:txBody>
                  <a:tcPr marL="9525" marR="9525" marT="38100" marB="38100" anchor="ctr"/>
                </a:tc>
                <a:tc>
                  <a:txBody>
                    <a:bodyPr/>
                    <a:lstStyle/>
                    <a:p>
                      <a:pPr algn="r" fontAlgn="ctr"/>
                      <a:r>
                        <a:rPr lang="en-AU" sz="1100" b="1" i="0" u="none" strike="noStrike">
                          <a:solidFill>
                            <a:srgbClr val="000000"/>
                          </a:solidFill>
                          <a:effectLst/>
                          <a:latin typeface="+mn-lt"/>
                        </a:rPr>
                        <a:t>82.27</a:t>
                      </a:r>
                    </a:p>
                  </a:txBody>
                  <a:tcPr marL="9525" marR="9525" marT="38100" marB="38100" anchor="ctr"/>
                </a:tc>
                <a:tc>
                  <a:txBody>
                    <a:bodyPr/>
                    <a:lstStyle/>
                    <a:p>
                      <a:pPr algn="r" fontAlgn="ctr"/>
                      <a:r>
                        <a:rPr lang="en-AU" sz="1100" b="1" i="0" u="none" strike="noStrike">
                          <a:solidFill>
                            <a:srgbClr val="000000"/>
                          </a:solidFill>
                          <a:effectLst/>
                          <a:latin typeface="+mn-lt"/>
                        </a:rPr>
                        <a:t>79.22</a:t>
                      </a:r>
                    </a:p>
                  </a:txBody>
                  <a:tcPr marL="9525" marR="9525" marT="38100" marB="38100" anchor="ctr"/>
                </a:tc>
                <a:tc>
                  <a:txBody>
                    <a:bodyPr/>
                    <a:lstStyle/>
                    <a:p>
                      <a:pPr algn="r" fontAlgn="ctr"/>
                      <a:r>
                        <a:rPr lang="en-AU" sz="1100" b="1" i="0" u="none" strike="noStrike">
                          <a:solidFill>
                            <a:srgbClr val="000000"/>
                          </a:solidFill>
                          <a:effectLst/>
                          <a:latin typeface="+mn-lt"/>
                        </a:rPr>
                        <a:t>69.48</a:t>
                      </a:r>
                    </a:p>
                  </a:txBody>
                  <a:tcPr marL="9525" marR="9525" marT="38100" marB="38100" anchor="ctr"/>
                </a:tc>
                <a:tc>
                  <a:txBody>
                    <a:bodyPr/>
                    <a:lstStyle/>
                    <a:p>
                      <a:pPr algn="r" fontAlgn="ctr"/>
                      <a:r>
                        <a:rPr lang="en-AU" sz="1100" b="1" i="0" u="none" strike="noStrike">
                          <a:solidFill>
                            <a:srgbClr val="000000"/>
                          </a:solidFill>
                          <a:effectLst/>
                          <a:latin typeface="+mn-lt"/>
                        </a:rPr>
                        <a:t>80.38</a:t>
                      </a:r>
                    </a:p>
                  </a:txBody>
                  <a:tcPr marL="9525" marR="9525" marT="38100" marB="38100" anchor="ctr"/>
                </a:tc>
                <a:tc>
                  <a:txBody>
                    <a:bodyPr/>
                    <a:lstStyle/>
                    <a:p>
                      <a:pPr algn="r" fontAlgn="ctr"/>
                      <a:r>
                        <a:rPr lang="en-AU" sz="1100" b="1" i="0" u="none" strike="noStrike">
                          <a:solidFill>
                            <a:srgbClr val="000000"/>
                          </a:solidFill>
                          <a:effectLst/>
                          <a:latin typeface="+mn-lt"/>
                        </a:rPr>
                        <a:t>79.53</a:t>
                      </a:r>
                    </a:p>
                  </a:txBody>
                  <a:tcPr marL="9525" marR="9525" marT="38100" marB="38100" anchor="ctr"/>
                </a:tc>
                <a:tc>
                  <a:txBody>
                    <a:bodyPr/>
                    <a:lstStyle/>
                    <a:p>
                      <a:pPr algn="r" fontAlgn="ctr"/>
                      <a:r>
                        <a:rPr lang="en-AU" sz="1100" b="1" i="0" u="none" strike="noStrike">
                          <a:solidFill>
                            <a:srgbClr val="000000"/>
                          </a:solidFill>
                          <a:effectLst/>
                          <a:latin typeface="+mn-lt"/>
                        </a:rPr>
                        <a:t>78.02</a:t>
                      </a:r>
                    </a:p>
                  </a:txBody>
                  <a:tcPr marL="9525" marR="9525" marT="38100" marB="38100" anchor="ctr"/>
                </a:tc>
                <a:tc>
                  <a:txBody>
                    <a:bodyPr/>
                    <a:lstStyle/>
                    <a:p>
                      <a:pPr algn="r" fontAlgn="ctr"/>
                      <a:r>
                        <a:rPr lang="en-AU" sz="1100" b="1" i="0" u="none" strike="noStrike">
                          <a:solidFill>
                            <a:srgbClr val="000000"/>
                          </a:solidFill>
                          <a:effectLst/>
                          <a:latin typeface="+mn-lt"/>
                        </a:rPr>
                        <a:t>81.02</a:t>
                      </a:r>
                    </a:p>
                  </a:txBody>
                  <a:tcPr marL="9525" marR="9525" marT="38100" marB="38100" anchor="ctr"/>
                </a:tc>
                <a:tc>
                  <a:txBody>
                    <a:bodyPr/>
                    <a:lstStyle/>
                    <a:p>
                      <a:pPr algn="r" fontAlgn="ctr"/>
                      <a:r>
                        <a:rPr lang="en-AU" sz="1100" b="1" i="0" u="none" strike="noStrike" dirty="0">
                          <a:solidFill>
                            <a:srgbClr val="000000"/>
                          </a:solidFill>
                          <a:effectLst/>
                          <a:latin typeface="+mn-lt"/>
                        </a:rPr>
                        <a:t>61.07</a:t>
                      </a:r>
                    </a:p>
                  </a:txBody>
                  <a:tcPr marL="9525" marR="9525" marT="38100" marB="38100" anchor="ctr"/>
                </a:tc>
                <a:tc>
                  <a:txBody>
                    <a:bodyPr/>
                    <a:lstStyle/>
                    <a:p>
                      <a:pPr algn="r" fontAlgn="ctr"/>
                      <a:r>
                        <a:rPr lang="en-AU" sz="1100" b="1" i="0" u="none" strike="noStrike">
                          <a:solidFill>
                            <a:srgbClr val="000000"/>
                          </a:solidFill>
                          <a:effectLst/>
                          <a:latin typeface="+mn-lt"/>
                        </a:rPr>
                        <a:t>83.99</a:t>
                      </a:r>
                    </a:p>
                  </a:txBody>
                  <a:tcPr marL="9525" marR="9525" marT="38100" marB="38100" anchor="ctr"/>
                </a:tc>
                <a:tc>
                  <a:txBody>
                    <a:bodyPr/>
                    <a:lstStyle/>
                    <a:p>
                      <a:pPr algn="r" fontAlgn="ctr"/>
                      <a:r>
                        <a:rPr lang="en-AU" sz="1100" b="1" i="0" u="none" strike="noStrike" dirty="0">
                          <a:solidFill>
                            <a:srgbClr val="000000"/>
                          </a:solidFill>
                          <a:effectLst/>
                          <a:latin typeface="+mn-lt"/>
                        </a:rPr>
                        <a:t>83.44</a:t>
                      </a:r>
                    </a:p>
                  </a:txBody>
                  <a:tcPr marL="9525" marR="9525" marT="38100" marB="38100" anchor="ctr"/>
                </a:tc>
                <a:tc>
                  <a:txBody>
                    <a:bodyPr/>
                    <a:lstStyle/>
                    <a:p>
                      <a:pPr algn="r" fontAlgn="ctr"/>
                      <a:r>
                        <a:rPr lang="en-AU" sz="1100" b="1" i="0" u="none" strike="noStrike">
                          <a:solidFill>
                            <a:srgbClr val="000000"/>
                          </a:solidFill>
                          <a:effectLst/>
                          <a:latin typeface="+mn-lt"/>
                        </a:rPr>
                        <a:t>87.12</a:t>
                      </a:r>
                    </a:p>
                  </a:txBody>
                  <a:tcPr marL="9525" marR="9525" marT="38100" marB="38100" anchor="ctr"/>
                </a:tc>
                <a:tc>
                  <a:txBody>
                    <a:bodyPr/>
                    <a:lstStyle/>
                    <a:p>
                      <a:pPr algn="r" fontAlgn="ctr"/>
                      <a:r>
                        <a:rPr lang="en-AU" sz="1100" b="1" i="0" u="none" strike="noStrike">
                          <a:solidFill>
                            <a:srgbClr val="000000"/>
                          </a:solidFill>
                          <a:effectLst/>
                          <a:latin typeface="+mn-lt"/>
                        </a:rPr>
                        <a:t>73.31</a:t>
                      </a:r>
                    </a:p>
                  </a:txBody>
                  <a:tcPr marL="9525" marR="9525" marT="38100" marB="38100" anchor="ctr"/>
                </a:tc>
                <a:tc>
                  <a:txBody>
                    <a:bodyPr/>
                    <a:lstStyle/>
                    <a:p>
                      <a:pPr algn="r" fontAlgn="ctr"/>
                      <a:r>
                        <a:rPr lang="en-AU" sz="1100" b="1" i="0" u="none" strike="noStrike">
                          <a:solidFill>
                            <a:srgbClr val="000000"/>
                          </a:solidFill>
                          <a:effectLst/>
                          <a:latin typeface="+mn-lt"/>
                        </a:rPr>
                        <a:t>98.16</a:t>
                      </a:r>
                    </a:p>
                  </a:txBody>
                  <a:tcPr marL="9525" marR="9525" marT="38100" marB="38100" anchor="ctr"/>
                </a:tc>
                <a:tc>
                  <a:txBody>
                    <a:bodyPr/>
                    <a:lstStyle/>
                    <a:p>
                      <a:pPr algn="r" fontAlgn="ctr"/>
                      <a:r>
                        <a:rPr lang="en-AU" sz="1100" b="1" i="0" u="none" strike="noStrike">
                          <a:solidFill>
                            <a:srgbClr val="000000"/>
                          </a:solidFill>
                          <a:effectLst/>
                          <a:latin typeface="+mn-lt"/>
                        </a:rPr>
                        <a:t>72.39</a:t>
                      </a:r>
                    </a:p>
                  </a:txBody>
                  <a:tcPr marL="9525" marR="9525" marT="38100" marB="38100" anchor="ctr"/>
                </a:tc>
                <a:tc>
                  <a:txBody>
                    <a:bodyPr/>
                    <a:lstStyle/>
                    <a:p>
                      <a:pPr algn="r" fontAlgn="ctr"/>
                      <a:r>
                        <a:rPr lang="en-AU" sz="1100" b="1" i="0" u="none" strike="noStrike">
                          <a:solidFill>
                            <a:srgbClr val="000000"/>
                          </a:solidFill>
                          <a:effectLst/>
                          <a:latin typeface="+mn-lt"/>
                        </a:rPr>
                        <a:t>81.44</a:t>
                      </a:r>
                    </a:p>
                  </a:txBody>
                  <a:tcPr marL="9525" marR="9525" marT="38100" marB="38100" anchor="ctr"/>
                </a:tc>
                <a:tc>
                  <a:txBody>
                    <a:bodyPr/>
                    <a:lstStyle/>
                    <a:p>
                      <a:pPr algn="r" fontAlgn="ctr"/>
                      <a:r>
                        <a:rPr lang="en-AU" sz="1100" b="1" i="0" u="none" strike="noStrike">
                          <a:solidFill>
                            <a:srgbClr val="000000"/>
                          </a:solidFill>
                          <a:effectLst/>
                          <a:latin typeface="+mn-lt"/>
                        </a:rPr>
                        <a:t>82.32</a:t>
                      </a:r>
                    </a:p>
                  </a:txBody>
                  <a:tcPr marL="9525" marR="9525" marT="38100" marB="38100" anchor="ctr"/>
                </a:tc>
                <a:tc>
                  <a:txBody>
                    <a:bodyPr/>
                    <a:lstStyle/>
                    <a:p>
                      <a:pPr algn="r" fontAlgn="ctr"/>
                      <a:r>
                        <a:rPr lang="en-AU" sz="1100" b="1" i="0" u="none" strike="noStrike" dirty="0">
                          <a:solidFill>
                            <a:srgbClr val="000000"/>
                          </a:solidFill>
                          <a:effectLst/>
                          <a:latin typeface="+mn-lt"/>
                        </a:rPr>
                        <a:t>76.97</a:t>
                      </a:r>
                    </a:p>
                  </a:txBody>
                  <a:tcPr marL="9525" marR="9525" marT="38100" marB="38100" anchor="ctr"/>
                </a:tc>
                <a:tc>
                  <a:txBody>
                    <a:bodyPr/>
                    <a:lstStyle/>
                    <a:p>
                      <a:pPr algn="r" fontAlgn="ctr"/>
                      <a:r>
                        <a:rPr lang="en-AU" sz="1100" b="1" i="0" u="none" strike="noStrike">
                          <a:solidFill>
                            <a:srgbClr val="000000"/>
                          </a:solidFill>
                          <a:effectLst/>
                          <a:latin typeface="+mn-lt"/>
                        </a:rPr>
                        <a:t>75.29</a:t>
                      </a:r>
                    </a:p>
                  </a:txBody>
                  <a:tcPr marL="9525" marR="9525" marT="38100" marB="38100" anchor="ctr"/>
                </a:tc>
                <a:tc>
                  <a:txBody>
                    <a:bodyPr/>
                    <a:lstStyle/>
                    <a:p>
                      <a:pPr algn="r" fontAlgn="ctr"/>
                      <a:r>
                        <a:rPr lang="en-AU" sz="1100" b="1" i="0" u="none" strike="noStrike">
                          <a:solidFill>
                            <a:srgbClr val="000000"/>
                          </a:solidFill>
                          <a:effectLst/>
                          <a:latin typeface="+mn-lt"/>
                        </a:rPr>
                        <a:t>77.76</a:t>
                      </a:r>
                    </a:p>
                  </a:txBody>
                  <a:tcPr marL="9525" marR="9525" marT="38100" marB="38100" anchor="ctr"/>
                </a:tc>
                <a:extLst>
                  <a:ext uri="{0D108BD9-81ED-4DB2-BD59-A6C34878D82A}">
                    <a16:rowId xmlns:a16="http://schemas.microsoft.com/office/drawing/2014/main" val="2204764534"/>
                  </a:ext>
                </a:extLst>
              </a:tr>
              <a:tr h="193749">
                <a:tc>
                  <a:txBody>
                    <a:bodyPr/>
                    <a:lstStyle/>
                    <a:p>
                      <a:pPr algn="l"/>
                      <a:r>
                        <a:rPr lang="en-AU" sz="1200" b="1" dirty="0">
                          <a:effectLst/>
                          <a:latin typeface="+mn-lt"/>
                        </a:rPr>
                        <a:t>XGB</a:t>
                      </a:r>
                    </a:p>
                  </a:txBody>
                  <a:tcPr marL="43152" marR="43152" marT="21576" marB="21576" anchor="ctr"/>
                </a:tc>
                <a:tc>
                  <a:txBody>
                    <a:bodyPr/>
                    <a:lstStyle/>
                    <a:p>
                      <a:pPr algn="r" fontAlgn="ctr"/>
                      <a:r>
                        <a:rPr lang="en-AU" sz="1100" b="1" i="0" u="none" strike="noStrike">
                          <a:solidFill>
                            <a:srgbClr val="000000"/>
                          </a:solidFill>
                          <a:effectLst/>
                          <a:latin typeface="+mn-lt"/>
                        </a:rPr>
                        <a:t>78.20</a:t>
                      </a:r>
                    </a:p>
                  </a:txBody>
                  <a:tcPr marL="9525" marR="9525" marT="38100" marB="38100" anchor="ctr"/>
                </a:tc>
                <a:tc>
                  <a:txBody>
                    <a:bodyPr/>
                    <a:lstStyle/>
                    <a:p>
                      <a:pPr algn="r" fontAlgn="ctr"/>
                      <a:r>
                        <a:rPr lang="en-AU" sz="1100" b="1" i="0" u="none" strike="noStrike">
                          <a:solidFill>
                            <a:srgbClr val="000000"/>
                          </a:solidFill>
                          <a:effectLst/>
                          <a:latin typeface="+mn-lt"/>
                        </a:rPr>
                        <a:t>84.01</a:t>
                      </a:r>
                    </a:p>
                  </a:txBody>
                  <a:tcPr marL="9525" marR="9525" marT="38100" marB="38100" anchor="ctr"/>
                </a:tc>
                <a:tc>
                  <a:txBody>
                    <a:bodyPr/>
                    <a:lstStyle/>
                    <a:p>
                      <a:pPr algn="r" fontAlgn="ctr"/>
                      <a:r>
                        <a:rPr lang="en-AU" sz="1100" b="1" i="0" u="none" strike="noStrike">
                          <a:solidFill>
                            <a:srgbClr val="000000"/>
                          </a:solidFill>
                          <a:effectLst/>
                          <a:latin typeface="+mn-lt"/>
                        </a:rPr>
                        <a:t>84.45</a:t>
                      </a:r>
                    </a:p>
                  </a:txBody>
                  <a:tcPr marL="9525" marR="9525" marT="38100" marB="38100" anchor="ctr"/>
                </a:tc>
                <a:tc>
                  <a:txBody>
                    <a:bodyPr/>
                    <a:lstStyle/>
                    <a:p>
                      <a:pPr algn="r" fontAlgn="ctr"/>
                      <a:r>
                        <a:rPr lang="en-AU" sz="1100" b="1" i="0" u="none" strike="noStrike" dirty="0">
                          <a:solidFill>
                            <a:srgbClr val="000000"/>
                          </a:solidFill>
                          <a:effectLst/>
                          <a:latin typeface="+mn-lt"/>
                        </a:rPr>
                        <a:t>85.76</a:t>
                      </a:r>
                    </a:p>
                  </a:txBody>
                  <a:tcPr marL="9525" marR="9525" marT="38100" marB="38100" anchor="ctr"/>
                </a:tc>
                <a:tc>
                  <a:txBody>
                    <a:bodyPr/>
                    <a:lstStyle/>
                    <a:p>
                      <a:pPr algn="r" fontAlgn="ctr"/>
                      <a:r>
                        <a:rPr lang="en-AU" sz="1100" b="1" i="0" u="none" strike="noStrike">
                          <a:solidFill>
                            <a:srgbClr val="000000"/>
                          </a:solidFill>
                          <a:effectLst/>
                          <a:latin typeface="+mn-lt"/>
                        </a:rPr>
                        <a:t>85.03</a:t>
                      </a:r>
                    </a:p>
                  </a:txBody>
                  <a:tcPr marL="9525" marR="9525" marT="38100" marB="38100" anchor="ctr"/>
                </a:tc>
                <a:tc>
                  <a:txBody>
                    <a:bodyPr/>
                    <a:lstStyle/>
                    <a:p>
                      <a:pPr algn="r" fontAlgn="ctr"/>
                      <a:r>
                        <a:rPr lang="en-AU" sz="1100" b="1" i="0" u="none" strike="noStrike">
                          <a:solidFill>
                            <a:srgbClr val="000000"/>
                          </a:solidFill>
                          <a:effectLst/>
                          <a:latin typeface="+mn-lt"/>
                        </a:rPr>
                        <a:t>76.51</a:t>
                      </a:r>
                    </a:p>
                  </a:txBody>
                  <a:tcPr marL="9525" marR="9525" marT="38100" marB="38100" anchor="ctr"/>
                </a:tc>
                <a:tc>
                  <a:txBody>
                    <a:bodyPr/>
                    <a:lstStyle/>
                    <a:p>
                      <a:pPr algn="r" fontAlgn="ctr"/>
                      <a:r>
                        <a:rPr lang="en-AU" sz="1100" b="1" i="0" u="none" strike="noStrike">
                          <a:solidFill>
                            <a:srgbClr val="000000"/>
                          </a:solidFill>
                          <a:effectLst/>
                          <a:latin typeface="+mn-lt"/>
                        </a:rPr>
                        <a:t>80.51</a:t>
                      </a:r>
                    </a:p>
                  </a:txBody>
                  <a:tcPr marL="9525" marR="9525" marT="38100" marB="38100" anchor="ctr"/>
                </a:tc>
                <a:tc>
                  <a:txBody>
                    <a:bodyPr/>
                    <a:lstStyle/>
                    <a:p>
                      <a:pPr algn="r" fontAlgn="ctr"/>
                      <a:r>
                        <a:rPr lang="en-AU" sz="1100" b="1" i="0" u="none" strike="noStrike">
                          <a:solidFill>
                            <a:srgbClr val="000000"/>
                          </a:solidFill>
                          <a:effectLst/>
                          <a:latin typeface="+mn-lt"/>
                        </a:rPr>
                        <a:t>82.30</a:t>
                      </a:r>
                    </a:p>
                  </a:txBody>
                  <a:tcPr marL="9525" marR="9525" marT="38100" marB="38100" anchor="ctr"/>
                </a:tc>
                <a:tc>
                  <a:txBody>
                    <a:bodyPr/>
                    <a:lstStyle/>
                    <a:p>
                      <a:pPr algn="r" fontAlgn="ctr"/>
                      <a:r>
                        <a:rPr lang="en-AU" sz="1100" b="1" i="0" u="none" strike="noStrike" dirty="0">
                          <a:solidFill>
                            <a:srgbClr val="000000"/>
                          </a:solidFill>
                          <a:effectLst/>
                          <a:latin typeface="+mn-lt"/>
                        </a:rPr>
                        <a:t>81.84</a:t>
                      </a:r>
                    </a:p>
                  </a:txBody>
                  <a:tcPr marL="9525" marR="9525" marT="38100" marB="38100" anchor="ctr"/>
                </a:tc>
                <a:tc>
                  <a:txBody>
                    <a:bodyPr/>
                    <a:lstStyle/>
                    <a:p>
                      <a:pPr algn="r" fontAlgn="ctr"/>
                      <a:r>
                        <a:rPr lang="en-AU" sz="1100" b="1" i="0" u="none" strike="noStrike" dirty="0">
                          <a:solidFill>
                            <a:srgbClr val="000000"/>
                          </a:solidFill>
                          <a:effectLst/>
                          <a:latin typeface="+mn-lt"/>
                        </a:rPr>
                        <a:t>81.59</a:t>
                      </a:r>
                    </a:p>
                  </a:txBody>
                  <a:tcPr marL="9525" marR="9525" marT="38100" marB="38100" anchor="ctr"/>
                </a:tc>
                <a:tc>
                  <a:txBody>
                    <a:bodyPr/>
                    <a:lstStyle/>
                    <a:p>
                      <a:pPr algn="r" fontAlgn="ctr"/>
                      <a:r>
                        <a:rPr lang="en-AU" sz="1100" b="1" i="0" u="none" strike="noStrike" dirty="0">
                          <a:solidFill>
                            <a:srgbClr val="000000"/>
                          </a:solidFill>
                          <a:effectLst/>
                          <a:latin typeface="+mn-lt"/>
                        </a:rPr>
                        <a:t>77.91</a:t>
                      </a:r>
                    </a:p>
                  </a:txBody>
                  <a:tcPr marL="9525" marR="9525" marT="38100" marB="38100" anchor="ctr"/>
                </a:tc>
                <a:tc>
                  <a:txBody>
                    <a:bodyPr/>
                    <a:lstStyle/>
                    <a:p>
                      <a:pPr algn="r" fontAlgn="ctr"/>
                      <a:r>
                        <a:rPr lang="en-AU" sz="1100" b="1" i="0" u="none" strike="noStrike">
                          <a:solidFill>
                            <a:srgbClr val="000000"/>
                          </a:solidFill>
                          <a:effectLst/>
                          <a:latin typeface="+mn-lt"/>
                        </a:rPr>
                        <a:t>87.42</a:t>
                      </a:r>
                    </a:p>
                  </a:txBody>
                  <a:tcPr marL="9525" marR="9525" marT="38100" marB="38100" anchor="ctr"/>
                </a:tc>
                <a:tc>
                  <a:txBody>
                    <a:bodyPr/>
                    <a:lstStyle/>
                    <a:p>
                      <a:pPr algn="r" fontAlgn="ctr"/>
                      <a:r>
                        <a:rPr lang="en-AU" sz="1100" b="1" i="0" u="none" strike="noStrike" dirty="0">
                          <a:solidFill>
                            <a:srgbClr val="000000"/>
                          </a:solidFill>
                          <a:effectLst/>
                          <a:latin typeface="+mn-lt"/>
                        </a:rPr>
                        <a:t>85.58</a:t>
                      </a:r>
                    </a:p>
                  </a:txBody>
                  <a:tcPr marL="9525" marR="9525" marT="38100" marB="38100" anchor="ctr"/>
                </a:tc>
                <a:tc>
                  <a:txBody>
                    <a:bodyPr/>
                    <a:lstStyle/>
                    <a:p>
                      <a:pPr algn="r" fontAlgn="ctr"/>
                      <a:r>
                        <a:rPr lang="en-AU" sz="1100" b="1" i="0" u="none" strike="noStrike" dirty="0">
                          <a:solidFill>
                            <a:srgbClr val="000000"/>
                          </a:solidFill>
                          <a:effectLst/>
                          <a:latin typeface="+mn-lt"/>
                        </a:rPr>
                        <a:t>89.88</a:t>
                      </a:r>
                    </a:p>
                  </a:txBody>
                  <a:tcPr marL="9525" marR="9525" marT="38100" marB="38100" anchor="ctr"/>
                </a:tc>
                <a:tc>
                  <a:txBody>
                    <a:bodyPr/>
                    <a:lstStyle/>
                    <a:p>
                      <a:pPr algn="r" fontAlgn="ctr"/>
                      <a:r>
                        <a:rPr lang="en-AU" sz="1100" b="1" i="0" u="none" strike="noStrike" dirty="0">
                          <a:solidFill>
                            <a:srgbClr val="000000"/>
                          </a:solidFill>
                          <a:effectLst/>
                          <a:latin typeface="+mn-lt"/>
                        </a:rPr>
                        <a:t>88.34</a:t>
                      </a:r>
                    </a:p>
                  </a:txBody>
                  <a:tcPr marL="9525" marR="9525" marT="38100" marB="38100" anchor="ctr"/>
                </a:tc>
                <a:tc>
                  <a:txBody>
                    <a:bodyPr/>
                    <a:lstStyle/>
                    <a:p>
                      <a:pPr algn="r" fontAlgn="ctr"/>
                      <a:r>
                        <a:rPr lang="en-AU" sz="1100" b="1" i="0" u="none" strike="noStrike" dirty="0">
                          <a:solidFill>
                            <a:srgbClr val="000000"/>
                          </a:solidFill>
                          <a:effectLst/>
                          <a:latin typeface="+mn-lt"/>
                        </a:rPr>
                        <a:t>77.20</a:t>
                      </a:r>
                    </a:p>
                  </a:txBody>
                  <a:tcPr marL="9525" marR="9525" marT="38100" marB="38100" anchor="ctr"/>
                </a:tc>
                <a:tc>
                  <a:txBody>
                    <a:bodyPr/>
                    <a:lstStyle/>
                    <a:p>
                      <a:pPr algn="r" fontAlgn="ctr"/>
                      <a:r>
                        <a:rPr lang="en-AU" sz="1100" b="1" i="0" u="none" strike="noStrike">
                          <a:solidFill>
                            <a:srgbClr val="000000"/>
                          </a:solidFill>
                          <a:effectLst/>
                          <a:latin typeface="+mn-lt"/>
                        </a:rPr>
                        <a:t>83.82</a:t>
                      </a:r>
                    </a:p>
                  </a:txBody>
                  <a:tcPr marL="9525" marR="9525" marT="38100" marB="38100" anchor="ctr"/>
                </a:tc>
                <a:tc>
                  <a:txBody>
                    <a:bodyPr/>
                    <a:lstStyle/>
                    <a:p>
                      <a:pPr algn="r" fontAlgn="ctr"/>
                      <a:r>
                        <a:rPr lang="en-AU" sz="1100" b="1" i="0" u="none" strike="noStrike" dirty="0">
                          <a:solidFill>
                            <a:srgbClr val="000000"/>
                          </a:solidFill>
                          <a:effectLst/>
                          <a:latin typeface="+mn-lt"/>
                        </a:rPr>
                        <a:t>83.91</a:t>
                      </a:r>
                    </a:p>
                  </a:txBody>
                  <a:tcPr marL="9525" marR="9525" marT="38100" marB="38100" anchor="ctr"/>
                </a:tc>
                <a:tc>
                  <a:txBody>
                    <a:bodyPr/>
                    <a:lstStyle/>
                    <a:p>
                      <a:pPr algn="r" fontAlgn="ctr"/>
                      <a:r>
                        <a:rPr lang="en-AU" sz="1100" b="1" i="0" u="none" strike="noStrike" dirty="0">
                          <a:solidFill>
                            <a:srgbClr val="000000"/>
                          </a:solidFill>
                          <a:effectLst/>
                          <a:latin typeface="+mn-lt"/>
                        </a:rPr>
                        <a:t>85.67</a:t>
                      </a:r>
                    </a:p>
                  </a:txBody>
                  <a:tcPr marL="9525" marR="9525" marT="38100" marB="38100" anchor="ctr"/>
                </a:tc>
                <a:tc>
                  <a:txBody>
                    <a:bodyPr/>
                    <a:lstStyle/>
                    <a:p>
                      <a:pPr algn="r" fontAlgn="ctr"/>
                      <a:r>
                        <a:rPr lang="en-AU" sz="1100" b="1" i="0" u="none" strike="noStrike" dirty="0">
                          <a:solidFill>
                            <a:srgbClr val="000000"/>
                          </a:solidFill>
                          <a:effectLst/>
                          <a:latin typeface="+mn-lt"/>
                        </a:rPr>
                        <a:t>84.83</a:t>
                      </a:r>
                    </a:p>
                  </a:txBody>
                  <a:tcPr marL="9525" marR="9525" marT="38100" marB="38100" anchor="ctr"/>
                </a:tc>
                <a:extLst>
                  <a:ext uri="{0D108BD9-81ED-4DB2-BD59-A6C34878D82A}">
                    <a16:rowId xmlns:a16="http://schemas.microsoft.com/office/drawing/2014/main" val="1210309347"/>
                  </a:ext>
                </a:extLst>
              </a:tr>
            </a:tbl>
          </a:graphicData>
        </a:graphic>
      </p:graphicFrame>
      <p:sp>
        <p:nvSpPr>
          <p:cNvPr id="21" name="Rectangle 20">
            <a:extLst>
              <a:ext uri="{FF2B5EF4-FFF2-40B4-BE49-F238E27FC236}">
                <a16:creationId xmlns:a16="http://schemas.microsoft.com/office/drawing/2014/main" id="{83A1CBA3-EC75-5C49-CD43-67EB0D717402}"/>
              </a:ext>
            </a:extLst>
          </p:cNvPr>
          <p:cNvSpPr/>
          <p:nvPr/>
        </p:nvSpPr>
        <p:spPr>
          <a:xfrm>
            <a:off x="4211254" y="5913190"/>
            <a:ext cx="508000" cy="193040"/>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7300F098-BDBD-59F6-F755-F26240A615E3}"/>
              </a:ext>
            </a:extLst>
          </p:cNvPr>
          <p:cNvSpPr/>
          <p:nvPr/>
        </p:nvSpPr>
        <p:spPr>
          <a:xfrm>
            <a:off x="8081133" y="6147099"/>
            <a:ext cx="508000" cy="193040"/>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D301C034-F8BE-27E6-56A3-550B1A94E6B0}"/>
              </a:ext>
            </a:extLst>
          </p:cNvPr>
          <p:cNvSpPr/>
          <p:nvPr/>
        </p:nvSpPr>
        <p:spPr>
          <a:xfrm>
            <a:off x="8081133" y="5893538"/>
            <a:ext cx="508000" cy="193040"/>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AC5CCD86-19A9-1B85-6BE3-FBBD2D4A3C51}"/>
              </a:ext>
            </a:extLst>
          </p:cNvPr>
          <p:cNvSpPr/>
          <p:nvPr/>
        </p:nvSpPr>
        <p:spPr>
          <a:xfrm>
            <a:off x="1363377" y="5892761"/>
            <a:ext cx="508000" cy="193040"/>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D9482A2E-704D-7BBB-8AC9-E3CF0D819C46}"/>
              </a:ext>
            </a:extLst>
          </p:cNvPr>
          <p:cNvSpPr/>
          <p:nvPr/>
        </p:nvSpPr>
        <p:spPr>
          <a:xfrm>
            <a:off x="227721" y="5865823"/>
            <a:ext cx="508000" cy="193040"/>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233CEAFF-F48F-9AD5-1A8B-C4F1B47D02AF}"/>
              </a:ext>
            </a:extLst>
          </p:cNvPr>
          <p:cNvSpPr/>
          <p:nvPr/>
        </p:nvSpPr>
        <p:spPr>
          <a:xfrm>
            <a:off x="208319" y="6106385"/>
            <a:ext cx="508000" cy="193040"/>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180F1C2D-00CB-F00C-836F-7472E224D2E2}"/>
              </a:ext>
            </a:extLst>
          </p:cNvPr>
          <p:cNvSpPr/>
          <p:nvPr/>
        </p:nvSpPr>
        <p:spPr>
          <a:xfrm>
            <a:off x="183079" y="5632143"/>
            <a:ext cx="508000" cy="193040"/>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1909B1F9-89BC-71CD-3F93-C46AA0860BF9}"/>
              </a:ext>
            </a:extLst>
          </p:cNvPr>
          <p:cNvSpPr/>
          <p:nvPr/>
        </p:nvSpPr>
        <p:spPr>
          <a:xfrm>
            <a:off x="9775720" y="5865823"/>
            <a:ext cx="508000" cy="193040"/>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a:extLst>
              <a:ext uri="{FF2B5EF4-FFF2-40B4-BE49-F238E27FC236}">
                <a16:creationId xmlns:a16="http://schemas.microsoft.com/office/drawing/2014/main" id="{7D31BF87-4A46-8256-6952-1E94F400F41F}"/>
              </a:ext>
            </a:extLst>
          </p:cNvPr>
          <p:cNvSpPr/>
          <p:nvPr/>
        </p:nvSpPr>
        <p:spPr>
          <a:xfrm>
            <a:off x="6979840" y="5853141"/>
            <a:ext cx="508000" cy="193040"/>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a:extLst>
              <a:ext uri="{FF2B5EF4-FFF2-40B4-BE49-F238E27FC236}">
                <a16:creationId xmlns:a16="http://schemas.microsoft.com/office/drawing/2014/main" id="{5C613C55-7390-1327-EA7E-D2D1FD97E340}"/>
              </a:ext>
            </a:extLst>
          </p:cNvPr>
          <p:cNvSpPr/>
          <p:nvPr/>
        </p:nvSpPr>
        <p:spPr>
          <a:xfrm>
            <a:off x="1363377" y="4398281"/>
            <a:ext cx="508000" cy="673363"/>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a:extLst>
              <a:ext uri="{FF2B5EF4-FFF2-40B4-BE49-F238E27FC236}">
                <a16:creationId xmlns:a16="http://schemas.microsoft.com/office/drawing/2014/main" id="{887EDCDF-ED26-000F-9335-C3AFA15791BE}"/>
              </a:ext>
            </a:extLst>
          </p:cNvPr>
          <p:cNvSpPr/>
          <p:nvPr/>
        </p:nvSpPr>
        <p:spPr>
          <a:xfrm>
            <a:off x="8081133" y="4402027"/>
            <a:ext cx="508000" cy="673363"/>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a:extLst>
              <a:ext uri="{FF2B5EF4-FFF2-40B4-BE49-F238E27FC236}">
                <a16:creationId xmlns:a16="http://schemas.microsoft.com/office/drawing/2014/main" id="{CEE56EB7-BC06-DBDC-D576-5BADAD91835F}"/>
              </a:ext>
            </a:extLst>
          </p:cNvPr>
          <p:cNvSpPr/>
          <p:nvPr/>
        </p:nvSpPr>
        <p:spPr>
          <a:xfrm>
            <a:off x="4142674" y="4316459"/>
            <a:ext cx="508000" cy="673363"/>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a:extLst>
              <a:ext uri="{FF2B5EF4-FFF2-40B4-BE49-F238E27FC236}">
                <a16:creationId xmlns:a16="http://schemas.microsoft.com/office/drawing/2014/main" id="{1370A79C-9B20-9777-F064-8369B6750125}"/>
              </a:ext>
            </a:extLst>
          </p:cNvPr>
          <p:cNvSpPr/>
          <p:nvPr/>
        </p:nvSpPr>
        <p:spPr>
          <a:xfrm>
            <a:off x="6935538" y="4385985"/>
            <a:ext cx="508000" cy="673363"/>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2" name="Picture 41">
            <a:extLst>
              <a:ext uri="{FF2B5EF4-FFF2-40B4-BE49-F238E27FC236}">
                <a16:creationId xmlns:a16="http://schemas.microsoft.com/office/drawing/2014/main" id="{488D20E3-7AFE-DF73-F55F-9B482A7B088C}"/>
              </a:ext>
            </a:extLst>
          </p:cNvPr>
          <p:cNvPicPr>
            <a:picLocks noChangeAspect="1"/>
          </p:cNvPicPr>
          <p:nvPr/>
        </p:nvPicPr>
        <p:blipFill>
          <a:blip r:embed="rId3"/>
          <a:stretch>
            <a:fillRect/>
          </a:stretch>
        </p:blipFill>
        <p:spPr>
          <a:xfrm>
            <a:off x="7156018" y="1161093"/>
            <a:ext cx="2137228" cy="1925218"/>
          </a:xfrm>
          <a:prstGeom prst="rect">
            <a:avLst/>
          </a:prstGeom>
        </p:spPr>
      </p:pic>
      <p:sp>
        <p:nvSpPr>
          <p:cNvPr id="43" name="Rectangle 42">
            <a:extLst>
              <a:ext uri="{FF2B5EF4-FFF2-40B4-BE49-F238E27FC236}">
                <a16:creationId xmlns:a16="http://schemas.microsoft.com/office/drawing/2014/main" id="{CBAEC088-81EC-6F9E-9989-E47EA5497C58}"/>
              </a:ext>
            </a:extLst>
          </p:cNvPr>
          <p:cNvSpPr/>
          <p:nvPr/>
        </p:nvSpPr>
        <p:spPr>
          <a:xfrm>
            <a:off x="9710922" y="4326178"/>
            <a:ext cx="508000" cy="673363"/>
          </a:xfrm>
          <a:prstGeom prst="rect">
            <a:avLst/>
          </a:prstGeom>
          <a:noFill/>
          <a:ln>
            <a:solidFill>
              <a:schemeClr val="tx2"/>
            </a:solidFill>
          </a:ln>
          <a:effectLst>
            <a:glow rad="1016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Rectangle 47">
            <a:extLst>
              <a:ext uri="{FF2B5EF4-FFF2-40B4-BE49-F238E27FC236}">
                <a16:creationId xmlns:a16="http://schemas.microsoft.com/office/drawing/2014/main" id="{42C0A198-DA48-548A-9D9F-4C3AA256E7F3}"/>
              </a:ext>
            </a:extLst>
          </p:cNvPr>
          <p:cNvSpPr/>
          <p:nvPr/>
        </p:nvSpPr>
        <p:spPr>
          <a:xfrm>
            <a:off x="7050517" y="954508"/>
            <a:ext cx="2252567" cy="208197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pic>
        <p:nvPicPr>
          <p:cNvPr id="6" name="Picture 5" descr="A yellow and purple squares with black text&#10;&#10;Description automatically generated">
            <a:extLst>
              <a:ext uri="{FF2B5EF4-FFF2-40B4-BE49-F238E27FC236}">
                <a16:creationId xmlns:a16="http://schemas.microsoft.com/office/drawing/2014/main" id="{8B0C02A1-10E3-E60B-44CD-ABB5300E4D2C}"/>
              </a:ext>
            </a:extLst>
          </p:cNvPr>
          <p:cNvPicPr>
            <a:picLocks noChangeAspect="1"/>
          </p:cNvPicPr>
          <p:nvPr/>
        </p:nvPicPr>
        <p:blipFill>
          <a:blip r:embed="rId4"/>
          <a:stretch>
            <a:fillRect/>
          </a:stretch>
        </p:blipFill>
        <p:spPr>
          <a:xfrm>
            <a:off x="9408585" y="1023411"/>
            <a:ext cx="2372056" cy="2200582"/>
          </a:xfrm>
          <a:prstGeom prst="rect">
            <a:avLst/>
          </a:prstGeom>
        </p:spPr>
      </p:pic>
    </p:spTree>
    <p:extLst>
      <p:ext uri="{BB962C8B-B14F-4D97-AF65-F5344CB8AC3E}">
        <p14:creationId xmlns:p14="http://schemas.microsoft.com/office/powerpoint/2010/main" val="194330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416716E-F95E-B379-4E8D-B76E192699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CF19D-9EFC-D961-B5A0-739BAECCE562}"/>
              </a:ext>
            </a:extLst>
          </p:cNvPr>
          <p:cNvSpPr>
            <a:spLocks noGrp="1"/>
          </p:cNvSpPr>
          <p:nvPr>
            <p:ph type="title"/>
          </p:nvPr>
        </p:nvSpPr>
        <p:spPr>
          <a:xfrm>
            <a:off x="421804" y="767081"/>
            <a:ext cx="4565385" cy="1577668"/>
          </a:xfrm>
        </p:spPr>
        <p:txBody>
          <a:bodyPr>
            <a:normAutofit/>
          </a:bodyPr>
          <a:lstStyle/>
          <a:p>
            <a:r>
              <a:rPr lang="en-AU" sz="3600" b="1" i="0" dirty="0">
                <a:effectLst/>
              </a:rPr>
              <a:t>Comparing Machine Learning Models</a:t>
            </a:r>
            <a:endParaRPr lang="en-AU" sz="3600" b="1" dirty="0"/>
          </a:p>
        </p:txBody>
      </p:sp>
      <p:graphicFrame>
        <p:nvGraphicFramePr>
          <p:cNvPr id="8" name="Content Placeholder 7">
            <a:extLst>
              <a:ext uri="{FF2B5EF4-FFF2-40B4-BE49-F238E27FC236}">
                <a16:creationId xmlns:a16="http://schemas.microsoft.com/office/drawing/2014/main" id="{F09F538E-2E31-9D69-EE46-AAEC9D6083EE}"/>
              </a:ext>
            </a:extLst>
          </p:cNvPr>
          <p:cNvGraphicFramePr>
            <a:graphicFrameLocks noGrp="1"/>
          </p:cNvGraphicFramePr>
          <p:nvPr>
            <p:ph idx="1"/>
            <p:extLst>
              <p:ext uri="{D42A27DB-BD31-4B8C-83A1-F6EECF244321}">
                <p14:modId xmlns:p14="http://schemas.microsoft.com/office/powerpoint/2010/main" val="518269889"/>
              </p:ext>
            </p:extLst>
          </p:nvPr>
        </p:nvGraphicFramePr>
        <p:xfrm>
          <a:off x="5300988" y="3600111"/>
          <a:ext cx="6351347" cy="2491933"/>
        </p:xfrm>
        <a:graphic>
          <a:graphicData uri="http://schemas.openxmlformats.org/drawingml/2006/table">
            <a:tbl>
              <a:tblPr>
                <a:tableStyleId>{616DA210-FB5B-4158-B5E0-FEB733F419BA}</a:tableStyleId>
              </a:tblPr>
              <a:tblGrid>
                <a:gridCol w="559767">
                  <a:extLst>
                    <a:ext uri="{9D8B030D-6E8A-4147-A177-3AD203B41FA5}">
                      <a16:colId xmlns:a16="http://schemas.microsoft.com/office/drawing/2014/main" val="4072077807"/>
                    </a:ext>
                  </a:extLst>
                </a:gridCol>
                <a:gridCol w="586367">
                  <a:extLst>
                    <a:ext uri="{9D8B030D-6E8A-4147-A177-3AD203B41FA5}">
                      <a16:colId xmlns:a16="http://schemas.microsoft.com/office/drawing/2014/main" val="1292871877"/>
                    </a:ext>
                  </a:extLst>
                </a:gridCol>
                <a:gridCol w="559767">
                  <a:extLst>
                    <a:ext uri="{9D8B030D-6E8A-4147-A177-3AD203B41FA5}">
                      <a16:colId xmlns:a16="http://schemas.microsoft.com/office/drawing/2014/main" val="2843498621"/>
                    </a:ext>
                  </a:extLst>
                </a:gridCol>
                <a:gridCol w="559767">
                  <a:extLst>
                    <a:ext uri="{9D8B030D-6E8A-4147-A177-3AD203B41FA5}">
                      <a16:colId xmlns:a16="http://schemas.microsoft.com/office/drawing/2014/main" val="2651323134"/>
                    </a:ext>
                  </a:extLst>
                </a:gridCol>
                <a:gridCol w="632469">
                  <a:extLst>
                    <a:ext uri="{9D8B030D-6E8A-4147-A177-3AD203B41FA5}">
                      <a16:colId xmlns:a16="http://schemas.microsoft.com/office/drawing/2014/main" val="12907392"/>
                    </a:ext>
                  </a:extLst>
                </a:gridCol>
                <a:gridCol w="579120">
                  <a:extLst>
                    <a:ext uri="{9D8B030D-6E8A-4147-A177-3AD203B41FA5}">
                      <a16:colId xmlns:a16="http://schemas.microsoft.com/office/drawing/2014/main" val="3207886249"/>
                    </a:ext>
                  </a:extLst>
                </a:gridCol>
                <a:gridCol w="635022">
                  <a:extLst>
                    <a:ext uri="{9D8B030D-6E8A-4147-A177-3AD203B41FA5}">
                      <a16:colId xmlns:a16="http://schemas.microsoft.com/office/drawing/2014/main" val="404357857"/>
                    </a:ext>
                  </a:extLst>
                </a:gridCol>
                <a:gridCol w="559767">
                  <a:extLst>
                    <a:ext uri="{9D8B030D-6E8A-4147-A177-3AD203B41FA5}">
                      <a16:colId xmlns:a16="http://schemas.microsoft.com/office/drawing/2014/main" val="418937264"/>
                    </a:ext>
                  </a:extLst>
                </a:gridCol>
                <a:gridCol w="559767">
                  <a:extLst>
                    <a:ext uri="{9D8B030D-6E8A-4147-A177-3AD203B41FA5}">
                      <a16:colId xmlns:a16="http://schemas.microsoft.com/office/drawing/2014/main" val="2088947115"/>
                    </a:ext>
                  </a:extLst>
                </a:gridCol>
                <a:gridCol w="559767">
                  <a:extLst>
                    <a:ext uri="{9D8B030D-6E8A-4147-A177-3AD203B41FA5}">
                      <a16:colId xmlns:a16="http://schemas.microsoft.com/office/drawing/2014/main" val="3229825538"/>
                    </a:ext>
                  </a:extLst>
                </a:gridCol>
                <a:gridCol w="559767">
                  <a:extLst>
                    <a:ext uri="{9D8B030D-6E8A-4147-A177-3AD203B41FA5}">
                      <a16:colId xmlns:a16="http://schemas.microsoft.com/office/drawing/2014/main" val="944330396"/>
                    </a:ext>
                  </a:extLst>
                </a:gridCol>
              </a:tblGrid>
              <a:tr h="920308">
                <a:tc>
                  <a:txBody>
                    <a:bodyPr/>
                    <a:lstStyle/>
                    <a:p>
                      <a:pPr algn="ctr" fontAlgn="ctr"/>
                      <a:r>
                        <a:rPr lang="en-AU" sz="1000" b="1" i="0" u="none" strike="noStrike" dirty="0">
                          <a:solidFill>
                            <a:srgbClr val="000000"/>
                          </a:solidFill>
                          <a:effectLst/>
                          <a:latin typeface="Calibri" panose="020F0502020204030204" pitchFamily="34" charset="0"/>
                        </a:rPr>
                        <a:t> </a:t>
                      </a:r>
                    </a:p>
                  </a:txBody>
                  <a:tcPr marL="9525" marR="9525" marT="38100" marB="38100" anchor="ctr"/>
                </a:tc>
                <a:tc>
                  <a:txBody>
                    <a:bodyPr/>
                    <a:lstStyle/>
                    <a:p>
                      <a:pPr algn="ctr" fontAlgn="ctr"/>
                      <a:r>
                        <a:rPr lang="en-AU" sz="1000" b="1" i="0" u="none" strike="noStrike" dirty="0">
                          <a:solidFill>
                            <a:srgbClr val="000000"/>
                          </a:solidFill>
                          <a:effectLst/>
                          <a:latin typeface="Calibri" panose="020F0502020204030204" pitchFamily="34" charset="0"/>
                        </a:rPr>
                        <a:t>Model</a:t>
                      </a:r>
                    </a:p>
                  </a:txBody>
                  <a:tcPr marL="9525" marR="9525" marT="9525" marB="0" anchor="ctr"/>
                </a:tc>
                <a:tc>
                  <a:txBody>
                    <a:bodyPr/>
                    <a:lstStyle/>
                    <a:p>
                      <a:pPr algn="ctr" fontAlgn="ctr"/>
                      <a:r>
                        <a:rPr lang="en-AU" sz="1000" b="1" i="0" u="none" strike="noStrike">
                          <a:solidFill>
                            <a:srgbClr val="000000"/>
                          </a:solidFill>
                          <a:effectLst/>
                          <a:latin typeface="Calibri" panose="020F0502020204030204" pitchFamily="34" charset="0"/>
                        </a:rPr>
                        <a:t>Vectorizer</a:t>
                      </a:r>
                    </a:p>
                  </a:txBody>
                  <a:tcPr marL="9525" marR="9525" marT="9525" marB="0" anchor="ctr"/>
                </a:tc>
                <a:tc>
                  <a:txBody>
                    <a:bodyPr/>
                    <a:lstStyle/>
                    <a:p>
                      <a:pPr algn="ctr" fontAlgn="ctr"/>
                      <a:r>
                        <a:rPr lang="en-AU" sz="1000" b="1" i="0" u="none" strike="noStrike">
                          <a:solidFill>
                            <a:srgbClr val="000000"/>
                          </a:solidFill>
                          <a:effectLst/>
                          <a:latin typeface="Calibri" panose="020F0502020204030204" pitchFamily="34" charset="0"/>
                        </a:rPr>
                        <a:t>Accuracy (%)</a:t>
                      </a:r>
                    </a:p>
                  </a:txBody>
                  <a:tcPr marL="9525" marR="9525" marT="9525" marB="0" anchor="ctr"/>
                </a:tc>
                <a:tc>
                  <a:txBody>
                    <a:bodyPr/>
                    <a:lstStyle/>
                    <a:p>
                      <a:pPr algn="ctr" fontAlgn="ctr"/>
                      <a:r>
                        <a:rPr lang="en-AU" sz="1000" b="1" i="0" u="none" strike="noStrike">
                          <a:solidFill>
                            <a:srgbClr val="000000"/>
                          </a:solidFill>
                          <a:effectLst/>
                          <a:latin typeface="Calibri" panose="020F0502020204030204" pitchFamily="34" charset="0"/>
                        </a:rPr>
                        <a:t>Precision (%)</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Recall (%)</a:t>
                      </a:r>
                    </a:p>
                  </a:txBody>
                  <a:tcPr marL="9525" marR="9525" marT="9525" marB="0" anchor="ctr"/>
                </a:tc>
                <a:tc>
                  <a:txBody>
                    <a:bodyPr/>
                    <a:lstStyle/>
                    <a:p>
                      <a:pPr algn="ctr" fontAlgn="ctr"/>
                      <a:r>
                        <a:rPr lang="en-AU" sz="1000" b="1" i="0" u="none" strike="noStrike">
                          <a:solidFill>
                            <a:srgbClr val="000000"/>
                          </a:solidFill>
                          <a:effectLst/>
                          <a:latin typeface="Calibri" panose="020F0502020204030204" pitchFamily="34" charset="0"/>
                        </a:rPr>
                        <a:t>F1 Score (%)</a:t>
                      </a:r>
                    </a:p>
                  </a:txBody>
                  <a:tcPr marL="9525" marR="9525" marT="9525" marB="0" anchor="ctr"/>
                </a:tc>
                <a:tc>
                  <a:txBody>
                    <a:bodyPr/>
                    <a:lstStyle/>
                    <a:p>
                      <a:pPr algn="ctr" fontAlgn="ctr"/>
                      <a:r>
                        <a:rPr lang="en-AU" sz="1000" b="1" i="0" u="none" strike="noStrike">
                          <a:solidFill>
                            <a:srgbClr val="000000"/>
                          </a:solidFill>
                          <a:effectLst/>
                          <a:latin typeface="Calibri" panose="020F0502020204030204" pitchFamily="34" charset="0"/>
                        </a:rPr>
                        <a:t>TN</a:t>
                      </a:r>
                    </a:p>
                  </a:txBody>
                  <a:tcPr marL="9525" marR="9525" marT="9525" marB="0" anchor="ctr"/>
                </a:tc>
                <a:tc>
                  <a:txBody>
                    <a:bodyPr/>
                    <a:lstStyle/>
                    <a:p>
                      <a:pPr algn="ctr" fontAlgn="ctr"/>
                      <a:r>
                        <a:rPr lang="en-AU" sz="1000" b="1" i="0" u="none" strike="noStrike">
                          <a:solidFill>
                            <a:srgbClr val="000000"/>
                          </a:solidFill>
                          <a:effectLst/>
                          <a:latin typeface="Calibri" panose="020F0502020204030204" pitchFamily="34" charset="0"/>
                        </a:rPr>
                        <a:t>FP</a:t>
                      </a:r>
                    </a:p>
                  </a:txBody>
                  <a:tcPr marL="9525" marR="9525" marT="9525" marB="0" anchor="ctr"/>
                </a:tc>
                <a:tc>
                  <a:txBody>
                    <a:bodyPr/>
                    <a:lstStyle/>
                    <a:p>
                      <a:pPr algn="ctr" fontAlgn="ctr"/>
                      <a:r>
                        <a:rPr lang="en-AU" sz="1000" b="1" i="0" u="none" strike="noStrike">
                          <a:solidFill>
                            <a:srgbClr val="000000"/>
                          </a:solidFill>
                          <a:effectLst/>
                          <a:latin typeface="Calibri" panose="020F0502020204030204" pitchFamily="34" charset="0"/>
                        </a:rPr>
                        <a:t>FN</a:t>
                      </a:r>
                    </a:p>
                  </a:txBody>
                  <a:tcPr marL="9525" marR="9525" marT="9525" marB="0" anchor="ctr"/>
                </a:tc>
                <a:tc>
                  <a:txBody>
                    <a:bodyPr/>
                    <a:lstStyle/>
                    <a:p>
                      <a:pPr algn="ctr" fontAlgn="ctr"/>
                      <a:r>
                        <a:rPr lang="en-AU" sz="1000" b="1" i="0" u="none" strike="noStrike">
                          <a:solidFill>
                            <a:srgbClr val="000000"/>
                          </a:solidFill>
                          <a:effectLst/>
                          <a:latin typeface="Calibri" panose="020F0502020204030204" pitchFamily="34" charset="0"/>
                        </a:rPr>
                        <a:t>TP</a:t>
                      </a:r>
                    </a:p>
                  </a:txBody>
                  <a:tcPr marL="9525" marR="9525" marT="9525" marB="0" anchor="ctr"/>
                </a:tc>
                <a:extLst>
                  <a:ext uri="{0D108BD9-81ED-4DB2-BD59-A6C34878D82A}">
                    <a16:rowId xmlns:a16="http://schemas.microsoft.com/office/drawing/2014/main" val="1776189219"/>
                  </a:ext>
                </a:extLst>
              </a:tr>
              <a:tr h="193749">
                <a:tc>
                  <a:txBody>
                    <a:bodyPr/>
                    <a:lstStyle/>
                    <a:p>
                      <a:pPr algn="ctr" fontAlgn="ctr"/>
                      <a:r>
                        <a:rPr lang="en-AU" sz="1000" b="1" i="0" u="none" strike="noStrike">
                          <a:solidFill>
                            <a:srgbClr val="000000"/>
                          </a:solidFill>
                          <a:effectLst/>
                          <a:latin typeface="Calibri" panose="020F0502020204030204" pitchFamily="34" charset="0"/>
                        </a:rPr>
                        <a:t>47</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XGB</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fontAlgn="ctr"/>
                      <a:r>
                        <a:rPr lang="en-AU" sz="1000" b="0" i="0" u="none" strike="noStrike" dirty="0">
                          <a:solidFill>
                            <a:srgbClr val="000000"/>
                          </a:solidFill>
                          <a:effectLst/>
                          <a:latin typeface="Calibri" panose="020F0502020204030204" pitchFamily="34" charset="0"/>
                        </a:rPr>
                        <a:t>Hashing Vectorizer</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0.87</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294</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68</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26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300</a:t>
                      </a:r>
                    </a:p>
                  </a:txBody>
                  <a:tcPr marL="9525" marR="9525" marT="9525" marB="0" anchor="ctr"/>
                </a:tc>
                <a:extLst>
                  <a:ext uri="{0D108BD9-81ED-4DB2-BD59-A6C34878D82A}">
                    <a16:rowId xmlns:a16="http://schemas.microsoft.com/office/drawing/2014/main" val="1763636958"/>
                  </a:ext>
                </a:extLst>
              </a:tr>
              <a:tr h="193749">
                <a:tc>
                  <a:txBody>
                    <a:bodyPr/>
                    <a:lstStyle/>
                    <a:p>
                      <a:pPr algn="ctr" fontAlgn="ctr"/>
                      <a:r>
                        <a:rPr lang="en-AU" sz="1000" b="1" i="0" u="none" strike="noStrike">
                          <a:solidFill>
                            <a:srgbClr val="000000"/>
                          </a:solidFill>
                          <a:effectLst/>
                          <a:latin typeface="Calibri" panose="020F0502020204030204" pitchFamily="34" charset="0"/>
                        </a:rPr>
                        <a:t>17</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AU" sz="1000" b="1" i="0" u="none" strike="noStrike" dirty="0">
                          <a:solidFill>
                            <a:srgbClr val="000000"/>
                          </a:solidFill>
                          <a:effectLst/>
                          <a:latin typeface="Calibri" panose="020F0502020204030204" pitchFamily="34" charset="0"/>
                        </a:rPr>
                        <a:t>XGB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AU" sz="1000" b="0" i="0" u="none" strike="noStrike" dirty="0">
                          <a:solidFill>
                            <a:srgbClr val="000000"/>
                          </a:solidFill>
                          <a:effectLst/>
                          <a:latin typeface="Calibri" panose="020F0502020204030204" pitchFamily="34" charset="0"/>
                        </a:rPr>
                        <a:t>Hashing Vectorizer</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AU" sz="1000" b="0" i="0" u="none" strike="noStrike">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0.87</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294</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68</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26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300</a:t>
                      </a:r>
                    </a:p>
                  </a:txBody>
                  <a:tcPr marL="9525" marR="9525" marT="9525" marB="0" anchor="ctr"/>
                </a:tc>
                <a:extLst>
                  <a:ext uri="{0D108BD9-81ED-4DB2-BD59-A6C34878D82A}">
                    <a16:rowId xmlns:a16="http://schemas.microsoft.com/office/drawing/2014/main" val="3134097948"/>
                  </a:ext>
                </a:extLst>
              </a:tr>
              <a:tr h="193749">
                <a:tc>
                  <a:txBody>
                    <a:bodyPr/>
                    <a:lstStyle/>
                    <a:p>
                      <a:pPr algn="ctr" fontAlgn="ctr"/>
                      <a:r>
                        <a:rPr lang="en-AU" sz="1000" b="1" i="0" u="none" strike="noStrike">
                          <a:solidFill>
                            <a:srgbClr val="000000"/>
                          </a:solidFill>
                          <a:effectLst/>
                          <a:latin typeface="Calibri" panose="020F0502020204030204" pitchFamily="34" charset="0"/>
                        </a:rPr>
                        <a:t>9</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RFC</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fontAlgn="ctr"/>
                      <a:r>
                        <a:rPr lang="en-AU" sz="1000" b="0" i="0" u="none" strike="noStrike" dirty="0">
                          <a:solidFill>
                            <a:srgbClr val="000000"/>
                          </a:solidFill>
                          <a:effectLst/>
                          <a:latin typeface="Calibri" panose="020F0502020204030204" pitchFamily="34" charset="0"/>
                        </a:rPr>
                        <a:t>TF-IDF Vectorizer</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289</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73</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26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300</a:t>
                      </a:r>
                    </a:p>
                  </a:txBody>
                  <a:tcPr marL="9525" marR="9525" marT="9525" marB="0" anchor="ctr"/>
                </a:tc>
                <a:extLst>
                  <a:ext uri="{0D108BD9-81ED-4DB2-BD59-A6C34878D82A}">
                    <a16:rowId xmlns:a16="http://schemas.microsoft.com/office/drawing/2014/main" val="2013124233"/>
                  </a:ext>
                </a:extLst>
              </a:tr>
              <a:tr h="193749">
                <a:tc>
                  <a:txBody>
                    <a:bodyPr/>
                    <a:lstStyle/>
                    <a:p>
                      <a:pPr algn="ctr" fontAlgn="ctr"/>
                      <a:r>
                        <a:rPr lang="en-AU" sz="1000" b="1" i="0" u="none" strike="noStrike">
                          <a:solidFill>
                            <a:srgbClr val="000000"/>
                          </a:solidFill>
                          <a:effectLst/>
                          <a:latin typeface="Calibri" panose="020F0502020204030204" pitchFamily="34" charset="0"/>
                        </a:rPr>
                        <a:t>45</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RFC</a:t>
                      </a:r>
                    </a:p>
                  </a:txBody>
                  <a:tcPr marL="9525" marR="9525" marT="9525" marB="0" anchor="ctr"/>
                </a:tc>
                <a:tc>
                  <a:txBody>
                    <a:bodyPr/>
                    <a:lstStyle/>
                    <a:p>
                      <a:pPr algn="l" fontAlgn="ctr"/>
                      <a:r>
                        <a:rPr lang="en-AU" sz="1000" b="0" i="0" u="none" strike="noStrike" dirty="0">
                          <a:solidFill>
                            <a:srgbClr val="000000"/>
                          </a:solidFill>
                          <a:effectLst/>
                          <a:latin typeface="Calibri" panose="020F0502020204030204" pitchFamily="34" charset="0"/>
                        </a:rPr>
                        <a:t>Hashing Vectorizer</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0.85</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0.85</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0.85</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288</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74</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26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300</a:t>
                      </a:r>
                    </a:p>
                  </a:txBody>
                  <a:tcPr marL="9525" marR="9525" marT="9525" marB="0" anchor="ctr"/>
                </a:tc>
                <a:extLst>
                  <a:ext uri="{0D108BD9-81ED-4DB2-BD59-A6C34878D82A}">
                    <a16:rowId xmlns:a16="http://schemas.microsoft.com/office/drawing/2014/main" val="4041241778"/>
                  </a:ext>
                </a:extLst>
              </a:tr>
              <a:tr h="193749">
                <a:tc>
                  <a:txBody>
                    <a:bodyPr/>
                    <a:lstStyle/>
                    <a:p>
                      <a:pPr algn="ctr" fontAlgn="ctr"/>
                      <a:r>
                        <a:rPr lang="en-AU" sz="1000" b="1" i="0" u="none" strike="noStrike">
                          <a:solidFill>
                            <a:srgbClr val="000000"/>
                          </a:solidFill>
                          <a:effectLst/>
                          <a:latin typeface="Calibri" panose="020F0502020204030204" pitchFamily="34" charset="0"/>
                        </a:rPr>
                        <a:t>39</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RFC</a:t>
                      </a:r>
                    </a:p>
                  </a:txBody>
                  <a:tcPr marL="9525" marR="9525" marT="9525" marB="0" anchor="ctr"/>
                </a:tc>
                <a:tc>
                  <a:txBody>
                    <a:bodyPr/>
                    <a:lstStyle/>
                    <a:p>
                      <a:pPr algn="l" fontAlgn="ctr"/>
                      <a:r>
                        <a:rPr lang="en-AU" sz="1000" b="0" i="0" u="none" strike="noStrike" dirty="0">
                          <a:solidFill>
                            <a:srgbClr val="000000"/>
                          </a:solidFill>
                          <a:effectLst/>
                          <a:latin typeface="Calibri" panose="020F0502020204030204" pitchFamily="34" charset="0"/>
                        </a:rPr>
                        <a:t>TF-IDF Vectorizer</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0.85</a:t>
                      </a:r>
                    </a:p>
                  </a:txBody>
                  <a:tcPr marL="9525" marR="9525" marT="9525" marB="0" anchor="ctr"/>
                </a:tc>
                <a:tc>
                  <a:txBody>
                    <a:bodyPr/>
                    <a:lstStyle/>
                    <a:p>
                      <a:pPr algn="ctr" fontAlgn="ctr"/>
                      <a:r>
                        <a:rPr lang="en-AU" sz="1000" b="0" i="0" u="none" strike="noStrike" dirty="0">
                          <a:solidFill>
                            <a:srgbClr val="000000"/>
                          </a:solidFill>
                          <a:effectLst/>
                          <a:latin typeface="Calibri" panose="020F0502020204030204" pitchFamily="34" charset="0"/>
                        </a:rPr>
                        <a:t>0.86</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0.85</a:t>
                      </a:r>
                    </a:p>
                  </a:txBody>
                  <a:tcPr marL="9525" marR="9525" marT="9525" marB="0" anchor="ctr"/>
                </a:tc>
                <a:tc>
                  <a:txBody>
                    <a:bodyPr/>
                    <a:lstStyle/>
                    <a:p>
                      <a:pPr algn="ctr" fontAlgn="ctr"/>
                      <a:r>
                        <a:rPr lang="en-AU" sz="1000" b="0" i="0" u="none" strike="noStrike" dirty="0">
                          <a:solidFill>
                            <a:srgbClr val="000000"/>
                          </a:solidFill>
                          <a:effectLst/>
                          <a:latin typeface="Calibri" panose="020F0502020204030204" pitchFamily="34" charset="0"/>
                        </a:rPr>
                        <a:t>0.85</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287</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75</a:t>
                      </a:r>
                    </a:p>
                  </a:txBody>
                  <a:tcPr marL="9525" marR="9525" marT="9525" marB="0" anchor="ctr"/>
                </a:tc>
                <a:tc>
                  <a:txBody>
                    <a:bodyPr/>
                    <a:lstStyle/>
                    <a:p>
                      <a:pPr algn="ctr" fontAlgn="ctr"/>
                      <a:r>
                        <a:rPr lang="en-AU" sz="1000" b="0" i="0" u="none" strike="noStrike">
                          <a:solidFill>
                            <a:srgbClr val="000000"/>
                          </a:solidFill>
                          <a:effectLst/>
                          <a:latin typeface="Calibri" panose="020F0502020204030204" pitchFamily="34" charset="0"/>
                        </a:rPr>
                        <a:t>26</a:t>
                      </a:r>
                    </a:p>
                  </a:txBody>
                  <a:tcPr marL="9525" marR="9525" marT="9525" marB="0" anchor="ctr"/>
                </a:tc>
                <a:tc>
                  <a:txBody>
                    <a:bodyPr/>
                    <a:lstStyle/>
                    <a:p>
                      <a:pPr algn="ctr" fontAlgn="ctr"/>
                      <a:r>
                        <a:rPr lang="en-AU" sz="1000" b="0" i="0" u="none" strike="noStrike" dirty="0">
                          <a:solidFill>
                            <a:srgbClr val="000000"/>
                          </a:solidFill>
                          <a:effectLst/>
                          <a:latin typeface="Calibri" panose="020F0502020204030204" pitchFamily="34" charset="0"/>
                        </a:rPr>
                        <a:t>300</a:t>
                      </a:r>
                    </a:p>
                  </a:txBody>
                  <a:tcPr marL="9525" marR="9525" marT="9525" marB="0" anchor="ctr"/>
                </a:tc>
                <a:extLst>
                  <a:ext uri="{0D108BD9-81ED-4DB2-BD59-A6C34878D82A}">
                    <a16:rowId xmlns:a16="http://schemas.microsoft.com/office/drawing/2014/main" val="2204764534"/>
                  </a:ext>
                </a:extLst>
              </a:tr>
            </a:tbl>
          </a:graphicData>
        </a:graphic>
      </p:graphicFrame>
      <p:graphicFrame>
        <p:nvGraphicFramePr>
          <p:cNvPr id="12" name="Content Placeholder 7">
            <a:extLst>
              <a:ext uri="{FF2B5EF4-FFF2-40B4-BE49-F238E27FC236}">
                <a16:creationId xmlns:a16="http://schemas.microsoft.com/office/drawing/2014/main" id="{DE0E0845-3007-40EF-C825-1367CA088A0E}"/>
              </a:ext>
            </a:extLst>
          </p:cNvPr>
          <p:cNvGraphicFramePr>
            <a:graphicFrameLocks/>
          </p:cNvGraphicFramePr>
          <p:nvPr>
            <p:extLst>
              <p:ext uri="{D42A27DB-BD31-4B8C-83A1-F6EECF244321}">
                <p14:modId xmlns:p14="http://schemas.microsoft.com/office/powerpoint/2010/main" val="4253562737"/>
              </p:ext>
            </p:extLst>
          </p:nvPr>
        </p:nvGraphicFramePr>
        <p:xfrm>
          <a:off x="5303520" y="630786"/>
          <a:ext cx="6348815" cy="2627104"/>
        </p:xfrm>
        <a:graphic>
          <a:graphicData uri="http://schemas.openxmlformats.org/drawingml/2006/table">
            <a:tbl>
              <a:tblPr>
                <a:tableStyleId>{616DA210-FB5B-4158-B5E0-FEB733F419BA}</a:tableStyleId>
              </a:tblPr>
              <a:tblGrid>
                <a:gridCol w="557228">
                  <a:extLst>
                    <a:ext uri="{9D8B030D-6E8A-4147-A177-3AD203B41FA5}">
                      <a16:colId xmlns:a16="http://schemas.microsoft.com/office/drawing/2014/main" val="4072077807"/>
                    </a:ext>
                  </a:extLst>
                </a:gridCol>
                <a:gridCol w="601012">
                  <a:extLst>
                    <a:ext uri="{9D8B030D-6E8A-4147-A177-3AD203B41FA5}">
                      <a16:colId xmlns:a16="http://schemas.microsoft.com/office/drawing/2014/main" val="1292871877"/>
                    </a:ext>
                  </a:extLst>
                </a:gridCol>
                <a:gridCol w="579120">
                  <a:extLst>
                    <a:ext uri="{9D8B030D-6E8A-4147-A177-3AD203B41FA5}">
                      <a16:colId xmlns:a16="http://schemas.microsoft.com/office/drawing/2014/main" val="2843498621"/>
                    </a:ext>
                  </a:extLst>
                </a:gridCol>
                <a:gridCol w="780965">
                  <a:extLst>
                    <a:ext uri="{9D8B030D-6E8A-4147-A177-3AD203B41FA5}">
                      <a16:colId xmlns:a16="http://schemas.microsoft.com/office/drawing/2014/main" val="2651323134"/>
                    </a:ext>
                  </a:extLst>
                </a:gridCol>
                <a:gridCol w="640081">
                  <a:extLst>
                    <a:ext uri="{9D8B030D-6E8A-4147-A177-3AD203B41FA5}">
                      <a16:colId xmlns:a16="http://schemas.microsoft.com/office/drawing/2014/main" val="12907392"/>
                    </a:ext>
                  </a:extLst>
                </a:gridCol>
                <a:gridCol w="497840">
                  <a:extLst>
                    <a:ext uri="{9D8B030D-6E8A-4147-A177-3AD203B41FA5}">
                      <a16:colId xmlns:a16="http://schemas.microsoft.com/office/drawing/2014/main" val="3207886249"/>
                    </a:ext>
                  </a:extLst>
                </a:gridCol>
                <a:gridCol w="619761">
                  <a:extLst>
                    <a:ext uri="{9D8B030D-6E8A-4147-A177-3AD203B41FA5}">
                      <a16:colId xmlns:a16="http://schemas.microsoft.com/office/drawing/2014/main" val="404357857"/>
                    </a:ext>
                  </a:extLst>
                </a:gridCol>
                <a:gridCol w="497840">
                  <a:extLst>
                    <a:ext uri="{9D8B030D-6E8A-4147-A177-3AD203B41FA5}">
                      <a16:colId xmlns:a16="http://schemas.microsoft.com/office/drawing/2014/main" val="418937264"/>
                    </a:ext>
                  </a:extLst>
                </a:gridCol>
                <a:gridCol w="455432">
                  <a:extLst>
                    <a:ext uri="{9D8B030D-6E8A-4147-A177-3AD203B41FA5}">
                      <a16:colId xmlns:a16="http://schemas.microsoft.com/office/drawing/2014/main" val="2088947115"/>
                    </a:ext>
                  </a:extLst>
                </a:gridCol>
                <a:gridCol w="559768">
                  <a:extLst>
                    <a:ext uri="{9D8B030D-6E8A-4147-A177-3AD203B41FA5}">
                      <a16:colId xmlns:a16="http://schemas.microsoft.com/office/drawing/2014/main" val="3229825538"/>
                    </a:ext>
                  </a:extLst>
                </a:gridCol>
                <a:gridCol w="559768">
                  <a:extLst>
                    <a:ext uri="{9D8B030D-6E8A-4147-A177-3AD203B41FA5}">
                      <a16:colId xmlns:a16="http://schemas.microsoft.com/office/drawing/2014/main" val="944330396"/>
                    </a:ext>
                  </a:extLst>
                </a:gridCol>
              </a:tblGrid>
              <a:tr h="722104">
                <a:tc>
                  <a:txBody>
                    <a:bodyPr/>
                    <a:lstStyle/>
                    <a:p>
                      <a:pPr algn="ctr" fontAlgn="ctr"/>
                      <a:r>
                        <a:rPr lang="en-AU" sz="1000" b="1" i="0" u="none" strike="noStrike" dirty="0">
                          <a:solidFill>
                            <a:srgbClr val="000000"/>
                          </a:solidFill>
                          <a:effectLst/>
                          <a:latin typeface="Calibri" panose="020F0502020204030204" pitchFamily="34" charset="0"/>
                        </a:rPr>
                        <a:t> </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Model</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Vectorizer</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Accuracy (%)</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Precision (%)</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Recall (%)</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F1 Score (%)</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TN</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FP</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FN</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rPr>
                        <a:t>TP</a:t>
                      </a:r>
                    </a:p>
                  </a:txBody>
                  <a:tcPr marL="9525" marR="9525" marT="9525" marB="0" anchor="ctr"/>
                </a:tc>
                <a:extLst>
                  <a:ext uri="{0D108BD9-81ED-4DB2-BD59-A6C34878D82A}">
                    <a16:rowId xmlns:a16="http://schemas.microsoft.com/office/drawing/2014/main" val="1776189219"/>
                  </a:ext>
                </a:extLst>
              </a:tr>
              <a:tr h="368503">
                <a:tc>
                  <a:txBody>
                    <a:bodyPr/>
                    <a:lstStyle/>
                    <a:p>
                      <a:pPr algn="ctr" fontAlgn="ctr"/>
                      <a:r>
                        <a:rPr lang="en-AU"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15</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RFC</a:t>
                      </a:r>
                    </a:p>
                  </a:txBody>
                  <a:tcPr marL="9525" marR="9525" marT="38100" marB="38100" anchor="ctr">
                    <a:lnB w="12700" cap="flat" cmpd="sng" algn="ctr">
                      <a:solidFill>
                        <a:schemeClr val="tx1"/>
                      </a:solidFill>
                      <a:prstDash val="solid"/>
                      <a:round/>
                      <a:headEnd type="none" w="med" len="med"/>
                      <a:tailEnd type="none" w="med" len="med"/>
                    </a:lnB>
                  </a:tcPr>
                </a:tc>
                <a:tc>
                  <a:txBody>
                    <a:bodyPr/>
                    <a:lstStyle/>
                    <a:p>
                      <a:pPr algn="l"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Hashing Vectorizer</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0.86</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0.82</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0.91</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0.86</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295</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67</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29</a:t>
                      </a:r>
                    </a:p>
                  </a:txBody>
                  <a:tcPr marL="9525" marR="9525" marT="38100" marB="38100" anchor="ctr"/>
                </a:tc>
                <a:tc>
                  <a:txBody>
                    <a:bodyPr/>
                    <a:lstStyle/>
                    <a:p>
                      <a:pPr algn="ctr" fontAlgn="ctr"/>
                      <a:r>
                        <a:rPr lang="en-AU"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297</a:t>
                      </a:r>
                    </a:p>
                  </a:txBody>
                  <a:tcPr marL="9525" marR="9525" marT="38100" marB="38100" anchor="ctr"/>
                </a:tc>
                <a:extLst>
                  <a:ext uri="{0D108BD9-81ED-4DB2-BD59-A6C34878D82A}">
                    <a16:rowId xmlns:a16="http://schemas.microsoft.com/office/drawing/2014/main" val="1763636958"/>
                  </a:ext>
                </a:extLst>
              </a:tr>
              <a:tr h="368503">
                <a:tc>
                  <a:txBody>
                    <a:bodyPr/>
                    <a:lstStyle/>
                    <a:p>
                      <a:pPr algn="ctr" fontAlgn="ctr"/>
                      <a:r>
                        <a:rPr lang="en-AU"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23</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AU"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XGB</a:t>
                      </a:r>
                    </a:p>
                  </a:txBody>
                  <a:tcPr marL="9525" marR="952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N-gram Vectorizer</a:t>
                      </a:r>
                    </a:p>
                  </a:txBody>
                  <a:tcPr marL="9525" marR="9525" marT="38100" marB="38100" anchor="ctr">
                    <a:lnL w="12700" cap="flat" cmpd="sng" algn="ctr">
                      <a:solidFill>
                        <a:schemeClr val="tx1"/>
                      </a:solidFill>
                      <a:prstDash val="solid"/>
                      <a:round/>
                      <a:headEnd type="none" w="med" len="med"/>
                      <a:tailEnd type="none" w="med" len="med"/>
                    </a:lnL>
                  </a:tcPr>
                </a:tc>
                <a:tc>
                  <a:txBody>
                    <a:bodyPr/>
                    <a:lstStyle/>
                    <a:p>
                      <a:pPr algn="ctr" fontAlgn="ctr"/>
                      <a:r>
                        <a:rPr lang="en-AU"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0.86</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0.82</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0.90</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0.86</a:t>
                      </a:r>
                    </a:p>
                  </a:txBody>
                  <a:tcPr marL="9525" marR="9525" marT="38100" marB="38100" anchor="ctr"/>
                </a:tc>
                <a:tc>
                  <a:txBody>
                    <a:bodyPr/>
                    <a:lstStyle/>
                    <a:p>
                      <a:pPr algn="ctr" fontAlgn="ctr"/>
                      <a:r>
                        <a:rPr lang="en-AU"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297</a:t>
                      </a:r>
                    </a:p>
                  </a:txBody>
                  <a:tcPr marL="9525" marR="9525" marT="38100" marB="38100" anchor="ctr"/>
                </a:tc>
                <a:tc>
                  <a:txBody>
                    <a:bodyPr/>
                    <a:lstStyle/>
                    <a:p>
                      <a:pPr algn="ctr" fontAlgn="ctr"/>
                      <a:r>
                        <a:rPr lang="en-AU"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65</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33</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293</a:t>
                      </a:r>
                    </a:p>
                  </a:txBody>
                  <a:tcPr marL="9525" marR="9525" marT="38100" marB="38100" anchor="ctr"/>
                </a:tc>
                <a:extLst>
                  <a:ext uri="{0D108BD9-81ED-4DB2-BD59-A6C34878D82A}">
                    <a16:rowId xmlns:a16="http://schemas.microsoft.com/office/drawing/2014/main" val="3134097948"/>
                  </a:ext>
                </a:extLst>
              </a:tr>
              <a:tr h="368503">
                <a:tc>
                  <a:txBody>
                    <a:bodyPr/>
                    <a:lstStyle/>
                    <a:p>
                      <a:pPr algn="ctr" fontAlgn="ctr"/>
                      <a:r>
                        <a:rPr lang="en-AU"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RFC</a:t>
                      </a:r>
                    </a:p>
                  </a:txBody>
                  <a:tcPr marL="9525" marR="9525" marT="38100" marB="38100" anchor="ctr">
                    <a:lnT w="12700" cap="flat" cmpd="sng" algn="ctr">
                      <a:solidFill>
                        <a:schemeClr val="tx1"/>
                      </a:solidFill>
                      <a:prstDash val="solid"/>
                      <a:round/>
                      <a:headEnd type="none" w="med" len="med"/>
                      <a:tailEnd type="none" w="med" len="med"/>
                    </a:lnT>
                  </a:tcPr>
                </a:tc>
                <a:tc>
                  <a:txBody>
                    <a:bodyPr/>
                    <a:lstStyle/>
                    <a:p>
                      <a:pPr algn="l"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Count Vectorizer</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0.86</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0.81</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0.91</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0.86</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291</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71</a:t>
                      </a:r>
                    </a:p>
                  </a:txBody>
                  <a:tcPr marL="9525" marR="9525" marT="38100" marB="38100" anchor="ctr"/>
                </a:tc>
                <a:tc>
                  <a:txBody>
                    <a:bodyPr/>
                    <a:lstStyle/>
                    <a:p>
                      <a:pPr algn="ctr" fontAlgn="ctr"/>
                      <a:r>
                        <a:rPr lang="en-AU"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28</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298</a:t>
                      </a:r>
                    </a:p>
                  </a:txBody>
                  <a:tcPr marL="9525" marR="9525" marT="38100" marB="38100" anchor="ctr"/>
                </a:tc>
                <a:extLst>
                  <a:ext uri="{0D108BD9-81ED-4DB2-BD59-A6C34878D82A}">
                    <a16:rowId xmlns:a16="http://schemas.microsoft.com/office/drawing/2014/main" val="2013124233"/>
                  </a:ext>
                </a:extLst>
              </a:tr>
              <a:tr h="368503">
                <a:tc>
                  <a:txBody>
                    <a:bodyPr/>
                    <a:lstStyle/>
                    <a:p>
                      <a:pPr algn="ctr" fontAlgn="ctr"/>
                      <a:r>
                        <a:rPr lang="en-AU"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11</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XGB</a:t>
                      </a:r>
                    </a:p>
                  </a:txBody>
                  <a:tcPr marL="9525" marR="9525" marT="38100" marB="38100" anchor="ctr"/>
                </a:tc>
                <a:tc>
                  <a:txBody>
                    <a:bodyPr/>
                    <a:lstStyle/>
                    <a:p>
                      <a:pPr algn="l"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TF-IDF Vectorizer</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0.85</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0.82</a:t>
                      </a:r>
                    </a:p>
                  </a:txBody>
                  <a:tcPr marL="9525" marR="9525" marT="38100" marB="38100" anchor="ctr"/>
                </a:tc>
                <a:tc>
                  <a:txBody>
                    <a:bodyPr/>
                    <a:lstStyle/>
                    <a:p>
                      <a:pPr algn="ctr" fontAlgn="ctr"/>
                      <a:r>
                        <a:rPr lang="en-AU"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0.88</a:t>
                      </a:r>
                    </a:p>
                  </a:txBody>
                  <a:tcPr marL="9525" marR="9525" marT="38100" marB="38100" anchor="ctr"/>
                </a:tc>
                <a:tc>
                  <a:txBody>
                    <a:bodyPr/>
                    <a:lstStyle/>
                    <a:p>
                      <a:pPr algn="ctr" fontAlgn="ctr"/>
                      <a:r>
                        <a:rPr lang="en-AU"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0.85</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297</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65</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38</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288</a:t>
                      </a:r>
                    </a:p>
                  </a:txBody>
                  <a:tcPr marL="9525" marR="9525" marT="38100" marB="38100" anchor="ctr"/>
                </a:tc>
                <a:extLst>
                  <a:ext uri="{0D108BD9-81ED-4DB2-BD59-A6C34878D82A}">
                    <a16:rowId xmlns:a16="http://schemas.microsoft.com/office/drawing/2014/main" val="4041241778"/>
                  </a:ext>
                </a:extLst>
              </a:tr>
              <a:tr h="368503">
                <a:tc>
                  <a:txBody>
                    <a:bodyPr/>
                    <a:lstStyle/>
                    <a:p>
                      <a:pPr algn="ctr" fontAlgn="ctr"/>
                      <a:r>
                        <a:rPr lang="en-AU"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a:t>
                      </a:r>
                    </a:p>
                  </a:txBody>
                  <a:tcPr marL="9525" marR="9525" marT="9525" marB="0" anchor="ctr"/>
                </a:tc>
                <a:tc>
                  <a:txBody>
                    <a:bodyPr/>
                    <a:lstStyle/>
                    <a:p>
                      <a:pPr algn="ctr" fontAlgn="ctr"/>
                      <a:r>
                        <a:rPr lang="en-AU"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RFC</a:t>
                      </a:r>
                    </a:p>
                  </a:txBody>
                  <a:tcPr marL="9525" marR="9525" marT="38100" marB="38100" anchor="ctr"/>
                </a:tc>
                <a:tc>
                  <a:txBody>
                    <a:bodyPr/>
                    <a:lstStyle/>
                    <a:p>
                      <a:pPr algn="l"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TF-IDF Vectorizer</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0.85</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0.80</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0.91</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0.85</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286</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76</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28</a:t>
                      </a:r>
                    </a:p>
                  </a:txBody>
                  <a:tcPr marL="9525" marR="9525" marT="38100" marB="38100" anchor="ctr"/>
                </a:tc>
                <a:tc>
                  <a:txBody>
                    <a:bodyPr/>
                    <a:lstStyle/>
                    <a:p>
                      <a:pPr algn="ctr" fontAlgn="ctr"/>
                      <a:r>
                        <a:rPr lang="en-AU"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298</a:t>
                      </a:r>
                    </a:p>
                  </a:txBody>
                  <a:tcPr marL="9525" marR="9525" marT="38100" marB="38100" anchor="ctr"/>
                </a:tc>
                <a:extLst>
                  <a:ext uri="{0D108BD9-81ED-4DB2-BD59-A6C34878D82A}">
                    <a16:rowId xmlns:a16="http://schemas.microsoft.com/office/drawing/2014/main" val="2204764534"/>
                  </a:ext>
                </a:extLst>
              </a:tr>
            </a:tbl>
          </a:graphicData>
        </a:graphic>
      </p:graphicFrame>
    </p:spTree>
    <p:extLst>
      <p:ext uri="{BB962C8B-B14F-4D97-AF65-F5344CB8AC3E}">
        <p14:creationId xmlns:p14="http://schemas.microsoft.com/office/powerpoint/2010/main" val="1081868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00A50-7E7E-95A3-B762-82D5220849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173F84-EDA0-AA25-AA9A-85DDE42F27EA}"/>
              </a:ext>
            </a:extLst>
          </p:cNvPr>
          <p:cNvSpPr>
            <a:spLocks noGrp="1"/>
          </p:cNvSpPr>
          <p:nvPr>
            <p:ph type="title"/>
          </p:nvPr>
        </p:nvSpPr>
        <p:spPr>
          <a:xfrm>
            <a:off x="533564" y="412139"/>
            <a:ext cx="8010996" cy="1688770"/>
          </a:xfrm>
        </p:spPr>
        <p:txBody>
          <a:bodyPr>
            <a:normAutofit/>
          </a:bodyPr>
          <a:lstStyle/>
          <a:p>
            <a:r>
              <a:rPr lang="en-AU" sz="3600" b="1" i="0" dirty="0">
                <a:effectLst/>
              </a:rPr>
              <a:t>Comparing Machine Learning Models</a:t>
            </a:r>
            <a:endParaRPr lang="en-AU" sz="3600" b="1" dirty="0"/>
          </a:p>
        </p:txBody>
      </p:sp>
      <p:graphicFrame>
        <p:nvGraphicFramePr>
          <p:cNvPr id="13" name="Diagram 12">
            <a:extLst>
              <a:ext uri="{FF2B5EF4-FFF2-40B4-BE49-F238E27FC236}">
                <a16:creationId xmlns:a16="http://schemas.microsoft.com/office/drawing/2014/main" id="{19386C3B-90D7-D250-2547-067579EFE81C}"/>
              </a:ext>
            </a:extLst>
          </p:cNvPr>
          <p:cNvGraphicFramePr/>
          <p:nvPr>
            <p:extLst>
              <p:ext uri="{D42A27DB-BD31-4B8C-83A1-F6EECF244321}">
                <p14:modId xmlns:p14="http://schemas.microsoft.com/office/powerpoint/2010/main" val="3757120221"/>
              </p:ext>
            </p:extLst>
          </p:nvPr>
        </p:nvGraphicFramePr>
        <p:xfrm>
          <a:off x="4094481" y="3066110"/>
          <a:ext cx="3454400" cy="16887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6">
            <a:extLst>
              <a:ext uri="{FF2B5EF4-FFF2-40B4-BE49-F238E27FC236}">
                <a16:creationId xmlns:a16="http://schemas.microsoft.com/office/drawing/2014/main" id="{11166B69-4D7E-FE52-70AA-084A6C3DFC30}"/>
              </a:ext>
            </a:extLst>
          </p:cNvPr>
          <p:cNvSpPr txBox="1">
            <a:spLocks/>
          </p:cNvSpPr>
          <p:nvPr/>
        </p:nvSpPr>
        <p:spPr>
          <a:xfrm>
            <a:off x="1334513" y="3259150"/>
            <a:ext cx="2739966" cy="216629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b="1" dirty="0">
                <a:latin typeface="+mj-lt"/>
              </a:rPr>
              <a:t>MULTINOMIAL NAIVE BAYES, </a:t>
            </a:r>
          </a:p>
          <a:p>
            <a:r>
              <a:rPr lang="en-US" sz="1100" b="1" cap="all" dirty="0">
                <a:latin typeface="+mj-lt"/>
              </a:rPr>
              <a:t>Support Vector Machine, </a:t>
            </a:r>
          </a:p>
          <a:p>
            <a:r>
              <a:rPr lang="en-US" sz="1100" b="1" dirty="0">
                <a:latin typeface="+mj-lt"/>
              </a:rPr>
              <a:t>LOGISTIC REGRESSION,</a:t>
            </a:r>
          </a:p>
          <a:p>
            <a:r>
              <a:rPr lang="en-US" sz="1100" b="1" dirty="0">
                <a:latin typeface="+mj-lt"/>
              </a:rPr>
              <a:t> RANDOM FOREST, </a:t>
            </a:r>
          </a:p>
          <a:p>
            <a:r>
              <a:rPr lang="en-US" sz="1100" b="1" dirty="0">
                <a:latin typeface="+mj-lt"/>
              </a:rPr>
              <a:t>GRADIENT BOOSTING, </a:t>
            </a:r>
          </a:p>
          <a:p>
            <a:r>
              <a:rPr lang="en-US" sz="1100" b="1" dirty="0">
                <a:latin typeface="+mj-lt"/>
              </a:rPr>
              <a:t>XGBOOST</a:t>
            </a:r>
          </a:p>
        </p:txBody>
      </p:sp>
      <p:sp>
        <p:nvSpPr>
          <p:cNvPr id="9" name="Content Placeholder 6">
            <a:extLst>
              <a:ext uri="{FF2B5EF4-FFF2-40B4-BE49-F238E27FC236}">
                <a16:creationId xmlns:a16="http://schemas.microsoft.com/office/drawing/2014/main" id="{CF03FE6B-A1EB-4A95-3ECD-BCB0CBC2A3B8}"/>
              </a:ext>
            </a:extLst>
          </p:cNvPr>
          <p:cNvSpPr txBox="1">
            <a:spLocks/>
          </p:cNvSpPr>
          <p:nvPr/>
        </p:nvSpPr>
        <p:spPr>
          <a:xfrm>
            <a:off x="8117523" y="3159760"/>
            <a:ext cx="2739966" cy="207043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b="1" cap="all" dirty="0">
                <a:latin typeface="+mj-lt"/>
              </a:rPr>
              <a:t>Count Vectorizer </a:t>
            </a:r>
          </a:p>
          <a:p>
            <a:r>
              <a:rPr lang="en-US" sz="1100" b="1" cap="all" dirty="0">
                <a:latin typeface="+mj-lt"/>
              </a:rPr>
              <a:t>TF-IDF Vectorizer </a:t>
            </a:r>
          </a:p>
          <a:p>
            <a:r>
              <a:rPr lang="en-US" sz="1100" b="1" cap="all" dirty="0">
                <a:latin typeface="+mj-lt"/>
              </a:rPr>
              <a:t>Hashing Vectorizer</a:t>
            </a:r>
          </a:p>
          <a:p>
            <a:r>
              <a:rPr lang="en-AU" sz="1100" b="1" cap="all" dirty="0">
                <a:effectLst/>
                <a:latin typeface="+mj-lt"/>
              </a:rPr>
              <a:t>N-gram Vectorizer</a:t>
            </a:r>
          </a:p>
          <a:p>
            <a:r>
              <a:rPr lang="en-AU" sz="1100" b="1" cap="all" dirty="0">
                <a:effectLst/>
                <a:latin typeface="+mj-lt"/>
              </a:rPr>
              <a:t>Character Level Vectorizer</a:t>
            </a:r>
          </a:p>
          <a:p>
            <a:endParaRPr lang="en-AU" sz="1100" b="0" dirty="0">
              <a:solidFill>
                <a:srgbClr val="CCCCCC"/>
              </a:solidFill>
              <a:effectLst/>
              <a:latin typeface="+mj-lt"/>
            </a:endParaRPr>
          </a:p>
          <a:p>
            <a:endParaRPr lang="en-US" sz="1100" b="1" dirty="0">
              <a:latin typeface="+mj-lt"/>
            </a:endParaRPr>
          </a:p>
        </p:txBody>
      </p:sp>
    </p:spTree>
    <p:extLst>
      <p:ext uri="{BB962C8B-B14F-4D97-AF65-F5344CB8AC3E}">
        <p14:creationId xmlns:p14="http://schemas.microsoft.com/office/powerpoint/2010/main" val="2551847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1C3F6-8B30-2867-1A34-A16EBA8D50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2CB516-A8BD-A925-CF00-87B8FFF7316A}"/>
              </a:ext>
            </a:extLst>
          </p:cNvPr>
          <p:cNvSpPr>
            <a:spLocks noGrp="1"/>
          </p:cNvSpPr>
          <p:nvPr>
            <p:ph type="title"/>
          </p:nvPr>
        </p:nvSpPr>
        <p:spPr>
          <a:xfrm>
            <a:off x="421804" y="563881"/>
            <a:ext cx="7980516" cy="1577668"/>
          </a:xfrm>
        </p:spPr>
        <p:txBody>
          <a:bodyPr>
            <a:normAutofit/>
          </a:bodyPr>
          <a:lstStyle/>
          <a:p>
            <a:r>
              <a:rPr lang="en-AU" sz="3600" b="1" i="0" dirty="0">
                <a:effectLst/>
              </a:rPr>
              <a:t>Best Machine Learning Models</a:t>
            </a:r>
            <a:endParaRPr lang="en-AU" sz="3600" b="1" dirty="0"/>
          </a:p>
        </p:txBody>
      </p:sp>
      <p:graphicFrame>
        <p:nvGraphicFramePr>
          <p:cNvPr id="49" name="Table 48">
            <a:extLst>
              <a:ext uri="{FF2B5EF4-FFF2-40B4-BE49-F238E27FC236}">
                <a16:creationId xmlns:a16="http://schemas.microsoft.com/office/drawing/2014/main" id="{3ADC2B19-8B5A-D700-A819-AE1A7A79522F}"/>
              </a:ext>
            </a:extLst>
          </p:cNvPr>
          <p:cNvGraphicFramePr>
            <a:graphicFrameLocks noGrp="1"/>
          </p:cNvGraphicFramePr>
          <p:nvPr>
            <p:extLst>
              <p:ext uri="{D42A27DB-BD31-4B8C-83A1-F6EECF244321}">
                <p14:modId xmlns:p14="http://schemas.microsoft.com/office/powerpoint/2010/main" val="3969822017"/>
              </p:ext>
            </p:extLst>
          </p:nvPr>
        </p:nvGraphicFramePr>
        <p:xfrm>
          <a:off x="6177280" y="2489201"/>
          <a:ext cx="3326282" cy="4236719"/>
        </p:xfrm>
        <a:graphic>
          <a:graphicData uri="http://schemas.openxmlformats.org/drawingml/2006/table">
            <a:tbl>
              <a:tblPr firstRow="1" firstCol="1" bandRow="1">
                <a:tableStyleId>{7E9639D4-E3E2-4D34-9284-5A2195B3D0D7}</a:tableStyleId>
              </a:tblPr>
              <a:tblGrid>
                <a:gridCol w="1422910">
                  <a:extLst>
                    <a:ext uri="{9D8B030D-6E8A-4147-A177-3AD203B41FA5}">
                      <a16:colId xmlns:a16="http://schemas.microsoft.com/office/drawing/2014/main" val="854707074"/>
                    </a:ext>
                  </a:extLst>
                </a:gridCol>
                <a:gridCol w="1903372">
                  <a:extLst>
                    <a:ext uri="{9D8B030D-6E8A-4147-A177-3AD203B41FA5}">
                      <a16:colId xmlns:a16="http://schemas.microsoft.com/office/drawing/2014/main" val="669582339"/>
                    </a:ext>
                  </a:extLst>
                </a:gridCol>
              </a:tblGrid>
              <a:tr h="290126">
                <a:tc>
                  <a:txBody>
                    <a:bodyPr/>
                    <a:lstStyle/>
                    <a:p>
                      <a:pPr algn="ctr"/>
                      <a:endParaRPr lang="en-AU" sz="1200" cap="all" dirty="0">
                        <a:effectLst/>
                      </a:endParaRPr>
                    </a:p>
                    <a:p>
                      <a:pPr algn="ctr"/>
                      <a:r>
                        <a:rPr lang="en-AU" sz="1200" cap="all" dirty="0">
                          <a:effectLst/>
                        </a:rPr>
                        <a:t>Metric</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solidFill>
                      <a:schemeClr val="tx2"/>
                    </a:solidFill>
                  </a:tcPr>
                </a:tc>
                <a:tc>
                  <a:txBody>
                    <a:bodyPr/>
                    <a:lstStyle/>
                    <a:p>
                      <a:pPr algn="ctr"/>
                      <a:endParaRPr lang="en-AU" sz="1200" cap="all" dirty="0">
                        <a:effectLst/>
                      </a:endParaRPr>
                    </a:p>
                    <a:p>
                      <a:pPr algn="ctr"/>
                      <a:r>
                        <a:rPr lang="en-AU" sz="1200" cap="all" dirty="0">
                          <a:effectLst/>
                        </a:rPr>
                        <a:t>Value</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solidFill>
                      <a:schemeClr val="tx2"/>
                    </a:solidFill>
                  </a:tcPr>
                </a:tc>
                <a:extLst>
                  <a:ext uri="{0D108BD9-81ED-4DB2-BD59-A6C34878D82A}">
                    <a16:rowId xmlns:a16="http://schemas.microsoft.com/office/drawing/2014/main" val="3197577801"/>
                  </a:ext>
                </a:extLst>
              </a:tr>
              <a:tr h="579119">
                <a:tc>
                  <a:txBody>
                    <a:bodyPr/>
                    <a:lstStyle/>
                    <a:p>
                      <a:pPr algn="ctr"/>
                      <a:endParaRPr lang="en-AU" sz="1200" cap="all" dirty="0">
                        <a:effectLst/>
                      </a:endParaRPr>
                    </a:p>
                    <a:p>
                      <a:pPr algn="ctr"/>
                      <a:r>
                        <a:rPr lang="en-AU" sz="1200" cap="all" dirty="0">
                          <a:effectLst/>
                        </a:rPr>
                        <a:t>Model</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tc>
                  <a:txBody>
                    <a:bodyPr/>
                    <a:lstStyle/>
                    <a:p>
                      <a:pPr algn="ctr"/>
                      <a:endParaRPr lang="en-AU" sz="1200" b="1" dirty="0">
                        <a:effectLst/>
                      </a:endParaRPr>
                    </a:p>
                    <a:p>
                      <a:pPr algn="ctr"/>
                      <a:r>
                        <a:rPr lang="en-AU" sz="1200" b="1" dirty="0" err="1">
                          <a:effectLst/>
                        </a:rPr>
                        <a:t>XGBoost</a:t>
                      </a:r>
                      <a:r>
                        <a:rPr lang="en-AU" sz="1200" b="1" dirty="0">
                          <a:effectLst/>
                        </a:rPr>
                        <a:t> (XGB)(</a:t>
                      </a:r>
                      <a:r>
                        <a:rPr lang="en-US" sz="1200" b="1" dirty="0"/>
                        <a:t>with hyperparameters</a:t>
                      </a:r>
                      <a:r>
                        <a:rPr lang="en-AU" sz="1200" b="1" dirty="0">
                          <a:effectLst/>
                        </a:rPr>
                        <a:t>)</a:t>
                      </a:r>
                      <a:endParaRPr lang="en-AU" sz="800" b="1"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extLst>
                  <a:ext uri="{0D108BD9-81ED-4DB2-BD59-A6C34878D82A}">
                    <a16:rowId xmlns:a16="http://schemas.microsoft.com/office/drawing/2014/main" val="3967675377"/>
                  </a:ext>
                </a:extLst>
              </a:tr>
              <a:tr h="127442">
                <a:tc>
                  <a:txBody>
                    <a:bodyPr/>
                    <a:lstStyle/>
                    <a:p>
                      <a:pPr algn="ctr"/>
                      <a:r>
                        <a:rPr lang="en-AU" sz="1200" cap="all" dirty="0">
                          <a:effectLst/>
                        </a:rPr>
                        <a:t>Vectorizer</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tc>
                  <a:txBody>
                    <a:bodyPr/>
                    <a:lstStyle/>
                    <a:p>
                      <a:pPr algn="ctr"/>
                      <a:r>
                        <a:rPr lang="en-AU" sz="1200" dirty="0">
                          <a:effectLst/>
                        </a:rPr>
                        <a:t>Hashing Vectorizer</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extLst>
                  <a:ext uri="{0D108BD9-81ED-4DB2-BD59-A6C34878D82A}">
                    <a16:rowId xmlns:a16="http://schemas.microsoft.com/office/drawing/2014/main" val="1848154445"/>
                  </a:ext>
                </a:extLst>
              </a:tr>
              <a:tr h="127442">
                <a:tc>
                  <a:txBody>
                    <a:bodyPr/>
                    <a:lstStyle/>
                    <a:p>
                      <a:pPr algn="ctr"/>
                      <a:r>
                        <a:rPr lang="en-AU" sz="1200" cap="all" dirty="0">
                          <a:effectLst/>
                        </a:rPr>
                        <a:t>Accuracy (%)</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tc>
                  <a:txBody>
                    <a:bodyPr/>
                    <a:lstStyle/>
                    <a:p>
                      <a:pPr algn="ctr"/>
                      <a:r>
                        <a:rPr lang="en-AU" sz="1200" dirty="0">
                          <a:effectLst/>
                        </a:rPr>
                        <a:t>0.86</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extLst>
                  <a:ext uri="{0D108BD9-81ED-4DB2-BD59-A6C34878D82A}">
                    <a16:rowId xmlns:a16="http://schemas.microsoft.com/office/drawing/2014/main" val="2604527190"/>
                  </a:ext>
                </a:extLst>
              </a:tr>
              <a:tr h="127442">
                <a:tc>
                  <a:txBody>
                    <a:bodyPr/>
                    <a:lstStyle/>
                    <a:p>
                      <a:pPr algn="ctr"/>
                      <a:r>
                        <a:rPr lang="en-AU" sz="1200" cap="all">
                          <a:effectLst/>
                        </a:rPr>
                        <a:t>Precision (%)</a:t>
                      </a:r>
                      <a:endParaRPr lang="en-AU" sz="80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tc>
                  <a:txBody>
                    <a:bodyPr/>
                    <a:lstStyle/>
                    <a:p>
                      <a:pPr algn="ctr"/>
                      <a:r>
                        <a:rPr lang="en-AU" sz="1200" dirty="0">
                          <a:effectLst/>
                        </a:rPr>
                        <a:t>0.87</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extLst>
                  <a:ext uri="{0D108BD9-81ED-4DB2-BD59-A6C34878D82A}">
                    <a16:rowId xmlns:a16="http://schemas.microsoft.com/office/drawing/2014/main" val="3257159009"/>
                  </a:ext>
                </a:extLst>
              </a:tr>
              <a:tr h="127442">
                <a:tc>
                  <a:txBody>
                    <a:bodyPr/>
                    <a:lstStyle/>
                    <a:p>
                      <a:pPr algn="ctr"/>
                      <a:r>
                        <a:rPr lang="en-AU" sz="1200" cap="all">
                          <a:effectLst/>
                        </a:rPr>
                        <a:t>Recall (%)</a:t>
                      </a:r>
                      <a:endParaRPr lang="en-AU" sz="80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tc>
                  <a:txBody>
                    <a:bodyPr/>
                    <a:lstStyle/>
                    <a:p>
                      <a:pPr algn="ctr"/>
                      <a:r>
                        <a:rPr lang="en-AU" sz="1200" dirty="0">
                          <a:effectLst/>
                        </a:rPr>
                        <a:t>0.86</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extLst>
                  <a:ext uri="{0D108BD9-81ED-4DB2-BD59-A6C34878D82A}">
                    <a16:rowId xmlns:a16="http://schemas.microsoft.com/office/drawing/2014/main" val="4210699620"/>
                  </a:ext>
                </a:extLst>
              </a:tr>
              <a:tr h="127442">
                <a:tc>
                  <a:txBody>
                    <a:bodyPr/>
                    <a:lstStyle/>
                    <a:p>
                      <a:pPr algn="ctr"/>
                      <a:r>
                        <a:rPr lang="en-AU" sz="1200" cap="all">
                          <a:effectLst/>
                        </a:rPr>
                        <a:t>F1 Score (%)</a:t>
                      </a:r>
                      <a:endParaRPr lang="en-AU" sz="80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tc>
                  <a:txBody>
                    <a:bodyPr/>
                    <a:lstStyle/>
                    <a:p>
                      <a:pPr algn="ctr"/>
                      <a:r>
                        <a:rPr lang="en-AU" sz="1200" dirty="0">
                          <a:effectLst/>
                        </a:rPr>
                        <a:t>0.86</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extLst>
                  <a:ext uri="{0D108BD9-81ED-4DB2-BD59-A6C34878D82A}">
                    <a16:rowId xmlns:a16="http://schemas.microsoft.com/office/drawing/2014/main" val="638820480"/>
                  </a:ext>
                </a:extLst>
              </a:tr>
              <a:tr h="254885">
                <a:tc>
                  <a:txBody>
                    <a:bodyPr/>
                    <a:lstStyle/>
                    <a:p>
                      <a:pPr algn="ctr"/>
                      <a:r>
                        <a:rPr lang="en-AU" sz="1200" cap="all" dirty="0">
                          <a:effectLst/>
                        </a:rPr>
                        <a:t>True Negatives (TN)</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tc>
                  <a:txBody>
                    <a:bodyPr/>
                    <a:lstStyle/>
                    <a:p>
                      <a:pPr algn="ctr"/>
                      <a:r>
                        <a:rPr lang="en-AU" sz="1200" dirty="0">
                          <a:effectLst/>
                        </a:rPr>
                        <a:t>294</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extLst>
                  <a:ext uri="{0D108BD9-81ED-4DB2-BD59-A6C34878D82A}">
                    <a16:rowId xmlns:a16="http://schemas.microsoft.com/office/drawing/2014/main" val="4152687946"/>
                  </a:ext>
                </a:extLst>
              </a:tr>
              <a:tr h="254885">
                <a:tc>
                  <a:txBody>
                    <a:bodyPr/>
                    <a:lstStyle/>
                    <a:p>
                      <a:pPr algn="ctr"/>
                      <a:r>
                        <a:rPr lang="en-AU" sz="1200" cap="all" dirty="0">
                          <a:effectLst/>
                        </a:rPr>
                        <a:t>False Positives (FP)</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tc>
                  <a:txBody>
                    <a:bodyPr/>
                    <a:lstStyle/>
                    <a:p>
                      <a:pPr algn="ctr"/>
                      <a:r>
                        <a:rPr lang="en-AU" sz="1200" dirty="0">
                          <a:effectLst/>
                        </a:rPr>
                        <a:t>68</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extLst>
                  <a:ext uri="{0D108BD9-81ED-4DB2-BD59-A6C34878D82A}">
                    <a16:rowId xmlns:a16="http://schemas.microsoft.com/office/drawing/2014/main" val="4097387211"/>
                  </a:ext>
                </a:extLst>
              </a:tr>
              <a:tr h="254885">
                <a:tc>
                  <a:txBody>
                    <a:bodyPr/>
                    <a:lstStyle/>
                    <a:p>
                      <a:pPr algn="ctr"/>
                      <a:r>
                        <a:rPr lang="en-AU" sz="1200" cap="all">
                          <a:effectLst/>
                        </a:rPr>
                        <a:t>False Negatives (FN)</a:t>
                      </a:r>
                      <a:endParaRPr lang="en-AU" sz="80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tc>
                  <a:txBody>
                    <a:bodyPr/>
                    <a:lstStyle/>
                    <a:p>
                      <a:pPr algn="ctr"/>
                      <a:r>
                        <a:rPr lang="en-AU" sz="1200" dirty="0">
                          <a:effectLst/>
                        </a:rPr>
                        <a:t>26</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extLst>
                  <a:ext uri="{0D108BD9-81ED-4DB2-BD59-A6C34878D82A}">
                    <a16:rowId xmlns:a16="http://schemas.microsoft.com/office/drawing/2014/main" val="1351749919"/>
                  </a:ext>
                </a:extLst>
              </a:tr>
              <a:tr h="254885">
                <a:tc>
                  <a:txBody>
                    <a:bodyPr/>
                    <a:lstStyle/>
                    <a:p>
                      <a:pPr algn="ctr"/>
                      <a:r>
                        <a:rPr lang="en-AU" sz="1200" cap="all" dirty="0">
                          <a:effectLst/>
                        </a:rPr>
                        <a:t>True Positives (TP)</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tc>
                  <a:txBody>
                    <a:bodyPr/>
                    <a:lstStyle/>
                    <a:p>
                      <a:pPr algn="ctr"/>
                      <a:r>
                        <a:rPr lang="en-AU" sz="1200" dirty="0">
                          <a:effectLst/>
                        </a:rPr>
                        <a:t>300</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extLst>
                  <a:ext uri="{0D108BD9-81ED-4DB2-BD59-A6C34878D82A}">
                    <a16:rowId xmlns:a16="http://schemas.microsoft.com/office/drawing/2014/main" val="3525095195"/>
                  </a:ext>
                </a:extLst>
              </a:tr>
              <a:tr h="573898">
                <a:tc>
                  <a:txBody>
                    <a:bodyPr/>
                    <a:lstStyle/>
                    <a:p>
                      <a:pPr algn="ctr"/>
                      <a:endParaRPr lang="en-AU" sz="1200" cap="all" dirty="0">
                        <a:effectLst/>
                      </a:endParaRPr>
                    </a:p>
                    <a:p>
                      <a:pPr algn="ctr"/>
                      <a:r>
                        <a:rPr lang="en-AU" sz="1200" cap="all" dirty="0">
                          <a:effectLst/>
                        </a:rPr>
                        <a:t>Best Parameters</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tc>
                  <a:txBody>
                    <a:bodyPr/>
                    <a:lstStyle/>
                    <a:p>
                      <a:pPr algn="ctr"/>
                      <a:r>
                        <a:rPr lang="en-AU" sz="1200" dirty="0">
                          <a:effectLst/>
                        </a:rPr>
                        <a:t>{'classifier__</a:t>
                      </a:r>
                      <a:r>
                        <a:rPr lang="en-AU" sz="1200" dirty="0" err="1">
                          <a:effectLst/>
                        </a:rPr>
                        <a:t>n_estimators</a:t>
                      </a:r>
                      <a:r>
                        <a:rPr lang="en-AU" sz="1200" dirty="0">
                          <a:effectLst/>
                        </a:rPr>
                        <a:t>': 100, 'classifier__</a:t>
                      </a:r>
                      <a:r>
                        <a:rPr lang="en-AU" sz="1200" dirty="0" err="1">
                          <a:effectLst/>
                        </a:rPr>
                        <a:t>max_depth</a:t>
                      </a:r>
                      <a:r>
                        <a:rPr lang="en-AU" sz="1200" dirty="0">
                          <a:effectLst/>
                        </a:rPr>
                        <a:t>': 5, 'classifier__</a:t>
                      </a:r>
                      <a:r>
                        <a:rPr lang="en-AU" sz="1200" dirty="0" err="1">
                          <a:effectLst/>
                        </a:rPr>
                        <a:t>learning_rate</a:t>
                      </a:r>
                      <a:r>
                        <a:rPr lang="en-AU" sz="1200" dirty="0">
                          <a:effectLst/>
                        </a:rPr>
                        <a:t>': 0.1}</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51382" marR="51382" marT="0" marB="0"/>
                </a:tc>
                <a:extLst>
                  <a:ext uri="{0D108BD9-81ED-4DB2-BD59-A6C34878D82A}">
                    <a16:rowId xmlns:a16="http://schemas.microsoft.com/office/drawing/2014/main" val="472665405"/>
                  </a:ext>
                </a:extLst>
              </a:tr>
            </a:tbl>
          </a:graphicData>
        </a:graphic>
      </p:graphicFrame>
      <p:graphicFrame>
        <p:nvGraphicFramePr>
          <p:cNvPr id="52" name="Table 51">
            <a:extLst>
              <a:ext uri="{FF2B5EF4-FFF2-40B4-BE49-F238E27FC236}">
                <a16:creationId xmlns:a16="http://schemas.microsoft.com/office/drawing/2014/main" id="{A96E473A-684E-8687-314A-7A8B2126ACDC}"/>
              </a:ext>
            </a:extLst>
          </p:cNvPr>
          <p:cNvGraphicFramePr>
            <a:graphicFrameLocks noGrp="1"/>
          </p:cNvGraphicFramePr>
          <p:nvPr>
            <p:extLst>
              <p:ext uri="{D42A27DB-BD31-4B8C-83A1-F6EECF244321}">
                <p14:modId xmlns:p14="http://schemas.microsoft.com/office/powerpoint/2010/main" val="3396569522"/>
              </p:ext>
            </p:extLst>
          </p:nvPr>
        </p:nvGraphicFramePr>
        <p:xfrm>
          <a:off x="2570481" y="2491412"/>
          <a:ext cx="3444240" cy="4214188"/>
        </p:xfrm>
        <a:graphic>
          <a:graphicData uri="http://schemas.openxmlformats.org/drawingml/2006/table">
            <a:tbl>
              <a:tblPr firstRow="1" firstCol="1" bandRow="1">
                <a:tableStyleId>{7E9639D4-E3E2-4D34-9284-5A2195B3D0D7}</a:tableStyleId>
              </a:tblPr>
              <a:tblGrid>
                <a:gridCol w="1557324">
                  <a:extLst>
                    <a:ext uri="{9D8B030D-6E8A-4147-A177-3AD203B41FA5}">
                      <a16:colId xmlns:a16="http://schemas.microsoft.com/office/drawing/2014/main" val="826702072"/>
                    </a:ext>
                  </a:extLst>
                </a:gridCol>
                <a:gridCol w="1886916">
                  <a:extLst>
                    <a:ext uri="{9D8B030D-6E8A-4147-A177-3AD203B41FA5}">
                      <a16:colId xmlns:a16="http://schemas.microsoft.com/office/drawing/2014/main" val="329210963"/>
                    </a:ext>
                  </a:extLst>
                </a:gridCol>
              </a:tblGrid>
              <a:tr h="333701">
                <a:tc>
                  <a:txBody>
                    <a:bodyPr/>
                    <a:lstStyle/>
                    <a:p>
                      <a:pPr algn="ctr" fontAlgn="ctr"/>
                      <a:r>
                        <a:rPr lang="en-AU" sz="1200" u="none" strike="noStrike" cap="all" baseline="0" dirty="0">
                          <a:effectLst/>
                        </a:rPr>
                        <a:t>Metric</a:t>
                      </a:r>
                      <a:endParaRPr lang="en-AU" sz="1200" b="1" i="0" u="none" strike="noStrike" cap="all" baseline="0" dirty="0">
                        <a:solidFill>
                          <a:srgbClr val="000000"/>
                        </a:solidFill>
                        <a:effectLst/>
                        <a:latin typeface="+mn-lt"/>
                      </a:endParaRPr>
                    </a:p>
                  </a:txBody>
                  <a:tcPr marL="6854" marR="6854" marT="6854" marB="0" anchor="ctr">
                    <a:solidFill>
                      <a:schemeClr val="tx2"/>
                    </a:solidFill>
                  </a:tcPr>
                </a:tc>
                <a:tc>
                  <a:txBody>
                    <a:bodyPr/>
                    <a:lstStyle/>
                    <a:p>
                      <a:pPr algn="ctr" fontAlgn="ctr"/>
                      <a:r>
                        <a:rPr lang="en-AU" sz="1200" u="none" strike="noStrike" cap="all" baseline="0" dirty="0">
                          <a:effectLst/>
                        </a:rPr>
                        <a:t>Value</a:t>
                      </a:r>
                      <a:endParaRPr lang="en-AU" sz="1200" b="1" i="0" u="none" strike="noStrike" cap="all" baseline="0" dirty="0">
                        <a:solidFill>
                          <a:srgbClr val="000000"/>
                        </a:solidFill>
                        <a:effectLst/>
                        <a:latin typeface="+mn-lt"/>
                      </a:endParaRPr>
                    </a:p>
                  </a:txBody>
                  <a:tcPr marL="6854" marR="6854" marT="6854" marB="0" anchor="ctr">
                    <a:solidFill>
                      <a:schemeClr val="tx2"/>
                    </a:solidFill>
                  </a:tcPr>
                </a:tc>
                <a:extLst>
                  <a:ext uri="{0D108BD9-81ED-4DB2-BD59-A6C34878D82A}">
                    <a16:rowId xmlns:a16="http://schemas.microsoft.com/office/drawing/2014/main" val="2298984733"/>
                  </a:ext>
                </a:extLst>
              </a:tr>
              <a:tr h="613062">
                <a:tc>
                  <a:txBody>
                    <a:bodyPr/>
                    <a:lstStyle/>
                    <a:p>
                      <a:pPr algn="ctr" fontAlgn="ctr"/>
                      <a:r>
                        <a:rPr lang="en-AU" sz="1200" u="none" strike="noStrike" cap="all" baseline="0" dirty="0">
                          <a:effectLst/>
                        </a:rPr>
                        <a:t>Model</a:t>
                      </a:r>
                      <a:endParaRPr lang="en-AU" sz="1200" b="1" i="0" u="none" strike="noStrike" cap="all" baseline="0" dirty="0">
                        <a:solidFill>
                          <a:srgbClr val="000000"/>
                        </a:solidFill>
                        <a:effectLst/>
                        <a:latin typeface="+mn-lt"/>
                      </a:endParaRPr>
                    </a:p>
                  </a:txBody>
                  <a:tcPr marL="6854" marR="6854" marT="6854" marB="0" anchor="ctr"/>
                </a:tc>
                <a:tc>
                  <a:txBody>
                    <a:bodyPr/>
                    <a:lstStyle/>
                    <a:p>
                      <a:pPr algn="ctr" fontAlgn="ctr"/>
                      <a:r>
                        <a:rPr lang="en-AU" sz="1200" b="1" u="none" strike="noStrike" dirty="0">
                          <a:effectLst/>
                        </a:rPr>
                        <a:t>Random Forest Classifier (RFC</a:t>
                      </a:r>
                      <a:r>
                        <a:rPr lang="en-AU" sz="1200" u="none" strike="noStrike" dirty="0">
                          <a:effectLst/>
                        </a:rPr>
                        <a:t>)(</a:t>
                      </a:r>
                      <a:r>
                        <a:rPr lang="en-US" sz="1200" b="1" dirty="0"/>
                        <a:t>without hyperparameters</a:t>
                      </a:r>
                      <a:r>
                        <a:rPr lang="en-AU" sz="1200" u="none" strike="noStrike" dirty="0">
                          <a:effectLst/>
                        </a:rPr>
                        <a:t>)</a:t>
                      </a:r>
                      <a:endParaRPr lang="en-AU" sz="1200" b="0" i="0" u="none" strike="noStrike" dirty="0">
                        <a:solidFill>
                          <a:srgbClr val="000000"/>
                        </a:solidFill>
                        <a:effectLst/>
                        <a:latin typeface="+mn-lt"/>
                      </a:endParaRPr>
                    </a:p>
                  </a:txBody>
                  <a:tcPr marL="6854" marR="6854" marT="6854" marB="0" anchor="ctr"/>
                </a:tc>
                <a:extLst>
                  <a:ext uri="{0D108BD9-81ED-4DB2-BD59-A6C34878D82A}">
                    <a16:rowId xmlns:a16="http://schemas.microsoft.com/office/drawing/2014/main" val="1795191792"/>
                  </a:ext>
                </a:extLst>
              </a:tr>
              <a:tr h="241936">
                <a:tc>
                  <a:txBody>
                    <a:bodyPr/>
                    <a:lstStyle/>
                    <a:p>
                      <a:pPr algn="ctr" fontAlgn="ctr"/>
                      <a:r>
                        <a:rPr lang="en-AU" sz="1200" u="none" strike="noStrike" cap="all" baseline="0" dirty="0">
                          <a:effectLst/>
                        </a:rPr>
                        <a:t>Vectorizer</a:t>
                      </a:r>
                      <a:endParaRPr lang="en-AU" sz="1200" b="1" i="0" u="none" strike="noStrike" cap="all" baseline="0" dirty="0">
                        <a:solidFill>
                          <a:srgbClr val="000000"/>
                        </a:solidFill>
                        <a:effectLst/>
                        <a:latin typeface="+mn-lt"/>
                      </a:endParaRPr>
                    </a:p>
                  </a:txBody>
                  <a:tcPr marL="6854" marR="6854" marT="6854" marB="0" anchor="ctr"/>
                </a:tc>
                <a:tc>
                  <a:txBody>
                    <a:bodyPr/>
                    <a:lstStyle/>
                    <a:p>
                      <a:pPr algn="ctr"/>
                      <a:r>
                        <a:rPr lang="en-AU" sz="1200" dirty="0">
                          <a:effectLst/>
                        </a:rPr>
                        <a:t>Hashing Vectorizer</a:t>
                      </a:r>
                      <a:endParaRPr lang="en-AU"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4" marR="6854" marT="6854" marB="0" anchor="ctr"/>
                </a:tc>
                <a:extLst>
                  <a:ext uri="{0D108BD9-81ED-4DB2-BD59-A6C34878D82A}">
                    <a16:rowId xmlns:a16="http://schemas.microsoft.com/office/drawing/2014/main" val="3396739361"/>
                  </a:ext>
                </a:extLst>
              </a:tr>
              <a:tr h="241936">
                <a:tc>
                  <a:txBody>
                    <a:bodyPr/>
                    <a:lstStyle/>
                    <a:p>
                      <a:pPr algn="ctr" fontAlgn="ctr"/>
                      <a:r>
                        <a:rPr lang="en-AU" sz="1200" u="none" strike="noStrike" cap="all" baseline="0">
                          <a:effectLst/>
                        </a:rPr>
                        <a:t>Accuracy (%)</a:t>
                      </a:r>
                      <a:endParaRPr lang="en-AU" sz="1200" b="1" i="0" u="none" strike="noStrike" cap="all" baseline="0">
                        <a:solidFill>
                          <a:srgbClr val="000000"/>
                        </a:solidFill>
                        <a:effectLst/>
                        <a:latin typeface="+mn-lt"/>
                      </a:endParaRPr>
                    </a:p>
                  </a:txBody>
                  <a:tcPr marL="6854" marR="6854" marT="6854" marB="0" anchor="ctr"/>
                </a:tc>
                <a:tc>
                  <a:txBody>
                    <a:bodyPr/>
                    <a:lstStyle/>
                    <a:p>
                      <a:pPr algn="ctr" fontAlgn="ctr"/>
                      <a:r>
                        <a:rPr lang="en-AU" sz="1200" u="none" strike="noStrike" dirty="0">
                          <a:effectLst/>
                        </a:rPr>
                        <a:t>0.86</a:t>
                      </a:r>
                      <a:endParaRPr lang="en-AU" sz="1200" b="0" i="0" u="none" strike="noStrike" dirty="0">
                        <a:solidFill>
                          <a:srgbClr val="000000"/>
                        </a:solidFill>
                        <a:effectLst/>
                        <a:latin typeface="+mn-lt"/>
                      </a:endParaRPr>
                    </a:p>
                  </a:txBody>
                  <a:tcPr marL="6854" marR="6854" marT="6854" marB="0" anchor="ctr"/>
                </a:tc>
                <a:extLst>
                  <a:ext uri="{0D108BD9-81ED-4DB2-BD59-A6C34878D82A}">
                    <a16:rowId xmlns:a16="http://schemas.microsoft.com/office/drawing/2014/main" val="2923252077"/>
                  </a:ext>
                </a:extLst>
              </a:tr>
              <a:tr h="241936">
                <a:tc>
                  <a:txBody>
                    <a:bodyPr/>
                    <a:lstStyle/>
                    <a:p>
                      <a:pPr algn="ctr" fontAlgn="ctr"/>
                      <a:r>
                        <a:rPr lang="en-AU" sz="1200" u="none" strike="noStrike" cap="all" baseline="0">
                          <a:effectLst/>
                        </a:rPr>
                        <a:t>Precision (%)</a:t>
                      </a:r>
                      <a:endParaRPr lang="en-AU" sz="1200" b="1" i="0" u="none" strike="noStrike" cap="all" baseline="0">
                        <a:solidFill>
                          <a:srgbClr val="000000"/>
                        </a:solidFill>
                        <a:effectLst/>
                        <a:latin typeface="+mn-lt"/>
                      </a:endParaRPr>
                    </a:p>
                  </a:txBody>
                  <a:tcPr marL="6854" marR="6854" marT="6854" marB="0" anchor="ctr"/>
                </a:tc>
                <a:tc>
                  <a:txBody>
                    <a:bodyPr/>
                    <a:lstStyle/>
                    <a:p>
                      <a:pPr algn="ctr" fontAlgn="ctr"/>
                      <a:r>
                        <a:rPr lang="en-AU" sz="1200" u="none" strike="noStrike" dirty="0">
                          <a:effectLst/>
                        </a:rPr>
                        <a:t>0.82</a:t>
                      </a:r>
                      <a:endParaRPr lang="en-AU" sz="1200" b="0" i="0" u="none" strike="noStrike" dirty="0">
                        <a:solidFill>
                          <a:srgbClr val="000000"/>
                        </a:solidFill>
                        <a:effectLst/>
                        <a:latin typeface="+mn-lt"/>
                      </a:endParaRPr>
                    </a:p>
                  </a:txBody>
                  <a:tcPr marL="6854" marR="6854" marT="6854" marB="0" anchor="ctr"/>
                </a:tc>
                <a:extLst>
                  <a:ext uri="{0D108BD9-81ED-4DB2-BD59-A6C34878D82A}">
                    <a16:rowId xmlns:a16="http://schemas.microsoft.com/office/drawing/2014/main" val="2934248225"/>
                  </a:ext>
                </a:extLst>
              </a:tr>
              <a:tr h="209397">
                <a:tc>
                  <a:txBody>
                    <a:bodyPr/>
                    <a:lstStyle/>
                    <a:p>
                      <a:pPr algn="ctr" fontAlgn="ctr"/>
                      <a:r>
                        <a:rPr lang="en-AU" sz="1200" u="none" strike="noStrike" cap="all" baseline="0">
                          <a:effectLst/>
                        </a:rPr>
                        <a:t>Recall (%)</a:t>
                      </a:r>
                      <a:endParaRPr lang="en-AU" sz="1200" b="1" i="0" u="none" strike="noStrike" cap="all" baseline="0">
                        <a:solidFill>
                          <a:srgbClr val="000000"/>
                        </a:solidFill>
                        <a:effectLst/>
                        <a:latin typeface="+mn-lt"/>
                      </a:endParaRPr>
                    </a:p>
                  </a:txBody>
                  <a:tcPr marL="6854" marR="6854" marT="6854" marB="0" anchor="ctr"/>
                </a:tc>
                <a:tc>
                  <a:txBody>
                    <a:bodyPr/>
                    <a:lstStyle/>
                    <a:p>
                      <a:pPr algn="ctr" fontAlgn="ctr"/>
                      <a:r>
                        <a:rPr lang="en-AU" sz="1200" u="none" strike="noStrike" dirty="0">
                          <a:effectLst/>
                        </a:rPr>
                        <a:t>0.91</a:t>
                      </a:r>
                      <a:endParaRPr lang="en-AU" sz="1200" b="0" i="0" u="none" strike="noStrike" dirty="0">
                        <a:solidFill>
                          <a:srgbClr val="000000"/>
                        </a:solidFill>
                        <a:effectLst/>
                        <a:latin typeface="+mn-lt"/>
                      </a:endParaRPr>
                    </a:p>
                  </a:txBody>
                  <a:tcPr marL="6854" marR="6854" marT="6854" marB="0" anchor="ctr"/>
                </a:tc>
                <a:extLst>
                  <a:ext uri="{0D108BD9-81ED-4DB2-BD59-A6C34878D82A}">
                    <a16:rowId xmlns:a16="http://schemas.microsoft.com/office/drawing/2014/main" val="1894463595"/>
                  </a:ext>
                </a:extLst>
              </a:tr>
              <a:tr h="241936">
                <a:tc>
                  <a:txBody>
                    <a:bodyPr/>
                    <a:lstStyle/>
                    <a:p>
                      <a:pPr algn="ctr" fontAlgn="ctr"/>
                      <a:r>
                        <a:rPr lang="en-AU" sz="1200" u="none" strike="noStrike" cap="all" baseline="0" dirty="0">
                          <a:effectLst/>
                        </a:rPr>
                        <a:t>F1 Score (%)</a:t>
                      </a:r>
                      <a:endParaRPr lang="en-AU" sz="1200" b="1" i="0" u="none" strike="noStrike" cap="all" baseline="0" dirty="0">
                        <a:solidFill>
                          <a:srgbClr val="000000"/>
                        </a:solidFill>
                        <a:effectLst/>
                        <a:latin typeface="+mn-lt"/>
                      </a:endParaRPr>
                    </a:p>
                  </a:txBody>
                  <a:tcPr marL="6854" marR="6854" marT="6854" marB="0" anchor="ctr"/>
                </a:tc>
                <a:tc>
                  <a:txBody>
                    <a:bodyPr/>
                    <a:lstStyle/>
                    <a:p>
                      <a:pPr algn="ctr" fontAlgn="ctr"/>
                      <a:r>
                        <a:rPr lang="en-AU" sz="1200" u="none" strike="noStrike" dirty="0">
                          <a:effectLst/>
                        </a:rPr>
                        <a:t>0.86</a:t>
                      </a:r>
                      <a:endParaRPr lang="en-AU" sz="1200" b="0" i="0" u="none" strike="noStrike" dirty="0">
                        <a:solidFill>
                          <a:srgbClr val="000000"/>
                        </a:solidFill>
                        <a:effectLst/>
                        <a:latin typeface="+mn-lt"/>
                      </a:endParaRPr>
                    </a:p>
                  </a:txBody>
                  <a:tcPr marL="6854" marR="6854" marT="6854" marB="0" anchor="ctr"/>
                </a:tc>
                <a:extLst>
                  <a:ext uri="{0D108BD9-81ED-4DB2-BD59-A6C34878D82A}">
                    <a16:rowId xmlns:a16="http://schemas.microsoft.com/office/drawing/2014/main" val="3531970387"/>
                  </a:ext>
                </a:extLst>
              </a:tr>
              <a:tr h="362906">
                <a:tc>
                  <a:txBody>
                    <a:bodyPr/>
                    <a:lstStyle/>
                    <a:p>
                      <a:pPr algn="ctr" fontAlgn="ctr"/>
                      <a:r>
                        <a:rPr lang="en-AU" sz="1200" u="none" strike="noStrike" cap="all" baseline="0">
                          <a:effectLst/>
                        </a:rPr>
                        <a:t>True Negatives (TN)</a:t>
                      </a:r>
                      <a:endParaRPr lang="en-AU" sz="1200" b="1" i="0" u="none" strike="noStrike" cap="all" baseline="0">
                        <a:solidFill>
                          <a:srgbClr val="000000"/>
                        </a:solidFill>
                        <a:effectLst/>
                        <a:latin typeface="+mn-lt"/>
                      </a:endParaRPr>
                    </a:p>
                  </a:txBody>
                  <a:tcPr marL="6854" marR="6854" marT="6854" marB="0" anchor="ctr"/>
                </a:tc>
                <a:tc>
                  <a:txBody>
                    <a:bodyPr/>
                    <a:lstStyle/>
                    <a:p>
                      <a:pPr algn="ctr" fontAlgn="ctr"/>
                      <a:r>
                        <a:rPr lang="en-AU" sz="1200" u="none" strike="noStrike" dirty="0">
                          <a:effectLst/>
                        </a:rPr>
                        <a:t>295</a:t>
                      </a:r>
                      <a:endParaRPr lang="en-AU" sz="1200" b="0" i="0" u="none" strike="noStrike" dirty="0">
                        <a:solidFill>
                          <a:srgbClr val="000000"/>
                        </a:solidFill>
                        <a:effectLst/>
                        <a:latin typeface="+mn-lt"/>
                      </a:endParaRPr>
                    </a:p>
                  </a:txBody>
                  <a:tcPr marL="6854" marR="6854" marT="6854" marB="0" anchor="ctr"/>
                </a:tc>
                <a:extLst>
                  <a:ext uri="{0D108BD9-81ED-4DB2-BD59-A6C34878D82A}">
                    <a16:rowId xmlns:a16="http://schemas.microsoft.com/office/drawing/2014/main" val="4009811543"/>
                  </a:ext>
                </a:extLst>
              </a:tr>
              <a:tr h="411229">
                <a:tc>
                  <a:txBody>
                    <a:bodyPr/>
                    <a:lstStyle/>
                    <a:p>
                      <a:pPr algn="ctr" fontAlgn="ctr"/>
                      <a:r>
                        <a:rPr lang="en-AU" sz="1200" u="none" strike="noStrike" cap="all" baseline="0">
                          <a:effectLst/>
                        </a:rPr>
                        <a:t>False Positives (FP)</a:t>
                      </a:r>
                      <a:endParaRPr lang="en-AU" sz="1200" b="1" i="0" u="none" strike="noStrike" cap="all" baseline="0">
                        <a:solidFill>
                          <a:srgbClr val="000000"/>
                        </a:solidFill>
                        <a:effectLst/>
                        <a:latin typeface="+mn-lt"/>
                      </a:endParaRPr>
                    </a:p>
                  </a:txBody>
                  <a:tcPr marL="6854" marR="6854" marT="6854" marB="0" anchor="ctr"/>
                </a:tc>
                <a:tc>
                  <a:txBody>
                    <a:bodyPr/>
                    <a:lstStyle/>
                    <a:p>
                      <a:pPr algn="ctr" fontAlgn="ctr"/>
                      <a:r>
                        <a:rPr lang="en-US" sz="1200" b="0" u="none" strike="noStrike" dirty="0">
                          <a:solidFill>
                            <a:srgbClr val="000000"/>
                          </a:solidFill>
                          <a:effectLst/>
                        </a:rPr>
                        <a:t>67</a:t>
                      </a:r>
                      <a:endParaRPr lang="en-AU" sz="1200" b="0" i="0" u="none" strike="noStrike" dirty="0">
                        <a:solidFill>
                          <a:srgbClr val="000000"/>
                        </a:solidFill>
                        <a:effectLst/>
                        <a:latin typeface="+mn-lt"/>
                      </a:endParaRPr>
                    </a:p>
                  </a:txBody>
                  <a:tcPr marL="6854" marR="6854" marT="6854" marB="0" anchor="ctr"/>
                </a:tc>
                <a:extLst>
                  <a:ext uri="{0D108BD9-81ED-4DB2-BD59-A6C34878D82A}">
                    <a16:rowId xmlns:a16="http://schemas.microsoft.com/office/drawing/2014/main" val="1506240505"/>
                  </a:ext>
                </a:extLst>
              </a:tr>
              <a:tr h="411229">
                <a:tc>
                  <a:txBody>
                    <a:bodyPr/>
                    <a:lstStyle/>
                    <a:p>
                      <a:pPr algn="ctr" fontAlgn="ctr"/>
                      <a:r>
                        <a:rPr lang="en-AU" sz="1200" u="none" strike="noStrike" cap="all" baseline="0">
                          <a:effectLst/>
                        </a:rPr>
                        <a:t>False Negatives (FN)</a:t>
                      </a:r>
                      <a:endParaRPr lang="en-AU" sz="1200" b="1" i="0" u="none" strike="noStrike" cap="all" baseline="0">
                        <a:solidFill>
                          <a:srgbClr val="000000"/>
                        </a:solidFill>
                        <a:effectLst/>
                        <a:latin typeface="+mn-lt"/>
                      </a:endParaRPr>
                    </a:p>
                  </a:txBody>
                  <a:tcPr marL="6854" marR="6854" marT="6854" marB="0" anchor="ctr"/>
                </a:tc>
                <a:tc>
                  <a:txBody>
                    <a:bodyPr/>
                    <a:lstStyle/>
                    <a:p>
                      <a:pPr algn="ctr" fontAlgn="ctr"/>
                      <a:r>
                        <a:rPr lang="en-US" sz="1200" b="0" u="none" strike="noStrike" dirty="0">
                          <a:solidFill>
                            <a:srgbClr val="000000"/>
                          </a:solidFill>
                          <a:effectLst/>
                        </a:rPr>
                        <a:t>29</a:t>
                      </a:r>
                      <a:endParaRPr lang="en-AU" sz="1200" b="0" i="0" u="none" strike="noStrike" dirty="0">
                        <a:solidFill>
                          <a:srgbClr val="000000"/>
                        </a:solidFill>
                        <a:effectLst/>
                        <a:latin typeface="+mn-lt"/>
                      </a:endParaRPr>
                    </a:p>
                  </a:txBody>
                  <a:tcPr marL="6854" marR="6854" marT="6854" marB="0" anchor="ctr"/>
                </a:tc>
                <a:extLst>
                  <a:ext uri="{0D108BD9-81ED-4DB2-BD59-A6C34878D82A}">
                    <a16:rowId xmlns:a16="http://schemas.microsoft.com/office/drawing/2014/main" val="839263371"/>
                  </a:ext>
                </a:extLst>
              </a:tr>
              <a:tr h="904920">
                <a:tc>
                  <a:txBody>
                    <a:bodyPr/>
                    <a:lstStyle/>
                    <a:p>
                      <a:pPr algn="ctr" fontAlgn="ctr"/>
                      <a:r>
                        <a:rPr lang="en-AU" sz="1200" u="none" strike="noStrike" cap="all" baseline="0" dirty="0">
                          <a:effectLst/>
                        </a:rPr>
                        <a:t>True Positives (TP)</a:t>
                      </a:r>
                      <a:endParaRPr lang="en-AU" sz="1200" b="1" i="0" u="none" strike="noStrike" cap="all" baseline="0" dirty="0">
                        <a:solidFill>
                          <a:srgbClr val="000000"/>
                        </a:solidFill>
                        <a:effectLst/>
                        <a:latin typeface="+mn-lt"/>
                      </a:endParaRPr>
                    </a:p>
                  </a:txBody>
                  <a:tcPr marL="6854" marR="6854" marT="6854" marB="0" anchor="ctr"/>
                </a:tc>
                <a:tc>
                  <a:txBody>
                    <a:bodyPr/>
                    <a:lstStyle/>
                    <a:p>
                      <a:pPr algn="ctr" fontAlgn="ctr"/>
                      <a:r>
                        <a:rPr lang="en-US" sz="1200" b="0" u="none" strike="noStrike" dirty="0">
                          <a:solidFill>
                            <a:srgbClr val="000000"/>
                          </a:solidFill>
                          <a:effectLst/>
                        </a:rPr>
                        <a:t>297</a:t>
                      </a:r>
                      <a:endParaRPr lang="en-AU" sz="1200" b="0" i="0" u="none" strike="noStrike" dirty="0">
                        <a:solidFill>
                          <a:srgbClr val="000000"/>
                        </a:solidFill>
                        <a:effectLst/>
                        <a:latin typeface="+mn-lt"/>
                      </a:endParaRPr>
                    </a:p>
                  </a:txBody>
                  <a:tcPr marL="6854" marR="6854" marT="6854" marB="0" anchor="ctr"/>
                </a:tc>
                <a:extLst>
                  <a:ext uri="{0D108BD9-81ED-4DB2-BD59-A6C34878D82A}">
                    <a16:rowId xmlns:a16="http://schemas.microsoft.com/office/drawing/2014/main" val="2454853993"/>
                  </a:ext>
                </a:extLst>
              </a:tr>
            </a:tbl>
          </a:graphicData>
        </a:graphic>
      </p:graphicFrame>
      <p:pic>
        <p:nvPicPr>
          <p:cNvPr id="67" name="Picture 66">
            <a:extLst>
              <a:ext uri="{FF2B5EF4-FFF2-40B4-BE49-F238E27FC236}">
                <a16:creationId xmlns:a16="http://schemas.microsoft.com/office/drawing/2014/main" id="{8F9C88DE-A6AB-B558-80AD-DCE4A66BDDDA}"/>
              </a:ext>
            </a:extLst>
          </p:cNvPr>
          <p:cNvPicPr>
            <a:picLocks noChangeAspect="1"/>
          </p:cNvPicPr>
          <p:nvPr/>
        </p:nvPicPr>
        <p:blipFill>
          <a:blip r:embed="rId3"/>
          <a:stretch>
            <a:fillRect/>
          </a:stretch>
        </p:blipFill>
        <p:spPr>
          <a:xfrm>
            <a:off x="9649763" y="3310244"/>
            <a:ext cx="2400635" cy="2191056"/>
          </a:xfrm>
          <a:prstGeom prst="rect">
            <a:avLst/>
          </a:prstGeom>
        </p:spPr>
      </p:pic>
      <p:pic>
        <p:nvPicPr>
          <p:cNvPr id="73" name="Picture 72">
            <a:extLst>
              <a:ext uri="{FF2B5EF4-FFF2-40B4-BE49-F238E27FC236}">
                <a16:creationId xmlns:a16="http://schemas.microsoft.com/office/drawing/2014/main" id="{AAEB863A-3EBE-1C82-0570-2DEAFD3C3AD3}"/>
              </a:ext>
            </a:extLst>
          </p:cNvPr>
          <p:cNvPicPr>
            <a:picLocks noChangeAspect="1"/>
          </p:cNvPicPr>
          <p:nvPr/>
        </p:nvPicPr>
        <p:blipFill>
          <a:blip r:embed="rId4"/>
          <a:stretch>
            <a:fillRect/>
          </a:stretch>
        </p:blipFill>
        <p:spPr>
          <a:xfrm>
            <a:off x="0" y="3310244"/>
            <a:ext cx="2506341" cy="2110082"/>
          </a:xfrm>
          <a:prstGeom prst="rect">
            <a:avLst/>
          </a:prstGeom>
        </p:spPr>
      </p:pic>
    </p:spTree>
    <p:extLst>
      <p:ext uri="{BB962C8B-B14F-4D97-AF65-F5344CB8AC3E}">
        <p14:creationId xmlns:p14="http://schemas.microsoft.com/office/powerpoint/2010/main" val="3119401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A0AD-96D1-25B3-D97E-11676BB97719}"/>
              </a:ext>
            </a:extLst>
          </p:cNvPr>
          <p:cNvSpPr>
            <a:spLocks noGrp="1"/>
          </p:cNvSpPr>
          <p:nvPr>
            <p:ph type="title"/>
          </p:nvPr>
        </p:nvSpPr>
        <p:spPr>
          <a:xfrm>
            <a:off x="346761" y="670561"/>
            <a:ext cx="10325000" cy="1568974"/>
          </a:xfrm>
        </p:spPr>
        <p:txBody>
          <a:bodyPr>
            <a:normAutofit fontScale="90000"/>
          </a:bodyPr>
          <a:lstStyle/>
          <a:p>
            <a:br>
              <a:rPr lang="en-US" sz="4400" kern="1200" dirty="0"/>
            </a:br>
            <a:br>
              <a:rPr lang="en-US" sz="4400" kern="1200" dirty="0"/>
            </a:br>
            <a:br>
              <a:rPr lang="en-US" sz="4400" kern="1200" dirty="0"/>
            </a:br>
            <a:br>
              <a:rPr lang="en-US" sz="4400" kern="1200" dirty="0"/>
            </a:br>
            <a:br>
              <a:rPr lang="en-US" sz="4400" kern="1200" dirty="0"/>
            </a:br>
            <a:r>
              <a:rPr lang="en-US" sz="4400" b="1" kern="1200" dirty="0"/>
              <a:t>Outcomes and Implementation</a:t>
            </a:r>
            <a:br>
              <a:rPr lang="en-US" sz="4400" kern="1200" dirty="0"/>
            </a:br>
            <a:endParaRPr lang="en-AU" dirty="0"/>
          </a:p>
        </p:txBody>
      </p:sp>
      <p:graphicFrame>
        <p:nvGraphicFramePr>
          <p:cNvPr id="13" name="Content Placeholder 6">
            <a:extLst>
              <a:ext uri="{FF2B5EF4-FFF2-40B4-BE49-F238E27FC236}">
                <a16:creationId xmlns:a16="http://schemas.microsoft.com/office/drawing/2014/main" id="{4F481195-B524-1337-237A-D4D799BBADB4}"/>
              </a:ext>
            </a:extLst>
          </p:cNvPr>
          <p:cNvGraphicFramePr>
            <a:graphicFrameLocks noGrp="1"/>
          </p:cNvGraphicFramePr>
          <p:nvPr>
            <p:ph idx="1"/>
            <p:extLst>
              <p:ext uri="{D42A27DB-BD31-4B8C-83A1-F6EECF244321}">
                <p14:modId xmlns:p14="http://schemas.microsoft.com/office/powerpoint/2010/main" val="3695206948"/>
              </p:ext>
            </p:extLst>
          </p:nvPr>
        </p:nvGraphicFramePr>
        <p:xfrm>
          <a:off x="506871" y="2406032"/>
          <a:ext cx="5093830" cy="4305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6">
            <a:extLst>
              <a:ext uri="{FF2B5EF4-FFF2-40B4-BE49-F238E27FC236}">
                <a16:creationId xmlns:a16="http://schemas.microsoft.com/office/drawing/2014/main" id="{F0AB1EB3-0F50-51EE-F6D5-0D4D3DBB09BF}"/>
              </a:ext>
            </a:extLst>
          </p:cNvPr>
          <p:cNvSpPr txBox="1">
            <a:spLocks/>
          </p:cNvSpPr>
          <p:nvPr/>
        </p:nvSpPr>
        <p:spPr>
          <a:xfrm>
            <a:off x="5946834" y="2406031"/>
            <a:ext cx="5404921" cy="40423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kern="1200" dirty="0"/>
              <a:t>Implementation </a:t>
            </a:r>
          </a:p>
          <a:p>
            <a:pPr lvl="2"/>
            <a:r>
              <a:rPr lang="en-AU" b="1" dirty="0"/>
              <a:t>User-Friendly Dashboard</a:t>
            </a:r>
            <a:r>
              <a:rPr lang="en-AU" dirty="0"/>
              <a:t>:</a:t>
            </a:r>
            <a:endParaRPr lang="en-US" b="1" dirty="0"/>
          </a:p>
          <a:p>
            <a:pPr lvl="3"/>
            <a:r>
              <a:rPr lang="en-US" dirty="0"/>
              <a:t>Visualizes detection results in real-time</a:t>
            </a:r>
          </a:p>
          <a:p>
            <a:pPr lvl="3"/>
            <a:r>
              <a:rPr lang="en-US" dirty="0"/>
              <a:t>Intuitive interface for easy navigation </a:t>
            </a:r>
          </a:p>
          <a:p>
            <a:pPr lvl="3"/>
            <a:r>
              <a:rPr lang="en-US" dirty="0"/>
              <a:t>Features real-time alerts for suspicious review activities..</a:t>
            </a:r>
            <a:endParaRPr lang="en-US" b="1" dirty="0"/>
          </a:p>
          <a:p>
            <a:pPr lvl="2"/>
            <a:r>
              <a:rPr lang="en-AU" b="1" dirty="0"/>
              <a:t>API Integration:</a:t>
            </a:r>
            <a:endParaRPr lang="en-US" b="1" dirty="0"/>
          </a:p>
          <a:p>
            <a:pPr lvl="3"/>
            <a:r>
              <a:rPr lang="en-US" dirty="0"/>
              <a:t>Seamless integration with existing review management systems.</a:t>
            </a:r>
          </a:p>
          <a:p>
            <a:pPr lvl="3"/>
            <a:r>
              <a:rPr lang="en-US" dirty="0"/>
              <a:t>Facilitates automated fraud detection and reporting.</a:t>
            </a:r>
          </a:p>
          <a:p>
            <a:pPr lvl="3"/>
            <a:r>
              <a:rPr lang="en-US" dirty="0"/>
              <a:t>Supports multiple data formats for flexibility.</a:t>
            </a:r>
          </a:p>
          <a:p>
            <a:pPr lvl="2"/>
            <a:r>
              <a:rPr lang="en-AU" b="1" dirty="0"/>
              <a:t>Training and Support: </a:t>
            </a:r>
          </a:p>
          <a:p>
            <a:pPr lvl="3"/>
            <a:r>
              <a:rPr lang="en-US" dirty="0"/>
              <a:t>Comprehensive training sessions for staff.</a:t>
            </a:r>
          </a:p>
          <a:p>
            <a:pPr lvl="3"/>
            <a:r>
              <a:rPr lang="en-US" dirty="0"/>
              <a:t>User manuals and documentation provided.</a:t>
            </a:r>
          </a:p>
          <a:p>
            <a:pPr lvl="3"/>
            <a:r>
              <a:rPr lang="en-AU" dirty="0"/>
              <a:t>Ongoing technical support available</a:t>
            </a:r>
          </a:p>
          <a:p>
            <a:pPr lvl="3"/>
            <a:r>
              <a:rPr lang="en-US" dirty="0"/>
              <a:t>Regular updates to enhance functionality</a:t>
            </a:r>
            <a:endParaRPr lang="en-AU" dirty="0"/>
          </a:p>
        </p:txBody>
      </p:sp>
    </p:spTree>
    <p:extLst>
      <p:ext uri="{BB962C8B-B14F-4D97-AF65-F5344CB8AC3E}">
        <p14:creationId xmlns:p14="http://schemas.microsoft.com/office/powerpoint/2010/main" val="3143091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EABC08-E701-C398-9FC1-3AFE537F5EE9}"/>
            </a:ext>
          </a:extLst>
        </p:cNvPr>
        <p:cNvGrpSpPr/>
        <p:nvPr/>
      </p:nvGrpSpPr>
      <p:grpSpPr>
        <a:xfrm>
          <a:off x="0" y="0"/>
          <a:ext cx="0" cy="0"/>
          <a:chOff x="0" y="0"/>
          <a:chExt cx="0" cy="0"/>
        </a:xfrm>
      </p:grpSpPr>
      <p:grpSp>
        <p:nvGrpSpPr>
          <p:cNvPr id="630" name="Group 62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1" name="Straight Connector 53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3" name="Straight Connector 53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4" name="Straight Connector 53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5" name="Straight Connector 53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7" name="Straight Connector 54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8" name="Straight Connector 54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9" name="Straight Connector 54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0" name="Straight Connector 54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2" name="Straight Connector 55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3" name="Straight Connector 55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4" name="Straight Connector 55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631" name="Right Triangle 63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32" name="Rectangle 631">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Picture 4" descr="A colorful triangles on a white background&#10;&#10;Description automatically generated">
            <a:extLst>
              <a:ext uri="{FF2B5EF4-FFF2-40B4-BE49-F238E27FC236}">
                <a16:creationId xmlns:a16="http://schemas.microsoft.com/office/drawing/2014/main" id="{4D838B1D-E9A6-19AF-A21B-3FD7619EC436}"/>
              </a:ext>
            </a:extLst>
          </p:cNvPr>
          <p:cNvPicPr>
            <a:picLocks noChangeAspect="1"/>
          </p:cNvPicPr>
          <p:nvPr/>
        </p:nvPicPr>
        <p:blipFill>
          <a:blip r:embed="rId3">
            <a:extLst>
              <a:ext uri="{837473B0-CC2E-450A-ABE3-18F120FF3D39}">
                <a1611:picAttrSrcUrl xmlns:a1611="http://schemas.microsoft.com/office/drawing/2016/11/main" r:id="rId4"/>
              </a:ext>
            </a:extLst>
          </a:blip>
          <a:srcRect t="7865" b="7865"/>
          <a:stretch/>
        </p:blipFill>
        <p:spPr>
          <a:xfrm>
            <a:off x="20" y="10"/>
            <a:ext cx="12191980" cy="6857989"/>
          </a:xfrm>
          <a:prstGeom prst="rect">
            <a:avLst/>
          </a:prstGeom>
        </p:spPr>
      </p:pic>
      <p:grpSp>
        <p:nvGrpSpPr>
          <p:cNvPr id="633" name="Group 632">
            <a:extLst>
              <a:ext uri="{FF2B5EF4-FFF2-40B4-BE49-F238E27FC236}">
                <a16:creationId xmlns:a16="http://schemas.microsoft.com/office/drawing/2014/main" id="{386FCB15-7F30-4453-B0F7-4BEB5EB6FB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68" name="Straight Connector 567">
              <a:extLst>
                <a:ext uri="{FF2B5EF4-FFF2-40B4-BE49-F238E27FC236}">
                  <a16:creationId xmlns:a16="http://schemas.microsoft.com/office/drawing/2014/main" id="{0E7FF6A1-5529-4745-8840-FDFB9CF235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73D5344A-2D09-4646-B218-0884CAAAEA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088AA05E-54CF-40DF-89D5-6E191DC0A6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646F284F-3157-49A5-8DA6-BF205C574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C5751065-B160-4925-846B-A6D588840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24E1489A-F3EF-42BF-84CB-6BB9203D6C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F138BC36-8129-4866-9D4A-F966FB592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8F2BC849-BEF7-4E50-9A60-48119FBD15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7DCB4417-C230-4602-AB86-2269C3EA1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050E9A4F-55AE-45D6-B44E-05A490A6C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3D7BBCCD-A1AE-4BFA-80F7-46BE8098AF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0F8B2CF2-81C9-4A74-A490-2BD6CD3B12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75DCB727-D275-4817-B971-D9BB4F5B71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ABA80A43-0A4B-47A9-897D-3250BB7196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7CAC5A38-B877-4D02-9F87-FBB869B596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D32F9102-545F-491E-B1B4-2263E5F83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7FE5AF7E-DC93-4AC8-A2E8-757DE86C9F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Straight Connector 633">
              <a:extLst>
                <a:ext uri="{FF2B5EF4-FFF2-40B4-BE49-F238E27FC236}">
                  <a16:creationId xmlns:a16="http://schemas.microsoft.com/office/drawing/2014/main" id="{E6E45B1B-C6E0-4BEA-B1E7-336F18C6C4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6ACED6DF-BA5E-4A18-83F7-81BAA16C78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Straight Connector 634">
              <a:extLst>
                <a:ext uri="{FF2B5EF4-FFF2-40B4-BE49-F238E27FC236}">
                  <a16:creationId xmlns:a16="http://schemas.microsoft.com/office/drawing/2014/main" id="{B4C6C403-CCA8-4F3C-B05E-41B2D4D9CB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51E90276-C421-4004-A8A9-D20FA899B5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Straight Connector 635">
              <a:extLst>
                <a:ext uri="{FF2B5EF4-FFF2-40B4-BE49-F238E27FC236}">
                  <a16:creationId xmlns:a16="http://schemas.microsoft.com/office/drawing/2014/main" id="{05363102-1D9A-462A-B5E2-8D3018B9AF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B1878078-BE67-48E4-A68A-3803731693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Straight Connector 636">
              <a:extLst>
                <a:ext uri="{FF2B5EF4-FFF2-40B4-BE49-F238E27FC236}">
                  <a16:creationId xmlns:a16="http://schemas.microsoft.com/office/drawing/2014/main" id="{3F129970-7AA8-4010-BAA9-250B294119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8517EE9A-5ABB-4AAE-B1C1-BC4082C54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529B555D-24AD-4FD6-8248-9ED911F7CE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13D64E16-87AC-4CE5-866C-6B59AD5F0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5F483F33-5BEF-4FE4-99FF-136332EFB8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84747797-C3EA-43C3-B21A-68EE6961F1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2F36F2F3-4904-4675-9844-8913BAB9F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5E33543B-C412-47F5-A29B-84867FDB8B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638" name="Flowchart: Document 637">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itle 1">
            <a:extLst>
              <a:ext uri="{FF2B5EF4-FFF2-40B4-BE49-F238E27FC236}">
                <a16:creationId xmlns:a16="http://schemas.microsoft.com/office/drawing/2014/main" id="{3AB43B51-CF0B-8605-6DCE-E3B4DE9DB963}"/>
              </a:ext>
            </a:extLst>
          </p:cNvPr>
          <p:cNvSpPr>
            <a:spLocks noGrp="1"/>
          </p:cNvSpPr>
          <p:nvPr>
            <p:ph type="title"/>
          </p:nvPr>
        </p:nvSpPr>
        <p:spPr>
          <a:xfrm>
            <a:off x="684226" y="3124200"/>
            <a:ext cx="4425272" cy="2473223"/>
          </a:xfrm>
        </p:spPr>
        <p:txBody>
          <a:bodyPr vert="horz" lIns="91440" tIns="45720" rIns="91440" bIns="45720" rtlCol="0" anchor="t">
            <a:normAutofit/>
          </a:bodyPr>
          <a:lstStyle/>
          <a:p>
            <a:r>
              <a:rPr lang="en-US" sz="5400" b="1" dirty="0"/>
              <a:t>THANK YOU</a:t>
            </a:r>
            <a:br>
              <a:rPr lang="en-US" sz="5400" dirty="0"/>
            </a:br>
            <a:endParaRPr lang="en-US" sz="5400" dirty="0"/>
          </a:p>
        </p:txBody>
      </p:sp>
    </p:spTree>
    <p:extLst>
      <p:ext uri="{BB962C8B-B14F-4D97-AF65-F5344CB8AC3E}">
        <p14:creationId xmlns:p14="http://schemas.microsoft.com/office/powerpoint/2010/main" val="3154266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2" name="Group 51">
            <a:extLst>
              <a:ext uri="{FF2B5EF4-FFF2-40B4-BE49-F238E27FC236}">
                <a16:creationId xmlns:a16="http://schemas.microsoft.com/office/drawing/2014/main" id="{1CA5A2BA-DBDE-4483-82BC-E9AC301143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06C13366-AD70-4B62-BC2D-121247683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5A631E8-02ED-4AB6-AD22-F04F50899C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4A3F83A-6855-4849-BB65-3B48B71584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858E793-99E8-4700-BF43-6E263DF938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95BBFA0-8283-4266-8E61-C48782219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CCB7AB0-37F1-4D1C-A2F3-2AE9EEF13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F37B60A-7DFD-4A1A-A504-357840BD19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3F1AB2E-8A25-4A9D-B0CA-BEBF4DC6FA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AEFA06E-0412-4727-B333-737F2D7392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9A6D96B-F4B8-44CD-96D8-BCF924424D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D48E628-DF57-4837-8069-6BC964F64C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0EAE112-999F-427B-9945-C7800E78F0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B348351-098D-4A1D-AEEB-2417AC4391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617C746-B35A-4AEC-A518-1CD38697E1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52162B3-D9B6-47E4-86D7-09F14EA0D9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B506092-8E34-4C0E-8639-F64B909344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8CF7A3D-5119-4D17-B141-D99675AEC8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581F098-4A0D-409C-9B54-3C79DE50F1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164028F-04CB-42A2-AF06-EEBCC35A8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61A63DE-8636-4F3E-98FB-5D6CAC0889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9660058-EAEB-4649-9D36-1D8DD7C016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EAF5109-018D-477A-B22E-BF32C6F85E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E57E5B2-B4FE-4110-9EC3-B53598CBCD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E4AEBE5-F22C-4C8A-85E1-C859861F8C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64DC65-C30F-4631-86AF-45EDDDF88C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3334650-6CB8-4DA8-8BD7-46E333496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2C9476D-7C51-4B6D-9157-3A26FE7BC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27EF706-D10E-4C48-8C99-7C7C2435B2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E405583-CFCC-42C4-BD0F-8DEF36910D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2AEF53F-FCA7-42EC-979B-F9D1663A53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B4AA1A4-0C25-4D3A-BAB9-B8FAA9169B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84">
            <a:extLst>
              <a:ext uri="{FF2B5EF4-FFF2-40B4-BE49-F238E27FC236}">
                <a16:creationId xmlns:a16="http://schemas.microsoft.com/office/drawing/2014/main" id="{53DA7024-E510-4B81-9D55-662B65F93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7290691" y="-2812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2C09FDA-98FE-CD90-61B2-D11E21515014}"/>
              </a:ext>
            </a:extLst>
          </p:cNvPr>
          <p:cNvSpPr>
            <a:spLocks noGrp="1"/>
          </p:cNvSpPr>
          <p:nvPr>
            <p:ph type="title"/>
          </p:nvPr>
        </p:nvSpPr>
        <p:spPr>
          <a:xfrm>
            <a:off x="4966128" y="710685"/>
            <a:ext cx="6362524" cy="5803882"/>
          </a:xfrm>
        </p:spPr>
        <p:txBody>
          <a:bodyPr anchor="ctr">
            <a:normAutofit/>
          </a:bodyPr>
          <a:lstStyle/>
          <a:p>
            <a:r>
              <a:rPr lang="en-US" sz="4500" b="1" dirty="0">
                <a:latin typeface="Grandview"/>
              </a:rPr>
              <a:t>Agenda</a:t>
            </a:r>
          </a:p>
        </p:txBody>
      </p:sp>
      <p:sp>
        <p:nvSpPr>
          <p:cNvPr id="4" name="Arrow: Circular 3">
            <a:extLst>
              <a:ext uri="{FF2B5EF4-FFF2-40B4-BE49-F238E27FC236}">
                <a16:creationId xmlns:a16="http://schemas.microsoft.com/office/drawing/2014/main" id="{C2A4CA31-754F-416B-8DFB-49D66130CB8C}"/>
              </a:ext>
            </a:extLst>
          </p:cNvPr>
          <p:cNvSpPr/>
          <p:nvPr/>
        </p:nvSpPr>
        <p:spPr>
          <a:xfrm>
            <a:off x="3238856" y="988508"/>
            <a:ext cx="5648391" cy="5668666"/>
          </a:xfrm>
          <a:prstGeom prst="circularArrow">
            <a:avLst>
              <a:gd name="adj1" fmla="val 5544"/>
              <a:gd name="adj2" fmla="val 330680"/>
              <a:gd name="adj3" fmla="val 14531955"/>
              <a:gd name="adj4" fmla="val 16940985"/>
              <a:gd name="adj5" fmla="val 5757"/>
            </a:avLst>
          </a:prstGeom>
          <a:scene3d>
            <a:camera prst="orthographicFront"/>
            <a:lightRig rig="threePt" dir="t">
              <a:rot lat="0" lon="0" rev="7500000"/>
            </a:lightRig>
          </a:scene3d>
          <a:sp3d z="-152400" extrusionH="63500" prstMaterial="matte">
            <a:bevelT w="144450" h="6350" prst="relaxedInset"/>
            <a:contourClr>
              <a:schemeClr val="bg1"/>
            </a:contourClr>
          </a:sp3d>
        </p:spPr>
        <p:style>
          <a:lnRef idx="0">
            <a:schemeClr val="dk2">
              <a:hueOff val="0"/>
              <a:satOff val="0"/>
              <a:lumOff val="0"/>
              <a:alphaOff val="0"/>
            </a:schemeClr>
          </a:lnRef>
          <a:fillRef idx="3">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AU"/>
          </a:p>
        </p:txBody>
      </p:sp>
      <p:sp>
        <p:nvSpPr>
          <p:cNvPr id="6" name="Freeform: Shape 5">
            <a:extLst>
              <a:ext uri="{FF2B5EF4-FFF2-40B4-BE49-F238E27FC236}">
                <a16:creationId xmlns:a16="http://schemas.microsoft.com/office/drawing/2014/main" id="{46EFB8B9-E1AE-4368-97B4-65D82C1D8FD9}"/>
              </a:ext>
            </a:extLst>
          </p:cNvPr>
          <p:cNvSpPr/>
          <p:nvPr/>
        </p:nvSpPr>
        <p:spPr>
          <a:xfrm>
            <a:off x="5241280" y="948977"/>
            <a:ext cx="1738299" cy="872270"/>
          </a:xfrm>
          <a:custGeom>
            <a:avLst/>
            <a:gdLst>
              <a:gd name="connsiteX0" fmla="*/ 0 w 1600522"/>
              <a:gd name="connsiteY0" fmla="*/ 133380 h 800261"/>
              <a:gd name="connsiteX1" fmla="*/ 133380 w 1600522"/>
              <a:gd name="connsiteY1" fmla="*/ 0 h 800261"/>
              <a:gd name="connsiteX2" fmla="*/ 1467142 w 1600522"/>
              <a:gd name="connsiteY2" fmla="*/ 0 h 800261"/>
              <a:gd name="connsiteX3" fmla="*/ 1600522 w 1600522"/>
              <a:gd name="connsiteY3" fmla="*/ 133380 h 800261"/>
              <a:gd name="connsiteX4" fmla="*/ 1600522 w 1600522"/>
              <a:gd name="connsiteY4" fmla="*/ 666881 h 800261"/>
              <a:gd name="connsiteX5" fmla="*/ 1467142 w 1600522"/>
              <a:gd name="connsiteY5" fmla="*/ 800261 h 800261"/>
              <a:gd name="connsiteX6" fmla="*/ 133380 w 1600522"/>
              <a:gd name="connsiteY6" fmla="*/ 800261 h 800261"/>
              <a:gd name="connsiteX7" fmla="*/ 0 w 1600522"/>
              <a:gd name="connsiteY7" fmla="*/ 666881 h 800261"/>
              <a:gd name="connsiteX8" fmla="*/ 0 w 1600522"/>
              <a:gd name="connsiteY8" fmla="*/ 133380 h 80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522" h="800261">
                <a:moveTo>
                  <a:pt x="0" y="133380"/>
                </a:moveTo>
                <a:cubicBezTo>
                  <a:pt x="0" y="59716"/>
                  <a:pt x="59716" y="0"/>
                  <a:pt x="133380" y="0"/>
                </a:cubicBezTo>
                <a:lnTo>
                  <a:pt x="1467142" y="0"/>
                </a:lnTo>
                <a:cubicBezTo>
                  <a:pt x="1540806" y="0"/>
                  <a:pt x="1600522" y="59716"/>
                  <a:pt x="1600522" y="133380"/>
                </a:cubicBezTo>
                <a:lnTo>
                  <a:pt x="1600522" y="666881"/>
                </a:lnTo>
                <a:cubicBezTo>
                  <a:pt x="1600522" y="740545"/>
                  <a:pt x="1540806" y="800261"/>
                  <a:pt x="1467142" y="800261"/>
                </a:cubicBezTo>
                <a:lnTo>
                  <a:pt x="133380" y="800261"/>
                </a:lnTo>
                <a:cubicBezTo>
                  <a:pt x="59716" y="800261"/>
                  <a:pt x="0" y="740545"/>
                  <a:pt x="0" y="666881"/>
                </a:cubicBezTo>
                <a:lnTo>
                  <a:pt x="0" y="133380"/>
                </a:lnTo>
                <a:close/>
              </a:path>
            </a:pathLst>
          </a:custGeom>
          <a:scene3d>
            <a:camera prst="orthographicFront"/>
            <a:lightRig rig="threePt" dir="t">
              <a:rot lat="0" lon="0" rev="7500000"/>
            </a:lightRig>
          </a:scene3d>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96216" tIns="96216" rIns="96216" bIns="96216" numCol="1" spcCol="1270" anchor="ctr" anchorCtr="0">
            <a:noAutofit/>
          </a:bodyPr>
          <a:lstStyle/>
          <a:p>
            <a:pPr marL="0" lvl="0" indent="0" algn="ctr" defTabSz="666750">
              <a:lnSpc>
                <a:spcPct val="90000"/>
              </a:lnSpc>
              <a:spcBef>
                <a:spcPct val="0"/>
              </a:spcBef>
              <a:spcAft>
                <a:spcPct val="35000"/>
              </a:spcAft>
              <a:buNone/>
            </a:pPr>
            <a:r>
              <a:rPr lang="en-US" sz="1500" kern="1200" dirty="0"/>
              <a:t>Problem </a:t>
            </a:r>
            <a:r>
              <a:rPr lang="en-US" sz="1500" kern="1200" dirty="0">
                <a:latin typeface="Grandview"/>
              </a:rPr>
              <a:t>Statements</a:t>
            </a:r>
            <a:endParaRPr lang="en-US" sz="1500" kern="1200" dirty="0"/>
          </a:p>
        </p:txBody>
      </p:sp>
      <p:sp>
        <p:nvSpPr>
          <p:cNvPr id="7" name="Freeform: Shape 6">
            <a:extLst>
              <a:ext uri="{FF2B5EF4-FFF2-40B4-BE49-F238E27FC236}">
                <a16:creationId xmlns:a16="http://schemas.microsoft.com/office/drawing/2014/main" id="{1F6A2043-0551-236E-97E8-1D8B3508255A}"/>
              </a:ext>
            </a:extLst>
          </p:cNvPr>
          <p:cNvSpPr/>
          <p:nvPr/>
        </p:nvSpPr>
        <p:spPr>
          <a:xfrm>
            <a:off x="7580306" y="2554515"/>
            <a:ext cx="1738299" cy="872270"/>
          </a:xfrm>
          <a:custGeom>
            <a:avLst/>
            <a:gdLst>
              <a:gd name="connsiteX0" fmla="*/ 0 w 1600522"/>
              <a:gd name="connsiteY0" fmla="*/ 133380 h 800261"/>
              <a:gd name="connsiteX1" fmla="*/ 133380 w 1600522"/>
              <a:gd name="connsiteY1" fmla="*/ 0 h 800261"/>
              <a:gd name="connsiteX2" fmla="*/ 1467142 w 1600522"/>
              <a:gd name="connsiteY2" fmla="*/ 0 h 800261"/>
              <a:gd name="connsiteX3" fmla="*/ 1600522 w 1600522"/>
              <a:gd name="connsiteY3" fmla="*/ 133380 h 800261"/>
              <a:gd name="connsiteX4" fmla="*/ 1600522 w 1600522"/>
              <a:gd name="connsiteY4" fmla="*/ 666881 h 800261"/>
              <a:gd name="connsiteX5" fmla="*/ 1467142 w 1600522"/>
              <a:gd name="connsiteY5" fmla="*/ 800261 h 800261"/>
              <a:gd name="connsiteX6" fmla="*/ 133380 w 1600522"/>
              <a:gd name="connsiteY6" fmla="*/ 800261 h 800261"/>
              <a:gd name="connsiteX7" fmla="*/ 0 w 1600522"/>
              <a:gd name="connsiteY7" fmla="*/ 666881 h 800261"/>
              <a:gd name="connsiteX8" fmla="*/ 0 w 1600522"/>
              <a:gd name="connsiteY8" fmla="*/ 133380 h 80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522" h="800261">
                <a:moveTo>
                  <a:pt x="0" y="133380"/>
                </a:moveTo>
                <a:cubicBezTo>
                  <a:pt x="0" y="59716"/>
                  <a:pt x="59716" y="0"/>
                  <a:pt x="133380" y="0"/>
                </a:cubicBezTo>
                <a:lnTo>
                  <a:pt x="1467142" y="0"/>
                </a:lnTo>
                <a:cubicBezTo>
                  <a:pt x="1540806" y="0"/>
                  <a:pt x="1600522" y="59716"/>
                  <a:pt x="1600522" y="133380"/>
                </a:cubicBezTo>
                <a:lnTo>
                  <a:pt x="1600522" y="666881"/>
                </a:lnTo>
                <a:cubicBezTo>
                  <a:pt x="1600522" y="740545"/>
                  <a:pt x="1540806" y="800261"/>
                  <a:pt x="1467142" y="800261"/>
                </a:cubicBezTo>
                <a:lnTo>
                  <a:pt x="133380" y="800261"/>
                </a:lnTo>
                <a:cubicBezTo>
                  <a:pt x="59716" y="800261"/>
                  <a:pt x="0" y="740545"/>
                  <a:pt x="0" y="666881"/>
                </a:cubicBezTo>
                <a:lnTo>
                  <a:pt x="0" y="133380"/>
                </a:lnTo>
                <a:close/>
              </a:path>
            </a:pathLst>
          </a:custGeom>
          <a:scene3d>
            <a:camera prst="orthographicFront"/>
            <a:lightRig rig="threePt" dir="t">
              <a:rot lat="0" lon="0" rev="7500000"/>
            </a:lightRig>
          </a:scene3d>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96216" tIns="96216" rIns="96216" bIns="96216" numCol="1" spcCol="1270" anchor="ctr" anchorCtr="0">
            <a:noAutofit/>
          </a:bodyPr>
          <a:lstStyle/>
          <a:p>
            <a:pPr marL="0" lvl="0" indent="0" algn="ctr" defTabSz="666750">
              <a:lnSpc>
                <a:spcPct val="90000"/>
              </a:lnSpc>
              <a:spcBef>
                <a:spcPct val="0"/>
              </a:spcBef>
              <a:spcAft>
                <a:spcPct val="35000"/>
              </a:spcAft>
              <a:buNone/>
            </a:pPr>
            <a:r>
              <a:rPr lang="en-US" sz="1500" kern="1200"/>
              <a:t>Stakeholders</a:t>
            </a:r>
          </a:p>
        </p:txBody>
      </p:sp>
      <p:sp>
        <p:nvSpPr>
          <p:cNvPr id="8" name="Freeform: Shape 7">
            <a:extLst>
              <a:ext uri="{FF2B5EF4-FFF2-40B4-BE49-F238E27FC236}">
                <a16:creationId xmlns:a16="http://schemas.microsoft.com/office/drawing/2014/main" id="{598650E4-2B74-59AC-4C6B-5759804D9EFE}"/>
              </a:ext>
            </a:extLst>
          </p:cNvPr>
          <p:cNvSpPr/>
          <p:nvPr/>
        </p:nvSpPr>
        <p:spPr>
          <a:xfrm>
            <a:off x="7510719" y="4617598"/>
            <a:ext cx="1738299" cy="872270"/>
          </a:xfrm>
          <a:custGeom>
            <a:avLst/>
            <a:gdLst>
              <a:gd name="connsiteX0" fmla="*/ 0 w 1600522"/>
              <a:gd name="connsiteY0" fmla="*/ 133380 h 800261"/>
              <a:gd name="connsiteX1" fmla="*/ 133380 w 1600522"/>
              <a:gd name="connsiteY1" fmla="*/ 0 h 800261"/>
              <a:gd name="connsiteX2" fmla="*/ 1467142 w 1600522"/>
              <a:gd name="connsiteY2" fmla="*/ 0 h 800261"/>
              <a:gd name="connsiteX3" fmla="*/ 1600522 w 1600522"/>
              <a:gd name="connsiteY3" fmla="*/ 133380 h 800261"/>
              <a:gd name="connsiteX4" fmla="*/ 1600522 w 1600522"/>
              <a:gd name="connsiteY4" fmla="*/ 666881 h 800261"/>
              <a:gd name="connsiteX5" fmla="*/ 1467142 w 1600522"/>
              <a:gd name="connsiteY5" fmla="*/ 800261 h 800261"/>
              <a:gd name="connsiteX6" fmla="*/ 133380 w 1600522"/>
              <a:gd name="connsiteY6" fmla="*/ 800261 h 800261"/>
              <a:gd name="connsiteX7" fmla="*/ 0 w 1600522"/>
              <a:gd name="connsiteY7" fmla="*/ 666881 h 800261"/>
              <a:gd name="connsiteX8" fmla="*/ 0 w 1600522"/>
              <a:gd name="connsiteY8" fmla="*/ 133380 h 80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522" h="800261">
                <a:moveTo>
                  <a:pt x="0" y="133380"/>
                </a:moveTo>
                <a:cubicBezTo>
                  <a:pt x="0" y="59716"/>
                  <a:pt x="59716" y="0"/>
                  <a:pt x="133380" y="0"/>
                </a:cubicBezTo>
                <a:lnTo>
                  <a:pt x="1467142" y="0"/>
                </a:lnTo>
                <a:cubicBezTo>
                  <a:pt x="1540806" y="0"/>
                  <a:pt x="1600522" y="59716"/>
                  <a:pt x="1600522" y="133380"/>
                </a:cubicBezTo>
                <a:lnTo>
                  <a:pt x="1600522" y="666881"/>
                </a:lnTo>
                <a:cubicBezTo>
                  <a:pt x="1600522" y="740545"/>
                  <a:pt x="1540806" y="800261"/>
                  <a:pt x="1467142" y="800261"/>
                </a:cubicBezTo>
                <a:lnTo>
                  <a:pt x="133380" y="800261"/>
                </a:lnTo>
                <a:cubicBezTo>
                  <a:pt x="59716" y="800261"/>
                  <a:pt x="0" y="740545"/>
                  <a:pt x="0" y="666881"/>
                </a:cubicBezTo>
                <a:lnTo>
                  <a:pt x="0" y="133380"/>
                </a:lnTo>
                <a:close/>
              </a:path>
            </a:pathLst>
          </a:custGeom>
          <a:scene3d>
            <a:camera prst="orthographicFront"/>
            <a:lightRig rig="threePt" dir="t">
              <a:rot lat="0" lon="0" rev="7500000"/>
            </a:lightRig>
          </a:scene3d>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96216" tIns="96216" rIns="96216" bIns="96216" numCol="1" spcCol="1270" anchor="ctr" anchorCtr="0">
            <a:noAutofit/>
          </a:bodyPr>
          <a:lstStyle/>
          <a:p>
            <a:pPr marL="0" lvl="0" indent="0" algn="ctr" defTabSz="666750">
              <a:lnSpc>
                <a:spcPct val="90000"/>
              </a:lnSpc>
              <a:spcBef>
                <a:spcPct val="0"/>
              </a:spcBef>
              <a:spcAft>
                <a:spcPct val="35000"/>
              </a:spcAft>
              <a:buNone/>
            </a:pPr>
            <a:r>
              <a:rPr lang="en-US" sz="1500" kern="1200" dirty="0"/>
              <a:t>Business and Data Questions</a:t>
            </a:r>
          </a:p>
        </p:txBody>
      </p:sp>
      <p:sp>
        <p:nvSpPr>
          <p:cNvPr id="9" name="Freeform: Shape 8">
            <a:extLst>
              <a:ext uri="{FF2B5EF4-FFF2-40B4-BE49-F238E27FC236}">
                <a16:creationId xmlns:a16="http://schemas.microsoft.com/office/drawing/2014/main" id="{C64E2604-7814-A567-7123-AA937BE2BAFA}"/>
              </a:ext>
            </a:extLst>
          </p:cNvPr>
          <p:cNvSpPr/>
          <p:nvPr/>
        </p:nvSpPr>
        <p:spPr>
          <a:xfrm>
            <a:off x="4984055" y="5869492"/>
            <a:ext cx="1738299" cy="872270"/>
          </a:xfrm>
          <a:custGeom>
            <a:avLst/>
            <a:gdLst>
              <a:gd name="connsiteX0" fmla="*/ 0 w 1600522"/>
              <a:gd name="connsiteY0" fmla="*/ 133380 h 800261"/>
              <a:gd name="connsiteX1" fmla="*/ 133380 w 1600522"/>
              <a:gd name="connsiteY1" fmla="*/ 0 h 800261"/>
              <a:gd name="connsiteX2" fmla="*/ 1467142 w 1600522"/>
              <a:gd name="connsiteY2" fmla="*/ 0 h 800261"/>
              <a:gd name="connsiteX3" fmla="*/ 1600522 w 1600522"/>
              <a:gd name="connsiteY3" fmla="*/ 133380 h 800261"/>
              <a:gd name="connsiteX4" fmla="*/ 1600522 w 1600522"/>
              <a:gd name="connsiteY4" fmla="*/ 666881 h 800261"/>
              <a:gd name="connsiteX5" fmla="*/ 1467142 w 1600522"/>
              <a:gd name="connsiteY5" fmla="*/ 800261 h 800261"/>
              <a:gd name="connsiteX6" fmla="*/ 133380 w 1600522"/>
              <a:gd name="connsiteY6" fmla="*/ 800261 h 800261"/>
              <a:gd name="connsiteX7" fmla="*/ 0 w 1600522"/>
              <a:gd name="connsiteY7" fmla="*/ 666881 h 800261"/>
              <a:gd name="connsiteX8" fmla="*/ 0 w 1600522"/>
              <a:gd name="connsiteY8" fmla="*/ 133380 h 80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522" h="800261">
                <a:moveTo>
                  <a:pt x="0" y="133380"/>
                </a:moveTo>
                <a:cubicBezTo>
                  <a:pt x="0" y="59716"/>
                  <a:pt x="59716" y="0"/>
                  <a:pt x="133380" y="0"/>
                </a:cubicBezTo>
                <a:lnTo>
                  <a:pt x="1467142" y="0"/>
                </a:lnTo>
                <a:cubicBezTo>
                  <a:pt x="1540806" y="0"/>
                  <a:pt x="1600522" y="59716"/>
                  <a:pt x="1600522" y="133380"/>
                </a:cubicBezTo>
                <a:lnTo>
                  <a:pt x="1600522" y="666881"/>
                </a:lnTo>
                <a:cubicBezTo>
                  <a:pt x="1600522" y="740545"/>
                  <a:pt x="1540806" y="800261"/>
                  <a:pt x="1467142" y="800261"/>
                </a:cubicBezTo>
                <a:lnTo>
                  <a:pt x="133380" y="800261"/>
                </a:lnTo>
                <a:cubicBezTo>
                  <a:pt x="59716" y="800261"/>
                  <a:pt x="0" y="740545"/>
                  <a:pt x="0" y="666881"/>
                </a:cubicBezTo>
                <a:lnTo>
                  <a:pt x="0" y="133380"/>
                </a:lnTo>
                <a:close/>
              </a:path>
            </a:pathLst>
          </a:custGeom>
          <a:scene3d>
            <a:camera prst="orthographicFront"/>
            <a:lightRig rig="threePt" dir="t">
              <a:rot lat="0" lon="0" rev="7500000"/>
            </a:lightRig>
          </a:scene3d>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96216" tIns="96216" rIns="96216" bIns="96216" numCol="1" spcCol="1270" anchor="ctr" anchorCtr="0">
            <a:noAutofit/>
          </a:bodyPr>
          <a:lstStyle/>
          <a:p>
            <a:pPr marL="0" lvl="0" indent="0" algn="ctr" defTabSz="666750">
              <a:lnSpc>
                <a:spcPct val="90000"/>
              </a:lnSpc>
              <a:spcBef>
                <a:spcPct val="0"/>
              </a:spcBef>
              <a:spcAft>
                <a:spcPct val="35000"/>
              </a:spcAft>
              <a:buNone/>
            </a:pPr>
            <a:r>
              <a:rPr lang="en-US" sz="1500" kern="1200" dirty="0"/>
              <a:t>Data Science Process</a:t>
            </a:r>
          </a:p>
        </p:txBody>
      </p:sp>
      <p:sp>
        <p:nvSpPr>
          <p:cNvPr id="10" name="Freeform: Shape 9">
            <a:extLst>
              <a:ext uri="{FF2B5EF4-FFF2-40B4-BE49-F238E27FC236}">
                <a16:creationId xmlns:a16="http://schemas.microsoft.com/office/drawing/2014/main" id="{345285EB-C6C0-0760-21F9-481651F6C929}"/>
              </a:ext>
            </a:extLst>
          </p:cNvPr>
          <p:cNvSpPr/>
          <p:nvPr/>
        </p:nvSpPr>
        <p:spPr>
          <a:xfrm>
            <a:off x="2773378" y="4387544"/>
            <a:ext cx="1738299" cy="872270"/>
          </a:xfrm>
          <a:custGeom>
            <a:avLst/>
            <a:gdLst>
              <a:gd name="connsiteX0" fmla="*/ 0 w 1600522"/>
              <a:gd name="connsiteY0" fmla="*/ 133380 h 800261"/>
              <a:gd name="connsiteX1" fmla="*/ 133380 w 1600522"/>
              <a:gd name="connsiteY1" fmla="*/ 0 h 800261"/>
              <a:gd name="connsiteX2" fmla="*/ 1467142 w 1600522"/>
              <a:gd name="connsiteY2" fmla="*/ 0 h 800261"/>
              <a:gd name="connsiteX3" fmla="*/ 1600522 w 1600522"/>
              <a:gd name="connsiteY3" fmla="*/ 133380 h 800261"/>
              <a:gd name="connsiteX4" fmla="*/ 1600522 w 1600522"/>
              <a:gd name="connsiteY4" fmla="*/ 666881 h 800261"/>
              <a:gd name="connsiteX5" fmla="*/ 1467142 w 1600522"/>
              <a:gd name="connsiteY5" fmla="*/ 800261 h 800261"/>
              <a:gd name="connsiteX6" fmla="*/ 133380 w 1600522"/>
              <a:gd name="connsiteY6" fmla="*/ 800261 h 800261"/>
              <a:gd name="connsiteX7" fmla="*/ 0 w 1600522"/>
              <a:gd name="connsiteY7" fmla="*/ 666881 h 800261"/>
              <a:gd name="connsiteX8" fmla="*/ 0 w 1600522"/>
              <a:gd name="connsiteY8" fmla="*/ 133380 h 80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522" h="800261">
                <a:moveTo>
                  <a:pt x="0" y="133380"/>
                </a:moveTo>
                <a:cubicBezTo>
                  <a:pt x="0" y="59716"/>
                  <a:pt x="59716" y="0"/>
                  <a:pt x="133380" y="0"/>
                </a:cubicBezTo>
                <a:lnTo>
                  <a:pt x="1467142" y="0"/>
                </a:lnTo>
                <a:cubicBezTo>
                  <a:pt x="1540806" y="0"/>
                  <a:pt x="1600522" y="59716"/>
                  <a:pt x="1600522" y="133380"/>
                </a:cubicBezTo>
                <a:lnTo>
                  <a:pt x="1600522" y="666881"/>
                </a:lnTo>
                <a:cubicBezTo>
                  <a:pt x="1600522" y="740545"/>
                  <a:pt x="1540806" y="800261"/>
                  <a:pt x="1467142" y="800261"/>
                </a:cubicBezTo>
                <a:lnTo>
                  <a:pt x="133380" y="800261"/>
                </a:lnTo>
                <a:cubicBezTo>
                  <a:pt x="59716" y="800261"/>
                  <a:pt x="0" y="740545"/>
                  <a:pt x="0" y="666881"/>
                </a:cubicBezTo>
                <a:lnTo>
                  <a:pt x="0" y="133380"/>
                </a:lnTo>
                <a:close/>
              </a:path>
            </a:pathLst>
          </a:custGeom>
          <a:scene3d>
            <a:camera prst="orthographicFront"/>
            <a:lightRig rig="threePt" dir="t">
              <a:rot lat="0" lon="0" rev="7500000"/>
            </a:lightRig>
          </a:scene3d>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96216" tIns="96216" rIns="96216" bIns="96216" numCol="1" spcCol="1270" anchor="ctr" anchorCtr="0">
            <a:noAutofit/>
          </a:bodyPr>
          <a:lstStyle/>
          <a:p>
            <a:pPr marL="0" lvl="0" indent="0" algn="ctr" defTabSz="666750">
              <a:lnSpc>
                <a:spcPct val="90000"/>
              </a:lnSpc>
              <a:spcBef>
                <a:spcPct val="0"/>
              </a:spcBef>
              <a:spcAft>
                <a:spcPct val="35000"/>
              </a:spcAft>
              <a:buNone/>
            </a:pPr>
            <a:r>
              <a:rPr lang="en-US" sz="1500" kern="1200" dirty="0"/>
              <a:t>Modelling</a:t>
            </a:r>
          </a:p>
        </p:txBody>
      </p:sp>
      <p:sp>
        <p:nvSpPr>
          <p:cNvPr id="11" name="Freeform: Shape 10">
            <a:extLst>
              <a:ext uri="{FF2B5EF4-FFF2-40B4-BE49-F238E27FC236}">
                <a16:creationId xmlns:a16="http://schemas.microsoft.com/office/drawing/2014/main" id="{C7B9712D-9EEB-6BB7-DFEE-51C9129E6107}"/>
              </a:ext>
            </a:extLst>
          </p:cNvPr>
          <p:cNvSpPr/>
          <p:nvPr/>
        </p:nvSpPr>
        <p:spPr>
          <a:xfrm>
            <a:off x="2909040" y="2101197"/>
            <a:ext cx="1738299" cy="872270"/>
          </a:xfrm>
          <a:custGeom>
            <a:avLst/>
            <a:gdLst>
              <a:gd name="connsiteX0" fmla="*/ 0 w 1600522"/>
              <a:gd name="connsiteY0" fmla="*/ 133380 h 800261"/>
              <a:gd name="connsiteX1" fmla="*/ 133380 w 1600522"/>
              <a:gd name="connsiteY1" fmla="*/ 0 h 800261"/>
              <a:gd name="connsiteX2" fmla="*/ 1467142 w 1600522"/>
              <a:gd name="connsiteY2" fmla="*/ 0 h 800261"/>
              <a:gd name="connsiteX3" fmla="*/ 1600522 w 1600522"/>
              <a:gd name="connsiteY3" fmla="*/ 133380 h 800261"/>
              <a:gd name="connsiteX4" fmla="*/ 1600522 w 1600522"/>
              <a:gd name="connsiteY4" fmla="*/ 666881 h 800261"/>
              <a:gd name="connsiteX5" fmla="*/ 1467142 w 1600522"/>
              <a:gd name="connsiteY5" fmla="*/ 800261 h 800261"/>
              <a:gd name="connsiteX6" fmla="*/ 133380 w 1600522"/>
              <a:gd name="connsiteY6" fmla="*/ 800261 h 800261"/>
              <a:gd name="connsiteX7" fmla="*/ 0 w 1600522"/>
              <a:gd name="connsiteY7" fmla="*/ 666881 h 800261"/>
              <a:gd name="connsiteX8" fmla="*/ 0 w 1600522"/>
              <a:gd name="connsiteY8" fmla="*/ 133380 h 80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522" h="800261">
                <a:moveTo>
                  <a:pt x="0" y="133380"/>
                </a:moveTo>
                <a:cubicBezTo>
                  <a:pt x="0" y="59716"/>
                  <a:pt x="59716" y="0"/>
                  <a:pt x="133380" y="0"/>
                </a:cubicBezTo>
                <a:lnTo>
                  <a:pt x="1467142" y="0"/>
                </a:lnTo>
                <a:cubicBezTo>
                  <a:pt x="1540806" y="0"/>
                  <a:pt x="1600522" y="59716"/>
                  <a:pt x="1600522" y="133380"/>
                </a:cubicBezTo>
                <a:lnTo>
                  <a:pt x="1600522" y="666881"/>
                </a:lnTo>
                <a:cubicBezTo>
                  <a:pt x="1600522" y="740545"/>
                  <a:pt x="1540806" y="800261"/>
                  <a:pt x="1467142" y="800261"/>
                </a:cubicBezTo>
                <a:lnTo>
                  <a:pt x="133380" y="800261"/>
                </a:lnTo>
                <a:cubicBezTo>
                  <a:pt x="59716" y="800261"/>
                  <a:pt x="0" y="740545"/>
                  <a:pt x="0" y="666881"/>
                </a:cubicBezTo>
                <a:lnTo>
                  <a:pt x="0" y="133380"/>
                </a:lnTo>
                <a:close/>
              </a:path>
            </a:pathLst>
          </a:custGeom>
          <a:scene3d>
            <a:camera prst="orthographicFront"/>
            <a:lightRig rig="threePt" dir="t">
              <a:rot lat="0" lon="0" rev="7500000"/>
            </a:lightRig>
          </a:scene3d>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96216" tIns="96216" rIns="96216" bIns="96216" numCol="1" spcCol="1270" anchor="ctr" anchorCtr="0">
            <a:noAutofit/>
          </a:bodyPr>
          <a:lstStyle/>
          <a:p>
            <a:pPr marL="0" lvl="0" indent="0" algn="ctr" defTabSz="666750">
              <a:lnSpc>
                <a:spcPct val="90000"/>
              </a:lnSpc>
              <a:spcBef>
                <a:spcPct val="0"/>
              </a:spcBef>
              <a:spcAft>
                <a:spcPct val="35000"/>
              </a:spcAft>
              <a:buNone/>
            </a:pPr>
            <a:r>
              <a:rPr lang="en-US" sz="1500" kern="1200" dirty="0"/>
              <a:t>Outcomes and Implementation</a:t>
            </a:r>
          </a:p>
        </p:txBody>
      </p:sp>
    </p:spTree>
    <p:extLst>
      <p:ext uri="{BB962C8B-B14F-4D97-AF65-F5344CB8AC3E}">
        <p14:creationId xmlns:p14="http://schemas.microsoft.com/office/powerpoint/2010/main" val="65480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5" name="Rectangle 29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96" name="Group 295">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9" name="Straight Connector 258">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A064AB3-D8AD-3B79-65F8-B54DCA1DC858}"/>
              </a:ext>
            </a:extLst>
          </p:cNvPr>
          <p:cNvSpPr>
            <a:spLocks noGrp="1"/>
          </p:cNvSpPr>
          <p:nvPr>
            <p:ph type="title"/>
          </p:nvPr>
        </p:nvSpPr>
        <p:spPr>
          <a:xfrm>
            <a:off x="691079" y="725951"/>
            <a:ext cx="4927425" cy="1938525"/>
          </a:xfrm>
        </p:spPr>
        <p:txBody>
          <a:bodyPr>
            <a:normAutofit/>
          </a:bodyPr>
          <a:lstStyle/>
          <a:p>
            <a:r>
              <a:rPr lang="en-US" b="1" dirty="0"/>
              <a:t>Problem Statements</a:t>
            </a:r>
          </a:p>
        </p:txBody>
      </p:sp>
      <p:sp>
        <p:nvSpPr>
          <p:cNvPr id="291" name="Right Triangle 290">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2376E2D7-09D2-D858-AE64-EF846332D9C8}"/>
              </a:ext>
            </a:extLst>
          </p:cNvPr>
          <p:cNvSpPr>
            <a:spLocks noGrp="1"/>
          </p:cNvSpPr>
          <p:nvPr>
            <p:ph idx="1"/>
          </p:nvPr>
        </p:nvSpPr>
        <p:spPr>
          <a:xfrm>
            <a:off x="691079" y="2886116"/>
            <a:ext cx="4927425" cy="3245931"/>
          </a:xfrm>
        </p:spPr>
        <p:txBody>
          <a:bodyPr vert="horz" lIns="91440" tIns="45720" rIns="91440" bIns="45720" rtlCol="0">
            <a:normAutofit/>
          </a:bodyPr>
          <a:lstStyle/>
          <a:p>
            <a:pPr>
              <a:lnSpc>
                <a:spcPct val="100000"/>
              </a:lnSpc>
            </a:pPr>
            <a:r>
              <a:rPr lang="en-AU" sz="1400" dirty="0"/>
              <a:t>Loss of Consumer Trust</a:t>
            </a:r>
          </a:p>
          <a:p>
            <a:pPr>
              <a:lnSpc>
                <a:spcPct val="100000"/>
              </a:lnSpc>
            </a:pPr>
            <a:r>
              <a:rPr lang="en-AU" sz="1400" dirty="0"/>
              <a:t>Revenue Impact</a:t>
            </a:r>
          </a:p>
          <a:p>
            <a:pPr>
              <a:lnSpc>
                <a:spcPct val="100000"/>
              </a:lnSpc>
            </a:pPr>
            <a:r>
              <a:rPr lang="en-US" sz="1400" dirty="0"/>
              <a:t>Increased Customer Complaints and Returns</a:t>
            </a:r>
          </a:p>
          <a:p>
            <a:pPr>
              <a:lnSpc>
                <a:spcPct val="100000"/>
              </a:lnSpc>
            </a:pPr>
            <a:r>
              <a:rPr lang="en-AU" sz="1400" dirty="0"/>
              <a:t>Regulatory Compliance Risks</a:t>
            </a:r>
            <a:endParaRPr lang="en-US" sz="1400" dirty="0"/>
          </a:p>
          <a:p>
            <a:pPr>
              <a:lnSpc>
                <a:spcPct val="100000"/>
              </a:lnSpc>
            </a:pPr>
            <a:r>
              <a:rPr lang="en-US" sz="1400" dirty="0"/>
              <a:t>Review fraud undermines consumer trust and business reputation.</a:t>
            </a:r>
          </a:p>
          <a:p>
            <a:pPr>
              <a:lnSpc>
                <a:spcPct val="100000"/>
              </a:lnSpc>
            </a:pPr>
            <a:r>
              <a:rPr lang="en-US" sz="1400" dirty="0"/>
              <a:t>Difficulty in </a:t>
            </a:r>
            <a:r>
              <a:rPr lang="en-AU" sz="1400" dirty="0"/>
              <a:t>recognizing</a:t>
            </a:r>
            <a:r>
              <a:rPr lang="en-US" sz="1400" dirty="0"/>
              <a:t> between genuine and fake reviews.</a:t>
            </a:r>
            <a:endParaRPr lang="en-US" sz="1400" dirty="0">
              <a:ea typeface="+mn-lt"/>
              <a:cs typeface="+mn-lt"/>
            </a:endParaRPr>
          </a:p>
          <a:p>
            <a:pPr>
              <a:lnSpc>
                <a:spcPct val="100000"/>
              </a:lnSpc>
              <a:buClr>
                <a:srgbClr val="7B9EB6"/>
              </a:buClr>
            </a:pPr>
            <a:r>
              <a:rPr lang="en-US" sz="1400" dirty="0"/>
              <a:t>Lack of effective tools for businesses to monitor and manage reviews.</a:t>
            </a:r>
            <a:endParaRPr lang="en-US" sz="1400" dirty="0">
              <a:ea typeface="+mn-lt"/>
              <a:cs typeface="+mn-lt"/>
            </a:endParaRPr>
          </a:p>
        </p:txBody>
      </p:sp>
      <p:pic>
        <p:nvPicPr>
          <p:cNvPr id="167" name="Picture 166">
            <a:extLst>
              <a:ext uri="{FF2B5EF4-FFF2-40B4-BE49-F238E27FC236}">
                <a16:creationId xmlns:a16="http://schemas.microsoft.com/office/drawing/2014/main" id="{0E756B9B-84A3-FF9F-1722-26A6E9730810}"/>
              </a:ext>
            </a:extLst>
          </p:cNvPr>
          <p:cNvPicPr>
            <a:picLocks noChangeAspect="1"/>
          </p:cNvPicPr>
          <p:nvPr/>
        </p:nvPicPr>
        <p:blipFill>
          <a:blip r:embed="rId3">
            <a:alphaModFix amt="85000"/>
            <a:extLst>
              <a:ext uri="{837473B0-CC2E-450A-ABE3-18F120FF3D39}">
                <a1611:picAttrSrcUrl xmlns:a1611="http://schemas.microsoft.com/office/drawing/2016/11/main" r:id="rId4"/>
              </a:ext>
            </a:extLst>
          </a:blip>
          <a:srcRect l="24817" r="25107"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893915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EC2D9-94E0-EB76-BF78-80F5AF9FF06B}"/>
              </a:ext>
            </a:extLst>
          </p:cNvPr>
          <p:cNvSpPr>
            <a:spLocks noGrp="1"/>
          </p:cNvSpPr>
          <p:nvPr>
            <p:ph type="title"/>
          </p:nvPr>
        </p:nvSpPr>
        <p:spPr/>
        <p:txBody>
          <a:bodyPr/>
          <a:lstStyle/>
          <a:p>
            <a:r>
              <a:rPr lang="en-US" b="1">
                <a:ea typeface="+mj-lt"/>
                <a:cs typeface="+mj-lt"/>
              </a:rPr>
              <a:t>Stakeholders</a:t>
            </a:r>
          </a:p>
        </p:txBody>
      </p:sp>
      <p:sp>
        <p:nvSpPr>
          <p:cNvPr id="3" name="Content Placeholder 2">
            <a:extLst>
              <a:ext uri="{FF2B5EF4-FFF2-40B4-BE49-F238E27FC236}">
                <a16:creationId xmlns:a16="http://schemas.microsoft.com/office/drawing/2014/main" id="{E3B1963F-B941-378F-3BA5-4E32D88637CC}"/>
              </a:ext>
            </a:extLst>
          </p:cNvPr>
          <p:cNvSpPr>
            <a:spLocks noGrp="1"/>
          </p:cNvSpPr>
          <p:nvPr>
            <p:ph idx="1"/>
          </p:nvPr>
        </p:nvSpPr>
        <p:spPr/>
        <p:txBody>
          <a:bodyPr vert="horz" lIns="91440" tIns="45720" rIns="91440" bIns="45720" rtlCol="0" anchor="t">
            <a:normAutofit fontScale="92500" lnSpcReduction="10000"/>
          </a:bodyPr>
          <a:lstStyle/>
          <a:p>
            <a:r>
              <a:rPr lang="en-US" b="1" dirty="0">
                <a:ea typeface="+mn-lt"/>
                <a:cs typeface="+mn-lt"/>
              </a:rPr>
              <a:t>Consumers</a:t>
            </a:r>
            <a:r>
              <a:rPr lang="en-US" dirty="0">
                <a:ea typeface="+mn-lt"/>
                <a:cs typeface="+mn-lt"/>
              </a:rPr>
              <a:t> rely on authentic reviews for informed purchasing decisions.</a:t>
            </a:r>
          </a:p>
          <a:p>
            <a:pPr>
              <a:buClr>
                <a:srgbClr val="7B9EB6"/>
              </a:buClr>
            </a:pPr>
            <a:r>
              <a:rPr lang="en-US" b="1" dirty="0">
                <a:ea typeface="+mn-lt"/>
                <a:cs typeface="+mn-lt"/>
              </a:rPr>
              <a:t>E-commerce platforms</a:t>
            </a:r>
            <a:r>
              <a:rPr lang="en-US" dirty="0">
                <a:ea typeface="+mn-lt"/>
                <a:cs typeface="+mn-lt"/>
              </a:rPr>
              <a:t> seek to maintain credibility and trustworthiness among users.</a:t>
            </a:r>
          </a:p>
          <a:p>
            <a:pPr>
              <a:buClr>
                <a:srgbClr val="7B9EB6"/>
              </a:buClr>
            </a:pPr>
            <a:r>
              <a:rPr lang="en-US" b="1" dirty="0">
                <a:ea typeface="+mn-lt"/>
                <a:cs typeface="+mn-lt"/>
              </a:rPr>
              <a:t>Businesses and brands</a:t>
            </a:r>
            <a:r>
              <a:rPr lang="en-US" dirty="0">
                <a:ea typeface="+mn-lt"/>
                <a:cs typeface="+mn-lt"/>
              </a:rPr>
              <a:t> aim to protect their reputation and prevent losses from fraudulent reviews.</a:t>
            </a:r>
          </a:p>
          <a:p>
            <a:pPr>
              <a:buClr>
                <a:srgbClr val="7B9EB6"/>
              </a:buClr>
            </a:pPr>
            <a:r>
              <a:rPr lang="en-US" b="1" dirty="0">
                <a:ea typeface="+mn-lt"/>
                <a:cs typeface="+mn-lt"/>
              </a:rPr>
              <a:t>Review platforms</a:t>
            </a:r>
            <a:r>
              <a:rPr lang="en-US" dirty="0">
                <a:ea typeface="+mn-lt"/>
                <a:cs typeface="+mn-lt"/>
              </a:rPr>
              <a:t> require effective systems to monitor and manage review authenticity.</a:t>
            </a:r>
          </a:p>
          <a:p>
            <a:pPr>
              <a:buClr>
                <a:srgbClr val="7B9EB6"/>
              </a:buClr>
            </a:pPr>
            <a:r>
              <a:rPr lang="en-US" b="1" dirty="0">
                <a:ea typeface="+mn-lt"/>
                <a:cs typeface="+mn-lt"/>
              </a:rPr>
              <a:t>Regulatory authorities</a:t>
            </a:r>
            <a:r>
              <a:rPr lang="en-US" dirty="0">
                <a:ea typeface="+mn-lt"/>
                <a:cs typeface="+mn-lt"/>
              </a:rPr>
              <a:t> focus on ensuring fair practices and consumer protection in online markets.</a:t>
            </a:r>
          </a:p>
          <a:p>
            <a:pPr>
              <a:buClr>
                <a:srgbClr val="7B9EB6"/>
              </a:buClr>
            </a:pPr>
            <a:r>
              <a:rPr lang="en-US" b="1" dirty="0">
                <a:ea typeface="+mn-lt"/>
                <a:cs typeface="+mn-lt"/>
              </a:rPr>
              <a:t>Data scientists and analysts</a:t>
            </a:r>
            <a:r>
              <a:rPr lang="en-US" dirty="0">
                <a:ea typeface="+mn-lt"/>
                <a:cs typeface="+mn-lt"/>
              </a:rPr>
              <a:t> engage in developing and implementing the fraud detection model.</a:t>
            </a:r>
            <a:endParaRPr lang="en-US" dirty="0"/>
          </a:p>
          <a:p>
            <a:pPr>
              <a:buClr>
                <a:srgbClr val="7B9EB6"/>
              </a:buClr>
            </a:pPr>
            <a:endParaRPr lang="en-US" dirty="0"/>
          </a:p>
          <a:p>
            <a:pPr>
              <a:buClr>
                <a:srgbClr val="7B9EB6"/>
              </a:buClr>
            </a:pPr>
            <a:endParaRPr lang="en-US" dirty="0"/>
          </a:p>
        </p:txBody>
      </p:sp>
    </p:spTree>
    <p:extLst>
      <p:ext uri="{BB962C8B-B14F-4D97-AF65-F5344CB8AC3E}">
        <p14:creationId xmlns:p14="http://schemas.microsoft.com/office/powerpoint/2010/main" val="2329559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8" name="Rectangle 227">
            <a:extLst>
              <a:ext uri="{FF2B5EF4-FFF2-40B4-BE49-F238E27FC236}">
                <a16:creationId xmlns:a16="http://schemas.microsoft.com/office/drawing/2014/main" id="{972E8032-894F-424B-B154-A7BF1E26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29" name="Group 228">
            <a:extLst>
              <a:ext uri="{FF2B5EF4-FFF2-40B4-BE49-F238E27FC236}">
                <a16:creationId xmlns:a16="http://schemas.microsoft.com/office/drawing/2014/main" id="{CA5A7895-4F32-4769-AD6A-7F9BA67C58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6" name="Straight Connector 185">
              <a:extLst>
                <a:ext uri="{FF2B5EF4-FFF2-40B4-BE49-F238E27FC236}">
                  <a16:creationId xmlns:a16="http://schemas.microsoft.com/office/drawing/2014/main" id="{C085ED54-B528-4BEC-B23A-0496A76252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7149CD9-348C-4FFB-A45D-72C15378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264976C-D3B5-4EC5-880F-3B8F9BAB3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8D2D327B-18D4-4380-BF02-440784DC96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9A1912B-4E78-467D-98D7-EDEDF354D0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853A225-1342-455D-B42B-39D874EE7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D87C0AE4-03FF-4D95-8A30-2F2E9490CE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773EBEB-6940-445B-805E-CFA18D1323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88B8A68F-CDD6-4281-A5CA-E2D85B563A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7F189096-EA34-47CB-9547-5127E0F02D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08639467-7632-4013-B6D7-CD07FEC96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A38ECD5-0F61-47C7-AB4B-D3921EFD7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01885933-4BEA-4E07-9E0C-6A5F8743D7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7F004B5-3106-46A9-B726-981E8E109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D6F66BD-575F-4296-9A6B-A3AA3882CC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660AE56-A5FC-4AEC-9877-182C4C5ED0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8F39BE3-14C5-4C3C-9828-44A2185D99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9DAA2D72-EB80-41AB-8FC4-9708C05746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54B0E92D-6217-4EC4-9FDA-60C24779CA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E084ADC-F046-414A-85AB-0317CA41EA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A7116EF-41BF-41A2-8D90-ED700EFEF2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D50FD9B8-8CE3-4CD0-9D69-2DA00EF1AF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80B06234-8C3C-4C72-B328-B20AB723A7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B2AC0452-963B-4D79-8326-1C06C0A02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180AE3B4-1254-4D13-AD4B-191A1BBA22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6FF03074-368C-4A16-AE9D-7F5E424996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5A0594EB-ED93-48E8-88DE-596E0B1C36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54644685-35C5-4195-AF7C-1EDD91E474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D1A6891B-D653-4BEF-9237-1553BF514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4287ADF-3EB7-4E15-9F74-426C19D403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7D49BEE-53D6-417F-BBFA-4EEFB20310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30" name="Right Triangle 229">
            <a:extLst>
              <a:ext uri="{FF2B5EF4-FFF2-40B4-BE49-F238E27FC236}">
                <a16:creationId xmlns:a16="http://schemas.microsoft.com/office/drawing/2014/main" id="{53C83731-596B-409A-B862-7E2288877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2719" y="531328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EA108DD-0A3D-22BA-04B6-965707B3A379}"/>
              </a:ext>
            </a:extLst>
          </p:cNvPr>
          <p:cNvSpPr>
            <a:spLocks noGrp="1"/>
          </p:cNvSpPr>
          <p:nvPr>
            <p:ph type="title"/>
          </p:nvPr>
        </p:nvSpPr>
        <p:spPr>
          <a:xfrm>
            <a:off x="691079" y="4514759"/>
            <a:ext cx="10325000" cy="1400142"/>
          </a:xfrm>
        </p:spPr>
        <p:txBody>
          <a:bodyPr>
            <a:normAutofit/>
          </a:bodyPr>
          <a:lstStyle/>
          <a:p>
            <a:r>
              <a:rPr lang="en-US" b="1" dirty="0"/>
              <a:t>Business &amp; Data Questions</a:t>
            </a:r>
          </a:p>
        </p:txBody>
      </p:sp>
      <p:graphicFrame>
        <p:nvGraphicFramePr>
          <p:cNvPr id="98" name="Content Placeholder 2">
            <a:extLst>
              <a:ext uri="{FF2B5EF4-FFF2-40B4-BE49-F238E27FC236}">
                <a16:creationId xmlns:a16="http://schemas.microsoft.com/office/drawing/2014/main" id="{182D0650-5675-180B-7D1E-5AD36EAB43A3}"/>
              </a:ext>
            </a:extLst>
          </p:cNvPr>
          <p:cNvGraphicFramePr>
            <a:graphicFrameLocks noGrp="1"/>
          </p:cNvGraphicFramePr>
          <p:nvPr>
            <p:ph idx="1"/>
            <p:extLst>
              <p:ext uri="{D42A27DB-BD31-4B8C-83A1-F6EECF244321}">
                <p14:modId xmlns:p14="http://schemas.microsoft.com/office/powerpoint/2010/main" val="876278291"/>
              </p:ext>
            </p:extLst>
          </p:nvPr>
        </p:nvGraphicFramePr>
        <p:xfrm>
          <a:off x="690563" y="775705"/>
          <a:ext cx="10325100" cy="3735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7323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6" name="Rectangle 435">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3"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38" name="Group 437">
            <a:extLst>
              <a:ext uri="{FF2B5EF4-FFF2-40B4-BE49-F238E27FC236}">
                <a16:creationId xmlns:a16="http://schemas.microsoft.com/office/drawing/2014/main" id="{E87F42C1-1F76-4EAE-8BA5-F87A96AEFC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39" name="Straight Connector 438">
              <a:extLst>
                <a:ext uri="{FF2B5EF4-FFF2-40B4-BE49-F238E27FC236}">
                  <a16:creationId xmlns:a16="http://schemas.microsoft.com/office/drawing/2014/main" id="{D84A0C62-465E-4AA8-8460-86B2A2F6B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04BA5D51-19A6-4224-8B61-B7F976DC90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ECBAB3C9-A905-47A5-AA08-C763077D01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95030BE8-1587-4444-9EE6-C256CE73F3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FE358EB6-AE27-485D-B115-2EE1CE148E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A87B8BC5-F65C-42C2-8963-242A88BC65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55B9D85A-755B-4388-93C0-A8F2310180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166691BC-7C5D-4CDE-8C8A-3DA10EF86F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656600BB-4B47-4FC3-8CED-BB39F80DFF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D468C082-32C8-4F38-A785-B852B1F8CA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4C760C91-53B9-4A6C-A096-CB7831BD78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EDECA457-718B-464D-B597-53FE64A0C3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2C954BC3-E8E0-4F35-9765-C3E4C7A63E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19C08D8-1895-421A-B818-6309655BE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3A0EFAD7-60E7-464A-A4D0-762127419A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2B58250E-4405-4B69-97FA-DE7AD7FC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5" name="Straight Connector 454">
              <a:extLst>
                <a:ext uri="{FF2B5EF4-FFF2-40B4-BE49-F238E27FC236}">
                  <a16:creationId xmlns:a16="http://schemas.microsoft.com/office/drawing/2014/main" id="{1BA9D024-53A0-44BB-8847-AD952B4EBE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FA69888F-7B7D-465C-AB07-960208858F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B0B60072-A449-4648-A5E6-A97E88B84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E7468EB0-E0C8-40B8-A299-AAF6F9BAFA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B8E1C06C-1BBB-4CEF-9BD2-9457D4749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F3204600-6B6F-490F-920E-DCDCE7DFA8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ACEF2107-B556-48E8-9B1F-A03F0837FD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BF4DF7AD-82A3-4A38-94C5-7C958EACA7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19468DBF-DA84-4EFC-B487-79BE154910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7390B7D4-814F-4864-857D-8F7973934E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97F0CDD8-B48B-44C4-9893-446C3C78B9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51D5F95C-76BE-4E38-A69D-E8BFC9D6C1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E8CA01C5-40BE-489E-B7EC-C7E28E3733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3EAFC541-0FE6-4876-ABFD-680FE9EC9C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DBF93A70-B9EE-4958-B3D7-80696527E2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1" name="Right Triangle 470">
            <a:extLst>
              <a:ext uri="{FF2B5EF4-FFF2-40B4-BE49-F238E27FC236}">
                <a16:creationId xmlns:a16="http://schemas.microsoft.com/office/drawing/2014/main" id="{DDF4AE8B-6BAE-4208-8315-6D6D9C757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303393" y="-2883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CC5C133-608A-6E99-CED9-E6782ABBFB94}"/>
              </a:ext>
            </a:extLst>
          </p:cNvPr>
          <p:cNvSpPr>
            <a:spLocks noGrp="1"/>
          </p:cNvSpPr>
          <p:nvPr>
            <p:ph type="title"/>
          </p:nvPr>
        </p:nvSpPr>
        <p:spPr>
          <a:xfrm>
            <a:off x="7349490" y="725950"/>
            <a:ext cx="4151432" cy="5436630"/>
          </a:xfrm>
        </p:spPr>
        <p:txBody>
          <a:bodyPr anchor="ctr">
            <a:normAutofit/>
          </a:bodyPr>
          <a:lstStyle/>
          <a:p>
            <a:r>
              <a:rPr lang="en-AU" b="1" dirty="0"/>
              <a:t>Data Science Process</a:t>
            </a:r>
          </a:p>
        </p:txBody>
      </p:sp>
      <p:graphicFrame>
        <p:nvGraphicFramePr>
          <p:cNvPr id="352" name="Content Placeholder 2">
            <a:extLst>
              <a:ext uri="{FF2B5EF4-FFF2-40B4-BE49-F238E27FC236}">
                <a16:creationId xmlns:a16="http://schemas.microsoft.com/office/drawing/2014/main" id="{21B2D24A-4766-B092-80A8-F4436BE1BAFE}"/>
              </a:ext>
            </a:extLst>
          </p:cNvPr>
          <p:cNvGraphicFramePr>
            <a:graphicFrameLocks noGrp="1"/>
          </p:cNvGraphicFramePr>
          <p:nvPr>
            <p:ph idx="1"/>
            <p:extLst>
              <p:ext uri="{D42A27DB-BD31-4B8C-83A1-F6EECF244321}">
                <p14:modId xmlns:p14="http://schemas.microsoft.com/office/powerpoint/2010/main" val="37861156"/>
              </p:ext>
            </p:extLst>
          </p:nvPr>
        </p:nvGraphicFramePr>
        <p:xfrm>
          <a:off x="209200" y="695421"/>
          <a:ext cx="6156893" cy="5467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6723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8" name="Rectangle 29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99" name="Group 298">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7" name="Straight Connector 216">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8C4AA5F-3580-D390-5F2E-96F9529F637B}"/>
              </a:ext>
            </a:extLst>
          </p:cNvPr>
          <p:cNvSpPr>
            <a:spLocks noGrp="1"/>
          </p:cNvSpPr>
          <p:nvPr>
            <p:ph type="title"/>
          </p:nvPr>
        </p:nvSpPr>
        <p:spPr>
          <a:xfrm>
            <a:off x="691079" y="725951"/>
            <a:ext cx="4927425" cy="1938525"/>
          </a:xfrm>
        </p:spPr>
        <p:txBody>
          <a:bodyPr>
            <a:normAutofit/>
          </a:bodyPr>
          <a:lstStyle/>
          <a:p>
            <a:r>
              <a:rPr lang="en-US" b="1"/>
              <a:t>Dataset</a:t>
            </a:r>
            <a:endParaRPr lang="en-AU" b="1"/>
          </a:p>
        </p:txBody>
      </p:sp>
      <p:sp>
        <p:nvSpPr>
          <p:cNvPr id="307" name="Right Triangle 306">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43BD4D72-0A97-C4FE-6319-543BFBA41172}"/>
              </a:ext>
            </a:extLst>
          </p:cNvPr>
          <p:cNvSpPr>
            <a:spLocks noGrp="1"/>
          </p:cNvSpPr>
          <p:nvPr>
            <p:ph idx="1"/>
          </p:nvPr>
        </p:nvSpPr>
        <p:spPr>
          <a:xfrm>
            <a:off x="691079" y="2886116"/>
            <a:ext cx="4927425" cy="3245931"/>
          </a:xfrm>
        </p:spPr>
        <p:txBody>
          <a:bodyPr>
            <a:normAutofit fontScale="92500" lnSpcReduction="20000"/>
          </a:bodyPr>
          <a:lstStyle/>
          <a:p>
            <a:pPr>
              <a:lnSpc>
                <a:spcPct val="100000"/>
              </a:lnSpc>
            </a:pPr>
            <a:r>
              <a:rPr lang="en-US" b="1" dirty="0"/>
              <a:t>Source</a:t>
            </a:r>
            <a:r>
              <a:rPr lang="en-US" dirty="0"/>
              <a:t>: 9 </a:t>
            </a:r>
            <a:r>
              <a:rPr lang="en-AU" dirty="0"/>
              <a:t>stores, primarily Amazon</a:t>
            </a:r>
            <a:endParaRPr lang="en-US" dirty="0"/>
          </a:p>
          <a:p>
            <a:pPr>
              <a:lnSpc>
                <a:spcPct val="100000"/>
              </a:lnSpc>
            </a:pPr>
            <a:r>
              <a:rPr lang="en-US" b="1" dirty="0"/>
              <a:t>Category</a:t>
            </a:r>
            <a:r>
              <a:rPr lang="en-US" dirty="0"/>
              <a:t>: Personal Care (Laundry products, Comfort brand)</a:t>
            </a:r>
          </a:p>
          <a:p>
            <a:pPr>
              <a:lnSpc>
                <a:spcPct val="100000"/>
              </a:lnSpc>
            </a:pPr>
            <a:r>
              <a:rPr lang="en-AU" b="1" dirty="0"/>
              <a:t>Manufacturer</a:t>
            </a:r>
            <a:r>
              <a:rPr lang="en-AU" dirty="0"/>
              <a:t>: Unilever Global</a:t>
            </a:r>
            <a:endParaRPr lang="en-US" dirty="0"/>
          </a:p>
          <a:p>
            <a:pPr>
              <a:lnSpc>
                <a:spcPct val="100000"/>
              </a:lnSpc>
            </a:pPr>
            <a:r>
              <a:rPr lang="en-US" b="1" dirty="0"/>
              <a:t>Review Types</a:t>
            </a:r>
            <a:r>
              <a:rPr lang="en-US" dirty="0"/>
              <a:t>: 77% Organic, 22% Syndicated</a:t>
            </a:r>
          </a:p>
          <a:p>
            <a:pPr>
              <a:lnSpc>
                <a:spcPct val="100000"/>
              </a:lnSpc>
            </a:pPr>
            <a:r>
              <a:rPr lang="en-US" b="1" dirty="0"/>
              <a:t>Verified Purchase</a:t>
            </a:r>
            <a:r>
              <a:rPr lang="en-US" dirty="0"/>
              <a:t>: True/False flag</a:t>
            </a:r>
          </a:p>
          <a:p>
            <a:pPr>
              <a:lnSpc>
                <a:spcPct val="100000"/>
              </a:lnSpc>
            </a:pPr>
            <a:r>
              <a:rPr lang="en-AU" b="1" dirty="0"/>
              <a:t>Market</a:t>
            </a:r>
            <a:r>
              <a:rPr lang="en-AU" dirty="0"/>
              <a:t>: UK reviews</a:t>
            </a:r>
          </a:p>
          <a:p>
            <a:pPr>
              <a:lnSpc>
                <a:spcPct val="100000"/>
              </a:lnSpc>
            </a:pPr>
            <a:r>
              <a:rPr lang="en-US" b="1" dirty="0"/>
              <a:t>Dimensions</a:t>
            </a:r>
            <a:r>
              <a:rPr lang="en-US" dirty="0"/>
              <a:t>: 1-8 related to additional product details, mostly Laundry.</a:t>
            </a:r>
            <a:endParaRPr lang="en-AU" dirty="0"/>
          </a:p>
        </p:txBody>
      </p:sp>
      <p:pic>
        <p:nvPicPr>
          <p:cNvPr id="43" name="Picture 42">
            <a:extLst>
              <a:ext uri="{FF2B5EF4-FFF2-40B4-BE49-F238E27FC236}">
                <a16:creationId xmlns:a16="http://schemas.microsoft.com/office/drawing/2014/main" id="{E1B59482-9360-0B5F-9210-B19566DB04EF}"/>
              </a:ext>
            </a:extLst>
          </p:cNvPr>
          <p:cNvPicPr>
            <a:picLocks noChangeAspect="1"/>
          </p:cNvPicPr>
          <p:nvPr/>
        </p:nvPicPr>
        <p:blipFill>
          <a:blip r:embed="rId3"/>
          <a:srcRect l="9384" r="4650" b="2"/>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1315895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80" name="Group 67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0" name="Straight Connector 61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1" name="Straight Connector 62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2" name="Straight Connector 62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3" name="Straight Connector 62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4" name="Straight Connector 62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5" name="Straight Connector 62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7" name="Straight Connector 62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8" name="Straight Connector 62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Straight Connector 62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Straight Connector 63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Straight Connector 63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Straight Connector 63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Straight Connector 63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Straight Connector 63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Straight Connector 63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Straight Connector 63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681" name="Right Triangle 68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82" name="Rectangle 681">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10" name="Picture 9" descr="A screen shot of a computer screen&#10;&#10;Description automatically generated">
            <a:extLst>
              <a:ext uri="{FF2B5EF4-FFF2-40B4-BE49-F238E27FC236}">
                <a16:creationId xmlns:a16="http://schemas.microsoft.com/office/drawing/2014/main" id="{BE093C4E-3E5C-BC22-7971-F64A02239E3F}"/>
              </a:ext>
            </a:extLst>
          </p:cNvPr>
          <p:cNvPicPr>
            <a:picLocks noChangeAspect="1"/>
          </p:cNvPicPr>
          <p:nvPr/>
        </p:nvPicPr>
        <p:blipFill>
          <a:blip r:embed="rId3"/>
          <a:srcRect t="9530" b="6201"/>
          <a:stretch/>
        </p:blipFill>
        <p:spPr>
          <a:xfrm>
            <a:off x="20" y="10"/>
            <a:ext cx="12191980" cy="6857989"/>
          </a:xfrm>
          <a:prstGeom prst="rect">
            <a:avLst/>
          </a:prstGeom>
        </p:spPr>
      </p:pic>
      <p:grpSp>
        <p:nvGrpSpPr>
          <p:cNvPr id="683" name="Group 682">
            <a:extLst>
              <a:ext uri="{FF2B5EF4-FFF2-40B4-BE49-F238E27FC236}">
                <a16:creationId xmlns:a16="http://schemas.microsoft.com/office/drawing/2014/main" id="{4A1F22E2-9813-4EBC-A701-AAAA6ED15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46" name="Straight Connector 645">
              <a:extLst>
                <a:ext uri="{FF2B5EF4-FFF2-40B4-BE49-F238E27FC236}">
                  <a16:creationId xmlns:a16="http://schemas.microsoft.com/office/drawing/2014/main" id="{7F8B7518-BB87-4DEF-913D-A2C5C7E898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4" name="Straight Connector 683">
              <a:extLst>
                <a:ext uri="{FF2B5EF4-FFF2-40B4-BE49-F238E27FC236}">
                  <a16:creationId xmlns:a16="http://schemas.microsoft.com/office/drawing/2014/main" id="{27FA77DC-D6FA-4AF0-A95F-D85CBE0CE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8" name="Straight Connector 647">
              <a:extLst>
                <a:ext uri="{FF2B5EF4-FFF2-40B4-BE49-F238E27FC236}">
                  <a16:creationId xmlns:a16="http://schemas.microsoft.com/office/drawing/2014/main" id="{8B31CC20-67CB-426B-9FFC-86FBB5EA62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9" name="Straight Connector 648">
              <a:extLst>
                <a:ext uri="{FF2B5EF4-FFF2-40B4-BE49-F238E27FC236}">
                  <a16:creationId xmlns:a16="http://schemas.microsoft.com/office/drawing/2014/main" id="{EF16F19F-AFAD-4BB8-BADC-94042BA78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0" name="Straight Connector 649">
              <a:extLst>
                <a:ext uri="{FF2B5EF4-FFF2-40B4-BE49-F238E27FC236}">
                  <a16:creationId xmlns:a16="http://schemas.microsoft.com/office/drawing/2014/main" id="{6A21872D-2D68-4EB1-A577-7F00EF355B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1" name="Straight Connector 650">
              <a:extLst>
                <a:ext uri="{FF2B5EF4-FFF2-40B4-BE49-F238E27FC236}">
                  <a16:creationId xmlns:a16="http://schemas.microsoft.com/office/drawing/2014/main" id="{7B199ACF-202D-4583-B640-4C058ED565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2" name="Straight Connector 651">
              <a:extLst>
                <a:ext uri="{FF2B5EF4-FFF2-40B4-BE49-F238E27FC236}">
                  <a16:creationId xmlns:a16="http://schemas.microsoft.com/office/drawing/2014/main" id="{E3BC0596-61D3-4355-A982-C094F43CBB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3" name="Straight Connector 652">
              <a:extLst>
                <a:ext uri="{FF2B5EF4-FFF2-40B4-BE49-F238E27FC236}">
                  <a16:creationId xmlns:a16="http://schemas.microsoft.com/office/drawing/2014/main" id="{F851CA5D-B2E2-4379-B91C-7B20CCE967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4" name="Straight Connector 653">
              <a:extLst>
                <a:ext uri="{FF2B5EF4-FFF2-40B4-BE49-F238E27FC236}">
                  <a16:creationId xmlns:a16="http://schemas.microsoft.com/office/drawing/2014/main" id="{22794494-F766-402C-9809-2B7281C26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5" name="Straight Connector 654">
              <a:extLst>
                <a:ext uri="{FF2B5EF4-FFF2-40B4-BE49-F238E27FC236}">
                  <a16:creationId xmlns:a16="http://schemas.microsoft.com/office/drawing/2014/main" id="{034BC5DD-5792-4415-B452-36FC7DB9D7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6" name="Straight Connector 655">
              <a:extLst>
                <a:ext uri="{FF2B5EF4-FFF2-40B4-BE49-F238E27FC236}">
                  <a16:creationId xmlns:a16="http://schemas.microsoft.com/office/drawing/2014/main" id="{12D5BC48-7901-4D5B-AD85-A6FCC73C2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7" name="Straight Connector 656">
              <a:extLst>
                <a:ext uri="{FF2B5EF4-FFF2-40B4-BE49-F238E27FC236}">
                  <a16:creationId xmlns:a16="http://schemas.microsoft.com/office/drawing/2014/main" id="{A7ABEFD0-8063-4DE5-9CA3-737A67750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8" name="Straight Connector 657">
              <a:extLst>
                <a:ext uri="{FF2B5EF4-FFF2-40B4-BE49-F238E27FC236}">
                  <a16:creationId xmlns:a16="http://schemas.microsoft.com/office/drawing/2014/main" id="{CAA24B3D-8D0A-479A-B1D0-06EF71D6F8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9" name="Straight Connector 658">
              <a:extLst>
                <a:ext uri="{FF2B5EF4-FFF2-40B4-BE49-F238E27FC236}">
                  <a16:creationId xmlns:a16="http://schemas.microsoft.com/office/drawing/2014/main" id="{8F56DE0E-53B5-4582-80B2-722B3BCFE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0" name="Straight Connector 659">
              <a:extLst>
                <a:ext uri="{FF2B5EF4-FFF2-40B4-BE49-F238E27FC236}">
                  <a16:creationId xmlns:a16="http://schemas.microsoft.com/office/drawing/2014/main" id="{25883FE8-A185-4697-8586-55EED58A55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1" name="Straight Connector 660">
              <a:extLst>
                <a:ext uri="{FF2B5EF4-FFF2-40B4-BE49-F238E27FC236}">
                  <a16:creationId xmlns:a16="http://schemas.microsoft.com/office/drawing/2014/main" id="{68896C73-323B-4B40-8CA7-A60CB0C668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2" name="Straight Connector 661">
              <a:extLst>
                <a:ext uri="{FF2B5EF4-FFF2-40B4-BE49-F238E27FC236}">
                  <a16:creationId xmlns:a16="http://schemas.microsoft.com/office/drawing/2014/main" id="{BEF23969-C27D-45AA-837C-C07705B0AD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3" name="Straight Connector 662">
              <a:extLst>
                <a:ext uri="{FF2B5EF4-FFF2-40B4-BE49-F238E27FC236}">
                  <a16:creationId xmlns:a16="http://schemas.microsoft.com/office/drawing/2014/main" id="{C3FEA341-5A10-448E-A0F8-6D0718B852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4" name="Straight Connector 663">
              <a:extLst>
                <a:ext uri="{FF2B5EF4-FFF2-40B4-BE49-F238E27FC236}">
                  <a16:creationId xmlns:a16="http://schemas.microsoft.com/office/drawing/2014/main" id="{E61EE197-BD9A-4965-84E0-BB65569A7D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5" name="Straight Connector 664">
              <a:extLst>
                <a:ext uri="{FF2B5EF4-FFF2-40B4-BE49-F238E27FC236}">
                  <a16:creationId xmlns:a16="http://schemas.microsoft.com/office/drawing/2014/main" id="{F6FCEBE5-19AB-4C9B-8AC6-78A1049651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6" name="Straight Connector 665">
              <a:extLst>
                <a:ext uri="{FF2B5EF4-FFF2-40B4-BE49-F238E27FC236}">
                  <a16:creationId xmlns:a16="http://schemas.microsoft.com/office/drawing/2014/main" id="{A0E1E700-F8E3-4452-95DE-C8B0FE50A2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5C295082-1371-47D6-A2AB-35BE9A7F28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8" name="Straight Connector 667">
              <a:extLst>
                <a:ext uri="{FF2B5EF4-FFF2-40B4-BE49-F238E27FC236}">
                  <a16:creationId xmlns:a16="http://schemas.microsoft.com/office/drawing/2014/main" id="{E1A10ADB-4739-4067-852F-DFA06CC8EC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9" name="Straight Connector 668">
              <a:extLst>
                <a:ext uri="{FF2B5EF4-FFF2-40B4-BE49-F238E27FC236}">
                  <a16:creationId xmlns:a16="http://schemas.microsoft.com/office/drawing/2014/main" id="{D406801A-B91F-4D65-8E7B-2273ADD21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0" name="Straight Connector 669">
              <a:extLst>
                <a:ext uri="{FF2B5EF4-FFF2-40B4-BE49-F238E27FC236}">
                  <a16:creationId xmlns:a16="http://schemas.microsoft.com/office/drawing/2014/main" id="{662C9FE0-C4B7-41D4-B2F5-B9C177CCBB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1" name="Straight Connector 670">
              <a:extLst>
                <a:ext uri="{FF2B5EF4-FFF2-40B4-BE49-F238E27FC236}">
                  <a16:creationId xmlns:a16="http://schemas.microsoft.com/office/drawing/2014/main" id="{4B487A2F-0D93-4B96-A88E-A7C3050D62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2" name="Straight Connector 671">
              <a:extLst>
                <a:ext uri="{FF2B5EF4-FFF2-40B4-BE49-F238E27FC236}">
                  <a16:creationId xmlns:a16="http://schemas.microsoft.com/office/drawing/2014/main" id="{E94C9A55-5148-43BC-9F3C-1EA2B7BC5D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3" name="Straight Connector 672">
              <a:extLst>
                <a:ext uri="{FF2B5EF4-FFF2-40B4-BE49-F238E27FC236}">
                  <a16:creationId xmlns:a16="http://schemas.microsoft.com/office/drawing/2014/main" id="{38B2033D-57C6-4263-BCBC-4F717C962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4" name="Straight Connector 673">
              <a:extLst>
                <a:ext uri="{FF2B5EF4-FFF2-40B4-BE49-F238E27FC236}">
                  <a16:creationId xmlns:a16="http://schemas.microsoft.com/office/drawing/2014/main" id="{41D041FE-8BBF-4472-9BA9-274FF791E2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2F09DF04-1192-4720-BC8C-10F3AA1C44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6" name="Straight Connector 675">
              <a:extLst>
                <a:ext uri="{FF2B5EF4-FFF2-40B4-BE49-F238E27FC236}">
                  <a16:creationId xmlns:a16="http://schemas.microsoft.com/office/drawing/2014/main" id="{D24BB435-2932-44F7-AC2E-D5A16116EB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678" name="Freeform: Shape 677">
            <a:extLst>
              <a:ext uri="{FF2B5EF4-FFF2-40B4-BE49-F238E27FC236}">
                <a16:creationId xmlns:a16="http://schemas.microsoft.com/office/drawing/2014/main" id="{445FE972-3FD1-42A0-917A-5FC226BB7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3657600"/>
            <a:ext cx="12198214" cy="3200399"/>
          </a:xfrm>
          <a:custGeom>
            <a:avLst/>
            <a:gdLst>
              <a:gd name="connsiteX0" fmla="*/ 8951169 w 12179808"/>
              <a:gd name="connsiteY0" fmla="*/ 14 h 3200399"/>
              <a:gd name="connsiteX1" fmla="*/ 11653845 w 12179808"/>
              <a:gd name="connsiteY1" fmla="*/ 98641 h 3200399"/>
              <a:gd name="connsiteX2" fmla="*/ 12178450 w 12179808"/>
              <a:gd name="connsiteY2" fmla="*/ 134761 h 3200399"/>
              <a:gd name="connsiteX3" fmla="*/ 12178450 w 12179808"/>
              <a:gd name="connsiteY3" fmla="*/ 852282 h 3200399"/>
              <a:gd name="connsiteX4" fmla="*/ 12179808 w 12179808"/>
              <a:gd name="connsiteY4" fmla="*/ 852282 h 3200399"/>
              <a:gd name="connsiteX5" fmla="*/ 12179808 w 12179808"/>
              <a:gd name="connsiteY5" fmla="*/ 1752600 h 3200399"/>
              <a:gd name="connsiteX6" fmla="*/ 12179808 w 12179808"/>
              <a:gd name="connsiteY6" fmla="*/ 1981199 h 3200399"/>
              <a:gd name="connsiteX7" fmla="*/ 12179808 w 12179808"/>
              <a:gd name="connsiteY7" fmla="*/ 3200399 h 3200399"/>
              <a:gd name="connsiteX8" fmla="*/ 0 w 12179808"/>
              <a:gd name="connsiteY8" fmla="*/ 3200399 h 3200399"/>
              <a:gd name="connsiteX9" fmla="*/ 0 w 12179808"/>
              <a:gd name="connsiteY9" fmla="*/ 1981199 h 3200399"/>
              <a:gd name="connsiteX10" fmla="*/ 0 w 12179808"/>
              <a:gd name="connsiteY10" fmla="*/ 1752600 h 3200399"/>
              <a:gd name="connsiteX11" fmla="*/ 0 w 12179808"/>
              <a:gd name="connsiteY11" fmla="*/ 940776 h 3200399"/>
              <a:gd name="connsiteX12" fmla="*/ 0 w 12179808"/>
              <a:gd name="connsiteY12" fmla="*/ 852282 h 3200399"/>
              <a:gd name="connsiteX13" fmla="*/ 0 w 12179808"/>
              <a:gd name="connsiteY13" fmla="*/ 475166 h 3200399"/>
              <a:gd name="connsiteX14" fmla="*/ 8951169 w 12179808"/>
              <a:gd name="connsiteY14" fmla="*/ 14 h 320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79808" h="3200399">
                <a:moveTo>
                  <a:pt x="8951169" y="14"/>
                </a:moveTo>
                <a:cubicBezTo>
                  <a:pt x="9704520" y="748"/>
                  <a:pt x="10578586" y="29202"/>
                  <a:pt x="11653845" y="98641"/>
                </a:cubicBezTo>
                <a:lnTo>
                  <a:pt x="12178450" y="134761"/>
                </a:lnTo>
                <a:lnTo>
                  <a:pt x="12178450" y="852282"/>
                </a:lnTo>
                <a:lnTo>
                  <a:pt x="12179808" y="852282"/>
                </a:lnTo>
                <a:lnTo>
                  <a:pt x="12179808" y="1752600"/>
                </a:lnTo>
                <a:lnTo>
                  <a:pt x="12179808" y="1981199"/>
                </a:lnTo>
                <a:lnTo>
                  <a:pt x="12179808" y="3200399"/>
                </a:lnTo>
                <a:lnTo>
                  <a:pt x="0" y="3200399"/>
                </a:lnTo>
                <a:lnTo>
                  <a:pt x="0" y="1981199"/>
                </a:lnTo>
                <a:lnTo>
                  <a:pt x="0" y="1752600"/>
                </a:lnTo>
                <a:lnTo>
                  <a:pt x="0" y="940776"/>
                </a:lnTo>
                <a:lnTo>
                  <a:pt x="0" y="852282"/>
                </a:lnTo>
                <a:lnTo>
                  <a:pt x="0" y="475166"/>
                </a:lnTo>
                <a:cubicBezTo>
                  <a:pt x="4768989" y="475166"/>
                  <a:pt x="5812206" y="-3043"/>
                  <a:pt x="8951169" y="14"/>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61EFDD6C-5054-E8FC-36FB-270F5A3A0F57}"/>
              </a:ext>
            </a:extLst>
          </p:cNvPr>
          <p:cNvSpPr>
            <a:spLocks noGrp="1"/>
          </p:cNvSpPr>
          <p:nvPr>
            <p:ph type="title"/>
          </p:nvPr>
        </p:nvSpPr>
        <p:spPr>
          <a:xfrm>
            <a:off x="684225" y="4453656"/>
            <a:ext cx="10325635" cy="975150"/>
          </a:xfrm>
        </p:spPr>
        <p:txBody>
          <a:bodyPr vert="horz" lIns="91440" tIns="45720" rIns="91440" bIns="45720" rtlCol="0" anchor="b">
            <a:normAutofit/>
          </a:bodyPr>
          <a:lstStyle/>
          <a:p>
            <a:r>
              <a:rPr lang="en-US" sz="5400" b="1" dirty="0"/>
              <a:t>Exploratory Data Analysis</a:t>
            </a:r>
          </a:p>
        </p:txBody>
      </p:sp>
    </p:spTree>
    <p:extLst>
      <p:ext uri="{BB962C8B-B14F-4D97-AF65-F5344CB8AC3E}">
        <p14:creationId xmlns:p14="http://schemas.microsoft.com/office/powerpoint/2010/main" val="3027612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osineVTI">
  <a:themeElements>
    <a:clrScheme name="AnalogousFromRegularSeedLeftStep">
      <a:dk1>
        <a:srgbClr val="000000"/>
      </a:dk1>
      <a:lt1>
        <a:srgbClr val="FFFFFF"/>
      </a:lt1>
      <a:dk2>
        <a:srgbClr val="243541"/>
      </a:dk2>
      <a:lt2>
        <a:srgbClr val="E8E5E2"/>
      </a:lt2>
      <a:accent1>
        <a:srgbClr val="2997E7"/>
      </a:accent1>
      <a:accent2>
        <a:srgbClr val="14B3B3"/>
      </a:accent2>
      <a:accent3>
        <a:srgbClr val="21B87A"/>
      </a:accent3>
      <a:accent4>
        <a:srgbClr val="15BC31"/>
      </a:accent4>
      <a:accent5>
        <a:srgbClr val="47B921"/>
      </a:accent5>
      <a:accent6>
        <a:srgbClr val="7DB213"/>
      </a:accent6>
      <a:hlink>
        <a:srgbClr val="B9713D"/>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FDE98B3-64D0-4843-9C90-26D52FF79329}">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Organic</Template>
  <TotalTime>6666</TotalTime>
  <Words>5992</Words>
  <Application>Microsoft Office PowerPoint</Application>
  <PresentationFormat>Widescreen</PresentationFormat>
  <Paragraphs>898</Paragraphs>
  <Slides>25</Slides>
  <Notes>25</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Consolas</vt:lpstr>
      <vt:lpstr>Franklin Gothic Medium</vt:lpstr>
      <vt:lpstr>Ginto</vt:lpstr>
      <vt:lpstr>Grandview</vt:lpstr>
      <vt:lpstr>Inter</vt:lpstr>
      <vt:lpstr>Wingdings</vt:lpstr>
      <vt:lpstr>CosineVTI</vt:lpstr>
      <vt:lpstr>Fraud Detection in Online Consumer Reviews</vt:lpstr>
      <vt:lpstr>Introduction</vt:lpstr>
      <vt:lpstr>Agenda</vt:lpstr>
      <vt:lpstr>Problem Statements</vt:lpstr>
      <vt:lpstr>Stakeholders</vt:lpstr>
      <vt:lpstr>Business &amp; Data Questions</vt:lpstr>
      <vt:lpstr>Data Science Process</vt:lpstr>
      <vt:lpstr>Dataset</vt:lpstr>
      <vt:lpstr>Exploratory Data Analysis</vt:lpstr>
      <vt:lpstr>Distribution of Helpful Review Counts</vt:lpstr>
      <vt:lpstr>Distribution of Review Types</vt:lpstr>
      <vt:lpstr>Analysis of Product Categories and Subcategories with Verified Purchases (VP) data</vt:lpstr>
      <vt:lpstr>Analyzed reviews based on Verified Purchases (VP) data</vt:lpstr>
      <vt:lpstr>Analyzed reviews Ratings by Verified Purchases (VP) data</vt:lpstr>
      <vt:lpstr>Correlation for Review Analysis</vt:lpstr>
      <vt:lpstr>Analyzed  Review Rating vs. Total Words &amp; Stop words</vt:lpstr>
      <vt:lpstr>Analyzed Length of Reviews on Verified Purchases (VP)</vt:lpstr>
      <vt:lpstr>Sentiment Analysis of Reviews</vt:lpstr>
      <vt:lpstr>Machine Learning Models</vt:lpstr>
      <vt:lpstr>Comparing Machine Learning Models</vt:lpstr>
      <vt:lpstr>Comparing Machine Learning Models</vt:lpstr>
      <vt:lpstr>Comparing Machine Learning Models</vt:lpstr>
      <vt:lpstr>Best Machine Learning Models</vt:lpstr>
      <vt:lpstr>     Outcomes and Implementation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kena patel</cp:lastModifiedBy>
  <cp:revision>9</cp:revision>
  <dcterms:created xsi:type="dcterms:W3CDTF">2024-07-29T09:11:59Z</dcterms:created>
  <dcterms:modified xsi:type="dcterms:W3CDTF">2024-10-18T16:24:00Z</dcterms:modified>
</cp:coreProperties>
</file>