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5" r:id="rId4"/>
    <p:sldMasterId id="2147483669" r:id="rId5"/>
    <p:sldMasterId id="2147483689" r:id="rId6"/>
  </p:sldMasterIdLst>
  <p:notesMasterIdLst>
    <p:notesMasterId r:id="rId8"/>
  </p:notesMasterIdLst>
  <p:sldIdLst>
    <p:sldId id="260" r:id="rId7"/>
    <p:sldId id="424" r:id="rId9"/>
    <p:sldId id="268" r:id="rId10"/>
    <p:sldId id="265" r:id="rId11"/>
    <p:sldId id="427" r:id="rId12"/>
    <p:sldId id="428" r:id="rId13"/>
    <p:sldId id="429" r:id="rId14"/>
    <p:sldId id="454" r:id="rId15"/>
    <p:sldId id="430" r:id="rId16"/>
    <p:sldId id="431" r:id="rId17"/>
    <p:sldId id="432" r:id="rId18"/>
    <p:sldId id="433" r:id="rId19"/>
    <p:sldId id="434" r:id="rId20"/>
    <p:sldId id="436" r:id="rId21"/>
    <p:sldId id="435" r:id="rId22"/>
    <p:sldId id="437" r:id="rId23"/>
    <p:sldId id="438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266" r:id="rId38"/>
    <p:sldId id="453" r:id="rId39"/>
    <p:sldId id="264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400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4.xml"/><Relationship Id="rId20" Type="http://schemas.openxmlformats.org/officeDocument/2006/relationships/image" Target="../media/image6.png"/><Relationship Id="rId2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  <a:endPara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  <a:endParaRPr lang="zh-CN" altLang="en-US" sz="4200" b="1" i="0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缺失数据处理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缺失值来源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缺失值的来源有两个</a:t>
            </a:r>
            <a:endParaRPr lang="zh-CN" altLang="en-US" dirty="0"/>
          </a:p>
          <a:p>
            <a:r>
              <a:rPr lang="zh-CN" altLang="en-US" b="0" dirty="0"/>
              <a:t>原始数据包含缺失值</a:t>
            </a:r>
            <a:endParaRPr lang="zh-CN" altLang="en-US" b="0" dirty="0"/>
          </a:p>
          <a:p>
            <a:r>
              <a:rPr lang="zh-CN" altLang="en-US" b="0" dirty="0"/>
              <a:t>数据整理过程中产生缺失值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加载包含缺失的数据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加载数据时可以通过</a:t>
            </a:r>
            <a:r>
              <a:rPr lang="en-GB" altLang="zh-CN" dirty="0" err="1"/>
              <a:t>keep_default_na</a:t>
            </a:r>
            <a:r>
              <a:rPr lang="en-GB" altLang="zh-CN" dirty="0"/>
              <a:t> </a:t>
            </a:r>
            <a:r>
              <a:rPr lang="zh-CN" altLang="en-US" dirty="0"/>
              <a:t>与 </a:t>
            </a:r>
            <a:r>
              <a:rPr lang="en-GB" altLang="zh-CN" dirty="0" err="1"/>
              <a:t>na_values</a:t>
            </a:r>
            <a:r>
              <a:rPr lang="en-GB" altLang="zh-CN" dirty="0"/>
              <a:t> </a:t>
            </a:r>
            <a:r>
              <a:rPr lang="zh-CN" altLang="en-US" dirty="0"/>
              <a:t>指定加载数据时的缺失值</a:t>
            </a:r>
            <a:endParaRPr lang="en-US" altLang="zh-CN" dirty="0"/>
          </a:p>
          <a:p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survey_visited.csv</a:t>
            </a:r>
            <a:r>
              <a:rPr lang="en-US" altLang="zh-CN" dirty="0"/>
              <a:t>'</a:t>
            </a:r>
            <a:r>
              <a:rPr lang="en-GB" altLang="zh-CN"/>
              <a:t>)</a:t>
            </a:r>
            <a:endParaRPr lang="en-GB" altLang="zh-CN"/>
          </a:p>
          <a:p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加载数据，不包含默认缺失值</a:t>
            </a:r>
            <a:endParaRPr lang="en-US" altLang="zh-CN" dirty="0"/>
          </a:p>
          <a:p>
            <a:r>
              <a:rPr lang="en-GB" altLang="zh-CN" dirty="0" err="1"/>
              <a:t>pd.read_csv</a:t>
            </a:r>
            <a:r>
              <a:rPr lang="en-GB" altLang="zh-CN" dirty="0"/>
              <a:t>('data/survey_visited.csv',</a:t>
            </a:r>
            <a:r>
              <a:rPr lang="en-GB" altLang="zh-CN" dirty="0" err="1"/>
              <a:t>keep_default_na</a:t>
            </a:r>
            <a:r>
              <a:rPr lang="en-GB" altLang="zh-CN" dirty="0"/>
              <a:t> = False)</a:t>
            </a:r>
            <a:endParaRPr lang="en-GB" altLang="zh-CN" dirty="0"/>
          </a:p>
          <a:p>
            <a:endParaRPr lang="en-GB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加载数据，手动指定缺失值</a:t>
            </a:r>
            <a:endParaRPr lang="en-US" altLang="zh-CN" dirty="0"/>
          </a:p>
          <a:p>
            <a:r>
              <a:rPr lang="en-GB" altLang="zh-CN" dirty="0" err="1"/>
              <a:t>pd.read_csv</a:t>
            </a:r>
            <a:r>
              <a:rPr lang="en-GB" altLang="zh-CN" dirty="0"/>
              <a:t>('data/survey_visited.csv',</a:t>
            </a:r>
            <a:r>
              <a:rPr lang="en-GB" altLang="zh-CN" dirty="0" err="1"/>
              <a:t>na_values</a:t>
            </a:r>
            <a:r>
              <a:rPr lang="en-GB" altLang="zh-CN" dirty="0"/>
              <a:t>=[""],</a:t>
            </a:r>
            <a:r>
              <a:rPr lang="en-GB" altLang="zh-CN" dirty="0" err="1"/>
              <a:t>keep_default_na</a:t>
            </a:r>
            <a:r>
              <a:rPr lang="en-GB" altLang="zh-CN" dirty="0"/>
              <a:t> = False)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/>
              <a:t>加载缺失值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处理缺失值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加载数据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train=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titanic_train.csv</a:t>
            </a:r>
            <a:r>
              <a:rPr lang="en-GB" altLang="zh-CN" dirty="0"/>
              <a:t>')</a:t>
            </a:r>
            <a:endParaRPr lang="en-GB" altLang="zh-CN" dirty="0"/>
          </a:p>
          <a:p>
            <a:r>
              <a:rPr lang="en-GB" altLang="zh-CN" dirty="0"/>
              <a:t>test=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titanic_test.csv</a:t>
            </a:r>
            <a:r>
              <a:rPr lang="en-GB" altLang="zh-CN" dirty="0"/>
              <a:t>')</a:t>
            </a:r>
            <a:endParaRPr lang="en-GB" altLang="zh-CN" dirty="0"/>
          </a:p>
          <a:p>
            <a:r>
              <a:rPr lang="en-GB" altLang="zh-CN" dirty="0" err="1"/>
              <a:t>train.shape</a:t>
            </a:r>
            <a:endParaRPr lang="en-GB" altLang="zh-CN" b="0" dirty="0"/>
          </a:p>
          <a:p>
            <a:r>
              <a:rPr lang="en-GB" altLang="zh-CN" dirty="0" err="1"/>
              <a:t>train.head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字段说明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此数据为泰坦尼克生存预测数据，</a:t>
            </a:r>
            <a:endParaRPr lang="en-US" altLang="zh-CN" dirty="0"/>
          </a:p>
          <a:p>
            <a:r>
              <a:rPr lang="en-US" altLang="zh-CN" dirty="0"/>
              <a:t>Survived</a:t>
            </a:r>
            <a:r>
              <a:rPr lang="zh-CN" altLang="en-US" dirty="0"/>
              <a:t>字段，代表该名乘客是否获救</a:t>
            </a:r>
            <a:endParaRPr lang="zh-CN" altLang="en-US" dirty="0"/>
          </a:p>
          <a:p>
            <a:endParaRPr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478" y="1592010"/>
            <a:ext cx="5549900" cy="5029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查看数据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GB" dirty="0"/>
              <a:t>查看</a:t>
            </a:r>
            <a:r>
              <a:rPr lang="zh-CN" altLang="en-US" dirty="0"/>
              <a:t>是否获救数据</a:t>
            </a:r>
            <a:endParaRPr lang="en-GB" altLang="zh-CN" dirty="0"/>
          </a:p>
          <a:p>
            <a:r>
              <a:rPr lang="en-GB" altLang="zh-CN" dirty="0"/>
              <a:t>train['Survived'].</a:t>
            </a:r>
            <a:r>
              <a:rPr lang="en-GB" altLang="zh-CN" dirty="0" err="1"/>
              <a:t>value_counts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查看数据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检测数据集中每一列中缺失值的百分比</a:t>
            </a:r>
            <a:endParaRPr lang="en-GB" altLang="zh-CN" dirty="0"/>
          </a:p>
          <a:p>
            <a:r>
              <a:rPr lang="zh-CN" altLang="en-GB" dirty="0"/>
              <a:t>定义</a:t>
            </a:r>
            <a:r>
              <a:rPr lang="en-GB" altLang="zh-CN" dirty="0" err="1"/>
              <a:t>missing_values_table</a:t>
            </a:r>
            <a:r>
              <a:rPr lang="zh-CN" altLang="en-US" dirty="0"/>
              <a:t>，计算每列缺失百分比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查看训练集缺失情况</a:t>
            </a:r>
            <a:endParaRPr lang="en-US" altLang="zh-CN" dirty="0"/>
          </a:p>
          <a:p>
            <a:r>
              <a:rPr lang="en-US" altLang="zh-CN" dirty="0" err="1"/>
              <a:t>train_missing</a:t>
            </a:r>
            <a:r>
              <a:rPr lang="en-US" altLang="zh-CN" dirty="0"/>
              <a:t>= </a:t>
            </a:r>
            <a:r>
              <a:rPr lang="en-US" altLang="zh-CN" dirty="0" err="1"/>
              <a:t>missing_values_table</a:t>
            </a:r>
            <a:r>
              <a:rPr lang="en-US" altLang="zh-CN" dirty="0"/>
              <a:t>(train)</a:t>
            </a:r>
            <a:endParaRPr lang="en-US" altLang="zh-CN" dirty="0"/>
          </a:p>
          <a:p>
            <a:r>
              <a:rPr lang="en-US" altLang="zh-CN" dirty="0" err="1"/>
              <a:t>train_missing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查看</a:t>
            </a:r>
            <a:r>
              <a:rPr lang="zh-CN" altLang="en-US" dirty="0"/>
              <a:t>测试</a:t>
            </a:r>
            <a:r>
              <a:rPr lang="zh-CN" altLang="en-US" dirty="0"/>
              <a:t>集缺失情况</a:t>
            </a:r>
            <a:endParaRPr lang="en-US" altLang="zh-CN" dirty="0"/>
          </a:p>
          <a:p>
            <a:r>
              <a:rPr lang="en-GB" altLang="zh-CN" dirty="0" err="1"/>
              <a:t>test_missing</a:t>
            </a:r>
            <a:r>
              <a:rPr lang="en-GB" altLang="zh-CN" dirty="0"/>
              <a:t>= </a:t>
            </a:r>
            <a:r>
              <a:rPr lang="en-GB" altLang="zh-CN" dirty="0" err="1"/>
              <a:t>missing_values_table</a:t>
            </a:r>
            <a:r>
              <a:rPr lang="en-GB" altLang="zh-CN" dirty="0"/>
              <a:t>(test)</a:t>
            </a:r>
            <a:endParaRPr lang="en-GB" altLang="zh-CN" dirty="0"/>
          </a:p>
          <a:p>
            <a:r>
              <a:rPr lang="en-GB" altLang="zh-CN" dirty="0" err="1"/>
              <a:t>test_missing</a:t>
            </a:r>
            <a:endParaRPr lang="en-GB" altLang="zh-CN" dirty="0"/>
          </a:p>
          <a:p>
            <a:r>
              <a:rPr lang="zh-CN" altLang="en-US" dirty="0"/>
              <a:t>训练集和测试集的缺失值比例基本相似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缺失值可视化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Missingno</a:t>
            </a:r>
            <a:r>
              <a:rPr lang="zh-CN" altLang="en-US" dirty="0"/>
              <a:t>来对缺失值进行可视化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GB" altLang="zh-CN" dirty="0"/>
              <a:t>pip install </a:t>
            </a:r>
            <a:r>
              <a:rPr lang="en-GB" altLang="zh-CN" dirty="0" err="1"/>
              <a:t>missingno</a:t>
            </a:r>
            <a:r>
              <a:rPr lang="en-GB" altLang="zh-CN" dirty="0"/>
              <a:t> </a:t>
            </a:r>
            <a:endParaRPr lang="en-US" altLang="zh-CN" dirty="0"/>
          </a:p>
          <a:p>
            <a:r>
              <a:rPr lang="zh-CN" altLang="en-US" dirty="0"/>
              <a:t>导入模块</a:t>
            </a:r>
            <a:r>
              <a:rPr lang="en-GB" altLang="zh-CN" dirty="0"/>
              <a:t>import </a:t>
            </a:r>
            <a:r>
              <a:rPr lang="en-GB" altLang="zh-CN" dirty="0" err="1"/>
              <a:t>missingno</a:t>
            </a:r>
            <a:r>
              <a:rPr lang="en-GB" altLang="zh-CN" dirty="0"/>
              <a:t> as </a:t>
            </a:r>
            <a:r>
              <a:rPr lang="en-GB" altLang="zh-CN" dirty="0" err="1"/>
              <a:t>msno</a:t>
            </a:r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条形</a:t>
            </a:r>
            <a:r>
              <a:rPr lang="zh-CN" altLang="en-GB" dirty="0"/>
              <a:t>图</a:t>
            </a:r>
            <a:endParaRPr lang="en-GB" altLang="zh-CN" dirty="0"/>
          </a:p>
          <a:p>
            <a:r>
              <a:rPr lang="en-GB" altLang="zh-CN" dirty="0"/>
              <a:t>import </a:t>
            </a:r>
            <a:r>
              <a:rPr lang="en-GB" altLang="zh-CN" dirty="0" err="1"/>
              <a:t>missingno</a:t>
            </a:r>
            <a:r>
              <a:rPr lang="en-GB" altLang="zh-CN" dirty="0"/>
              <a:t> as </a:t>
            </a:r>
            <a:r>
              <a:rPr lang="en-GB" altLang="zh-CN" dirty="0" err="1"/>
              <a:t>msno</a:t>
            </a:r>
            <a:endParaRPr lang="en-GB" altLang="zh-CN" dirty="0"/>
          </a:p>
          <a:p>
            <a:r>
              <a:rPr lang="en-GB" altLang="zh-CN" dirty="0" err="1"/>
              <a:t>msno.bar</a:t>
            </a:r>
            <a:r>
              <a:rPr lang="en-GB" altLang="zh-CN" dirty="0"/>
              <a:t>(train)</a:t>
            </a:r>
            <a:endParaRPr lang="en-GB" altLang="zh-CN" dirty="0"/>
          </a:p>
          <a:p>
            <a:r>
              <a:rPr lang="zh-CN" altLang="en-US" dirty="0"/>
              <a:t>条形图提供了数据集完整性的可视化图形。 </a:t>
            </a:r>
            <a:endParaRPr lang="en-US" altLang="zh-CN" dirty="0"/>
          </a:p>
          <a:p>
            <a:r>
              <a:rPr lang="zh-CN" altLang="en-US" dirty="0"/>
              <a:t>我们可以看到“年龄”，“客舱号码”和“登船的港口”列包含值缺失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查看缺失值之间相关性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数据缺失原因</a:t>
            </a:r>
            <a:endParaRPr lang="en-US" altLang="zh-CN" b="0" dirty="0"/>
          </a:p>
          <a:p>
            <a:r>
              <a:rPr lang="zh-CN" altLang="en-US" dirty="0"/>
              <a:t>通过计算缺失值间相关性判断缺失原因</a:t>
            </a:r>
            <a:endParaRPr lang="en-US" altLang="zh-CN" dirty="0"/>
          </a:p>
          <a:p>
            <a:r>
              <a:rPr lang="en-GB" altLang="zh-CN" dirty="0" err="1"/>
              <a:t>msno.heatmap</a:t>
            </a:r>
            <a:r>
              <a:rPr lang="en-GB" altLang="zh-CN" dirty="0"/>
              <a:t>(train)</a:t>
            </a:r>
            <a:endParaRPr lang="en-GB" altLang="zh-CN" dirty="0"/>
          </a:p>
          <a:p>
            <a:endParaRPr lang="en-GB" altLang="zh-CN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删除缺失值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删除缺失值</a:t>
            </a:r>
            <a:endParaRPr lang="en-US" altLang="zh-CN" dirty="0"/>
          </a:p>
          <a:p>
            <a:r>
              <a:rPr lang="zh-CN" altLang="en-US" dirty="0"/>
              <a:t>删除缺失值会损失信息，并不推荐删除，当缺失数据占比较低的时候，可以尝试使用删除缺失值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按行删除：删除包含缺失值的记录</a:t>
            </a:r>
            <a:endParaRPr lang="en-US" altLang="zh-CN" dirty="0"/>
          </a:p>
          <a:p>
            <a:r>
              <a:rPr lang="en-GB" altLang="zh-CN" dirty="0"/>
              <a:t>train_1 = </a:t>
            </a:r>
            <a:r>
              <a:rPr lang="en-GB" altLang="zh-CN" dirty="0" err="1"/>
              <a:t>train.copy</a:t>
            </a:r>
            <a:r>
              <a:rPr lang="en-GB" altLang="zh-CN" dirty="0"/>
              <a:t>() # </a:t>
            </a:r>
            <a:r>
              <a:rPr lang="zh-CN" altLang="en-US" dirty="0"/>
              <a:t>复制一份数据</a:t>
            </a:r>
            <a:endParaRPr lang="zh-CN" altLang="en-US" dirty="0"/>
          </a:p>
          <a:p>
            <a:r>
              <a:rPr lang="en-GB" altLang="zh-CN" dirty="0"/>
              <a:t>train_1.dropna(subset=['Age'],how='any',</a:t>
            </a:r>
            <a:r>
              <a:rPr lang="en-GB" altLang="zh-CN" dirty="0" err="1"/>
              <a:t>inplace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/>
              <a:t>train_1['Age'].</a:t>
            </a:r>
            <a:r>
              <a:rPr lang="en-GB" altLang="zh-CN" dirty="0" err="1"/>
              <a:t>isnull</a:t>
            </a:r>
            <a:r>
              <a:rPr lang="en-GB" altLang="zh-CN" dirty="0"/>
              <a:t>().sum()</a:t>
            </a:r>
            <a:endParaRPr lang="en-GB" altLang="zh-CN" dirty="0"/>
          </a:p>
          <a:p>
            <a:r>
              <a:rPr lang="en-GB" altLang="zh-CN" dirty="0"/>
              <a:t>train_1.shape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知道什么是缺失值，为什么会产生缺失值</a:t>
            </a:r>
            <a:endParaRPr lang="zh-CN" altLang="en-US" dirty="0"/>
          </a:p>
          <a:p>
            <a:r>
              <a:rPr lang="zh-CN" altLang="en-US" dirty="0"/>
              <a:t>熟练掌握缺失值处理的方式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删除缺失值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按列删除</a:t>
            </a:r>
            <a:endParaRPr lang="en-US" altLang="zh-CN" dirty="0"/>
          </a:p>
          <a:p>
            <a:r>
              <a:rPr lang="zh-CN" altLang="en-US" dirty="0"/>
              <a:t>当一列包含了很多缺失值的时候（比如超过</a:t>
            </a:r>
            <a:r>
              <a:rPr lang="en-US" altLang="zh-CN" dirty="0"/>
              <a:t>80%</a:t>
            </a:r>
            <a:r>
              <a:rPr lang="zh-CN" altLang="en-US" dirty="0"/>
              <a:t>），可以将该列删除，但最好不要删除数据</a:t>
            </a:r>
            <a:endParaRPr lang="en-US" altLang="zh-CN" dirty="0"/>
          </a:p>
          <a:p>
            <a:r>
              <a:rPr lang="en-GB" altLang="zh-CN" dirty="0"/>
              <a:t>train_1.drop(['Age'],axis = 1).head()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填充缺失值是指用一个估算的值来去替代缺失数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非时间序列数据</a:t>
            </a:r>
            <a:endParaRPr lang="en-US" altLang="zh-CN" dirty="0"/>
          </a:p>
          <a:p>
            <a:r>
              <a:rPr lang="zh-CN" altLang="en-US" dirty="0"/>
              <a:t>使用常量来替换（默认值）</a:t>
            </a:r>
            <a:endParaRPr lang="en-US" altLang="zh-CN" dirty="0"/>
          </a:p>
          <a:p>
            <a:r>
              <a:rPr lang="en-US" altLang="zh-CN" dirty="0" err="1"/>
              <a:t>train_constant</a:t>
            </a:r>
            <a:r>
              <a:rPr lang="en-US" altLang="zh-CN" dirty="0"/>
              <a:t> = </a:t>
            </a:r>
            <a:r>
              <a:rPr lang="en-US" altLang="zh-CN" dirty="0" err="1"/>
              <a:t>train.copy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 err="1"/>
              <a:t>train_constant.fillna</a:t>
            </a:r>
            <a:r>
              <a:rPr lang="en-US" altLang="zh-CN" dirty="0"/>
              <a:t>(0,inplace = </a:t>
            </a:r>
            <a:r>
              <a:rPr lang="en-US" altLang="zh-CN" dirty="0" err="1"/>
              <a:t>True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train_constant.isnull</a:t>
            </a:r>
            <a:r>
              <a:rPr lang="en-US" altLang="zh-CN" dirty="0"/>
              <a:t>().</a:t>
            </a:r>
            <a:r>
              <a:rPr lang="en-US" altLang="zh-CN" dirty="0" err="1"/>
              <a:t>sum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 err="1"/>
              <a:t>train_constant</a:t>
            </a:r>
            <a:r>
              <a:rPr lang="en-US" altLang="zh-CN" dirty="0"/>
              <a:t>[</a:t>
            </a:r>
            <a:r>
              <a:rPr lang="en-US" altLang="zh-CN" dirty="0" err="1"/>
              <a:t>train_constant</a:t>
            </a:r>
            <a:r>
              <a:rPr lang="en-US" altLang="zh-CN" dirty="0"/>
              <a:t>['</a:t>
            </a:r>
            <a:r>
              <a:rPr lang="en-US" altLang="zh-CN" dirty="0" err="1"/>
              <a:t>Cabin</a:t>
            </a:r>
            <a:r>
              <a:rPr lang="en-US" altLang="zh-CN" dirty="0"/>
              <a:t>']==0].</a:t>
            </a:r>
            <a:r>
              <a:rPr lang="en-US" altLang="zh-CN" dirty="0" err="1"/>
              <a:t>shape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非时间序列数据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使用统计量替换（缺失值所处列的平均值、中位数、众数）</a:t>
            </a:r>
            <a:endParaRPr lang="en-US" altLang="zh-CN" dirty="0"/>
          </a:p>
          <a:p>
            <a:r>
              <a:rPr lang="en-GB" altLang="zh-CN" dirty="0" err="1"/>
              <a:t>train_mean</a:t>
            </a:r>
            <a:r>
              <a:rPr lang="en-GB" altLang="zh-CN" dirty="0"/>
              <a:t> = </a:t>
            </a:r>
            <a:r>
              <a:rPr lang="en-GB" altLang="zh-CN" dirty="0" err="1"/>
              <a:t>train.copy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train_mean</a:t>
            </a:r>
            <a:r>
              <a:rPr lang="en-GB" altLang="zh-CN" dirty="0"/>
              <a:t>['Age'].</a:t>
            </a:r>
            <a:r>
              <a:rPr lang="en-GB" altLang="zh-CN" dirty="0" err="1"/>
              <a:t>fillna</a:t>
            </a:r>
            <a:r>
              <a:rPr lang="en-GB" altLang="zh-CN" dirty="0"/>
              <a:t>(</a:t>
            </a:r>
            <a:r>
              <a:rPr lang="en-GB" altLang="zh-CN" dirty="0" err="1"/>
              <a:t>train_mean</a:t>
            </a:r>
            <a:r>
              <a:rPr lang="en-GB" altLang="zh-CN" dirty="0"/>
              <a:t>['Age'].mean(),</a:t>
            </a:r>
            <a:r>
              <a:rPr lang="en-GB" altLang="zh-CN" dirty="0" err="1"/>
              <a:t>inplace</a:t>
            </a:r>
            <a:r>
              <a:rPr lang="en-GB" altLang="zh-CN" dirty="0"/>
              <a:t> = True)</a:t>
            </a:r>
            <a:endParaRPr lang="en-GB" altLang="zh-CN" dirty="0"/>
          </a:p>
          <a:p>
            <a:r>
              <a:rPr lang="en-GB" altLang="zh-CN" dirty="0" err="1"/>
              <a:t>train_mean.isnull</a:t>
            </a:r>
            <a:r>
              <a:rPr lang="en-GB" altLang="zh-CN" dirty="0"/>
              <a:t>().sum()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时间序列数据介绍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我们同样可以使用</a:t>
            </a:r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 err="1"/>
              <a:t>fillna</a:t>
            </a:r>
            <a:r>
              <a:rPr lang="zh-CN" altLang="en-US" dirty="0"/>
              <a:t>来处理这类情况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用时间序列中空值的上一个非空值填充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用时间序列中空值的下一个非空值填充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 dirty="0"/>
              <a:t>线性插值方法</a:t>
            </a:r>
            <a:endParaRPr lang="zh-CN" altLang="en-US" b="0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加载时间序列数据，数据集为印度城市空气质量数据（</a:t>
            </a:r>
            <a:r>
              <a:rPr lang="en-US" altLang="zh-CN" dirty="0"/>
              <a:t>2015-2020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GB" altLang="zh-CN" dirty="0" err="1"/>
              <a:t>city_day</a:t>
            </a:r>
            <a:r>
              <a:rPr lang="en-GB" altLang="zh-CN" dirty="0"/>
              <a:t> = </a:t>
            </a:r>
            <a:r>
              <a:rPr lang="en-GB" altLang="zh-CN" dirty="0" err="1"/>
              <a:t>pd.read_csv</a:t>
            </a:r>
            <a:r>
              <a:rPr lang="en-GB" altLang="zh-CN" dirty="0"/>
              <a:t>('data/city_day.csv',</a:t>
            </a:r>
            <a:r>
              <a:rPr lang="en-GB" altLang="zh-CN" dirty="0" err="1"/>
              <a:t>parse_dates</a:t>
            </a:r>
            <a:r>
              <a:rPr lang="en-GB" altLang="zh-CN" dirty="0"/>
              <a:t>=</a:t>
            </a:r>
            <a:r>
              <a:rPr lang="en-US" altLang="en-GB" dirty="0" err="1"/>
              <a:t>[</a:t>
            </a:r>
            <a:r>
              <a:rPr lang="en-GB" altLang="zh-CN" dirty="0">
                <a:sym typeface="+mn-ea"/>
              </a:rPr>
              <a:t>'Date'</a:t>
            </a:r>
            <a:r>
              <a:rPr lang="en-US" altLang="en-GB" dirty="0" err="1"/>
              <a:t>]</a:t>
            </a:r>
            <a:r>
              <a:rPr lang="en-GB" altLang="zh-CN" dirty="0" err="1"/>
              <a:t>,index_col</a:t>
            </a:r>
            <a:r>
              <a:rPr lang="en-GB" altLang="zh-CN" dirty="0"/>
              <a:t>='Date')</a:t>
            </a:r>
            <a:endParaRPr lang="en-GB" altLang="zh-CN" dirty="0"/>
          </a:p>
          <a:p>
            <a:r>
              <a:rPr lang="en-GB" altLang="zh-CN" dirty="0"/>
              <a:t>city_day1=</a:t>
            </a:r>
            <a:r>
              <a:rPr lang="en-GB" altLang="zh-CN" dirty="0" err="1"/>
              <a:t>city_day.copy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 err="1"/>
              <a:t>city_day.head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用之前封装的方法，查看数据缺失情况</a:t>
            </a:r>
            <a:endParaRPr lang="en-US" altLang="zh-CN" dirty="0"/>
          </a:p>
          <a:p>
            <a:r>
              <a:rPr lang="en-GB" altLang="zh-CN" dirty="0" err="1"/>
              <a:t>city_day_missing</a:t>
            </a:r>
            <a:r>
              <a:rPr lang="en-GB" altLang="zh-CN" dirty="0"/>
              <a:t>= </a:t>
            </a:r>
            <a:r>
              <a:rPr lang="en-GB" altLang="zh-CN" dirty="0" err="1"/>
              <a:t>missing_values_table</a:t>
            </a:r>
            <a:r>
              <a:rPr lang="en-GB" altLang="zh-CN" dirty="0"/>
              <a:t>(</a:t>
            </a:r>
            <a:r>
              <a:rPr lang="en-GB" altLang="zh-CN" dirty="0" err="1"/>
              <a:t>city_day</a:t>
            </a:r>
            <a:r>
              <a:rPr lang="en-GB" altLang="zh-CN" dirty="0"/>
              <a:t>)</a:t>
            </a:r>
            <a:endParaRPr lang="en-GB" altLang="zh-CN" dirty="0"/>
          </a:p>
          <a:p>
            <a:r>
              <a:rPr lang="en-GB" altLang="zh-CN" dirty="0" err="1"/>
              <a:t>city_day_missing</a:t>
            </a:r>
            <a:endParaRPr lang="en-US" altLang="zh-CN" dirty="0"/>
          </a:p>
          <a:p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数据中有很多缺失值，比如</a:t>
            </a:r>
            <a:r>
              <a:rPr lang="en-US" altLang="zh-CN" dirty="0"/>
              <a:t>Xylene</a:t>
            </a:r>
            <a:r>
              <a:rPr lang="zh-CN" altLang="en-US" dirty="0"/>
              <a:t>（二甲苯）和 </a:t>
            </a:r>
            <a:r>
              <a:rPr lang="en-US" altLang="zh-CN" dirty="0"/>
              <a:t>PM10 </a:t>
            </a:r>
            <a:r>
              <a:rPr lang="zh-CN" altLang="en-US" dirty="0"/>
              <a:t>有超过</a:t>
            </a:r>
            <a:r>
              <a:rPr lang="en-US" altLang="zh-CN" dirty="0"/>
              <a:t>50%</a:t>
            </a:r>
            <a:r>
              <a:rPr lang="zh-CN" altLang="en-US" dirty="0"/>
              <a:t>的缺失值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查看包含缺失数据的部分</a:t>
            </a:r>
            <a:endParaRPr lang="zh-CN" altLang="en-US" dirty="0"/>
          </a:p>
          <a:p>
            <a:r>
              <a:rPr lang="en-GB" altLang="zh-CN" dirty="0" err="1"/>
              <a:t>city_day</a:t>
            </a:r>
            <a:r>
              <a:rPr lang="en-GB" altLang="zh-CN" dirty="0"/>
              <a:t>['Xylene'][50:64]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 err="1"/>
              <a:t>ffill</a:t>
            </a:r>
            <a:r>
              <a:rPr lang="en-US" altLang="zh-CN" dirty="0"/>
              <a:t> </a:t>
            </a:r>
            <a:r>
              <a:rPr lang="zh-CN" altLang="en-US" dirty="0"/>
              <a:t>填充，用时间序列中空值的上一个非空值填充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NaN</a:t>
            </a:r>
            <a:r>
              <a:rPr lang="zh-CN" altLang="en-US" dirty="0"/>
              <a:t>值的前一个非空值是</a:t>
            </a:r>
            <a:r>
              <a:rPr lang="en-US" altLang="zh-CN" dirty="0"/>
              <a:t>0.81</a:t>
            </a:r>
            <a:r>
              <a:rPr lang="zh-CN" altLang="en-US" dirty="0"/>
              <a:t>，可以看到所有的</a:t>
            </a:r>
            <a:r>
              <a:rPr lang="en-US" altLang="zh-CN" dirty="0" err="1"/>
              <a:t>NaN</a:t>
            </a:r>
            <a:r>
              <a:rPr lang="zh-CN" altLang="en-US" dirty="0"/>
              <a:t>都被填充为</a:t>
            </a:r>
            <a:r>
              <a:rPr lang="en-US" altLang="zh-CN" dirty="0"/>
              <a:t>0.81</a:t>
            </a:r>
            <a:endParaRPr lang="en-US" altLang="zh-CN" dirty="0"/>
          </a:p>
          <a:p>
            <a:r>
              <a:rPr lang="en-GB" altLang="zh-CN" dirty="0" err="1"/>
              <a:t>city_day.fillna</a:t>
            </a:r>
            <a:r>
              <a:rPr lang="en-GB" altLang="zh-CN" dirty="0"/>
              <a:t>(method='</a:t>
            </a:r>
            <a:r>
              <a:rPr lang="en-GB" altLang="zh-CN" dirty="0" err="1"/>
              <a:t>ffill</a:t>
            </a:r>
            <a:r>
              <a:rPr lang="en-GB" altLang="zh-CN" dirty="0"/>
              <a:t>',</a:t>
            </a:r>
            <a:r>
              <a:rPr lang="en-GB" altLang="zh-CN" dirty="0" err="1"/>
              <a:t>inplace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 err="1"/>
              <a:t>city_day</a:t>
            </a:r>
            <a:r>
              <a:rPr lang="en-GB" altLang="zh-CN" dirty="0"/>
              <a:t>['Xylene'][50:65]</a:t>
            </a:r>
            <a:endParaRPr lang="en-GB" altLang="zh-CN" dirty="0"/>
          </a:p>
          <a:p>
            <a:endParaRPr lang="en-US" altLang="zh-CN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GB" altLang="zh-CN" dirty="0" err="1"/>
              <a:t>bfill</a:t>
            </a:r>
            <a:r>
              <a:rPr lang="zh-CN" altLang="en-US" dirty="0"/>
              <a:t>填充，用时间序列中空值的下一个非空值填充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NaN</a:t>
            </a:r>
            <a:r>
              <a:rPr lang="zh-CN" altLang="en-US" dirty="0"/>
              <a:t>值的后一个非空值是</a:t>
            </a:r>
            <a:r>
              <a:rPr lang="en-US" altLang="zh-CN" dirty="0"/>
              <a:t>209</a:t>
            </a:r>
            <a:r>
              <a:rPr lang="zh-CN" altLang="en-US" dirty="0"/>
              <a:t>，可以看到所有的</a:t>
            </a:r>
            <a:r>
              <a:rPr lang="en-US" altLang="zh-CN" dirty="0" err="1"/>
              <a:t>NaN</a:t>
            </a:r>
            <a:r>
              <a:rPr lang="zh-CN" altLang="en-US" dirty="0"/>
              <a:t>都被填充为</a:t>
            </a:r>
            <a:r>
              <a:rPr lang="en-US" altLang="zh-CN" dirty="0"/>
              <a:t>209</a:t>
            </a:r>
            <a:endParaRPr lang="en-US" altLang="zh-CN" dirty="0"/>
          </a:p>
          <a:p>
            <a:r>
              <a:rPr lang="en-GB" altLang="zh-CN" dirty="0" err="1"/>
              <a:t>city_day.fillna</a:t>
            </a:r>
            <a:r>
              <a:rPr lang="en-GB" altLang="zh-CN" dirty="0"/>
              <a:t>(method='</a:t>
            </a:r>
            <a:r>
              <a:rPr lang="en-GB" altLang="zh-CN" dirty="0" err="1"/>
              <a:t>bfill</a:t>
            </a:r>
            <a:r>
              <a:rPr lang="en-GB" altLang="zh-CN" dirty="0"/>
              <a:t>',</a:t>
            </a:r>
            <a:r>
              <a:rPr lang="en-GB" altLang="zh-CN" dirty="0" err="1"/>
              <a:t>inplace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 err="1"/>
              <a:t>city_day</a:t>
            </a:r>
            <a:r>
              <a:rPr lang="en-GB" altLang="zh-CN" dirty="0"/>
              <a:t>['AQI'][20:30]</a:t>
            </a:r>
            <a:endParaRPr lang="en-US" altLang="zh-CN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线性插值方法填充缺失值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时间序列数据，数据随着时间的变化可能会较大。 </a:t>
            </a:r>
            <a:endParaRPr lang="en-US" altLang="zh-CN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使用</a:t>
            </a:r>
            <a:r>
              <a:rPr lang="en-US" altLang="zh-CN" b="0" dirty="0" err="1"/>
              <a:t>bfill</a:t>
            </a:r>
            <a:r>
              <a:rPr lang="zh-CN" altLang="en-US" b="0" dirty="0"/>
              <a:t>和</a:t>
            </a:r>
            <a:r>
              <a:rPr lang="en-US" altLang="zh-CN" b="0" dirty="0" err="1"/>
              <a:t>ffill</a:t>
            </a:r>
            <a:r>
              <a:rPr lang="zh-CN" altLang="en-US" b="0" dirty="0"/>
              <a:t>进行插补并不是解决缺失值问题的最优方案。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线性插值法是一种插补缺失值技术，它假定数据点之间存在线性关系，</a:t>
            </a:r>
            <a:endParaRPr lang="en-US" altLang="zh-CN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利用相邻数据点中的非缺失值来计算缺失数据点的值。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时间序列数据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线性插值方法填充缺失值</a:t>
            </a:r>
            <a:endParaRPr lang="zh-CN" altLang="en-US" dirty="0"/>
          </a:p>
          <a:p>
            <a:r>
              <a:rPr lang="en-GB" altLang="zh-CN" dirty="0"/>
              <a:t>city_day1.interpolate(</a:t>
            </a:r>
            <a:r>
              <a:rPr lang="en-GB" altLang="zh-CN" dirty="0" err="1"/>
              <a:t>limit_direction</a:t>
            </a:r>
            <a:r>
              <a:rPr lang="en-GB" altLang="zh-CN" dirty="0"/>
              <a:t>="both",</a:t>
            </a:r>
            <a:r>
              <a:rPr lang="en-GB" altLang="zh-CN" dirty="0" err="1"/>
              <a:t>inplace</a:t>
            </a:r>
            <a:r>
              <a:rPr lang="en-GB" altLang="zh-CN" dirty="0"/>
              <a:t>=True)</a:t>
            </a:r>
            <a:endParaRPr lang="en-GB" altLang="zh-CN" dirty="0"/>
          </a:p>
          <a:p>
            <a:r>
              <a:rPr lang="en-GB" altLang="zh-CN" dirty="0"/>
              <a:t>city_day1['Xylene'][50:65]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简介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加载缺失值</a:t>
            </a:r>
            <a:endParaRPr lang="zh-CN" altLang="en-US" b="1" dirty="0"/>
          </a:p>
          <a:p>
            <a:r>
              <a:rPr lang="zh-CN" altLang="en-US" b="1" dirty="0"/>
              <a:t>处理缺失值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 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其它填充缺失值的方法</a:t>
            </a:r>
            <a:endParaRPr lang="zh-CN" altLang="en-US" dirty="0"/>
          </a:p>
          <a:p>
            <a:r>
              <a:rPr lang="zh-CN" altLang="en-US" b="0" dirty="0"/>
              <a:t>除了上面介绍的填充缺失值的方法外，还可以使用机器学习算法预测来进行缺失值填充</a:t>
            </a:r>
            <a:endParaRPr lang="zh-CN" altLang="en-US" b="0" dirty="0"/>
          </a:p>
          <a:p>
            <a:r>
              <a:rPr lang="zh-CN" altLang="en-US" b="0" dirty="0"/>
              <a:t>后续课程再介绍用算法来填充缺失值的方法</a:t>
            </a:r>
            <a:endParaRPr lang="zh-CN" altLang="en-US" b="0" dirty="0"/>
          </a:p>
          <a:p>
            <a:pPr marL="342900" indent="-342900">
              <a:buFont typeface="+mj-lt"/>
              <a:buAutoNum type="arabicPeriod" startAt="2"/>
            </a:pP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数据中包含缺失值是很常见的情况，缺失值可能在很多环节产生（用户没填，程序错误，数据合并</a:t>
            </a:r>
            <a:r>
              <a:rPr lang="en-US" altLang="zh-CN" dirty="0"/>
              <a:t>...)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中用</a:t>
            </a:r>
            <a:r>
              <a:rPr lang="en-US" altLang="zh-CN" dirty="0" err="1"/>
              <a:t>np.NaN</a:t>
            </a:r>
            <a:r>
              <a:rPr lang="en-US" altLang="zh-CN" dirty="0"/>
              <a:t> </a:t>
            </a:r>
            <a:r>
              <a:rPr lang="zh-CN" altLang="en-US" dirty="0"/>
              <a:t>表示缺失值，通过</a:t>
            </a:r>
            <a:r>
              <a:rPr lang="en-US" altLang="zh-CN" dirty="0" err="1"/>
              <a:t>pd.isnull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pd.notnull</a:t>
            </a:r>
            <a:r>
              <a:rPr lang="en-US" altLang="zh-CN" dirty="0"/>
              <a:t>()</a:t>
            </a:r>
            <a:r>
              <a:rPr lang="zh-CN" altLang="en-US" dirty="0"/>
              <a:t>来判断是否是缺失值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常用的缺失值处理方式包括</a:t>
            </a:r>
            <a:endParaRPr lang="zh-CN" altLang="en-US" dirty="0"/>
          </a:p>
          <a:p>
            <a:r>
              <a:rPr lang="zh-CN" altLang="en-US" dirty="0"/>
              <a:t>删除缺失值</a:t>
            </a:r>
            <a:endParaRPr lang="zh-CN" altLang="en-US" dirty="0"/>
          </a:p>
          <a:p>
            <a:pPr lvl="1"/>
            <a:r>
              <a:rPr lang="zh-CN" altLang="en-US" b="0" dirty="0"/>
              <a:t>按行删除</a:t>
            </a:r>
            <a:endParaRPr lang="zh-CN" altLang="en-US" b="0" dirty="0"/>
          </a:p>
          <a:p>
            <a:pPr lvl="1"/>
            <a:r>
              <a:rPr lang="zh-CN" altLang="en-US" b="0" dirty="0"/>
              <a:t>按列删除</a:t>
            </a:r>
            <a:endParaRPr lang="zh-CN" altLang="en-US" b="0" dirty="0"/>
          </a:p>
          <a:p>
            <a:r>
              <a:rPr lang="zh-CN" altLang="en-US" dirty="0"/>
              <a:t>填充缺失值</a:t>
            </a:r>
            <a:endParaRPr lang="zh-CN" altLang="en-US" dirty="0"/>
          </a:p>
          <a:p>
            <a:pPr lvl="1"/>
            <a:r>
              <a:rPr lang="zh-CN" altLang="en-US" b="0" dirty="0"/>
              <a:t>默认值填充</a:t>
            </a:r>
            <a:endParaRPr lang="zh-CN" altLang="en-US" b="0" dirty="0"/>
          </a:p>
          <a:p>
            <a:pPr lvl="1"/>
            <a:r>
              <a:rPr lang="zh-CN" altLang="en-US" b="0" dirty="0"/>
              <a:t>统计值填充</a:t>
            </a:r>
            <a:endParaRPr lang="zh-CN" altLang="en-US" b="0" dirty="0"/>
          </a:p>
          <a:p>
            <a:pPr lvl="1"/>
            <a:r>
              <a:rPr lang="zh-CN" altLang="en-US" b="0" dirty="0"/>
              <a:t>时间序列数据，用前</a:t>
            </a:r>
            <a:r>
              <a:rPr lang="en-US" altLang="zh-CN" b="0" dirty="0"/>
              <a:t>/</a:t>
            </a:r>
            <a:r>
              <a:rPr lang="zh-CN" altLang="en-US" b="0" dirty="0"/>
              <a:t>后值填充，线性插值填充</a:t>
            </a:r>
            <a:endParaRPr lang="zh-CN" altLang="en-US" b="0" dirty="0"/>
          </a:p>
          <a:p>
            <a:pPr lvl="1"/>
            <a:r>
              <a:rPr lang="zh-CN" altLang="en-US" b="0" dirty="0"/>
              <a:t>算法填充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缺失数据简介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好多数据集都含缺失数据。缺失数据有多重表现形式</a:t>
            </a:r>
            <a:endParaRPr lang="zh-CN" altLang="en-US" dirty="0"/>
          </a:p>
          <a:p>
            <a:r>
              <a:rPr lang="zh-CN" altLang="en-US" b="0" dirty="0"/>
              <a:t>数据库中，缺失数据表示为</a:t>
            </a:r>
            <a:r>
              <a:rPr lang="en-US" altLang="zh-CN" b="0" dirty="0"/>
              <a:t>NULL</a:t>
            </a:r>
            <a:endParaRPr lang="en-US" altLang="zh-CN" b="0" dirty="0"/>
          </a:p>
          <a:p>
            <a:r>
              <a:rPr lang="zh-CN" altLang="en-US" b="0" dirty="0"/>
              <a:t>在某些编程语言中用</a:t>
            </a:r>
            <a:r>
              <a:rPr lang="en-US" altLang="zh-CN" b="0" dirty="0"/>
              <a:t>NA</a:t>
            </a:r>
            <a:r>
              <a:rPr lang="zh-CN" altLang="en-US" b="0" dirty="0"/>
              <a:t>表示</a:t>
            </a:r>
            <a:endParaRPr lang="zh-CN" altLang="en-US" b="0" dirty="0"/>
          </a:p>
          <a:p>
            <a:r>
              <a:rPr lang="zh-CN" altLang="en-US" b="0" dirty="0"/>
              <a:t>缺失值也可能是空字符串（</a:t>
            </a:r>
            <a:r>
              <a:rPr lang="en-US" altLang="zh-CN" b="0" dirty="0"/>
              <a:t>’’</a:t>
            </a:r>
            <a:r>
              <a:rPr lang="zh-CN" altLang="en-US" b="0" dirty="0"/>
              <a:t>）或数值</a:t>
            </a:r>
            <a:endParaRPr lang="zh-CN" altLang="en-US" b="0" dirty="0"/>
          </a:p>
          <a:p>
            <a:r>
              <a:rPr lang="zh-CN" altLang="en-US" b="0" dirty="0"/>
              <a:t>在</a:t>
            </a:r>
            <a:r>
              <a:rPr lang="en-US" altLang="zh-CN" b="0" dirty="0"/>
              <a:t>Pandas</a:t>
            </a:r>
            <a:r>
              <a:rPr lang="zh-CN" altLang="en-US" b="0" dirty="0"/>
              <a:t>中使用</a:t>
            </a:r>
            <a:r>
              <a:rPr lang="en-US" altLang="zh-CN" b="0" dirty="0" err="1"/>
              <a:t>NaN</a:t>
            </a:r>
            <a:r>
              <a:rPr lang="zh-CN" altLang="en-US" b="0" dirty="0"/>
              <a:t>表示缺失值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GB" altLang="zh-CN" dirty="0" err="1"/>
              <a:t>NaN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中的</a:t>
            </a:r>
            <a:r>
              <a:rPr lang="en-US" altLang="zh-CN" dirty="0" err="1"/>
              <a:t>NaN</a:t>
            </a:r>
            <a:r>
              <a:rPr lang="zh-CN" altLang="en-US" dirty="0"/>
              <a:t>值来自</a:t>
            </a:r>
            <a:r>
              <a:rPr lang="en-US" altLang="zh-CN" dirty="0"/>
              <a:t>NumPy</a:t>
            </a:r>
            <a:r>
              <a:rPr lang="zh-CN" altLang="en-US" dirty="0"/>
              <a:t>库，</a:t>
            </a:r>
            <a:r>
              <a:rPr lang="en-US" altLang="zh-CN" dirty="0"/>
              <a:t>NumPy</a:t>
            </a:r>
            <a:r>
              <a:rPr lang="zh-CN" altLang="en-US" dirty="0"/>
              <a:t>中缺失值有几种表示形式：</a:t>
            </a:r>
            <a:r>
              <a:rPr lang="en-US" altLang="zh-CN" dirty="0" err="1"/>
              <a:t>NaN</a:t>
            </a:r>
            <a:r>
              <a:rPr lang="zh-CN" altLang="en-US" dirty="0"/>
              <a:t>，</a:t>
            </a:r>
            <a:r>
              <a:rPr lang="en-US" altLang="zh-CN" dirty="0"/>
              <a:t>NAN</a:t>
            </a:r>
            <a:r>
              <a:rPr lang="zh-CN" altLang="en-US" dirty="0"/>
              <a:t>，</a:t>
            </a:r>
            <a:r>
              <a:rPr lang="en-US" altLang="zh-CN" dirty="0"/>
              <a:t>nan</a:t>
            </a:r>
            <a:r>
              <a:rPr lang="zh-CN" altLang="en-US" dirty="0"/>
              <a:t>，他们都一样</a:t>
            </a:r>
            <a:endParaRPr lang="zh-CN" altLang="en-US" dirty="0"/>
          </a:p>
          <a:p>
            <a:r>
              <a:rPr lang="zh-CN" altLang="en-US" dirty="0"/>
              <a:t>缺失值和其它类型的数据不同，它毫无意义，</a:t>
            </a:r>
            <a:r>
              <a:rPr lang="en-US" altLang="zh-CN" dirty="0" err="1"/>
              <a:t>NaN</a:t>
            </a:r>
            <a:r>
              <a:rPr lang="zh-CN" altLang="en-US" dirty="0"/>
              <a:t>不等于</a:t>
            </a:r>
            <a:r>
              <a:rPr lang="en-US" altLang="zh-CN" dirty="0"/>
              <a:t>0</a:t>
            </a:r>
            <a:r>
              <a:rPr lang="zh-CN" altLang="en-US" dirty="0"/>
              <a:t>，也不等于空串，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GB" dirty="0"/>
              <a:t>查看</a:t>
            </a:r>
            <a:r>
              <a:rPr lang="en-US" altLang="zh-CN" dirty="0" err="1"/>
              <a:t>NaN</a:t>
            </a:r>
            <a:r>
              <a:rPr lang="zh-CN" altLang="en-US" dirty="0"/>
              <a:t>，</a:t>
            </a:r>
            <a:r>
              <a:rPr lang="en-US" altLang="zh-CN" dirty="0"/>
              <a:t>NAN</a:t>
            </a:r>
            <a:r>
              <a:rPr lang="zh-CN" altLang="en-US" dirty="0"/>
              <a:t>，</a:t>
            </a:r>
            <a:r>
              <a:rPr lang="en-US" altLang="zh-CN" dirty="0"/>
              <a:t>nan</a:t>
            </a:r>
            <a:endParaRPr lang="en-GB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975824"/>
            <a:ext cx="8814317" cy="346756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GB" altLang="zh-CN" dirty="0" err="1"/>
              <a:t>NaN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两个</a:t>
            </a:r>
            <a:r>
              <a:rPr lang="en-US" altLang="zh-CN" dirty="0" err="1"/>
              <a:t>NaN</a:t>
            </a:r>
            <a:r>
              <a:rPr lang="zh-CN" altLang="en-US" dirty="0"/>
              <a:t>也不相等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19" y="2161330"/>
            <a:ext cx="9241441" cy="33690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GB" altLang="zh-CN" dirty="0" err="1"/>
              <a:t>NaN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GB" altLang="zh-CN" dirty="0"/>
              <a:t>Pandas</a:t>
            </a:r>
            <a:r>
              <a:rPr lang="zh-CN" altLang="en-US" dirty="0"/>
              <a:t>提供了</a:t>
            </a:r>
            <a:r>
              <a:rPr lang="en-GB" altLang="zh-CN" dirty="0" err="1"/>
              <a:t>isnull</a:t>
            </a:r>
            <a:r>
              <a:rPr lang="en-GB" altLang="zh-CN" dirty="0"/>
              <a:t>/</a:t>
            </a:r>
            <a:r>
              <a:rPr lang="en-GB" altLang="zh-CN" dirty="0" err="1"/>
              <a:t>isna</a:t>
            </a:r>
            <a:r>
              <a:rPr lang="zh-CN" altLang="en-US" dirty="0"/>
              <a:t>方法，用于测试某个值是否为缺失值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21221"/>
            <a:ext cx="7674372" cy="30807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GB" altLang="zh-CN" dirty="0" err="1"/>
              <a:t>NaN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GB" altLang="zh-CN" dirty="0"/>
              <a:t>Pandas</a:t>
            </a:r>
            <a:r>
              <a:rPr lang="zh-CN" altLang="en-US" dirty="0"/>
              <a:t>的</a:t>
            </a:r>
            <a:r>
              <a:rPr lang="en-GB" altLang="zh-CN" dirty="0" err="1"/>
              <a:t>notnull</a:t>
            </a:r>
            <a:r>
              <a:rPr lang="en-GB" altLang="zh-CN" dirty="0"/>
              <a:t>/</a:t>
            </a:r>
            <a:r>
              <a:rPr lang="en-GB" altLang="zh-CN" dirty="0" err="1"/>
              <a:t>notna</a:t>
            </a:r>
            <a:r>
              <a:rPr lang="zh-CN" altLang="en-US" dirty="0"/>
              <a:t>方法也可以用于判断某个值是否为缺失值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297495"/>
            <a:ext cx="7687926" cy="22630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加载缺失值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处理缺失值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NlNmI0ZGEwNWNmMmY4MDJmOGRmZTc2NmU0ZmZjNjcifQ=="/>
</p:tagLst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3188</Words>
  <Application>WPS 演示</Application>
  <PresentationFormat>宽屏</PresentationFormat>
  <Paragraphs>232</Paragraphs>
  <Slides>33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黑体</vt:lpstr>
      <vt:lpstr>阿里巴巴普惠体 B</vt:lpstr>
      <vt:lpstr>阿里巴巴普惠体 R</vt:lpstr>
      <vt:lpstr>Alibaba PuHuiTi B</vt:lpstr>
      <vt:lpstr>阿里巴巴普惠体</vt:lpstr>
      <vt:lpstr>Segoe UI Light</vt:lpstr>
      <vt:lpstr>微软雅黑 Light</vt:lpstr>
      <vt:lpstr>Segoe UI</vt:lpstr>
      <vt:lpstr>微软雅黑</vt:lpstr>
      <vt:lpstr>Verdana</vt:lpstr>
      <vt:lpstr>阿里巴巴普惠体 M</vt:lpstr>
      <vt:lpstr>华文楷体</vt:lpstr>
      <vt:lpstr>Arial Unicode MS</vt:lpstr>
      <vt:lpstr>等线</vt:lpstr>
      <vt:lpstr>1_封面2</vt:lpstr>
      <vt:lpstr>1_目录</vt:lpstr>
      <vt:lpstr>1_学习目标</vt:lpstr>
      <vt:lpstr>1_正文设计方案</vt:lpstr>
      <vt:lpstr>5_结束页设计方案</vt:lpstr>
      <vt:lpstr>缺失数据处理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武常斌</cp:lastModifiedBy>
  <cp:revision>190</cp:revision>
  <dcterms:created xsi:type="dcterms:W3CDTF">2020-03-31T02:23:00Z</dcterms:created>
  <dcterms:modified xsi:type="dcterms:W3CDTF">2024-12-26T06:18:03Z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9A0B432A1AF74CC7862CAFD8395DCD93_12</vt:lpwstr>
  </property>
  <property fmtid="{D5CDD505-2E9C-101B-9397-08002B2CF9AE}" pid="3" name="KSOProductBuildVer">
    <vt:lpwstr>2052-12.1.0.19302</vt:lpwstr>
  </property>
</Properties>
</file>