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8c22142a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08c22142a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090d6a9b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090d6a9b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f371d652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f371d652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0703e74f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0703e74f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0703e74f6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0703e74f6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0703e74f6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0703e74f6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0703e74f6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0703e74f6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0703e74f6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0703e74f6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f23b8f374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f23b8f374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f23b8f374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f23b8f374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08c22142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08c22142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800"/>
              <a:t>Split-belt Paper (Fig. from Lit)</a:t>
            </a:r>
            <a:endParaRPr sz="48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idx="1" type="body"/>
          </p:nvPr>
        </p:nvSpPr>
        <p:spPr>
          <a:xfrm>
            <a:off x="6073000" y="0"/>
            <a:ext cx="3071100" cy="633600"/>
          </a:xfrm>
          <a:prstGeom prst="rect">
            <a:avLst/>
          </a:prstGeom>
          <a:solidFill>
            <a:srgbClr val="FFE599"/>
          </a:solidFill>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1" name="Google Shape;141;p22"/>
          <p:cNvSpPr txBox="1"/>
          <p:nvPr>
            <p:ph type="title"/>
          </p:nvPr>
        </p:nvSpPr>
        <p:spPr>
          <a:xfrm>
            <a:off x="0" y="0"/>
            <a:ext cx="5437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peoples’ split belt data</a:t>
            </a:r>
            <a:endParaRPr/>
          </a:p>
        </p:txBody>
      </p:sp>
      <p:sp>
        <p:nvSpPr>
          <p:cNvPr id="142" name="Google Shape;142;p22"/>
          <p:cNvSpPr txBox="1"/>
          <p:nvPr>
            <p:ph idx="1" type="body"/>
          </p:nvPr>
        </p:nvSpPr>
        <p:spPr>
          <a:xfrm>
            <a:off x="0" y="504100"/>
            <a:ext cx="5494500" cy="16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Reisman, Block, Bastian</a:t>
            </a:r>
            <a:endParaRPr/>
          </a:p>
          <a:p>
            <a:pPr indent="-342900" lvl="0" marL="457200" rtl="0" algn="l">
              <a:spcBef>
                <a:spcPts val="0"/>
              </a:spcBef>
              <a:spcAft>
                <a:spcPts val="0"/>
              </a:spcAft>
              <a:buSzPts val="1800"/>
              <a:buChar char="●"/>
            </a:pPr>
            <a:r>
              <a:rPr lang="en"/>
              <a:t>Interlimb coordination during locomotion: </a:t>
            </a:r>
            <a:r>
              <a:rPr lang="en"/>
              <a:t>what can be adapted and stored?</a:t>
            </a:r>
            <a:endParaRPr/>
          </a:p>
          <a:p>
            <a:pPr indent="0" lvl="0" marL="457200" rtl="0" algn="l">
              <a:spcBef>
                <a:spcPts val="1200"/>
              </a:spcBef>
              <a:spcAft>
                <a:spcPts val="1200"/>
              </a:spcAft>
              <a:buNone/>
            </a:pPr>
            <a:r>
              <a:t/>
            </a:r>
            <a:endParaRPr/>
          </a:p>
        </p:txBody>
      </p:sp>
      <p:sp>
        <p:nvSpPr>
          <p:cNvPr id="143" name="Google Shape;14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4" name="Google Shape;144;p22"/>
          <p:cNvPicPr preferRelativeResize="0"/>
          <p:nvPr/>
        </p:nvPicPr>
        <p:blipFill>
          <a:blip r:embed="rId3">
            <a:alphaModFix/>
          </a:blip>
          <a:stretch>
            <a:fillRect/>
          </a:stretch>
        </p:blipFill>
        <p:spPr>
          <a:xfrm>
            <a:off x="152400" y="3407249"/>
            <a:ext cx="4622100" cy="1414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idx="1" type="body"/>
          </p:nvPr>
        </p:nvSpPr>
        <p:spPr>
          <a:xfrm>
            <a:off x="6073000" y="0"/>
            <a:ext cx="3071100" cy="633600"/>
          </a:xfrm>
          <a:prstGeom prst="rect">
            <a:avLst/>
          </a:prstGeom>
          <a:solidFill>
            <a:srgbClr val="FFE599"/>
          </a:solidFill>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0" name="Google Shape;150;p23"/>
          <p:cNvSpPr txBox="1"/>
          <p:nvPr>
            <p:ph type="title"/>
          </p:nvPr>
        </p:nvSpPr>
        <p:spPr>
          <a:xfrm>
            <a:off x="0" y="0"/>
            <a:ext cx="5437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peoples’ split belt data</a:t>
            </a:r>
            <a:endParaRPr/>
          </a:p>
        </p:txBody>
      </p:sp>
      <p:sp>
        <p:nvSpPr>
          <p:cNvPr id="151" name="Google Shape;151;p23"/>
          <p:cNvSpPr txBox="1"/>
          <p:nvPr>
            <p:ph idx="1" type="body"/>
          </p:nvPr>
        </p:nvSpPr>
        <p:spPr>
          <a:xfrm>
            <a:off x="0" y="504100"/>
            <a:ext cx="5494500" cy="16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t/>
            </a:r>
            <a:endParaRPr/>
          </a:p>
          <a:p>
            <a:pPr indent="0" lvl="0" marL="457200" rtl="0" algn="l">
              <a:spcBef>
                <a:spcPts val="1200"/>
              </a:spcBef>
              <a:spcAft>
                <a:spcPts val="1200"/>
              </a:spcAft>
              <a:buNone/>
            </a:pPr>
            <a:r>
              <a:t/>
            </a:r>
            <a:endParaRPr/>
          </a:p>
        </p:txBody>
      </p:sp>
      <p:sp>
        <p:nvSpPr>
          <p:cNvPr id="152" name="Google Shape;15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3" name="Google Shape;153;p23"/>
          <p:cNvPicPr preferRelativeResize="0"/>
          <p:nvPr/>
        </p:nvPicPr>
        <p:blipFill>
          <a:blip r:embed="rId3">
            <a:alphaModFix/>
          </a:blip>
          <a:stretch>
            <a:fillRect/>
          </a:stretch>
        </p:blipFill>
        <p:spPr>
          <a:xfrm>
            <a:off x="152400" y="2322100"/>
            <a:ext cx="4931992" cy="2669000"/>
          </a:xfrm>
          <a:prstGeom prst="rect">
            <a:avLst/>
          </a:prstGeom>
          <a:noFill/>
          <a:ln>
            <a:noFill/>
          </a:ln>
        </p:spPr>
      </p:pic>
      <p:pic>
        <p:nvPicPr>
          <p:cNvPr id="154" name="Google Shape;154;p23"/>
          <p:cNvPicPr preferRelativeResize="0"/>
          <p:nvPr/>
        </p:nvPicPr>
        <p:blipFill>
          <a:blip r:embed="rId4">
            <a:alphaModFix/>
          </a:blip>
          <a:stretch>
            <a:fillRect/>
          </a:stretch>
        </p:blipFill>
        <p:spPr>
          <a:xfrm>
            <a:off x="3406419" y="1137154"/>
            <a:ext cx="5211224" cy="3373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30850"/>
            <a:ext cx="8709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SSA walking and savings (3 wks analysis)</a:t>
            </a:r>
            <a:endParaRPr/>
          </a:p>
        </p:txBody>
      </p:sp>
      <p:sp>
        <p:nvSpPr>
          <p:cNvPr id="160" name="Google Shape;160;p24"/>
          <p:cNvSpPr txBox="1"/>
          <p:nvPr>
            <p:ph idx="1" type="body"/>
          </p:nvPr>
        </p:nvSpPr>
        <p:spPr>
          <a:xfrm>
            <a:off x="311700" y="435025"/>
            <a:ext cx="4175100" cy="46743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Buurke et al. 2022</a:t>
            </a:r>
            <a:endParaRPr/>
          </a:p>
          <a:p>
            <a:pPr indent="0" lvl="0" marL="0" rtl="0" algn="l">
              <a:spcBef>
                <a:spcPts val="1200"/>
              </a:spcBef>
              <a:spcAft>
                <a:spcPts val="0"/>
              </a:spcAft>
              <a:buNone/>
            </a:pPr>
            <a:r>
              <a:rPr lang="en"/>
              <a:t>Split-belt walking: an experience that is hard to forget</a:t>
            </a:r>
            <a:endParaRPr/>
          </a:p>
          <a:p>
            <a:pPr indent="0" lvl="0" marL="0" rtl="0" algn="l">
              <a:spcBef>
                <a:spcPts val="1200"/>
              </a:spcBef>
              <a:spcAft>
                <a:spcPts val="0"/>
              </a:spcAft>
              <a:buNone/>
            </a:pPr>
            <a:r>
              <a:rPr lang="en"/>
              <a:t>Noted that curves are very smooth - could be result of singular spectrum analysis</a:t>
            </a:r>
            <a:endParaRPr/>
          </a:p>
          <a:p>
            <a:pPr indent="-300037" lvl="0" marL="457200" rtl="0" algn="l">
              <a:spcBef>
                <a:spcPts val="1200"/>
              </a:spcBef>
              <a:spcAft>
                <a:spcPts val="0"/>
              </a:spcAft>
              <a:buSzPct val="100000"/>
              <a:buChar char="●"/>
            </a:pPr>
            <a:r>
              <a:rPr lang="en"/>
              <a:t>“SSA decomposes time-series data into components and reconstructs a trend, by identifying the associated slow-varying components and precluding the high-frequency residual components that represent noise.”</a:t>
            </a:r>
            <a:endParaRPr/>
          </a:p>
          <a:p>
            <a:pPr indent="0" lvl="0" marL="0" rtl="0" algn="l">
              <a:spcBef>
                <a:spcPts val="1200"/>
              </a:spcBef>
              <a:spcAft>
                <a:spcPts val="0"/>
              </a:spcAft>
              <a:buNone/>
            </a:pPr>
            <a:r>
              <a:rPr lang="en"/>
              <a:t>I think this (SSA) analysis + group averaging is why the curves are so weirdly smooth</a:t>
            </a:r>
            <a:endParaRPr/>
          </a:p>
          <a:p>
            <a:pPr indent="-300037" lvl="0" marL="457200" rtl="0" algn="l">
              <a:spcBef>
                <a:spcPts val="1200"/>
              </a:spcBef>
              <a:spcAft>
                <a:spcPts val="0"/>
              </a:spcAft>
              <a:buSzPct val="100000"/>
              <a:buChar char="●"/>
            </a:pPr>
            <a:r>
              <a:rPr lang="en"/>
              <a:t>Singular spectrum analysis (Hassani and Hossein, 2007: sIngular analysis: methodology and comparison)</a:t>
            </a:r>
            <a:endParaRPr/>
          </a:p>
          <a:p>
            <a:pPr indent="-284162" lvl="1" marL="914400" rtl="0" algn="l">
              <a:spcBef>
                <a:spcPts val="0"/>
              </a:spcBef>
              <a:spcAft>
                <a:spcPts val="0"/>
              </a:spcAft>
              <a:buSzPct val="100000"/>
              <a:buChar char="○"/>
            </a:pPr>
            <a:r>
              <a:rPr lang="en"/>
              <a:t>Time series analysis incorporating classical time series analysis, multivariate statistics and geometry, dynamical systems and signal processing</a:t>
            </a:r>
            <a:endParaRPr/>
          </a:p>
          <a:p>
            <a:pPr indent="-284162" lvl="1" marL="914400" rtl="0" algn="l">
              <a:spcBef>
                <a:spcPts val="0"/>
              </a:spcBef>
              <a:spcAft>
                <a:spcPts val="0"/>
              </a:spcAft>
              <a:buSzPct val="100000"/>
              <a:buChar char="○"/>
            </a:pPr>
            <a:r>
              <a:rPr lang="en"/>
              <a:t>It can find trends at different resolution, smooth data, extract seasonality components, extract cycles with small and large periods simultaneously, extract periodicity with different amp, structure in short time series, and detect change points.</a:t>
            </a:r>
            <a:endParaRPr/>
          </a:p>
          <a:p>
            <a:pPr indent="-300037" lvl="0" marL="457200" rtl="0" algn="l">
              <a:spcBef>
                <a:spcPts val="0"/>
              </a:spcBef>
              <a:spcAft>
                <a:spcPts val="0"/>
              </a:spcAft>
              <a:buSzPct val="100000"/>
              <a:buChar char="●"/>
            </a:pPr>
            <a:r>
              <a:t/>
            </a:r>
            <a:endParaRPr/>
          </a:p>
        </p:txBody>
      </p:sp>
      <p:sp>
        <p:nvSpPr>
          <p:cNvPr id="161" name="Google Shape;16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2" name="Google Shape;162;p24"/>
          <p:cNvPicPr preferRelativeResize="0"/>
          <p:nvPr/>
        </p:nvPicPr>
        <p:blipFill>
          <a:blip r:embed="rId3">
            <a:alphaModFix/>
          </a:blip>
          <a:stretch>
            <a:fillRect/>
          </a:stretch>
        </p:blipFill>
        <p:spPr>
          <a:xfrm>
            <a:off x="4409925" y="1275050"/>
            <a:ext cx="4734076" cy="2844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peoples’ split belt data</a:t>
            </a:r>
            <a:endParaRPr/>
          </a:p>
        </p:txBody>
      </p:sp>
      <p:sp>
        <p:nvSpPr>
          <p:cNvPr id="62" name="Google Shape;62;p14"/>
          <p:cNvSpPr txBox="1"/>
          <p:nvPr>
            <p:ph idx="1" type="body"/>
          </p:nvPr>
        </p:nvSpPr>
        <p:spPr>
          <a:xfrm>
            <a:off x="0" y="5041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Reisman,...Bastian: </a:t>
            </a:r>
            <a:endParaRPr/>
          </a:p>
          <a:p>
            <a:pPr indent="-342900" lvl="0" marL="457200" rtl="0" algn="l">
              <a:spcBef>
                <a:spcPts val="0"/>
              </a:spcBef>
              <a:spcAft>
                <a:spcPts val="0"/>
              </a:spcAft>
              <a:buSzPts val="1800"/>
              <a:buChar char="●"/>
            </a:pPr>
            <a:r>
              <a:rPr lang="en"/>
              <a:t>Locomotor </a:t>
            </a:r>
            <a:r>
              <a:rPr lang="en"/>
              <a:t>adaptation</a:t>
            </a:r>
            <a:r>
              <a:rPr lang="en"/>
              <a:t> on a split-belt treadmill can improve walking symmetry post-stroke</a:t>
            </a:r>
            <a:endParaRPr/>
          </a:p>
          <a:p>
            <a:pPr indent="-342900" lvl="0" marL="457200" rtl="0" algn="l">
              <a:spcBef>
                <a:spcPts val="0"/>
              </a:spcBef>
              <a:spcAft>
                <a:spcPts val="0"/>
              </a:spcAft>
              <a:buSzPts val="1800"/>
              <a:buChar char="●"/>
            </a:pPr>
            <a:r>
              <a:rPr lang="en"/>
              <a:t>Asym &lt; 0.2</a:t>
            </a:r>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4" name="Google Shape;64;p14"/>
          <p:cNvPicPr preferRelativeResize="0"/>
          <p:nvPr/>
        </p:nvPicPr>
        <p:blipFill>
          <a:blip r:embed="rId3">
            <a:alphaModFix/>
          </a:blip>
          <a:stretch>
            <a:fillRect/>
          </a:stretch>
        </p:blipFill>
        <p:spPr>
          <a:xfrm>
            <a:off x="4327928" y="1339750"/>
            <a:ext cx="4144526" cy="3645600"/>
          </a:xfrm>
          <a:prstGeom prst="rect">
            <a:avLst/>
          </a:prstGeom>
          <a:noFill/>
          <a:ln>
            <a:noFill/>
          </a:ln>
        </p:spPr>
      </p:pic>
      <p:sp>
        <p:nvSpPr>
          <p:cNvPr id="65" name="Google Shape;65;p14"/>
          <p:cNvSpPr txBox="1"/>
          <p:nvPr/>
        </p:nvSpPr>
        <p:spPr>
          <a:xfrm>
            <a:off x="398375" y="2077325"/>
            <a:ext cx="1543800" cy="400200"/>
          </a:xfrm>
          <a:prstGeom prst="rect">
            <a:avLst/>
          </a:prstGeom>
          <a:solidFill>
            <a:srgbClr val="FFE599"/>
          </a:solid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patients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peoples’ split belt data</a:t>
            </a:r>
            <a:endParaRPr/>
          </a:p>
        </p:txBody>
      </p:sp>
      <p:sp>
        <p:nvSpPr>
          <p:cNvPr id="71" name="Google Shape;71;p15"/>
          <p:cNvSpPr txBox="1"/>
          <p:nvPr>
            <p:ph idx="1" type="body"/>
          </p:nvPr>
        </p:nvSpPr>
        <p:spPr>
          <a:xfrm>
            <a:off x="0" y="504100"/>
            <a:ext cx="8520600" cy="20676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n"/>
              <a:t>Gonzalez-Rubio,..., Torres-Oveido</a:t>
            </a:r>
            <a:endParaRPr/>
          </a:p>
          <a:p>
            <a:pPr indent="-308610" lvl="0" marL="457200" rtl="0" algn="l">
              <a:spcBef>
                <a:spcPts val="0"/>
              </a:spcBef>
              <a:spcAft>
                <a:spcPts val="0"/>
              </a:spcAft>
              <a:buSzPct val="100000"/>
              <a:buChar char="●"/>
            </a:pPr>
            <a:r>
              <a:rPr lang="en"/>
              <a:t>Explicit control of step timing during split-belt walking reveals interdependent recalibration of movements in space and time</a:t>
            </a:r>
            <a:endParaRPr/>
          </a:p>
          <a:p>
            <a:pPr indent="-308610" lvl="0" marL="457200" rtl="0" algn="l">
              <a:spcBef>
                <a:spcPts val="0"/>
              </a:spcBef>
              <a:spcAft>
                <a:spcPts val="0"/>
              </a:spcAft>
              <a:buSzPct val="100000"/>
              <a:buChar char="●"/>
            </a:pPr>
            <a:r>
              <a:rPr lang="en"/>
              <a:t>Faster adaptation with spacial feedback</a:t>
            </a:r>
            <a:endParaRPr/>
          </a:p>
          <a:p>
            <a:pPr indent="-308610" lvl="0" marL="457200" rtl="0" algn="l">
              <a:spcBef>
                <a:spcPts val="0"/>
              </a:spcBef>
              <a:spcAft>
                <a:spcPts val="0"/>
              </a:spcAft>
              <a:buSzPct val="100000"/>
              <a:buChar char="●"/>
            </a:pPr>
            <a:r>
              <a:rPr lang="en"/>
              <a:t>SF = spatial feedback; TF = temporal feedback</a:t>
            </a:r>
            <a:endParaRPr/>
          </a:p>
          <a:p>
            <a:pPr indent="-308610" lvl="0" marL="457200" rtl="0" algn="l">
              <a:spcBef>
                <a:spcPts val="0"/>
              </a:spcBef>
              <a:spcAft>
                <a:spcPts val="0"/>
              </a:spcAft>
              <a:buSzPct val="100000"/>
              <a:buChar char="●"/>
            </a:pPr>
            <a:r>
              <a:rPr lang="en"/>
              <a:t>Asym in control: ~0.2</a:t>
            </a:r>
            <a:endParaRPr/>
          </a:p>
          <a:p>
            <a:pPr indent="-308610" lvl="0" marL="457200" rtl="0" algn="l">
              <a:spcBef>
                <a:spcPts val="0"/>
              </a:spcBef>
              <a:spcAft>
                <a:spcPts val="0"/>
              </a:spcAft>
              <a:buSzPct val="100000"/>
              <a:buChar char="●"/>
            </a:pPr>
            <a:r>
              <a:rPr lang="en"/>
              <a:t>S_out = asym of step position</a:t>
            </a:r>
            <a:endParaRPr/>
          </a:p>
          <a:p>
            <a:pPr indent="-308610" lvl="0" marL="457200" rtl="0" algn="l">
              <a:spcBef>
                <a:spcPts val="0"/>
              </a:spcBef>
              <a:spcAft>
                <a:spcPts val="0"/>
              </a:spcAft>
              <a:buSzPct val="100000"/>
              <a:buChar char="●"/>
            </a:pPr>
            <a:r>
              <a:rPr lang="en"/>
              <a:t>T_out = asym of step timing</a:t>
            </a:r>
            <a:endParaRPr/>
          </a:p>
          <a:p>
            <a:pPr indent="0" lvl="0" marL="457200" rtl="0" algn="l">
              <a:spcBef>
                <a:spcPts val="1200"/>
              </a:spcBef>
              <a:spcAft>
                <a:spcPts val="1200"/>
              </a:spcAft>
              <a:buNone/>
            </a:pPr>
            <a:r>
              <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3" name="Google Shape;73;p15"/>
          <p:cNvPicPr preferRelativeResize="0"/>
          <p:nvPr/>
        </p:nvPicPr>
        <p:blipFill>
          <a:blip r:embed="rId3">
            <a:alphaModFix/>
          </a:blip>
          <a:stretch>
            <a:fillRect/>
          </a:stretch>
        </p:blipFill>
        <p:spPr>
          <a:xfrm>
            <a:off x="0" y="2571700"/>
            <a:ext cx="7333780" cy="2571800"/>
          </a:xfrm>
          <a:prstGeom prst="rect">
            <a:avLst/>
          </a:prstGeom>
          <a:noFill/>
          <a:ln>
            <a:noFill/>
          </a:ln>
        </p:spPr>
      </p:pic>
      <p:pic>
        <p:nvPicPr>
          <p:cNvPr id="74" name="Google Shape;74;p15"/>
          <p:cNvPicPr preferRelativeResize="0"/>
          <p:nvPr/>
        </p:nvPicPr>
        <p:blipFill>
          <a:blip r:embed="rId4">
            <a:alphaModFix/>
          </a:blip>
          <a:stretch>
            <a:fillRect/>
          </a:stretch>
        </p:blipFill>
        <p:spPr>
          <a:xfrm>
            <a:off x="3899868" y="1284498"/>
            <a:ext cx="5244134" cy="1189450"/>
          </a:xfrm>
          <a:prstGeom prst="rect">
            <a:avLst/>
          </a:prstGeom>
          <a:noFill/>
          <a:ln>
            <a:noFill/>
          </a:ln>
        </p:spPr>
      </p:pic>
      <p:sp>
        <p:nvSpPr>
          <p:cNvPr id="75" name="Google Shape;75;p15"/>
          <p:cNvSpPr txBox="1"/>
          <p:nvPr/>
        </p:nvSpPr>
        <p:spPr>
          <a:xfrm>
            <a:off x="7441350" y="2610875"/>
            <a:ext cx="1543800" cy="1693200"/>
          </a:xfrm>
          <a:prstGeom prst="rect">
            <a:avLst/>
          </a:prstGeom>
          <a:solidFill>
            <a:srgbClr val="FFE599"/>
          </a:solid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Don’t know if step position tracks with steplength (but I think it should?)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peoples’ split belt data</a:t>
            </a:r>
            <a:endParaRPr/>
          </a:p>
        </p:txBody>
      </p:sp>
      <p:sp>
        <p:nvSpPr>
          <p:cNvPr id="81" name="Google Shape;81;p16"/>
          <p:cNvSpPr txBox="1"/>
          <p:nvPr>
            <p:ph idx="1" type="body"/>
          </p:nvPr>
        </p:nvSpPr>
        <p:spPr>
          <a:xfrm>
            <a:off x="0" y="504100"/>
            <a:ext cx="8520600" cy="1452300"/>
          </a:xfrm>
          <a:prstGeom prst="rect">
            <a:avLst/>
          </a:prstGeom>
        </p:spPr>
        <p:txBody>
          <a:bodyPr anchorCtr="0" anchor="t" bIns="91425" lIns="91425" spcFirstLastPara="1" rIns="91425" wrap="square" tIns="91425">
            <a:normAutofit fontScale="70000"/>
          </a:bodyPr>
          <a:lstStyle/>
          <a:p>
            <a:pPr indent="-308610" lvl="0" marL="457200" rtl="0" algn="l">
              <a:spcBef>
                <a:spcPts val="0"/>
              </a:spcBef>
              <a:spcAft>
                <a:spcPts val="0"/>
              </a:spcAft>
              <a:buSzPct val="100000"/>
              <a:buChar char="●"/>
            </a:pPr>
            <a:r>
              <a:rPr lang="en"/>
              <a:t>Mawase,...,Karniel</a:t>
            </a:r>
            <a:endParaRPr/>
          </a:p>
          <a:p>
            <a:pPr indent="-308610" lvl="0" marL="457200" rtl="0" algn="l">
              <a:spcBef>
                <a:spcPts val="0"/>
              </a:spcBef>
              <a:spcAft>
                <a:spcPts val="0"/>
              </a:spcAft>
              <a:buSzPct val="100000"/>
              <a:buChar char="●"/>
            </a:pPr>
            <a:r>
              <a:rPr lang="en"/>
              <a:t>Savings in locomotor adaptation explained by changes in learning parameters following initial adaptation</a:t>
            </a:r>
            <a:endParaRPr/>
          </a:p>
          <a:p>
            <a:pPr indent="-308610" lvl="0" marL="457200" rtl="0" algn="l">
              <a:spcBef>
                <a:spcPts val="0"/>
              </a:spcBef>
              <a:spcAft>
                <a:spcPts val="0"/>
              </a:spcAft>
              <a:buSzPct val="100000"/>
              <a:buChar char="●"/>
            </a:pPr>
            <a:r>
              <a:rPr lang="en"/>
              <a:t>3 exp: 1) continuous adaptation, 2) 2 adaptation with 30s counter perturbation, 3)2 adaptation with tied washout</a:t>
            </a:r>
            <a:endParaRPr/>
          </a:p>
          <a:p>
            <a:pPr indent="0" lvl="0" marL="457200" rtl="0" algn="l">
              <a:spcBef>
                <a:spcPts val="1200"/>
              </a:spcBef>
              <a:spcAft>
                <a:spcPts val="1200"/>
              </a:spcAft>
              <a:buNone/>
            </a:pPr>
            <a:r>
              <a:t/>
            </a:r>
            <a:endParaRPr/>
          </a:p>
        </p:txBody>
      </p:sp>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3" name="Google Shape;83;p16"/>
          <p:cNvPicPr preferRelativeResize="0"/>
          <p:nvPr/>
        </p:nvPicPr>
        <p:blipFill>
          <a:blip r:embed="rId3">
            <a:alphaModFix/>
          </a:blip>
          <a:stretch>
            <a:fillRect/>
          </a:stretch>
        </p:blipFill>
        <p:spPr>
          <a:xfrm>
            <a:off x="0" y="1512549"/>
            <a:ext cx="4842275" cy="1362425"/>
          </a:xfrm>
          <a:prstGeom prst="rect">
            <a:avLst/>
          </a:prstGeom>
          <a:noFill/>
          <a:ln>
            <a:noFill/>
          </a:ln>
        </p:spPr>
      </p:pic>
      <p:pic>
        <p:nvPicPr>
          <p:cNvPr id="84" name="Google Shape;84;p16"/>
          <p:cNvPicPr preferRelativeResize="0"/>
          <p:nvPr/>
        </p:nvPicPr>
        <p:blipFill>
          <a:blip r:embed="rId4">
            <a:alphaModFix/>
          </a:blip>
          <a:stretch>
            <a:fillRect/>
          </a:stretch>
        </p:blipFill>
        <p:spPr>
          <a:xfrm>
            <a:off x="4381025" y="2525675"/>
            <a:ext cx="4537050" cy="2531150"/>
          </a:xfrm>
          <a:prstGeom prst="rect">
            <a:avLst/>
          </a:prstGeom>
          <a:noFill/>
          <a:ln>
            <a:noFill/>
          </a:ln>
        </p:spPr>
      </p:pic>
      <p:sp>
        <p:nvSpPr>
          <p:cNvPr id="85" name="Google Shape;85;p16"/>
          <p:cNvSpPr txBox="1"/>
          <p:nvPr>
            <p:ph idx="1" type="body"/>
          </p:nvPr>
        </p:nvSpPr>
        <p:spPr>
          <a:xfrm>
            <a:off x="0" y="3453825"/>
            <a:ext cx="4537200" cy="1452300"/>
          </a:xfrm>
          <a:prstGeom prst="rect">
            <a:avLst/>
          </a:prstGeom>
          <a:solidFill>
            <a:srgbClr val="FFE599"/>
          </a:solidFill>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Don’t know if adaptation in COP changes in parallel with steplength adaptation</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idx="1" type="body"/>
          </p:nvPr>
        </p:nvSpPr>
        <p:spPr>
          <a:xfrm>
            <a:off x="4607550" y="1817575"/>
            <a:ext cx="3523800" cy="1127700"/>
          </a:xfrm>
          <a:prstGeom prst="rect">
            <a:avLst/>
          </a:prstGeom>
          <a:solidFill>
            <a:srgbClr val="FFE599"/>
          </a:solidFill>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n"/>
              <a:t>Don’t know if adaptation in COP or GRF changes in parallel with steplength adaptation</a:t>
            </a:r>
            <a:endParaRPr/>
          </a:p>
          <a:p>
            <a:pPr indent="0" lvl="0" marL="457200" rtl="0" algn="l">
              <a:spcBef>
                <a:spcPts val="1200"/>
              </a:spcBef>
              <a:spcAft>
                <a:spcPts val="1200"/>
              </a:spcAft>
              <a:buNone/>
            </a:pPr>
            <a:r>
              <a:t/>
            </a:r>
            <a:endParaRPr/>
          </a:p>
        </p:txBody>
      </p:sp>
      <p:sp>
        <p:nvSpPr>
          <p:cNvPr id="91" name="Google Shape;91;p17"/>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peoples’ split belt data</a:t>
            </a:r>
            <a:endParaRPr/>
          </a:p>
        </p:txBody>
      </p:sp>
      <p:sp>
        <p:nvSpPr>
          <p:cNvPr id="92" name="Google Shape;92;p17"/>
          <p:cNvSpPr txBox="1"/>
          <p:nvPr>
            <p:ph idx="1" type="body"/>
          </p:nvPr>
        </p:nvSpPr>
        <p:spPr>
          <a:xfrm>
            <a:off x="0" y="504100"/>
            <a:ext cx="8520600" cy="16656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Mawase,...,Karniel</a:t>
            </a:r>
            <a:endParaRPr/>
          </a:p>
          <a:p>
            <a:pPr indent="-325755" lvl="0" marL="457200" rtl="0" algn="l">
              <a:spcBef>
                <a:spcPts val="0"/>
              </a:spcBef>
              <a:spcAft>
                <a:spcPts val="0"/>
              </a:spcAft>
              <a:buSzPct val="100000"/>
              <a:buChar char="●"/>
            </a:pPr>
            <a:r>
              <a:rPr lang="en"/>
              <a:t>Kinetic adaptation during locomotion on a split belt treadmill</a:t>
            </a:r>
            <a:endParaRPr/>
          </a:p>
          <a:p>
            <a:pPr indent="-325755" lvl="0" marL="457200" rtl="0" algn="l">
              <a:spcBef>
                <a:spcPts val="0"/>
              </a:spcBef>
              <a:spcAft>
                <a:spcPts val="0"/>
              </a:spcAft>
              <a:buSzPct val="100000"/>
              <a:buChar char="●"/>
            </a:pPr>
            <a:r>
              <a:rPr lang="en"/>
              <a:t>Baseline adaptation and post adaptation; belts stopped between phases</a:t>
            </a:r>
            <a:endParaRPr/>
          </a:p>
          <a:p>
            <a:pPr indent="-325755" lvl="0" marL="457200" rtl="0" algn="l">
              <a:spcBef>
                <a:spcPts val="0"/>
              </a:spcBef>
              <a:spcAft>
                <a:spcPts val="0"/>
              </a:spcAft>
              <a:buSzPct val="100000"/>
              <a:buChar char="●"/>
            </a:pPr>
            <a:r>
              <a:rPr lang="en"/>
              <a:t>Kinetic focus so GRF and COP reported</a:t>
            </a:r>
            <a:endParaRPr/>
          </a:p>
          <a:p>
            <a:pPr indent="-325755" lvl="0" marL="457200" rtl="0" algn="l">
              <a:spcBef>
                <a:spcPts val="0"/>
              </a:spcBef>
              <a:spcAft>
                <a:spcPts val="0"/>
              </a:spcAft>
              <a:buSzPct val="100000"/>
              <a:buChar char="●"/>
            </a:pPr>
            <a:r>
              <a:rPr lang="en"/>
              <a:t>Dominant (right) always on fast condition (GRF increased for fast and decreased for slow</a:t>
            </a:r>
            <a:endParaRPr/>
          </a:p>
          <a:p>
            <a:pPr indent="0" lvl="0" marL="457200" rtl="0" algn="l">
              <a:spcBef>
                <a:spcPts val="1200"/>
              </a:spcBef>
              <a:spcAft>
                <a:spcPts val="1200"/>
              </a:spcAft>
              <a:buNone/>
            </a:pPr>
            <a:r>
              <a:t/>
            </a:r>
            <a:endParaRPr/>
          </a:p>
        </p:txBody>
      </p:sp>
      <p:sp>
        <p:nvSpPr>
          <p:cNvPr id="93" name="Google Shape;9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4" name="Google Shape;94;p17"/>
          <p:cNvPicPr preferRelativeResize="0"/>
          <p:nvPr/>
        </p:nvPicPr>
        <p:blipFill>
          <a:blip r:embed="rId3">
            <a:alphaModFix/>
          </a:blip>
          <a:stretch>
            <a:fillRect/>
          </a:stretch>
        </p:blipFill>
        <p:spPr>
          <a:xfrm>
            <a:off x="4948170" y="2571750"/>
            <a:ext cx="4195825" cy="2556550"/>
          </a:xfrm>
          <a:prstGeom prst="rect">
            <a:avLst/>
          </a:prstGeom>
          <a:noFill/>
          <a:ln>
            <a:noFill/>
          </a:ln>
        </p:spPr>
      </p:pic>
      <p:pic>
        <p:nvPicPr>
          <p:cNvPr id="95" name="Google Shape;95;p17"/>
          <p:cNvPicPr preferRelativeResize="0"/>
          <p:nvPr/>
        </p:nvPicPr>
        <p:blipFill>
          <a:blip r:embed="rId4">
            <a:alphaModFix/>
          </a:blip>
          <a:stretch>
            <a:fillRect/>
          </a:stretch>
        </p:blipFill>
        <p:spPr>
          <a:xfrm>
            <a:off x="0" y="1863900"/>
            <a:ext cx="4024450" cy="32796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idx="1" type="body"/>
          </p:nvPr>
        </p:nvSpPr>
        <p:spPr>
          <a:xfrm>
            <a:off x="6374250" y="1817575"/>
            <a:ext cx="1757100" cy="1127700"/>
          </a:xfrm>
          <a:prstGeom prst="rect">
            <a:avLst/>
          </a:prstGeom>
          <a:solidFill>
            <a:srgbClr val="FFE599"/>
          </a:solidFill>
        </p:spPr>
        <p:txBody>
          <a:bodyPr anchorCtr="0" anchor="t" bIns="91425" lIns="91425" spcFirstLastPara="1" rIns="91425" wrap="square" tIns="91425">
            <a:normAutofit fontScale="47500"/>
          </a:bodyPr>
          <a:lstStyle/>
          <a:p>
            <a:pPr indent="-282892" lvl="0" marL="457200" rtl="0" algn="l">
              <a:spcBef>
                <a:spcPts val="0"/>
              </a:spcBef>
              <a:spcAft>
                <a:spcPts val="0"/>
              </a:spcAft>
              <a:buSzPct val="100000"/>
              <a:buChar char="●"/>
            </a:pPr>
            <a:r>
              <a:rPr lang="en"/>
              <a:t>Also looked at center of oscillation (similar plot) and phasing (no difference btw groups</a:t>
            </a:r>
            <a:endParaRPr/>
          </a:p>
          <a:p>
            <a:pPr indent="0" lvl="0" marL="457200" rtl="0" algn="l">
              <a:spcBef>
                <a:spcPts val="1200"/>
              </a:spcBef>
              <a:spcAft>
                <a:spcPts val="1200"/>
              </a:spcAft>
              <a:buNone/>
            </a:pPr>
            <a:r>
              <a:t/>
            </a:r>
            <a:endParaRPr/>
          </a:p>
        </p:txBody>
      </p:sp>
      <p:sp>
        <p:nvSpPr>
          <p:cNvPr id="101" name="Google Shape;101;p18"/>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peoples’ split belt data</a:t>
            </a:r>
            <a:endParaRPr/>
          </a:p>
        </p:txBody>
      </p:sp>
      <p:sp>
        <p:nvSpPr>
          <p:cNvPr id="102" name="Google Shape;102;p18"/>
          <p:cNvSpPr txBox="1"/>
          <p:nvPr>
            <p:ph idx="1" type="body"/>
          </p:nvPr>
        </p:nvSpPr>
        <p:spPr>
          <a:xfrm>
            <a:off x="0" y="504100"/>
            <a:ext cx="8520600" cy="16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Malone and Bastian</a:t>
            </a:r>
            <a:endParaRPr/>
          </a:p>
          <a:p>
            <a:pPr indent="-342900" lvl="0" marL="457200" rtl="0" algn="l">
              <a:spcBef>
                <a:spcPts val="0"/>
              </a:spcBef>
              <a:spcAft>
                <a:spcPts val="0"/>
              </a:spcAft>
              <a:buSzPts val="1800"/>
              <a:buChar char="●"/>
            </a:pPr>
            <a:r>
              <a:rPr lang="en"/>
              <a:t>Thinking about </a:t>
            </a:r>
            <a:r>
              <a:rPr lang="en"/>
              <a:t>walking</a:t>
            </a:r>
            <a:r>
              <a:rPr lang="en"/>
              <a:t>: effects of </a:t>
            </a:r>
            <a:r>
              <a:rPr lang="en"/>
              <a:t>conscious</a:t>
            </a:r>
            <a:r>
              <a:rPr lang="en"/>
              <a:t> correction versus </a:t>
            </a:r>
            <a:r>
              <a:rPr lang="en"/>
              <a:t>distraction</a:t>
            </a:r>
            <a:r>
              <a:rPr lang="en"/>
              <a:t> on locomotor learning</a:t>
            </a:r>
            <a:endParaRPr/>
          </a:p>
          <a:p>
            <a:pPr indent="0" lvl="0" marL="457200" rtl="0" algn="l">
              <a:spcBef>
                <a:spcPts val="1200"/>
              </a:spcBef>
              <a:spcAft>
                <a:spcPts val="1200"/>
              </a:spcAft>
              <a:buNone/>
            </a:pPr>
            <a:r>
              <a:t/>
            </a:r>
            <a:endParaRPr/>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4" name="Google Shape;104;p18"/>
          <p:cNvPicPr preferRelativeResize="0"/>
          <p:nvPr/>
        </p:nvPicPr>
        <p:blipFill>
          <a:blip r:embed="rId3">
            <a:alphaModFix/>
          </a:blip>
          <a:stretch>
            <a:fillRect/>
          </a:stretch>
        </p:blipFill>
        <p:spPr>
          <a:xfrm>
            <a:off x="92150" y="1614200"/>
            <a:ext cx="6069449" cy="23093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idx="1" type="body"/>
          </p:nvPr>
        </p:nvSpPr>
        <p:spPr>
          <a:xfrm>
            <a:off x="6073000" y="0"/>
            <a:ext cx="3071100" cy="1127700"/>
          </a:xfrm>
          <a:prstGeom prst="rect">
            <a:avLst/>
          </a:prstGeom>
          <a:solidFill>
            <a:srgbClr val="FFE599"/>
          </a:solidFill>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Maybe its not so much that savings is faster, but that the initial </a:t>
            </a:r>
            <a:r>
              <a:rPr lang="en"/>
              <a:t>adaptation</a:t>
            </a:r>
            <a:r>
              <a:rPr lang="en"/>
              <a:t> is slower?</a:t>
            </a:r>
            <a:endParaRPr/>
          </a:p>
        </p:txBody>
      </p:sp>
      <p:sp>
        <p:nvSpPr>
          <p:cNvPr id="110" name="Google Shape;110;p19"/>
          <p:cNvSpPr txBox="1"/>
          <p:nvPr>
            <p:ph type="title"/>
          </p:nvPr>
        </p:nvSpPr>
        <p:spPr>
          <a:xfrm>
            <a:off x="0" y="0"/>
            <a:ext cx="5437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peoples’ split belt data</a:t>
            </a:r>
            <a:endParaRPr/>
          </a:p>
        </p:txBody>
      </p:sp>
      <p:sp>
        <p:nvSpPr>
          <p:cNvPr id="111" name="Google Shape;111;p19"/>
          <p:cNvSpPr txBox="1"/>
          <p:nvPr>
            <p:ph idx="1" type="body"/>
          </p:nvPr>
        </p:nvSpPr>
        <p:spPr>
          <a:xfrm>
            <a:off x="0" y="504100"/>
            <a:ext cx="8520600" cy="16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Leech, Roemmich, </a:t>
            </a:r>
            <a:r>
              <a:rPr lang="en"/>
              <a:t>Bastian</a:t>
            </a:r>
            <a:endParaRPr/>
          </a:p>
          <a:p>
            <a:pPr indent="-342900" lvl="0" marL="457200" rtl="0" algn="l">
              <a:spcBef>
                <a:spcPts val="0"/>
              </a:spcBef>
              <a:spcAft>
                <a:spcPts val="0"/>
              </a:spcAft>
              <a:buSzPts val="1800"/>
              <a:buChar char="●"/>
            </a:pPr>
            <a:r>
              <a:rPr lang="en"/>
              <a:t>Creating flexible motor memories in human walking</a:t>
            </a:r>
            <a:endParaRPr/>
          </a:p>
          <a:p>
            <a:pPr indent="0" lvl="0" marL="457200" rtl="0" algn="l">
              <a:spcBef>
                <a:spcPts val="1200"/>
              </a:spcBef>
              <a:spcAft>
                <a:spcPts val="1200"/>
              </a:spcAft>
              <a:buNone/>
            </a:pPr>
            <a:r>
              <a:t/>
            </a:r>
            <a:endParaRPr/>
          </a:p>
        </p:txBody>
      </p:sp>
      <p:sp>
        <p:nvSpPr>
          <p:cNvPr id="112" name="Google Shape;11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3" name="Google Shape;113;p19"/>
          <p:cNvPicPr preferRelativeResize="0"/>
          <p:nvPr/>
        </p:nvPicPr>
        <p:blipFill>
          <a:blip r:embed="rId3">
            <a:alphaModFix/>
          </a:blip>
          <a:stretch>
            <a:fillRect/>
          </a:stretch>
        </p:blipFill>
        <p:spPr>
          <a:xfrm>
            <a:off x="54500" y="1275325"/>
            <a:ext cx="2916011" cy="2669000"/>
          </a:xfrm>
          <a:prstGeom prst="rect">
            <a:avLst/>
          </a:prstGeom>
          <a:noFill/>
          <a:ln>
            <a:noFill/>
          </a:ln>
        </p:spPr>
      </p:pic>
      <p:pic>
        <p:nvPicPr>
          <p:cNvPr id="114" name="Google Shape;114;p19"/>
          <p:cNvPicPr preferRelativeResize="0"/>
          <p:nvPr/>
        </p:nvPicPr>
        <p:blipFill>
          <a:blip r:embed="rId4">
            <a:alphaModFix/>
          </a:blip>
          <a:stretch>
            <a:fillRect/>
          </a:stretch>
        </p:blipFill>
        <p:spPr>
          <a:xfrm>
            <a:off x="2166471" y="1275323"/>
            <a:ext cx="4350878" cy="3637899"/>
          </a:xfrm>
          <a:prstGeom prst="rect">
            <a:avLst/>
          </a:prstGeom>
          <a:noFill/>
          <a:ln>
            <a:noFill/>
          </a:ln>
        </p:spPr>
      </p:pic>
      <p:sp>
        <p:nvSpPr>
          <p:cNvPr id="115" name="Google Shape;115;p19"/>
          <p:cNvSpPr txBox="1"/>
          <p:nvPr/>
        </p:nvSpPr>
        <p:spPr>
          <a:xfrm>
            <a:off x="6755075" y="1438375"/>
            <a:ext cx="2010600" cy="3304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For first exposure, we have similar </a:t>
            </a:r>
            <a:r>
              <a:rPr lang="en"/>
              <a:t>initial</a:t>
            </a:r>
            <a:r>
              <a:rPr lang="en"/>
              <a:t> asymmetry, but none of our savings show </a:t>
            </a:r>
            <a:r>
              <a:rPr lang="en"/>
              <a:t>similar</a:t>
            </a:r>
            <a:r>
              <a:rPr lang="en"/>
              <a:t> initial asymmetry.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Possible reasons:</a:t>
            </a:r>
            <a:endParaRPr/>
          </a:p>
          <a:p>
            <a:pPr indent="-317500" lvl="0" marL="457200" rtl="0" algn="l">
              <a:spcBef>
                <a:spcPts val="0"/>
              </a:spcBef>
              <a:spcAft>
                <a:spcPts val="0"/>
              </a:spcAft>
              <a:buSzPts val="1400"/>
              <a:buChar char="●"/>
            </a:pPr>
            <a:r>
              <a:rPr lang="en"/>
              <a:t>Insufficient washout</a:t>
            </a:r>
            <a:endParaRPr/>
          </a:p>
          <a:p>
            <a:pPr indent="-317500" lvl="0" marL="457200" rtl="0" algn="l">
              <a:spcBef>
                <a:spcPts val="0"/>
              </a:spcBef>
              <a:spcAft>
                <a:spcPts val="0"/>
              </a:spcAft>
              <a:buSzPts val="1400"/>
              <a:buChar char="●"/>
            </a:pPr>
            <a:r>
              <a:rPr lang="en"/>
              <a:t>Too slow acceleration into split</a:t>
            </a:r>
            <a:endParaRPr/>
          </a:p>
          <a:p>
            <a:pPr indent="-317500" lvl="0" marL="457200" rtl="0" algn="l">
              <a:spcBef>
                <a:spcPts val="0"/>
              </a:spcBef>
              <a:spcAft>
                <a:spcPts val="0"/>
              </a:spcAft>
              <a:buSzPts val="1400"/>
              <a:buChar char="●"/>
            </a:pPr>
            <a:r>
              <a:rPr lang="en"/>
              <a:t>Verbal warning of upcoming split</a:t>
            </a:r>
            <a:endParaRPr/>
          </a:p>
          <a:p>
            <a:pPr indent="-317500" lvl="0" marL="457200" rtl="0" algn="l">
              <a:spcBef>
                <a:spcPts val="0"/>
              </a:spcBef>
              <a:spcAft>
                <a:spcPts val="0"/>
              </a:spcAft>
              <a:buSzPts val="1400"/>
              <a:buChar char="●"/>
            </a:pPr>
            <a:r>
              <a:rPr lang="en"/>
              <a:t>Something about sudden transition reduces asym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idx="1" type="body"/>
          </p:nvPr>
        </p:nvSpPr>
        <p:spPr>
          <a:xfrm>
            <a:off x="6073000" y="0"/>
            <a:ext cx="3071100" cy="633600"/>
          </a:xfrm>
          <a:prstGeom prst="rect">
            <a:avLst/>
          </a:prstGeom>
          <a:solidFill>
            <a:srgbClr val="FFE599"/>
          </a:solidFill>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Importance of belt speed ratio</a:t>
            </a:r>
            <a:endParaRPr/>
          </a:p>
        </p:txBody>
      </p:sp>
      <p:sp>
        <p:nvSpPr>
          <p:cNvPr id="121" name="Google Shape;121;p20"/>
          <p:cNvSpPr txBox="1"/>
          <p:nvPr>
            <p:ph type="title"/>
          </p:nvPr>
        </p:nvSpPr>
        <p:spPr>
          <a:xfrm>
            <a:off x="0" y="0"/>
            <a:ext cx="5437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peoples’ split belt data</a:t>
            </a:r>
            <a:endParaRPr/>
          </a:p>
        </p:txBody>
      </p:sp>
      <p:sp>
        <p:nvSpPr>
          <p:cNvPr id="122" name="Google Shape;122;p20"/>
          <p:cNvSpPr txBox="1"/>
          <p:nvPr>
            <p:ph idx="1" type="body"/>
          </p:nvPr>
        </p:nvSpPr>
        <p:spPr>
          <a:xfrm>
            <a:off x="0" y="504100"/>
            <a:ext cx="5494500" cy="16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Leech, Roemmich, Bastian</a:t>
            </a:r>
            <a:endParaRPr/>
          </a:p>
          <a:p>
            <a:pPr indent="-342900" lvl="0" marL="457200" rtl="0" algn="l">
              <a:spcBef>
                <a:spcPts val="0"/>
              </a:spcBef>
              <a:spcAft>
                <a:spcPts val="0"/>
              </a:spcAft>
              <a:buSzPts val="1800"/>
              <a:buChar char="●"/>
            </a:pPr>
            <a:r>
              <a:rPr lang="en"/>
              <a:t>Creating flexible motor memories in human walking</a:t>
            </a:r>
            <a:endParaRPr/>
          </a:p>
          <a:p>
            <a:pPr indent="0" lvl="0" marL="457200" rtl="0" algn="l">
              <a:spcBef>
                <a:spcPts val="1200"/>
              </a:spcBef>
              <a:spcAft>
                <a:spcPts val="1200"/>
              </a:spcAft>
              <a:buNone/>
            </a:pPr>
            <a:r>
              <a:t/>
            </a:r>
            <a:endParaRPr/>
          </a:p>
        </p:txBody>
      </p:sp>
      <p:sp>
        <p:nvSpPr>
          <p:cNvPr id="123" name="Google Shape;12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4" name="Google Shape;124;p20"/>
          <p:cNvPicPr preferRelativeResize="0"/>
          <p:nvPr/>
        </p:nvPicPr>
        <p:blipFill>
          <a:blip r:embed="rId3">
            <a:alphaModFix/>
          </a:blip>
          <a:stretch>
            <a:fillRect/>
          </a:stretch>
        </p:blipFill>
        <p:spPr>
          <a:xfrm>
            <a:off x="1822450" y="1268448"/>
            <a:ext cx="3491899" cy="3875050"/>
          </a:xfrm>
          <a:prstGeom prst="rect">
            <a:avLst/>
          </a:prstGeom>
          <a:noFill/>
          <a:ln>
            <a:noFill/>
          </a:ln>
        </p:spPr>
      </p:pic>
      <p:pic>
        <p:nvPicPr>
          <p:cNvPr id="125" name="Google Shape;125;p20"/>
          <p:cNvPicPr preferRelativeResize="0"/>
          <p:nvPr/>
        </p:nvPicPr>
        <p:blipFill>
          <a:blip r:embed="rId4">
            <a:alphaModFix/>
          </a:blip>
          <a:stretch>
            <a:fillRect/>
          </a:stretch>
        </p:blipFill>
        <p:spPr>
          <a:xfrm>
            <a:off x="5494450" y="633599"/>
            <a:ext cx="3649659" cy="4487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idx="1" type="body"/>
          </p:nvPr>
        </p:nvSpPr>
        <p:spPr>
          <a:xfrm>
            <a:off x="6073000" y="0"/>
            <a:ext cx="3071100" cy="633600"/>
          </a:xfrm>
          <a:prstGeom prst="rect">
            <a:avLst/>
          </a:prstGeom>
          <a:solidFill>
            <a:srgbClr val="FFE599"/>
          </a:solidFill>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1" name="Google Shape;131;p21"/>
          <p:cNvSpPr txBox="1"/>
          <p:nvPr>
            <p:ph type="title"/>
          </p:nvPr>
        </p:nvSpPr>
        <p:spPr>
          <a:xfrm>
            <a:off x="0" y="0"/>
            <a:ext cx="5437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peoples’ split belt data</a:t>
            </a:r>
            <a:endParaRPr/>
          </a:p>
        </p:txBody>
      </p:sp>
      <p:sp>
        <p:nvSpPr>
          <p:cNvPr id="132" name="Google Shape;132;p21"/>
          <p:cNvSpPr txBox="1"/>
          <p:nvPr>
            <p:ph idx="1" type="body"/>
          </p:nvPr>
        </p:nvSpPr>
        <p:spPr>
          <a:xfrm>
            <a:off x="0" y="504100"/>
            <a:ext cx="4653900" cy="761100"/>
          </a:xfrm>
          <a:prstGeom prst="rect">
            <a:avLst/>
          </a:prstGeom>
        </p:spPr>
        <p:txBody>
          <a:bodyPr anchorCtr="0" anchor="t" bIns="91425" lIns="91425" spcFirstLastPara="1" rIns="91425" wrap="square" tIns="91425">
            <a:normAutofit fontScale="40000" lnSpcReduction="20000"/>
          </a:bodyPr>
          <a:lstStyle/>
          <a:p>
            <a:pPr indent="-274320" lvl="0" marL="457200" rtl="0" algn="l">
              <a:spcBef>
                <a:spcPts val="0"/>
              </a:spcBef>
              <a:spcAft>
                <a:spcPts val="0"/>
              </a:spcAft>
              <a:buSzPct val="100000"/>
              <a:buChar char="●"/>
            </a:pPr>
            <a:r>
              <a:rPr lang="en"/>
              <a:t>Yokoyama,...Kawashima</a:t>
            </a:r>
            <a:endParaRPr/>
          </a:p>
          <a:p>
            <a:pPr indent="-274320" lvl="0" marL="457200" rtl="0" algn="l">
              <a:spcBef>
                <a:spcPts val="0"/>
              </a:spcBef>
              <a:spcAft>
                <a:spcPts val="0"/>
              </a:spcAft>
              <a:buSzPct val="100000"/>
              <a:buChar char="●"/>
            </a:pPr>
            <a:r>
              <a:rPr lang="en"/>
              <a:t>Characteristics of the gait adaptation process due to splitbelt treadmill walking under a wide range of right-left speed ratios in humans</a:t>
            </a:r>
            <a:endParaRPr/>
          </a:p>
          <a:p>
            <a:pPr indent="0" lvl="0" marL="457200" rtl="0" algn="l">
              <a:spcBef>
                <a:spcPts val="1200"/>
              </a:spcBef>
              <a:spcAft>
                <a:spcPts val="1200"/>
              </a:spcAft>
              <a:buNone/>
            </a:pPr>
            <a:r>
              <a:t/>
            </a:r>
            <a:endParaRPr/>
          </a:p>
        </p:txBody>
      </p:sp>
      <p:sp>
        <p:nvSpPr>
          <p:cNvPr id="133" name="Google Shape;13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4" name="Google Shape;134;p21"/>
          <p:cNvPicPr preferRelativeResize="0"/>
          <p:nvPr/>
        </p:nvPicPr>
        <p:blipFill>
          <a:blip r:embed="rId3">
            <a:alphaModFix/>
          </a:blip>
          <a:stretch>
            <a:fillRect/>
          </a:stretch>
        </p:blipFill>
        <p:spPr>
          <a:xfrm>
            <a:off x="152400" y="996800"/>
            <a:ext cx="3131000" cy="3994300"/>
          </a:xfrm>
          <a:prstGeom prst="rect">
            <a:avLst/>
          </a:prstGeom>
          <a:noFill/>
          <a:ln>
            <a:noFill/>
          </a:ln>
        </p:spPr>
      </p:pic>
      <p:pic>
        <p:nvPicPr>
          <p:cNvPr id="135" name="Google Shape;135;p21"/>
          <p:cNvPicPr preferRelativeResize="0"/>
          <p:nvPr/>
        </p:nvPicPr>
        <p:blipFill>
          <a:blip r:embed="rId4">
            <a:alphaModFix/>
          </a:blip>
          <a:stretch>
            <a:fillRect/>
          </a:stretch>
        </p:blipFill>
        <p:spPr>
          <a:xfrm>
            <a:off x="4766978" y="422978"/>
            <a:ext cx="3600501" cy="47205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