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65" r:id="rId2"/>
    <p:sldId id="263" r:id="rId3"/>
    <p:sldId id="256" r:id="rId4"/>
    <p:sldId id="264" r:id="rId5"/>
    <p:sldId id="258" r:id="rId6"/>
    <p:sldId id="257" r:id="rId7"/>
    <p:sldId id="259" r:id="rId8"/>
    <p:sldId id="260" r:id="rId9"/>
    <p:sldId id="266" r:id="rId10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25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11670-E0A4-EE9B-0F1F-FCB4BA232FFC}" v="1" dt="2019-02-17T08:43:30.0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92" y="66"/>
      </p:cViewPr>
      <p:guideLst>
        <p:guide orient="horz" pos="6225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910" y="2895601"/>
            <a:ext cx="17651316" cy="6659162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910" y="9554760"/>
            <a:ext cx="17651316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9601174"/>
            <a:ext cx="1765131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910" y="1371600"/>
            <a:ext cx="17651316" cy="72813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12" y="10734650"/>
            <a:ext cx="1765131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475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9" y="2895600"/>
            <a:ext cx="17651318" cy="3962400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7651318" cy="47244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69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3" y="2895600"/>
            <a:ext cx="15998630" cy="4646748"/>
          </a:xfrm>
        </p:spPr>
        <p:txBody>
          <a:bodyPr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860801" y="7542348"/>
            <a:ext cx="14559298" cy="68434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8701314"/>
            <a:ext cx="17651318" cy="3352800"/>
          </a:xfrm>
        </p:spPr>
        <p:txBody>
          <a:bodyPr anchor="ctr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796590" y="1942507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0980" y="5227575"/>
            <a:ext cx="16038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4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8" y="6248402"/>
            <a:ext cx="17651320" cy="330636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09" y="9554762"/>
            <a:ext cx="17651318" cy="1720800"/>
          </a:xfrm>
        </p:spPr>
        <p:txBody>
          <a:bodyPr anchor="t"/>
          <a:lstStyle>
            <a:lvl1pPr marL="0" indent="0" algn="l">
              <a:buNone/>
              <a:defRPr sz="4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610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894" y="3962400"/>
            <a:ext cx="589373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04926" y="5334000"/>
            <a:ext cx="5854700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7319" y="3962400"/>
            <a:ext cx="5872482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46212" y="5334000"/>
            <a:ext cx="5893588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3962400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249401" y="5334000"/>
            <a:ext cx="5864226" cy="717867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5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926" y="8501898"/>
            <a:ext cx="588010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04926" y="4419600"/>
            <a:ext cx="588010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04926" y="9654423"/>
            <a:ext cx="5880100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8751" y="8501898"/>
            <a:ext cx="5861050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78749" y="4419600"/>
            <a:ext cx="5861050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76044" y="9654421"/>
            <a:ext cx="5868812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249401" y="8501898"/>
            <a:ext cx="586422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249399" y="4419600"/>
            <a:ext cx="5864226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249151" y="9654417"/>
            <a:ext cx="5871994" cy="1318378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284" y="4267200"/>
            <a:ext cx="0" cy="7924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924454" y="4267200"/>
            <a:ext cx="0" cy="793376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40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08425" y="860427"/>
            <a:ext cx="3505202" cy="116522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4927" y="1774828"/>
            <a:ext cx="14846298" cy="107378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872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Brödtext nivå et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58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9059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89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06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”Skriv ett citat här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”Skriv ett citat här.” </a:t>
            </a:r>
          </a:p>
        </p:txBody>
      </p:sp>
      <p:sp>
        <p:nvSpPr>
          <p:cNvPr id="95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3731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bilds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5368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13" y="5723467"/>
            <a:ext cx="17651314" cy="3831294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910" y="9554762"/>
            <a:ext cx="17651316" cy="1720800"/>
          </a:xfrm>
        </p:spPr>
        <p:txBody>
          <a:bodyPr anchor="t"/>
          <a:lstStyle>
            <a:lvl1pPr marL="0" indent="0" algn="l">
              <a:buNone/>
              <a:defRPr sz="4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5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6625" y="4121151"/>
            <a:ext cx="8792678" cy="839152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08987" y="4112185"/>
            <a:ext cx="8792682" cy="840049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385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6" y="3810000"/>
            <a:ext cx="879267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25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08991" y="3810000"/>
            <a:ext cx="8792678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08991" y="5029200"/>
            <a:ext cx="8792678" cy="7483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81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54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906" y="2895600"/>
            <a:ext cx="6802128" cy="2895600"/>
          </a:xfrm>
        </p:spPr>
        <p:txBody>
          <a:bodyPr anchor="b"/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33" y="2895600"/>
            <a:ext cx="10391994" cy="9144000"/>
          </a:xfrm>
        </p:spPr>
        <p:txBody>
          <a:bodyPr anchor="ctr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7" y="6258561"/>
            <a:ext cx="6802126" cy="579119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65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814" y="3708384"/>
            <a:ext cx="10185812" cy="3149616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99092" y="2286000"/>
            <a:ext cx="6400800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909" y="7315200"/>
            <a:ext cx="10169958" cy="27432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4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5339371"/>
            <a:ext cx="8074024" cy="8376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5784695"/>
            <a:ext cx="3044824" cy="473090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7218024" y="3352800"/>
            <a:ext cx="5638800" cy="5638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5998825" y="1"/>
            <a:ext cx="3206774" cy="2282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7211756" y="12192000"/>
            <a:ext cx="1987468" cy="15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875624" y="0"/>
            <a:ext cx="13716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25" y="4105837"/>
            <a:ext cx="17893082" cy="839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0311279" y="3581403"/>
            <a:ext cx="1981198" cy="6095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7903147" y="6450595"/>
            <a:ext cx="7719590" cy="6096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2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705081" y="591459"/>
            <a:ext cx="1676398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6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299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Spring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Micro services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262244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Macro, mini, micro</a:t>
            </a:r>
          </a:p>
        </p:txBody>
      </p:sp>
      <p:pic>
        <p:nvPicPr>
          <p:cNvPr id="1026" name="Picture 2" descr="https://storage.googleapis.com/cdn.thenewstack.io/media/2018/06/1e59ff3b-miniservices-alternative-microservices-1024x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6" y="3193732"/>
            <a:ext cx="15834307" cy="87057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69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Boo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Boot</a:t>
            </a:r>
          </a:p>
        </p:txBody>
      </p:sp>
      <p:sp>
        <p:nvSpPr>
          <p:cNvPr id="120" name="Create stand-alone Spring applications that can be started using java -j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Create </a:t>
            </a:r>
            <a:r>
              <a:rPr dirty="0">
                <a:solidFill>
                  <a:schemeClr val="accent3"/>
                </a:solidFill>
              </a:rPr>
              <a:t>stand-alone Spring applications</a:t>
            </a:r>
            <a:r>
              <a:rPr dirty="0"/>
              <a:t> that can be started using </a:t>
            </a:r>
            <a:r>
              <a:rPr sz="3500" dirty="0">
                <a:solidFill>
                  <a:schemeClr val="accent3"/>
                </a:solidFill>
              </a:rPr>
              <a:t>java -jar</a:t>
            </a:r>
            <a:br>
              <a:rPr sz="3500" dirty="0">
                <a:solidFill>
                  <a:schemeClr val="accent3"/>
                </a:solidFill>
              </a:rPr>
            </a:br>
            <a:endParaRPr sz="3500" dirty="0">
              <a:solidFill>
                <a:schemeClr val="accent3"/>
              </a:solidFill>
            </a:endParaRP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Embed Tomcat, Jetty or Undertow directly (</a:t>
            </a:r>
            <a:r>
              <a:rPr sz="3500" dirty="0">
                <a:solidFill>
                  <a:schemeClr val="accent3"/>
                </a:solidFill>
              </a:rPr>
              <a:t>no need to deploy WAR files</a:t>
            </a:r>
            <a:r>
              <a:rPr dirty="0"/>
              <a:t>)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</a:t>
            </a:r>
            <a:r>
              <a:rPr sz="3500" dirty="0">
                <a:solidFill>
                  <a:schemeClr val="accent3"/>
                </a:solidFill>
              </a:rPr>
              <a:t>opinionated 'starter' dependencies </a:t>
            </a:r>
            <a:r>
              <a:rPr dirty="0"/>
              <a:t>(POMs) to simplify your build configuration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sz="3500" dirty="0">
                <a:solidFill>
                  <a:schemeClr val="accent3"/>
                </a:solidFill>
              </a:rPr>
              <a:t>Automatically configure </a:t>
            </a:r>
            <a:r>
              <a:rPr dirty="0"/>
              <a:t>Spring and 3rd party libraries whenever possible</a:t>
            </a:r>
            <a:br>
              <a:rPr dirty="0"/>
            </a:br>
            <a:endParaRPr dirty="0"/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rPr dirty="0"/>
              <a:t>Provide production-ready features such as </a:t>
            </a:r>
            <a:r>
              <a:rPr sz="3500" dirty="0">
                <a:solidFill>
                  <a:schemeClr val="accent3"/>
                </a:solidFill>
              </a:rPr>
              <a:t>metrics, health checks and externalized configuration</a:t>
            </a:r>
            <a:br>
              <a:rPr sz="3500" dirty="0">
                <a:solidFill>
                  <a:schemeClr val="accent3"/>
                </a:solidFill>
              </a:rPr>
            </a:b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desjava.com/wp-content/uploads/2018/04/spring-boot-codesj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2" b="13898"/>
          <a:stretch/>
        </p:blipFill>
        <p:spPr bwMode="auto">
          <a:xfrm>
            <a:off x="4899723" y="3493008"/>
            <a:ext cx="14584553" cy="78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pring Boot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Boot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093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”Spring Cloud provides tools for developers to quickly build some of the common patterns in distributed systems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3803547"/>
            <a:ext cx="19621500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dirty="0"/>
              <a:t>”Spring Cloud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</a:t>
            </a:r>
            <a:r>
              <a:rPr dirty="0"/>
              <a:t> for developers to quickly build some of the </a:t>
            </a:r>
            <a:r>
              <a:rPr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patterns in distributed systems</a:t>
            </a:r>
            <a:r>
              <a:rPr dirty="0"/>
              <a:t>” </a:t>
            </a:r>
          </a:p>
        </p:txBody>
      </p:sp>
      <p:sp>
        <p:nvSpPr>
          <p:cNvPr id="138" name="”Spring Cloud takes a very declarative approach, and often you get a lot of features with just a classpath change and/or an annotation”"/>
          <p:cNvSpPr txBox="1"/>
          <p:nvPr/>
        </p:nvSpPr>
        <p:spPr>
          <a:xfrm>
            <a:off x="2514600" y="7679040"/>
            <a:ext cx="19621500" cy="157992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/>
              <a:t>”</a:t>
            </a:r>
            <a:r>
              <a:rPr sz="4000" dirty="0">
                <a:sym typeface="Helvetica Neue Medium"/>
              </a:rPr>
              <a:t>Spring Cloud takes a very 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declarative approach</a:t>
            </a:r>
            <a:r>
              <a:rPr sz="4000" dirty="0">
                <a:sym typeface="Helvetica Neue Medium"/>
              </a:rPr>
              <a:t>, and often you get a lot of features with just a </a:t>
            </a:r>
            <a:r>
              <a:rPr sz="40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classpath</a:t>
            </a:r>
            <a:r>
              <a:rPr sz="4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 and/or an annotation</a:t>
            </a:r>
            <a:r>
              <a:rPr dirty="0"/>
              <a:t>” </a:t>
            </a:r>
          </a:p>
        </p:txBody>
      </p:sp>
      <p:sp>
        <p:nvSpPr>
          <p:cNvPr id="4" name="Spring Cloud"/>
          <p:cNvSpPr txBox="1">
            <a:spLocks/>
          </p:cNvSpPr>
          <p:nvPr/>
        </p:nvSpPr>
        <p:spPr>
          <a:xfrm>
            <a:off x="1292223" y="905436"/>
            <a:ext cx="18809446" cy="2801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v-SE"/>
              <a:t>Spring Cloud</a:t>
            </a:r>
            <a:endParaRPr lang="sv-SE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icro services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Micro services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9494" y="3174026"/>
            <a:ext cx="14785012" cy="9412667"/>
            <a:chOff x="3676650" y="2450738"/>
            <a:chExt cx="16869082" cy="10739460"/>
          </a:xfrm>
        </p:grpSpPr>
        <p:pic>
          <p:nvPicPr>
            <p:cNvPr id="1026" name="Picture 2" descr="https://microservices.io/i/PatternsRelatedToMicro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267" y="2450738"/>
              <a:ext cx="16707465" cy="1073946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/>
          </p:nvSpPr>
          <p:spPr>
            <a:xfrm>
              <a:off x="8610600" y="8705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3676650" y="77533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10458450" y="373380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13373100" y="5657850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13534717" y="4882198"/>
              <a:ext cx="2914650" cy="1695450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74000">
                    <a:schemeClr val="accent4">
                      <a:lumMod val="75000"/>
                    </a:schemeClr>
                  </a:gs>
                  <a:gs pos="83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pring Clou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</a:t>
            </a:r>
          </a:p>
        </p:txBody>
      </p:sp>
      <p:sp>
        <p:nvSpPr>
          <p:cNvPr id="141" name="Distributed/versioned configuratio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Distributed/versioned configuration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 registration and discovery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Routing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Service-to-service calls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dirty="0">
                <a:solidFill>
                  <a:schemeClr val="tx2"/>
                </a:solidFill>
              </a:rPr>
              <a:t>Load balancing</a:t>
            </a:r>
            <a:endParaRPr lang="sv-SE" dirty="0">
              <a:solidFill>
                <a:schemeClr val="tx2"/>
              </a:solidFill>
            </a:endParaRP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tx2"/>
                </a:solidFill>
              </a:rPr>
              <a:t>Distributed tracing</a:t>
            </a:r>
            <a:br>
              <a:rPr dirty="0"/>
            </a:br>
            <a:endParaRPr dirty="0"/>
          </a:p>
        </p:txBody>
      </p:sp>
      <p:sp>
        <p:nvSpPr>
          <p:cNvPr id="5" name="Distributed/versioned configuration…"/>
          <p:cNvSpPr txBox="1">
            <a:spLocks/>
          </p:cNvSpPr>
          <p:nvPr/>
        </p:nvSpPr>
        <p:spPr>
          <a:xfrm>
            <a:off x="12966700" y="5187950"/>
            <a:ext cx="10419335" cy="929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Tx/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Circuit breakers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Global locks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Leadership election and cluster state</a:t>
            </a:r>
          </a:p>
          <a:p>
            <a:pPr marL="571500" indent="-571500" defTabSz="742950">
              <a:spcBef>
                <a:spcPts val="5300"/>
              </a:spcBef>
              <a:defRPr sz="4319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Distributed messaging</a:t>
            </a:r>
            <a:br>
              <a:rPr lang="en-US" sz="4319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</a:br>
            <a:endParaRPr lang="en-US" sz="4319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317495" y="3002918"/>
            <a:ext cx="13119440" cy="9613447"/>
            <a:chOff x="9317495" y="3002918"/>
            <a:chExt cx="13119440" cy="9613447"/>
          </a:xfrm>
        </p:grpSpPr>
        <p:sp>
          <p:nvSpPr>
            <p:cNvPr id="53" name="Rectangle 52"/>
            <p:cNvSpPr/>
            <p:nvPr/>
          </p:nvSpPr>
          <p:spPr>
            <a:xfrm>
              <a:off x="14478000" y="6816627"/>
              <a:ext cx="7958935" cy="579973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49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 sz="2400" i="1"/>
              </a:pPr>
              <a:r>
                <a:rPr lang="sv-SE" dirty="0"/>
                <a:t>	org.springframework.cloud: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spring-cloud-config-client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spring-cloud-starter-netflix-eureka-server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spring-cloud-starter-netflix-eureka-client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spring-cloud-starter-netflix-ribbon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spring-cloud-starter-netflix-zuul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spring-cloud-starter-openfeign</a:t>
              </a:r>
            </a:p>
            <a:p>
              <a:pPr lvl="3">
                <a:lnSpc>
                  <a:spcPct val="150000"/>
                </a:lnSpc>
                <a:defRPr sz="2400" i="1"/>
              </a:pPr>
              <a:r>
                <a:rPr lang="sv-SE" dirty="0"/>
                <a:t>spring-cloud-starter-sleuth</a:t>
              </a:r>
            </a:p>
          </p:txBody>
        </p:sp>
        <p:sp>
          <p:nvSpPr>
            <p:cNvPr id="174" name="Eureka"/>
            <p:cNvSpPr/>
            <p:nvPr/>
          </p:nvSpPr>
          <p:spPr>
            <a:xfrm>
              <a:off x="13610491" y="3002918"/>
              <a:ext cx="1388052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Eureka</a:t>
              </a:r>
            </a:p>
          </p:txBody>
        </p:sp>
        <p:sp>
          <p:nvSpPr>
            <p:cNvPr id="175" name="Ribbon"/>
            <p:cNvSpPr/>
            <p:nvPr/>
          </p:nvSpPr>
          <p:spPr>
            <a:xfrm>
              <a:off x="15090984" y="397585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Ribbon</a:t>
              </a:r>
            </a:p>
          </p:txBody>
        </p:sp>
        <p:sp>
          <p:nvSpPr>
            <p:cNvPr id="176" name="Zuul"/>
            <p:cNvSpPr/>
            <p:nvPr/>
          </p:nvSpPr>
          <p:spPr>
            <a:xfrm>
              <a:off x="9317495" y="3002918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2">
                <a:hueOff val="89372"/>
                <a:lumOff val="-8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Zuul</a:t>
              </a:r>
            </a:p>
          </p:txBody>
        </p:sp>
      </p:grpSp>
      <p:sp>
        <p:nvSpPr>
          <p:cNvPr id="144" name="Gateway"/>
          <p:cNvSpPr/>
          <p:nvPr/>
        </p:nvSpPr>
        <p:spPr>
          <a:xfrm>
            <a:off x="7830460" y="3256065"/>
            <a:ext cx="2573468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Gateway</a:t>
            </a:r>
          </a:p>
        </p:txBody>
      </p:sp>
      <p:sp>
        <p:nvSpPr>
          <p:cNvPr id="145" name="Web Api"/>
          <p:cNvSpPr/>
          <p:nvPr/>
        </p:nvSpPr>
        <p:spPr>
          <a:xfrm>
            <a:off x="7861799" y="4959982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 Api</a:t>
            </a:r>
          </a:p>
        </p:txBody>
      </p:sp>
      <p:sp>
        <p:nvSpPr>
          <p:cNvPr id="146" name="Items Service"/>
          <p:cNvSpPr/>
          <p:nvPr/>
        </p:nvSpPr>
        <p:spPr>
          <a:xfrm>
            <a:off x="7861799" y="6640616"/>
            <a:ext cx="2523491" cy="1175606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Items Service</a:t>
            </a:r>
          </a:p>
        </p:txBody>
      </p:sp>
      <p:sp>
        <p:nvSpPr>
          <p:cNvPr id="147" name="Config Server"/>
          <p:cNvSpPr/>
          <p:nvPr/>
        </p:nvSpPr>
        <p:spPr>
          <a:xfrm>
            <a:off x="3487996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 Server</a:t>
            </a:r>
          </a:p>
        </p:txBody>
      </p:sp>
      <p:sp>
        <p:nvSpPr>
          <p:cNvPr id="148" name="Service Discovery Server"/>
          <p:cNvSpPr/>
          <p:nvPr/>
        </p:nvSpPr>
        <p:spPr>
          <a:xfrm>
            <a:off x="12172924" y="3256065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Service Discovery</a:t>
            </a:r>
          </a:p>
        </p:txBody>
      </p:sp>
      <p:sp>
        <p:nvSpPr>
          <p:cNvPr id="149" name="Browser/Client"/>
          <p:cNvSpPr/>
          <p:nvPr/>
        </p:nvSpPr>
        <p:spPr>
          <a:xfrm>
            <a:off x="7830460" y="914224"/>
            <a:ext cx="2573468" cy="1198888"/>
          </a:xfrm>
          <a:prstGeom prst="roundRect">
            <a:avLst>
              <a:gd name="adj" fmla="val 1951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Browser/Client</a:t>
            </a:r>
          </a:p>
        </p:txBody>
      </p:sp>
      <p:cxnSp>
        <p:nvCxnSpPr>
          <p:cNvPr id="157" name="Anslutningslinje"/>
          <p:cNvCxnSpPr>
            <a:stCxn id="146" idx="3"/>
            <a:endCxn id="148" idx="2"/>
          </p:cNvCxnSpPr>
          <p:nvPr/>
        </p:nvCxnSpPr>
        <p:spPr>
          <a:xfrm flipV="1">
            <a:off x="10385290" y="4454954"/>
            <a:ext cx="3074369" cy="2773465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8" name="Anslutningslinje"/>
          <p:cNvCxnSpPr>
            <a:stCxn id="145" idx="3"/>
            <a:endCxn id="148" idx="2"/>
          </p:cNvCxnSpPr>
          <p:nvPr/>
        </p:nvCxnSpPr>
        <p:spPr>
          <a:xfrm flipV="1">
            <a:off x="10385290" y="4454954"/>
            <a:ext cx="3074369" cy="1092831"/>
          </a:xfrm>
          <a:prstGeom prst="bentConnector2">
            <a:avLst/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cxnSp>
        <p:nvCxnSpPr>
          <p:cNvPr id="159" name="Anslutningslinje"/>
          <p:cNvCxnSpPr>
            <a:endCxn id="148" idx="1"/>
          </p:cNvCxnSpPr>
          <p:nvPr/>
        </p:nvCxnSpPr>
        <p:spPr>
          <a:xfrm>
            <a:off x="10403930" y="3854814"/>
            <a:ext cx="1768994" cy="696"/>
          </a:xfrm>
          <a:prstGeom prst="bentConnector3">
            <a:avLst>
              <a:gd name="adj1" fmla="val 50000"/>
            </a:avLst>
          </a:prstGeom>
          <a:ln w="25400" cap="flat">
            <a:solidFill>
              <a:srgbClr val="FFFFFF"/>
            </a:solidFill>
            <a:custDash>
              <a:ds d="200000" sp="200000"/>
            </a:custDash>
            <a:miter lim="400000"/>
            <a:tailEnd type="stealth" w="med" len="med"/>
          </a:ln>
          <a:effectLst/>
        </p:spPr>
      </p:cxnSp>
      <p:sp>
        <p:nvSpPr>
          <p:cNvPr id="160" name="Reads"/>
          <p:cNvSpPr txBox="1"/>
          <p:nvPr/>
        </p:nvSpPr>
        <p:spPr>
          <a:xfrm>
            <a:off x="6850655" y="3399495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1" name="Reads"/>
          <p:cNvSpPr txBox="1"/>
          <p:nvPr/>
        </p:nvSpPr>
        <p:spPr>
          <a:xfrm>
            <a:off x="6850655" y="5058751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2" name="Reads"/>
          <p:cNvSpPr txBox="1"/>
          <p:nvPr/>
        </p:nvSpPr>
        <p:spPr>
          <a:xfrm>
            <a:off x="6850655" y="6639560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sp>
        <p:nvSpPr>
          <p:cNvPr id="163" name="Registers…"/>
          <p:cNvSpPr txBox="1"/>
          <p:nvPr/>
        </p:nvSpPr>
        <p:spPr>
          <a:xfrm>
            <a:off x="10568937" y="5872498"/>
            <a:ext cx="2654047" cy="1008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 algn="l">
              <a:defRPr sz="2000" b="0" i="1"/>
            </a:pPr>
            <a:r>
              <a:rPr dirty="0"/>
              <a:t>Registers</a:t>
            </a:r>
          </a:p>
          <a:p>
            <a:pPr algn="l">
              <a:defRPr sz="2000" b="0" i="1"/>
            </a:pPr>
            <a:r>
              <a:rPr dirty="0"/>
              <a:t>Sends heartbeats</a:t>
            </a:r>
          </a:p>
          <a:p>
            <a:pPr algn="l">
              <a:defRPr sz="2000" b="0" i="1"/>
            </a:pPr>
            <a:r>
              <a:rPr dirty="0"/>
              <a:t>Fetches service routes</a:t>
            </a:r>
          </a:p>
        </p:txBody>
      </p:sp>
      <p:sp>
        <p:nvSpPr>
          <p:cNvPr id="164" name="Rundad rektangel"/>
          <p:cNvSpPr/>
          <p:nvPr/>
        </p:nvSpPr>
        <p:spPr>
          <a:xfrm>
            <a:off x="1571212" y="2368536"/>
            <a:ext cx="15091966" cy="5843097"/>
          </a:xfrm>
          <a:prstGeom prst="roundRect">
            <a:avLst>
              <a:gd name="adj" fmla="val 15000"/>
            </a:avLst>
          </a:prstGeom>
          <a:noFill/>
          <a:ln w="25400" cap="flat">
            <a:solidFill>
              <a:schemeClr val="accent3">
                <a:hueOff val="-365725"/>
                <a:satOff val="-32500"/>
                <a:lumOff val="18235"/>
              </a:schemeClr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Client Load Balancer"/>
          <p:cNvSpPr/>
          <p:nvPr/>
        </p:nvSpPr>
        <p:spPr>
          <a:xfrm>
            <a:off x="13679717" y="4313590"/>
            <a:ext cx="2573469" cy="1198889"/>
          </a:xfrm>
          <a:prstGeom prst="roundRect">
            <a:avLst>
              <a:gd name="adj" fmla="val 19510"/>
            </a:avLst>
          </a:prstGeom>
          <a:solidFill>
            <a:schemeClr val="accent3">
              <a:hueOff val="-365725"/>
              <a:satOff val="-32500"/>
              <a:lumOff val="1823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Client Load Balancer</a:t>
            </a:r>
          </a:p>
        </p:txBody>
      </p:sp>
      <p:grpSp>
        <p:nvGrpSpPr>
          <p:cNvPr id="173" name="Gruppera"/>
          <p:cNvGrpSpPr/>
          <p:nvPr/>
        </p:nvGrpSpPr>
        <p:grpSpPr>
          <a:xfrm>
            <a:off x="3235847" y="4265557"/>
            <a:ext cx="9961279" cy="4207084"/>
            <a:chOff x="0" y="0"/>
            <a:chExt cx="9961277" cy="4207083"/>
          </a:xfrm>
        </p:grpSpPr>
        <p:sp>
          <p:nvSpPr>
            <p:cNvPr id="167" name="20202"/>
            <p:cNvSpPr/>
            <p:nvPr/>
          </p:nvSpPr>
          <p:spPr>
            <a:xfrm>
              <a:off x="4364603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20202</a:t>
              </a:r>
            </a:p>
          </p:txBody>
        </p:sp>
        <p:sp>
          <p:nvSpPr>
            <p:cNvPr id="168" name="8761"/>
            <p:cNvSpPr/>
            <p:nvPr/>
          </p:nvSpPr>
          <p:spPr>
            <a:xfrm>
              <a:off x="8573227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8761</a:t>
              </a:r>
            </a:p>
          </p:txBody>
        </p:sp>
        <p:sp>
          <p:nvSpPr>
            <p:cNvPr id="169" name="8100"/>
            <p:cNvSpPr/>
            <p:nvPr/>
          </p:nvSpPr>
          <p:spPr>
            <a:xfrm>
              <a:off x="4364603" y="1670826"/>
              <a:ext cx="1388051" cy="527415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8100</a:t>
              </a:r>
            </a:p>
          </p:txBody>
        </p:sp>
        <p:sp>
          <p:nvSpPr>
            <p:cNvPr id="170" name="8080"/>
            <p:cNvSpPr/>
            <p:nvPr/>
          </p:nvSpPr>
          <p:spPr>
            <a:xfrm>
              <a:off x="4364603" y="3291165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8080</a:t>
              </a:r>
            </a:p>
          </p:txBody>
        </p:sp>
        <p:sp>
          <p:nvSpPr>
            <p:cNvPr id="171" name="8888"/>
            <p:cNvSpPr/>
            <p:nvPr/>
          </p:nvSpPr>
          <p:spPr>
            <a:xfrm>
              <a:off x="0" y="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8888</a:t>
              </a:r>
            </a:p>
          </p:txBody>
        </p:sp>
        <p:sp>
          <p:nvSpPr>
            <p:cNvPr id="172" name="8085"/>
            <p:cNvSpPr/>
            <p:nvPr/>
          </p:nvSpPr>
          <p:spPr>
            <a:xfrm>
              <a:off x="4555048" y="3679670"/>
              <a:ext cx="1388051" cy="527414"/>
            </a:xfrm>
            <a:prstGeom prst="roundRect">
              <a:avLst>
                <a:gd name="adj" fmla="val 36120"/>
              </a:avLst>
            </a:prstGeom>
            <a:solidFill>
              <a:schemeClr val="accent5">
                <a:hueOff val="-36178"/>
                <a:satOff val="6507"/>
                <a:lumOff val="-2351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/>
              </a:lvl1pPr>
            </a:lstStyle>
            <a:p>
              <a:r>
                <a:t>8085</a:t>
              </a:r>
            </a:p>
          </p:txBody>
        </p:sp>
      </p:grpSp>
      <p:cxnSp>
        <p:nvCxnSpPr>
          <p:cNvPr id="5" name="Straight Arrow Connector 4"/>
          <p:cNvCxnSpPr>
            <a:stCxn id="148" idx="0"/>
            <a:endCxn id="147" idx="0"/>
          </p:cNvCxnSpPr>
          <p:nvPr/>
        </p:nvCxnSpPr>
        <p:spPr>
          <a:xfrm rot="16200000" flipV="1">
            <a:off x="9117195" y="-1086399"/>
            <a:ext cx="12700" cy="8684928"/>
          </a:xfrm>
          <a:prstGeom prst="curvedConnector3">
            <a:avLst>
              <a:gd name="adj1" fmla="val 4275000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4"/>
          <p:cNvCxnSpPr>
            <a:stCxn id="145" idx="1"/>
            <a:endCxn id="147" idx="2"/>
          </p:cNvCxnSpPr>
          <p:nvPr/>
        </p:nvCxnSpPr>
        <p:spPr>
          <a:xfrm rot="10800000">
            <a:off x="4774731" y="4454955"/>
            <a:ext cx="3087068" cy="1092831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"/>
          <p:cNvCxnSpPr>
            <a:stCxn id="146" idx="1"/>
            <a:endCxn id="147" idx="2"/>
          </p:cNvCxnSpPr>
          <p:nvPr/>
        </p:nvCxnSpPr>
        <p:spPr>
          <a:xfrm rot="10800000">
            <a:off x="4774731" y="4454955"/>
            <a:ext cx="3087068" cy="2773465"/>
          </a:xfrm>
          <a:prstGeom prst="curvedConnector2">
            <a:avLst/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"/>
          <p:cNvCxnSpPr>
            <a:stCxn id="144" idx="1"/>
            <a:endCxn id="147" idx="3"/>
          </p:cNvCxnSpPr>
          <p:nvPr/>
        </p:nvCxnSpPr>
        <p:spPr>
          <a:xfrm rot="10800000">
            <a:off x="6061466" y="3855510"/>
            <a:ext cx="1768995" cy="12700"/>
          </a:xfrm>
          <a:prstGeom prst="curvedConnector3">
            <a:avLst>
              <a:gd name="adj1" fmla="val 56998"/>
            </a:avLst>
          </a:prstGeom>
          <a:noFill/>
          <a:ln w="25400" cap="flat">
            <a:solidFill>
              <a:srgbClr val="FFFFFF"/>
            </a:solidFill>
            <a:prstDash val="lgDash"/>
            <a:miter lim="400000"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ads"/>
          <p:cNvSpPr txBox="1"/>
          <p:nvPr/>
        </p:nvSpPr>
        <p:spPr>
          <a:xfrm>
            <a:off x="12672211" y="2562506"/>
            <a:ext cx="829311" cy="399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0" i="1"/>
            </a:lvl1pPr>
          </a:lstStyle>
          <a:p>
            <a:r>
              <a:rPr dirty="0"/>
              <a:t>Reads</a:t>
            </a:r>
          </a:p>
        </p:txBody>
      </p:sp>
      <p:cxnSp>
        <p:nvCxnSpPr>
          <p:cNvPr id="31" name="Straight Arrow Connector 30"/>
          <p:cNvCxnSpPr>
            <a:stCxn id="149" idx="2"/>
            <a:endCxn id="144" idx="0"/>
          </p:cNvCxnSpPr>
          <p:nvPr/>
        </p:nvCxnSpPr>
        <p:spPr>
          <a:xfrm>
            <a:off x="9117194" y="2113112"/>
            <a:ext cx="0" cy="114295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4" idx="2"/>
            <a:endCxn id="145" idx="0"/>
          </p:cNvCxnSpPr>
          <p:nvPr/>
        </p:nvCxnSpPr>
        <p:spPr>
          <a:xfrm>
            <a:off x="9117194" y="4454954"/>
            <a:ext cx="6351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>
            <a:stCxn id="145" idx="2"/>
            <a:endCxn id="146" idx="0"/>
          </p:cNvCxnSpPr>
          <p:nvPr/>
        </p:nvCxnSpPr>
        <p:spPr>
          <a:xfrm>
            <a:off x="9123545" y="6135588"/>
            <a:ext cx="0" cy="50502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1177" y="1274615"/>
            <a:ext cx="9821646" cy="8302916"/>
            <a:chOff x="7281177" y="2389431"/>
            <a:chExt cx="9821646" cy="8302916"/>
          </a:xfrm>
        </p:grpSpPr>
        <p:sp>
          <p:nvSpPr>
            <p:cNvPr id="2" name="Rectangle 1"/>
            <p:cNvSpPr/>
            <p:nvPr/>
          </p:nvSpPr>
          <p:spPr>
            <a:xfrm>
              <a:off x="7979949" y="2389431"/>
              <a:ext cx="8424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sz="2400" i="1" dirty="0"/>
                <a:t>http://lucasmatt.com/2017/08/22/spring-microservices/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1177" y="3023652"/>
              <a:ext cx="9821646" cy="7668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500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184</Words>
  <Application>Microsoft Office PowerPoint</Application>
  <PresentationFormat>Custom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Spring Cloud</vt:lpstr>
      <vt:lpstr>Macro, mini, micro</vt:lpstr>
      <vt:lpstr>Spring Boot</vt:lpstr>
      <vt:lpstr>PowerPoint Presentation</vt:lpstr>
      <vt:lpstr>PowerPoint Presentation</vt:lpstr>
      <vt:lpstr>Micro services patterns</vt:lpstr>
      <vt:lpstr>Spring Cloud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Ken Alexandersson-EXT</cp:lastModifiedBy>
  <cp:revision>90</cp:revision>
  <dcterms:modified xsi:type="dcterms:W3CDTF">2019-02-17T08:44:29Z</dcterms:modified>
</cp:coreProperties>
</file>