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17" r:id="rId2"/>
    <p:sldId id="300" r:id="rId3"/>
    <p:sldId id="318" r:id="rId4"/>
    <p:sldId id="319" r:id="rId5"/>
    <p:sldId id="320" r:id="rId6"/>
    <p:sldId id="323" r:id="rId7"/>
    <p:sldId id="324" r:id="rId8"/>
    <p:sldId id="325" r:id="rId9"/>
    <p:sldId id="334" r:id="rId10"/>
    <p:sldId id="326" r:id="rId11"/>
    <p:sldId id="321" r:id="rId12"/>
    <p:sldId id="328" r:id="rId13"/>
    <p:sldId id="327" r:id="rId14"/>
    <p:sldId id="329" r:id="rId15"/>
    <p:sldId id="331" r:id="rId16"/>
    <p:sldId id="332" r:id="rId17"/>
    <p:sldId id="333" r:id="rId18"/>
    <p:sldId id="335" r:id="rId19"/>
    <p:sldId id="336" r:id="rId20"/>
    <p:sldId id="337" r:id="rId21"/>
    <p:sldId id="338" r:id="rId22"/>
    <p:sldId id="339" r:id="rId23"/>
    <p:sldId id="340" r:id="rId24"/>
    <p:sldId id="341" r:id="rId25"/>
    <p:sldId id="342" r:id="rId26"/>
    <p:sldId id="330" r:id="rId27"/>
    <p:sldId id="343" r:id="rId28"/>
    <p:sldId id="322" r:id="rId29"/>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04"/>
    <p:restoredTop sz="96327"/>
  </p:normalViewPr>
  <p:slideViewPr>
    <p:cSldViewPr snapToGrid="0" snapToObjects="1">
      <p:cViewPr varScale="1">
        <p:scale>
          <a:sx n="128" d="100"/>
          <a:sy n="128" d="100"/>
        </p:scale>
        <p:origin x="4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D31B8-BC70-A141-BA93-01930C46C5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R"/>
          </a:p>
        </p:txBody>
      </p:sp>
      <p:sp>
        <p:nvSpPr>
          <p:cNvPr id="3" name="Subtitle 2">
            <a:extLst>
              <a:ext uri="{FF2B5EF4-FFF2-40B4-BE49-F238E27FC236}">
                <a16:creationId xmlns:a16="http://schemas.microsoft.com/office/drawing/2014/main" id="{BACE768A-0278-AD4A-AABE-B60A5FE2ED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R"/>
          </a:p>
        </p:txBody>
      </p:sp>
      <p:sp>
        <p:nvSpPr>
          <p:cNvPr id="4" name="Date Placeholder 3">
            <a:extLst>
              <a:ext uri="{FF2B5EF4-FFF2-40B4-BE49-F238E27FC236}">
                <a16:creationId xmlns:a16="http://schemas.microsoft.com/office/drawing/2014/main" id="{7EA3A2B3-D3CE-F24C-B6DA-913FE84F070F}"/>
              </a:ext>
            </a:extLst>
          </p:cNvPr>
          <p:cNvSpPr>
            <a:spLocks noGrp="1"/>
          </p:cNvSpPr>
          <p:nvPr>
            <p:ph type="dt" sz="half" idx="10"/>
          </p:nvPr>
        </p:nvSpPr>
        <p:spPr/>
        <p:txBody>
          <a:bodyPr/>
          <a:lstStyle/>
          <a:p>
            <a:fld id="{09C26F91-014E-FB40-AC31-2058CE0A17BB}" type="datetimeFigureOut">
              <a:rPr lang="en-TR" smtClean="0"/>
              <a:t>3.04.2022</a:t>
            </a:fld>
            <a:endParaRPr lang="en-TR"/>
          </a:p>
        </p:txBody>
      </p:sp>
      <p:sp>
        <p:nvSpPr>
          <p:cNvPr id="5" name="Footer Placeholder 4">
            <a:extLst>
              <a:ext uri="{FF2B5EF4-FFF2-40B4-BE49-F238E27FC236}">
                <a16:creationId xmlns:a16="http://schemas.microsoft.com/office/drawing/2014/main" id="{2BD1DD50-4857-114D-9893-59710572B891}"/>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E2D39247-E4AC-914A-B3AB-32D5385AF1B4}"/>
              </a:ext>
            </a:extLst>
          </p:cNvPr>
          <p:cNvSpPr>
            <a:spLocks noGrp="1"/>
          </p:cNvSpPr>
          <p:nvPr>
            <p:ph type="sldNum" sz="quarter" idx="12"/>
          </p:nvPr>
        </p:nvSpPr>
        <p:spPr/>
        <p:txBody>
          <a:bodyPr/>
          <a:lstStyle/>
          <a:p>
            <a:fld id="{4F2B9393-9A50-C749-AAB0-D70663FD9A99}" type="slidenum">
              <a:rPr lang="en-TR" smtClean="0"/>
              <a:t>‹#›</a:t>
            </a:fld>
            <a:endParaRPr lang="en-TR"/>
          </a:p>
        </p:txBody>
      </p:sp>
    </p:spTree>
    <p:extLst>
      <p:ext uri="{BB962C8B-B14F-4D97-AF65-F5344CB8AC3E}">
        <p14:creationId xmlns:p14="http://schemas.microsoft.com/office/powerpoint/2010/main" val="3463215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A8DEA-76A2-3C4F-9898-08225E3F0734}"/>
              </a:ext>
            </a:extLst>
          </p:cNvPr>
          <p:cNvSpPr>
            <a:spLocks noGrp="1"/>
          </p:cNvSpPr>
          <p:nvPr>
            <p:ph type="title"/>
          </p:nvPr>
        </p:nvSpPr>
        <p:spPr/>
        <p:txBody>
          <a:bodyPr/>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EF4C0050-DF59-4349-A037-EC5107D735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03D1D0DE-9972-7B4B-9CE9-C0DEB8D93072}"/>
              </a:ext>
            </a:extLst>
          </p:cNvPr>
          <p:cNvSpPr>
            <a:spLocks noGrp="1"/>
          </p:cNvSpPr>
          <p:nvPr>
            <p:ph type="dt" sz="half" idx="10"/>
          </p:nvPr>
        </p:nvSpPr>
        <p:spPr/>
        <p:txBody>
          <a:bodyPr/>
          <a:lstStyle/>
          <a:p>
            <a:fld id="{09C26F91-014E-FB40-AC31-2058CE0A17BB}" type="datetimeFigureOut">
              <a:rPr lang="en-TR" smtClean="0"/>
              <a:t>3.04.2022</a:t>
            </a:fld>
            <a:endParaRPr lang="en-TR"/>
          </a:p>
        </p:txBody>
      </p:sp>
      <p:sp>
        <p:nvSpPr>
          <p:cNvPr id="5" name="Footer Placeholder 4">
            <a:extLst>
              <a:ext uri="{FF2B5EF4-FFF2-40B4-BE49-F238E27FC236}">
                <a16:creationId xmlns:a16="http://schemas.microsoft.com/office/drawing/2014/main" id="{D8CC064C-1C5A-ED43-AAD8-49A8216D4117}"/>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5402F658-8540-1340-9A38-F676B2EBE16F}"/>
              </a:ext>
            </a:extLst>
          </p:cNvPr>
          <p:cNvSpPr>
            <a:spLocks noGrp="1"/>
          </p:cNvSpPr>
          <p:nvPr>
            <p:ph type="sldNum" sz="quarter" idx="12"/>
          </p:nvPr>
        </p:nvSpPr>
        <p:spPr/>
        <p:txBody>
          <a:bodyPr/>
          <a:lstStyle/>
          <a:p>
            <a:fld id="{4F2B9393-9A50-C749-AAB0-D70663FD9A99}" type="slidenum">
              <a:rPr lang="en-TR" smtClean="0"/>
              <a:t>‹#›</a:t>
            </a:fld>
            <a:endParaRPr lang="en-TR"/>
          </a:p>
        </p:txBody>
      </p:sp>
    </p:spTree>
    <p:extLst>
      <p:ext uri="{BB962C8B-B14F-4D97-AF65-F5344CB8AC3E}">
        <p14:creationId xmlns:p14="http://schemas.microsoft.com/office/powerpoint/2010/main" val="2797657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C4D2B8-7C27-5A4C-8768-2D08D26224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888A2F31-8FD0-E447-AA55-388695BEBC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78515D8C-D7B3-8E43-AA8C-E0CC37EAFC2D}"/>
              </a:ext>
            </a:extLst>
          </p:cNvPr>
          <p:cNvSpPr>
            <a:spLocks noGrp="1"/>
          </p:cNvSpPr>
          <p:nvPr>
            <p:ph type="dt" sz="half" idx="10"/>
          </p:nvPr>
        </p:nvSpPr>
        <p:spPr/>
        <p:txBody>
          <a:bodyPr/>
          <a:lstStyle/>
          <a:p>
            <a:fld id="{09C26F91-014E-FB40-AC31-2058CE0A17BB}" type="datetimeFigureOut">
              <a:rPr lang="en-TR" smtClean="0"/>
              <a:t>3.04.2022</a:t>
            </a:fld>
            <a:endParaRPr lang="en-TR"/>
          </a:p>
        </p:txBody>
      </p:sp>
      <p:sp>
        <p:nvSpPr>
          <p:cNvPr id="5" name="Footer Placeholder 4">
            <a:extLst>
              <a:ext uri="{FF2B5EF4-FFF2-40B4-BE49-F238E27FC236}">
                <a16:creationId xmlns:a16="http://schemas.microsoft.com/office/drawing/2014/main" id="{8AC1D6F9-B7BE-3748-96E6-4FFAEC46F7BD}"/>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9DC51573-F762-D040-AFF4-B7A9EF77DE6C}"/>
              </a:ext>
            </a:extLst>
          </p:cNvPr>
          <p:cNvSpPr>
            <a:spLocks noGrp="1"/>
          </p:cNvSpPr>
          <p:nvPr>
            <p:ph type="sldNum" sz="quarter" idx="12"/>
          </p:nvPr>
        </p:nvSpPr>
        <p:spPr/>
        <p:txBody>
          <a:bodyPr/>
          <a:lstStyle/>
          <a:p>
            <a:fld id="{4F2B9393-9A50-C749-AAB0-D70663FD9A99}" type="slidenum">
              <a:rPr lang="en-TR" smtClean="0"/>
              <a:t>‹#›</a:t>
            </a:fld>
            <a:endParaRPr lang="en-TR"/>
          </a:p>
        </p:txBody>
      </p:sp>
    </p:spTree>
    <p:extLst>
      <p:ext uri="{BB962C8B-B14F-4D97-AF65-F5344CB8AC3E}">
        <p14:creationId xmlns:p14="http://schemas.microsoft.com/office/powerpoint/2010/main" val="1967718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C6C47-5E16-004A-8B77-F35B091EE18D}"/>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6F322349-0A6C-4047-A538-51E57870D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7B4E52FC-4A3A-B34D-A066-AC9B9EE8D6B3}"/>
              </a:ext>
            </a:extLst>
          </p:cNvPr>
          <p:cNvSpPr>
            <a:spLocks noGrp="1"/>
          </p:cNvSpPr>
          <p:nvPr>
            <p:ph type="dt" sz="half" idx="10"/>
          </p:nvPr>
        </p:nvSpPr>
        <p:spPr/>
        <p:txBody>
          <a:bodyPr/>
          <a:lstStyle/>
          <a:p>
            <a:fld id="{09C26F91-014E-FB40-AC31-2058CE0A17BB}" type="datetimeFigureOut">
              <a:rPr lang="en-TR" smtClean="0"/>
              <a:t>3.04.2022</a:t>
            </a:fld>
            <a:endParaRPr lang="en-TR"/>
          </a:p>
        </p:txBody>
      </p:sp>
      <p:sp>
        <p:nvSpPr>
          <p:cNvPr id="5" name="Footer Placeholder 4">
            <a:extLst>
              <a:ext uri="{FF2B5EF4-FFF2-40B4-BE49-F238E27FC236}">
                <a16:creationId xmlns:a16="http://schemas.microsoft.com/office/drawing/2014/main" id="{CDA76B98-6DE5-2B40-ADCB-1C4E0C163CF8}"/>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9F827A6F-606C-824B-81E0-05A51E75CDCD}"/>
              </a:ext>
            </a:extLst>
          </p:cNvPr>
          <p:cNvSpPr>
            <a:spLocks noGrp="1"/>
          </p:cNvSpPr>
          <p:nvPr>
            <p:ph type="sldNum" sz="quarter" idx="12"/>
          </p:nvPr>
        </p:nvSpPr>
        <p:spPr/>
        <p:txBody>
          <a:bodyPr/>
          <a:lstStyle/>
          <a:p>
            <a:fld id="{4F2B9393-9A50-C749-AAB0-D70663FD9A99}" type="slidenum">
              <a:rPr lang="en-TR" smtClean="0"/>
              <a:t>‹#›</a:t>
            </a:fld>
            <a:endParaRPr lang="en-TR"/>
          </a:p>
        </p:txBody>
      </p:sp>
    </p:spTree>
    <p:extLst>
      <p:ext uri="{BB962C8B-B14F-4D97-AF65-F5344CB8AC3E}">
        <p14:creationId xmlns:p14="http://schemas.microsoft.com/office/powerpoint/2010/main" val="2114931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4640C-88C9-DB4A-B504-8758BE6EBD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R"/>
          </a:p>
        </p:txBody>
      </p:sp>
      <p:sp>
        <p:nvSpPr>
          <p:cNvPr id="3" name="Text Placeholder 2">
            <a:extLst>
              <a:ext uri="{FF2B5EF4-FFF2-40B4-BE49-F238E27FC236}">
                <a16:creationId xmlns:a16="http://schemas.microsoft.com/office/drawing/2014/main" id="{E0F1DEB9-67F3-1D44-A3B4-23930FEF70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142CCB-8933-FC40-ADF6-185B5F5BFECD}"/>
              </a:ext>
            </a:extLst>
          </p:cNvPr>
          <p:cNvSpPr>
            <a:spLocks noGrp="1"/>
          </p:cNvSpPr>
          <p:nvPr>
            <p:ph type="dt" sz="half" idx="10"/>
          </p:nvPr>
        </p:nvSpPr>
        <p:spPr/>
        <p:txBody>
          <a:bodyPr/>
          <a:lstStyle/>
          <a:p>
            <a:fld id="{09C26F91-014E-FB40-AC31-2058CE0A17BB}" type="datetimeFigureOut">
              <a:rPr lang="en-TR" smtClean="0"/>
              <a:t>3.04.2022</a:t>
            </a:fld>
            <a:endParaRPr lang="en-TR"/>
          </a:p>
        </p:txBody>
      </p:sp>
      <p:sp>
        <p:nvSpPr>
          <p:cNvPr id="5" name="Footer Placeholder 4">
            <a:extLst>
              <a:ext uri="{FF2B5EF4-FFF2-40B4-BE49-F238E27FC236}">
                <a16:creationId xmlns:a16="http://schemas.microsoft.com/office/drawing/2014/main" id="{5820D32B-BB95-8A47-AE30-78C3CB825D47}"/>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0E586FE9-A7E6-8842-8844-E36D2123175D}"/>
              </a:ext>
            </a:extLst>
          </p:cNvPr>
          <p:cNvSpPr>
            <a:spLocks noGrp="1"/>
          </p:cNvSpPr>
          <p:nvPr>
            <p:ph type="sldNum" sz="quarter" idx="12"/>
          </p:nvPr>
        </p:nvSpPr>
        <p:spPr/>
        <p:txBody>
          <a:bodyPr/>
          <a:lstStyle/>
          <a:p>
            <a:fld id="{4F2B9393-9A50-C749-AAB0-D70663FD9A99}" type="slidenum">
              <a:rPr lang="en-TR" smtClean="0"/>
              <a:t>‹#›</a:t>
            </a:fld>
            <a:endParaRPr lang="en-TR"/>
          </a:p>
        </p:txBody>
      </p:sp>
    </p:spTree>
    <p:extLst>
      <p:ext uri="{BB962C8B-B14F-4D97-AF65-F5344CB8AC3E}">
        <p14:creationId xmlns:p14="http://schemas.microsoft.com/office/powerpoint/2010/main" val="2936702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3FE2-7007-B24F-8C7A-F94FFF2F4C88}"/>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90414453-6106-9148-8C66-66DC2865B4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Content Placeholder 3">
            <a:extLst>
              <a:ext uri="{FF2B5EF4-FFF2-40B4-BE49-F238E27FC236}">
                <a16:creationId xmlns:a16="http://schemas.microsoft.com/office/drawing/2014/main" id="{51C2D28D-8B27-724F-87C4-73555F3954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Date Placeholder 4">
            <a:extLst>
              <a:ext uri="{FF2B5EF4-FFF2-40B4-BE49-F238E27FC236}">
                <a16:creationId xmlns:a16="http://schemas.microsoft.com/office/drawing/2014/main" id="{9F8A5925-71E5-1B43-B3B1-50134EA99297}"/>
              </a:ext>
            </a:extLst>
          </p:cNvPr>
          <p:cNvSpPr>
            <a:spLocks noGrp="1"/>
          </p:cNvSpPr>
          <p:nvPr>
            <p:ph type="dt" sz="half" idx="10"/>
          </p:nvPr>
        </p:nvSpPr>
        <p:spPr/>
        <p:txBody>
          <a:bodyPr/>
          <a:lstStyle/>
          <a:p>
            <a:fld id="{09C26F91-014E-FB40-AC31-2058CE0A17BB}" type="datetimeFigureOut">
              <a:rPr lang="en-TR" smtClean="0"/>
              <a:t>3.04.2022</a:t>
            </a:fld>
            <a:endParaRPr lang="en-TR"/>
          </a:p>
        </p:txBody>
      </p:sp>
      <p:sp>
        <p:nvSpPr>
          <p:cNvPr id="6" name="Footer Placeholder 5">
            <a:extLst>
              <a:ext uri="{FF2B5EF4-FFF2-40B4-BE49-F238E27FC236}">
                <a16:creationId xmlns:a16="http://schemas.microsoft.com/office/drawing/2014/main" id="{6A2271AE-8B76-4044-A74C-BEF267EEB23B}"/>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3E9F37A0-1678-E24D-AEA4-1EA84D34D3E9}"/>
              </a:ext>
            </a:extLst>
          </p:cNvPr>
          <p:cNvSpPr>
            <a:spLocks noGrp="1"/>
          </p:cNvSpPr>
          <p:nvPr>
            <p:ph type="sldNum" sz="quarter" idx="12"/>
          </p:nvPr>
        </p:nvSpPr>
        <p:spPr/>
        <p:txBody>
          <a:bodyPr/>
          <a:lstStyle/>
          <a:p>
            <a:fld id="{4F2B9393-9A50-C749-AAB0-D70663FD9A99}" type="slidenum">
              <a:rPr lang="en-TR" smtClean="0"/>
              <a:t>‹#›</a:t>
            </a:fld>
            <a:endParaRPr lang="en-TR"/>
          </a:p>
        </p:txBody>
      </p:sp>
    </p:spTree>
    <p:extLst>
      <p:ext uri="{BB962C8B-B14F-4D97-AF65-F5344CB8AC3E}">
        <p14:creationId xmlns:p14="http://schemas.microsoft.com/office/powerpoint/2010/main" val="1758201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0E061-54D8-0845-AA59-0A86BE190B05}"/>
              </a:ext>
            </a:extLst>
          </p:cNvPr>
          <p:cNvSpPr>
            <a:spLocks noGrp="1"/>
          </p:cNvSpPr>
          <p:nvPr>
            <p:ph type="title"/>
          </p:nvPr>
        </p:nvSpPr>
        <p:spPr>
          <a:xfrm>
            <a:off x="839788" y="365125"/>
            <a:ext cx="10515600" cy="1325563"/>
          </a:xfrm>
        </p:spPr>
        <p:txBody>
          <a:bodyPr/>
          <a:lstStyle/>
          <a:p>
            <a:r>
              <a:rPr lang="en-US"/>
              <a:t>Click to edit Master title style</a:t>
            </a:r>
            <a:endParaRPr lang="en-TR"/>
          </a:p>
        </p:txBody>
      </p:sp>
      <p:sp>
        <p:nvSpPr>
          <p:cNvPr id="3" name="Text Placeholder 2">
            <a:extLst>
              <a:ext uri="{FF2B5EF4-FFF2-40B4-BE49-F238E27FC236}">
                <a16:creationId xmlns:a16="http://schemas.microsoft.com/office/drawing/2014/main" id="{F375AEB8-7E5F-7144-B9D0-DC7D2FE65F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2C3B95-7E8E-0044-88A7-390C164E21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Text Placeholder 4">
            <a:extLst>
              <a:ext uri="{FF2B5EF4-FFF2-40B4-BE49-F238E27FC236}">
                <a16:creationId xmlns:a16="http://schemas.microsoft.com/office/drawing/2014/main" id="{056CC01A-6B1C-9449-86C9-5A4A105B21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591F28-5010-3F4B-8792-4DA67AA782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7" name="Date Placeholder 6">
            <a:extLst>
              <a:ext uri="{FF2B5EF4-FFF2-40B4-BE49-F238E27FC236}">
                <a16:creationId xmlns:a16="http://schemas.microsoft.com/office/drawing/2014/main" id="{986C4E09-23C1-314C-BBE1-FF6C2C06E005}"/>
              </a:ext>
            </a:extLst>
          </p:cNvPr>
          <p:cNvSpPr>
            <a:spLocks noGrp="1"/>
          </p:cNvSpPr>
          <p:nvPr>
            <p:ph type="dt" sz="half" idx="10"/>
          </p:nvPr>
        </p:nvSpPr>
        <p:spPr/>
        <p:txBody>
          <a:bodyPr/>
          <a:lstStyle/>
          <a:p>
            <a:fld id="{09C26F91-014E-FB40-AC31-2058CE0A17BB}" type="datetimeFigureOut">
              <a:rPr lang="en-TR" smtClean="0"/>
              <a:t>3.04.2022</a:t>
            </a:fld>
            <a:endParaRPr lang="en-TR"/>
          </a:p>
        </p:txBody>
      </p:sp>
      <p:sp>
        <p:nvSpPr>
          <p:cNvPr id="8" name="Footer Placeholder 7">
            <a:extLst>
              <a:ext uri="{FF2B5EF4-FFF2-40B4-BE49-F238E27FC236}">
                <a16:creationId xmlns:a16="http://schemas.microsoft.com/office/drawing/2014/main" id="{83977DCD-846E-4A46-8BE3-A4819489A174}"/>
              </a:ext>
            </a:extLst>
          </p:cNvPr>
          <p:cNvSpPr>
            <a:spLocks noGrp="1"/>
          </p:cNvSpPr>
          <p:nvPr>
            <p:ph type="ftr" sz="quarter" idx="11"/>
          </p:nvPr>
        </p:nvSpPr>
        <p:spPr/>
        <p:txBody>
          <a:bodyPr/>
          <a:lstStyle/>
          <a:p>
            <a:endParaRPr lang="en-TR"/>
          </a:p>
        </p:txBody>
      </p:sp>
      <p:sp>
        <p:nvSpPr>
          <p:cNvPr id="9" name="Slide Number Placeholder 8">
            <a:extLst>
              <a:ext uri="{FF2B5EF4-FFF2-40B4-BE49-F238E27FC236}">
                <a16:creationId xmlns:a16="http://schemas.microsoft.com/office/drawing/2014/main" id="{1B947717-18FA-E041-B65A-DE3B8F37D2B8}"/>
              </a:ext>
            </a:extLst>
          </p:cNvPr>
          <p:cNvSpPr>
            <a:spLocks noGrp="1"/>
          </p:cNvSpPr>
          <p:nvPr>
            <p:ph type="sldNum" sz="quarter" idx="12"/>
          </p:nvPr>
        </p:nvSpPr>
        <p:spPr/>
        <p:txBody>
          <a:bodyPr/>
          <a:lstStyle/>
          <a:p>
            <a:fld id="{4F2B9393-9A50-C749-AAB0-D70663FD9A99}" type="slidenum">
              <a:rPr lang="en-TR" smtClean="0"/>
              <a:t>‹#›</a:t>
            </a:fld>
            <a:endParaRPr lang="en-TR"/>
          </a:p>
        </p:txBody>
      </p:sp>
    </p:spTree>
    <p:extLst>
      <p:ext uri="{BB962C8B-B14F-4D97-AF65-F5344CB8AC3E}">
        <p14:creationId xmlns:p14="http://schemas.microsoft.com/office/powerpoint/2010/main" val="4153638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8AAAF-5592-CF47-8CD5-D14A7C865A7E}"/>
              </a:ext>
            </a:extLst>
          </p:cNvPr>
          <p:cNvSpPr>
            <a:spLocks noGrp="1"/>
          </p:cNvSpPr>
          <p:nvPr>
            <p:ph type="title"/>
          </p:nvPr>
        </p:nvSpPr>
        <p:spPr/>
        <p:txBody>
          <a:bodyPr/>
          <a:lstStyle/>
          <a:p>
            <a:r>
              <a:rPr lang="en-US"/>
              <a:t>Click to edit Master title style</a:t>
            </a:r>
            <a:endParaRPr lang="en-TR"/>
          </a:p>
        </p:txBody>
      </p:sp>
      <p:sp>
        <p:nvSpPr>
          <p:cNvPr id="3" name="Date Placeholder 2">
            <a:extLst>
              <a:ext uri="{FF2B5EF4-FFF2-40B4-BE49-F238E27FC236}">
                <a16:creationId xmlns:a16="http://schemas.microsoft.com/office/drawing/2014/main" id="{8AF290EC-BC77-8747-9F4C-EB37AEC84BDB}"/>
              </a:ext>
            </a:extLst>
          </p:cNvPr>
          <p:cNvSpPr>
            <a:spLocks noGrp="1"/>
          </p:cNvSpPr>
          <p:nvPr>
            <p:ph type="dt" sz="half" idx="10"/>
          </p:nvPr>
        </p:nvSpPr>
        <p:spPr/>
        <p:txBody>
          <a:bodyPr/>
          <a:lstStyle/>
          <a:p>
            <a:fld id="{09C26F91-014E-FB40-AC31-2058CE0A17BB}" type="datetimeFigureOut">
              <a:rPr lang="en-TR" smtClean="0"/>
              <a:t>3.04.2022</a:t>
            </a:fld>
            <a:endParaRPr lang="en-TR"/>
          </a:p>
        </p:txBody>
      </p:sp>
      <p:sp>
        <p:nvSpPr>
          <p:cNvPr id="4" name="Footer Placeholder 3">
            <a:extLst>
              <a:ext uri="{FF2B5EF4-FFF2-40B4-BE49-F238E27FC236}">
                <a16:creationId xmlns:a16="http://schemas.microsoft.com/office/drawing/2014/main" id="{3848E086-0BD6-BD48-A784-03696EF18D49}"/>
              </a:ext>
            </a:extLst>
          </p:cNvPr>
          <p:cNvSpPr>
            <a:spLocks noGrp="1"/>
          </p:cNvSpPr>
          <p:nvPr>
            <p:ph type="ftr" sz="quarter" idx="11"/>
          </p:nvPr>
        </p:nvSpPr>
        <p:spPr/>
        <p:txBody>
          <a:bodyPr/>
          <a:lstStyle/>
          <a:p>
            <a:endParaRPr lang="en-TR"/>
          </a:p>
        </p:txBody>
      </p:sp>
      <p:sp>
        <p:nvSpPr>
          <p:cNvPr id="5" name="Slide Number Placeholder 4">
            <a:extLst>
              <a:ext uri="{FF2B5EF4-FFF2-40B4-BE49-F238E27FC236}">
                <a16:creationId xmlns:a16="http://schemas.microsoft.com/office/drawing/2014/main" id="{447125A6-7FFD-804F-A3A0-301642819309}"/>
              </a:ext>
            </a:extLst>
          </p:cNvPr>
          <p:cNvSpPr>
            <a:spLocks noGrp="1"/>
          </p:cNvSpPr>
          <p:nvPr>
            <p:ph type="sldNum" sz="quarter" idx="12"/>
          </p:nvPr>
        </p:nvSpPr>
        <p:spPr/>
        <p:txBody>
          <a:bodyPr/>
          <a:lstStyle/>
          <a:p>
            <a:fld id="{4F2B9393-9A50-C749-AAB0-D70663FD9A99}" type="slidenum">
              <a:rPr lang="en-TR" smtClean="0"/>
              <a:t>‹#›</a:t>
            </a:fld>
            <a:endParaRPr lang="en-TR"/>
          </a:p>
        </p:txBody>
      </p:sp>
    </p:spTree>
    <p:extLst>
      <p:ext uri="{BB962C8B-B14F-4D97-AF65-F5344CB8AC3E}">
        <p14:creationId xmlns:p14="http://schemas.microsoft.com/office/powerpoint/2010/main" val="3002583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5E8052-1E2D-D246-B401-984895900FDA}"/>
              </a:ext>
            </a:extLst>
          </p:cNvPr>
          <p:cNvSpPr>
            <a:spLocks noGrp="1"/>
          </p:cNvSpPr>
          <p:nvPr>
            <p:ph type="dt" sz="half" idx="10"/>
          </p:nvPr>
        </p:nvSpPr>
        <p:spPr/>
        <p:txBody>
          <a:bodyPr/>
          <a:lstStyle/>
          <a:p>
            <a:fld id="{09C26F91-014E-FB40-AC31-2058CE0A17BB}" type="datetimeFigureOut">
              <a:rPr lang="en-TR" smtClean="0"/>
              <a:t>3.04.2022</a:t>
            </a:fld>
            <a:endParaRPr lang="en-TR"/>
          </a:p>
        </p:txBody>
      </p:sp>
      <p:sp>
        <p:nvSpPr>
          <p:cNvPr id="3" name="Footer Placeholder 2">
            <a:extLst>
              <a:ext uri="{FF2B5EF4-FFF2-40B4-BE49-F238E27FC236}">
                <a16:creationId xmlns:a16="http://schemas.microsoft.com/office/drawing/2014/main" id="{E002C16D-E6CD-CA40-BC6F-E0C19735942F}"/>
              </a:ext>
            </a:extLst>
          </p:cNvPr>
          <p:cNvSpPr>
            <a:spLocks noGrp="1"/>
          </p:cNvSpPr>
          <p:nvPr>
            <p:ph type="ftr" sz="quarter" idx="11"/>
          </p:nvPr>
        </p:nvSpPr>
        <p:spPr/>
        <p:txBody>
          <a:bodyPr/>
          <a:lstStyle/>
          <a:p>
            <a:endParaRPr lang="en-TR"/>
          </a:p>
        </p:txBody>
      </p:sp>
      <p:sp>
        <p:nvSpPr>
          <p:cNvPr id="4" name="Slide Number Placeholder 3">
            <a:extLst>
              <a:ext uri="{FF2B5EF4-FFF2-40B4-BE49-F238E27FC236}">
                <a16:creationId xmlns:a16="http://schemas.microsoft.com/office/drawing/2014/main" id="{189BF5DD-B96F-7F4D-A6AB-9048510BE27D}"/>
              </a:ext>
            </a:extLst>
          </p:cNvPr>
          <p:cNvSpPr>
            <a:spLocks noGrp="1"/>
          </p:cNvSpPr>
          <p:nvPr>
            <p:ph type="sldNum" sz="quarter" idx="12"/>
          </p:nvPr>
        </p:nvSpPr>
        <p:spPr/>
        <p:txBody>
          <a:bodyPr/>
          <a:lstStyle/>
          <a:p>
            <a:fld id="{4F2B9393-9A50-C749-AAB0-D70663FD9A99}" type="slidenum">
              <a:rPr lang="en-TR" smtClean="0"/>
              <a:t>‹#›</a:t>
            </a:fld>
            <a:endParaRPr lang="en-TR"/>
          </a:p>
        </p:txBody>
      </p:sp>
    </p:spTree>
    <p:extLst>
      <p:ext uri="{BB962C8B-B14F-4D97-AF65-F5344CB8AC3E}">
        <p14:creationId xmlns:p14="http://schemas.microsoft.com/office/powerpoint/2010/main" val="4029304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554DA-DD61-C94E-A4F2-EB0041C8B6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Content Placeholder 2">
            <a:extLst>
              <a:ext uri="{FF2B5EF4-FFF2-40B4-BE49-F238E27FC236}">
                <a16:creationId xmlns:a16="http://schemas.microsoft.com/office/drawing/2014/main" id="{768FF03B-DB1C-3D48-8A02-E579C410FB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Text Placeholder 3">
            <a:extLst>
              <a:ext uri="{FF2B5EF4-FFF2-40B4-BE49-F238E27FC236}">
                <a16:creationId xmlns:a16="http://schemas.microsoft.com/office/drawing/2014/main" id="{4C5C5A53-7F2D-1349-B8DF-14377B9749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0458B-7C73-2A4F-BD15-B24D29E33BFC}"/>
              </a:ext>
            </a:extLst>
          </p:cNvPr>
          <p:cNvSpPr>
            <a:spLocks noGrp="1"/>
          </p:cNvSpPr>
          <p:nvPr>
            <p:ph type="dt" sz="half" idx="10"/>
          </p:nvPr>
        </p:nvSpPr>
        <p:spPr/>
        <p:txBody>
          <a:bodyPr/>
          <a:lstStyle/>
          <a:p>
            <a:fld id="{09C26F91-014E-FB40-AC31-2058CE0A17BB}" type="datetimeFigureOut">
              <a:rPr lang="en-TR" smtClean="0"/>
              <a:t>3.04.2022</a:t>
            </a:fld>
            <a:endParaRPr lang="en-TR"/>
          </a:p>
        </p:txBody>
      </p:sp>
      <p:sp>
        <p:nvSpPr>
          <p:cNvPr id="6" name="Footer Placeholder 5">
            <a:extLst>
              <a:ext uri="{FF2B5EF4-FFF2-40B4-BE49-F238E27FC236}">
                <a16:creationId xmlns:a16="http://schemas.microsoft.com/office/drawing/2014/main" id="{84313C36-74E9-7547-923C-773C2986332B}"/>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DF36CBF6-896D-5548-B55A-0EA2473BF003}"/>
              </a:ext>
            </a:extLst>
          </p:cNvPr>
          <p:cNvSpPr>
            <a:spLocks noGrp="1"/>
          </p:cNvSpPr>
          <p:nvPr>
            <p:ph type="sldNum" sz="quarter" idx="12"/>
          </p:nvPr>
        </p:nvSpPr>
        <p:spPr/>
        <p:txBody>
          <a:bodyPr/>
          <a:lstStyle/>
          <a:p>
            <a:fld id="{4F2B9393-9A50-C749-AAB0-D70663FD9A99}" type="slidenum">
              <a:rPr lang="en-TR" smtClean="0"/>
              <a:t>‹#›</a:t>
            </a:fld>
            <a:endParaRPr lang="en-TR"/>
          </a:p>
        </p:txBody>
      </p:sp>
    </p:spTree>
    <p:extLst>
      <p:ext uri="{BB962C8B-B14F-4D97-AF65-F5344CB8AC3E}">
        <p14:creationId xmlns:p14="http://schemas.microsoft.com/office/powerpoint/2010/main" val="642108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1F81E-F87C-D341-9475-1879DE6F6C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Picture Placeholder 2">
            <a:extLst>
              <a:ext uri="{FF2B5EF4-FFF2-40B4-BE49-F238E27FC236}">
                <a16:creationId xmlns:a16="http://schemas.microsoft.com/office/drawing/2014/main" id="{72E03881-F0C5-8643-9372-A7DA8EFBBB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R"/>
          </a:p>
        </p:txBody>
      </p:sp>
      <p:sp>
        <p:nvSpPr>
          <p:cNvPr id="4" name="Text Placeholder 3">
            <a:extLst>
              <a:ext uri="{FF2B5EF4-FFF2-40B4-BE49-F238E27FC236}">
                <a16:creationId xmlns:a16="http://schemas.microsoft.com/office/drawing/2014/main" id="{429D774C-256D-A042-8585-DE15086006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D2DA1-B30C-5A4F-9C38-171FF4E00EDD}"/>
              </a:ext>
            </a:extLst>
          </p:cNvPr>
          <p:cNvSpPr>
            <a:spLocks noGrp="1"/>
          </p:cNvSpPr>
          <p:nvPr>
            <p:ph type="dt" sz="half" idx="10"/>
          </p:nvPr>
        </p:nvSpPr>
        <p:spPr/>
        <p:txBody>
          <a:bodyPr/>
          <a:lstStyle/>
          <a:p>
            <a:fld id="{09C26F91-014E-FB40-AC31-2058CE0A17BB}" type="datetimeFigureOut">
              <a:rPr lang="en-TR" smtClean="0"/>
              <a:t>3.04.2022</a:t>
            </a:fld>
            <a:endParaRPr lang="en-TR"/>
          </a:p>
        </p:txBody>
      </p:sp>
      <p:sp>
        <p:nvSpPr>
          <p:cNvPr id="6" name="Footer Placeholder 5">
            <a:extLst>
              <a:ext uri="{FF2B5EF4-FFF2-40B4-BE49-F238E27FC236}">
                <a16:creationId xmlns:a16="http://schemas.microsoft.com/office/drawing/2014/main" id="{546BB9ED-6079-0E4A-A714-A5ABFE8D4B99}"/>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131399B1-C914-D849-A8C2-2755DD44D875}"/>
              </a:ext>
            </a:extLst>
          </p:cNvPr>
          <p:cNvSpPr>
            <a:spLocks noGrp="1"/>
          </p:cNvSpPr>
          <p:nvPr>
            <p:ph type="sldNum" sz="quarter" idx="12"/>
          </p:nvPr>
        </p:nvSpPr>
        <p:spPr/>
        <p:txBody>
          <a:bodyPr/>
          <a:lstStyle/>
          <a:p>
            <a:fld id="{4F2B9393-9A50-C749-AAB0-D70663FD9A99}" type="slidenum">
              <a:rPr lang="en-TR" smtClean="0"/>
              <a:t>‹#›</a:t>
            </a:fld>
            <a:endParaRPr lang="en-TR"/>
          </a:p>
        </p:txBody>
      </p:sp>
    </p:spTree>
    <p:extLst>
      <p:ext uri="{BB962C8B-B14F-4D97-AF65-F5344CB8AC3E}">
        <p14:creationId xmlns:p14="http://schemas.microsoft.com/office/powerpoint/2010/main" val="1387848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B1EA3E-B961-0C4D-ACDE-5917B4545F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TR" dirty="0"/>
          </a:p>
        </p:txBody>
      </p:sp>
      <p:sp>
        <p:nvSpPr>
          <p:cNvPr id="3" name="Text Placeholder 2">
            <a:extLst>
              <a:ext uri="{FF2B5EF4-FFF2-40B4-BE49-F238E27FC236}">
                <a16:creationId xmlns:a16="http://schemas.microsoft.com/office/drawing/2014/main" id="{84882098-24D9-0F45-8675-9C4D3F0A0C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TR" dirty="0"/>
          </a:p>
        </p:txBody>
      </p:sp>
      <p:sp>
        <p:nvSpPr>
          <p:cNvPr id="4" name="Date Placeholder 3">
            <a:extLst>
              <a:ext uri="{FF2B5EF4-FFF2-40B4-BE49-F238E27FC236}">
                <a16:creationId xmlns:a16="http://schemas.microsoft.com/office/drawing/2014/main" id="{D6842CD7-23D7-F145-A4A6-9DBFB8C9BF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Palatino Linotype" panose="02040502050505030304" pitchFamily="18" charset="0"/>
              </a:defRPr>
            </a:lvl1pPr>
          </a:lstStyle>
          <a:p>
            <a:fld id="{09C26F91-014E-FB40-AC31-2058CE0A17BB}" type="datetimeFigureOut">
              <a:rPr lang="en-TR" smtClean="0"/>
              <a:pPr/>
              <a:t>3.04.2022</a:t>
            </a:fld>
            <a:endParaRPr lang="en-TR" dirty="0"/>
          </a:p>
        </p:txBody>
      </p:sp>
      <p:sp>
        <p:nvSpPr>
          <p:cNvPr id="5" name="Footer Placeholder 4">
            <a:extLst>
              <a:ext uri="{FF2B5EF4-FFF2-40B4-BE49-F238E27FC236}">
                <a16:creationId xmlns:a16="http://schemas.microsoft.com/office/drawing/2014/main" id="{E9802FB7-8FE4-6E4F-A0B1-145356EEF1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Palatino Linotype" panose="02040502050505030304" pitchFamily="18" charset="0"/>
              </a:defRPr>
            </a:lvl1pPr>
          </a:lstStyle>
          <a:p>
            <a:endParaRPr lang="en-TR" dirty="0"/>
          </a:p>
        </p:txBody>
      </p:sp>
      <p:sp>
        <p:nvSpPr>
          <p:cNvPr id="6" name="Slide Number Placeholder 5">
            <a:extLst>
              <a:ext uri="{FF2B5EF4-FFF2-40B4-BE49-F238E27FC236}">
                <a16:creationId xmlns:a16="http://schemas.microsoft.com/office/drawing/2014/main" id="{68758B26-8C24-1A47-BCCD-24CDC9EA35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Palatino Linotype" panose="02040502050505030304" pitchFamily="18" charset="0"/>
              </a:defRPr>
            </a:lvl1pPr>
          </a:lstStyle>
          <a:p>
            <a:fld id="{4F2B9393-9A50-C749-AAB0-D70663FD9A99}" type="slidenum">
              <a:rPr lang="en-TR" smtClean="0"/>
              <a:pPr/>
              <a:t>‹#›</a:t>
            </a:fld>
            <a:endParaRPr lang="en-TR" dirty="0"/>
          </a:p>
        </p:txBody>
      </p:sp>
    </p:spTree>
    <p:extLst>
      <p:ext uri="{BB962C8B-B14F-4D97-AF65-F5344CB8AC3E}">
        <p14:creationId xmlns:p14="http://schemas.microsoft.com/office/powerpoint/2010/main" val="1956353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i="0" kern="1200">
          <a:solidFill>
            <a:schemeClr val="tx1"/>
          </a:solidFill>
          <a:latin typeface="Palatino Linotype" panose="0204050205050503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600AA-4A00-5A46-AA62-BF9CB297E0C3}"/>
              </a:ext>
            </a:extLst>
          </p:cNvPr>
          <p:cNvSpPr>
            <a:spLocks noGrp="1"/>
          </p:cNvSpPr>
          <p:nvPr>
            <p:ph type="ctrTitle"/>
          </p:nvPr>
        </p:nvSpPr>
        <p:spPr/>
        <p:txBody>
          <a:bodyPr/>
          <a:lstStyle/>
          <a:p>
            <a:r>
              <a:rPr lang="en-TR" dirty="0">
                <a:solidFill>
                  <a:srgbClr val="00B0F0"/>
                </a:solidFill>
              </a:rPr>
              <a:t>Ayrık Yapılar - Algoritma</a:t>
            </a:r>
          </a:p>
        </p:txBody>
      </p:sp>
      <p:sp>
        <p:nvSpPr>
          <p:cNvPr id="3" name="Subtitle 2">
            <a:extLst>
              <a:ext uri="{FF2B5EF4-FFF2-40B4-BE49-F238E27FC236}">
                <a16:creationId xmlns:a16="http://schemas.microsoft.com/office/drawing/2014/main" id="{97F9BCCF-A2E8-DB44-8AED-CD9FF6778BA1}"/>
              </a:ext>
            </a:extLst>
          </p:cNvPr>
          <p:cNvSpPr>
            <a:spLocks noGrp="1"/>
          </p:cNvSpPr>
          <p:nvPr>
            <p:ph type="subTitle" idx="1"/>
          </p:nvPr>
        </p:nvSpPr>
        <p:spPr/>
        <p:txBody>
          <a:bodyPr/>
          <a:lstStyle/>
          <a:p>
            <a:r>
              <a:rPr lang="en-US" dirty="0"/>
              <a:t>K</a:t>
            </a:r>
            <a:r>
              <a:rPr lang="en-TR" dirty="0"/>
              <a:t>enan İNCE</a:t>
            </a:r>
          </a:p>
        </p:txBody>
      </p:sp>
    </p:spTree>
    <p:extLst>
      <p:ext uri="{BB962C8B-B14F-4D97-AF65-F5344CB8AC3E}">
        <p14:creationId xmlns:p14="http://schemas.microsoft.com/office/powerpoint/2010/main" val="3669897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err="1">
                <a:solidFill>
                  <a:srgbClr val="00B0F0"/>
                </a:solidFill>
              </a:rPr>
              <a:t>Greedy</a:t>
            </a:r>
            <a:r>
              <a:rPr lang="tr-TR" dirty="0">
                <a:solidFill>
                  <a:srgbClr val="00B0F0"/>
                </a:solidFill>
              </a:rPr>
              <a:t> (Açgözlü) Algoritmalar</a:t>
            </a:r>
            <a:endParaRPr lang="en-TR" dirty="0">
              <a:solidFill>
                <a:srgbClr val="00B0F0"/>
              </a:solidFill>
            </a:endParaRPr>
          </a:p>
        </p:txBody>
      </p:sp>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a:xfrm>
            <a:off x="838200" y="1825625"/>
            <a:ext cx="10515600" cy="4351338"/>
          </a:xfrm>
        </p:spPr>
        <p:txBody>
          <a:bodyPr>
            <a:normAutofit/>
          </a:bodyPr>
          <a:lstStyle/>
          <a:p>
            <a:pPr algn="just">
              <a:lnSpc>
                <a:spcPct val="160000"/>
              </a:lnSpc>
            </a:pPr>
            <a:r>
              <a:rPr lang="tr-TR" sz="1600" dirty="0"/>
              <a:t>Metin Arama, Sıralama, Eklemeli Sıralama</a:t>
            </a:r>
          </a:p>
          <a:p>
            <a:pPr algn="just">
              <a:lnSpc>
                <a:spcPct val="160000"/>
              </a:lnSpc>
            </a:pPr>
            <a:r>
              <a:rPr lang="tr-TR" sz="1600" dirty="0"/>
              <a:t>Açgözlü algoritma (Algoritma 6) mümkün olan en az madeni parayı kullanarak bozdurma işlemi yapar.</a:t>
            </a:r>
          </a:p>
          <a:p>
            <a:pPr algn="just">
              <a:lnSpc>
                <a:spcPct val="160000"/>
              </a:lnSpc>
            </a:pPr>
            <a:endParaRPr lang="tr-TR" sz="1600" dirty="0"/>
          </a:p>
        </p:txBody>
      </p:sp>
      <p:pic>
        <p:nvPicPr>
          <p:cNvPr id="5" name="Picture 4">
            <a:extLst>
              <a:ext uri="{FF2B5EF4-FFF2-40B4-BE49-F238E27FC236}">
                <a16:creationId xmlns:a16="http://schemas.microsoft.com/office/drawing/2014/main" id="{2458F47B-F0E9-444A-ADB1-6AB74E833EF8}"/>
              </a:ext>
            </a:extLst>
          </p:cNvPr>
          <p:cNvPicPr>
            <a:picLocks noChangeAspect="1"/>
          </p:cNvPicPr>
          <p:nvPr/>
        </p:nvPicPr>
        <p:blipFill>
          <a:blip r:embed="rId2"/>
          <a:stretch>
            <a:fillRect/>
          </a:stretch>
        </p:blipFill>
        <p:spPr>
          <a:xfrm>
            <a:off x="838200" y="3429000"/>
            <a:ext cx="7937500" cy="2832100"/>
          </a:xfrm>
          <a:prstGeom prst="rect">
            <a:avLst/>
          </a:prstGeom>
        </p:spPr>
      </p:pic>
    </p:spTree>
    <p:extLst>
      <p:ext uri="{BB962C8B-B14F-4D97-AF65-F5344CB8AC3E}">
        <p14:creationId xmlns:p14="http://schemas.microsoft.com/office/powerpoint/2010/main" val="1607536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Algoritmalar – Zaman ve Uzay</a:t>
            </a:r>
            <a:endParaRPr lang="en-TR" dirty="0">
              <a:solidFill>
                <a:srgbClr val="00B0F0"/>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a:xfrm>
                <a:off x="838200" y="1825625"/>
                <a:ext cx="10515600" cy="4351338"/>
              </a:xfrm>
            </p:spPr>
            <p:txBody>
              <a:bodyPr>
                <a:normAutofit/>
              </a:bodyPr>
              <a:lstStyle/>
              <a:p>
                <a:pPr algn="just">
                  <a:lnSpc>
                    <a:spcPct val="160000"/>
                  </a:lnSpc>
                </a:pPr>
                <a:r>
                  <a:rPr lang="tr-TR" sz="1600" dirty="0"/>
                  <a:t>F ve g tamsayılar kümesinden veya </a:t>
                </a:r>
                <a:r>
                  <a:rPr lang="tr-TR" sz="1600" dirty="0" err="1"/>
                  <a:t>gerçel</a:t>
                </a:r>
                <a:r>
                  <a:rPr lang="tr-TR" sz="1600" dirty="0"/>
                  <a:t> sayılar kümesinden </a:t>
                </a:r>
                <a:r>
                  <a:rPr lang="tr-TR" sz="1600" dirty="0" err="1"/>
                  <a:t>gerçel</a:t>
                </a:r>
                <a:r>
                  <a:rPr lang="tr-TR" sz="1600" dirty="0"/>
                  <a:t> sayılar kümesine kadar olan fonksiyonlar olsun. Aşağıdaki şartları C ve k sabitleri varsa, f(x)'in O(g(x)) olduğunu söyleriz. </a:t>
                </a:r>
              </a:p>
              <a:p>
                <a:pPr algn="just">
                  <a:lnSpc>
                    <a:spcPct val="160000"/>
                  </a:lnSpc>
                </a:pPr>
                <a14:m>
                  <m:oMath xmlns:m="http://schemas.openxmlformats.org/officeDocument/2006/math">
                    <m:d>
                      <m:dPr>
                        <m:begChr m:val="|"/>
                        <m:endChr m:val="|"/>
                        <m:ctrlPr>
                          <a:rPr lang="tr-TR" sz="1600" b="0" i="1" smtClean="0">
                            <a:latin typeface="Cambria Math" panose="02040503050406030204" pitchFamily="18" charset="0"/>
                          </a:rPr>
                        </m:ctrlPr>
                      </m:dPr>
                      <m:e>
                        <m:r>
                          <a:rPr lang="tr-TR" sz="1600" b="0" i="1" smtClean="0">
                            <a:latin typeface="Cambria Math" panose="02040503050406030204" pitchFamily="18" charset="0"/>
                          </a:rPr>
                          <m:t>𝑓</m:t>
                        </m:r>
                        <m:d>
                          <m:dPr>
                            <m:ctrlPr>
                              <a:rPr lang="tr-TR" sz="1600" b="0" i="1" smtClean="0">
                                <a:latin typeface="Cambria Math" panose="02040503050406030204" pitchFamily="18" charset="0"/>
                              </a:rPr>
                            </m:ctrlPr>
                          </m:dPr>
                          <m:e>
                            <m:r>
                              <a:rPr lang="tr-TR" sz="1600" b="0" i="1" smtClean="0">
                                <a:latin typeface="Cambria Math" panose="02040503050406030204" pitchFamily="18" charset="0"/>
                              </a:rPr>
                              <m:t>𝑥</m:t>
                            </m:r>
                          </m:e>
                        </m:d>
                      </m:e>
                    </m:d>
                    <m:r>
                      <a:rPr lang="tr-TR" sz="1600" b="0" i="1" smtClean="0">
                        <a:latin typeface="Cambria Math" panose="02040503050406030204" pitchFamily="18" charset="0"/>
                      </a:rPr>
                      <m:t>≤</m:t>
                    </m:r>
                    <m:r>
                      <a:rPr lang="tr-TR" sz="1600" b="0" i="1" smtClean="0">
                        <a:latin typeface="Cambria Math" panose="02040503050406030204" pitchFamily="18" charset="0"/>
                      </a:rPr>
                      <m:t>𝐶</m:t>
                    </m:r>
                    <m:d>
                      <m:dPr>
                        <m:begChr m:val="|"/>
                        <m:endChr m:val="|"/>
                        <m:ctrlPr>
                          <a:rPr lang="tr-TR" sz="1600" b="0" i="1" smtClean="0">
                            <a:latin typeface="Cambria Math" panose="02040503050406030204" pitchFamily="18" charset="0"/>
                          </a:rPr>
                        </m:ctrlPr>
                      </m:dPr>
                      <m:e>
                        <m:r>
                          <a:rPr lang="tr-TR" sz="1600" b="0" i="1" smtClean="0">
                            <a:latin typeface="Cambria Math" panose="02040503050406030204" pitchFamily="18" charset="0"/>
                          </a:rPr>
                          <m:t>𝑔</m:t>
                        </m:r>
                        <m:d>
                          <m:dPr>
                            <m:ctrlPr>
                              <a:rPr lang="tr-TR" sz="1600" b="0" i="1" smtClean="0">
                                <a:latin typeface="Cambria Math" panose="02040503050406030204" pitchFamily="18" charset="0"/>
                              </a:rPr>
                            </m:ctrlPr>
                          </m:dPr>
                          <m:e>
                            <m:r>
                              <a:rPr lang="tr-TR" sz="1600" b="0" i="1" smtClean="0">
                                <a:latin typeface="Cambria Math" panose="02040503050406030204" pitchFamily="18" charset="0"/>
                              </a:rPr>
                              <m:t>𝑥</m:t>
                            </m:r>
                          </m:e>
                        </m:d>
                      </m:e>
                    </m:d>
                  </m:oMath>
                </a14:m>
                <a:r>
                  <a:rPr lang="tr-TR" sz="1600" dirty="0"/>
                  <a:t> ve x &gt; k</a:t>
                </a:r>
              </a:p>
              <a:p>
                <a:pPr algn="just">
                  <a:lnSpc>
                    <a:spcPct val="160000"/>
                  </a:lnSpc>
                </a:pPr>
                <a:r>
                  <a:rPr lang="tr-TR" sz="1600" dirty="0"/>
                  <a:t> Bu ifade, "f (x), g(x)'in </a:t>
                </a:r>
                <a:r>
                  <a:rPr lang="tr-TR" sz="1600" dirty="0" err="1"/>
                  <a:t>big</a:t>
                </a:r>
                <a:r>
                  <a:rPr lang="tr-TR" sz="1600" dirty="0"/>
                  <a:t>-oh değeridir" şeklinde okunur.</a:t>
                </a:r>
              </a:p>
              <a:p>
                <a:pPr algn="just">
                  <a:lnSpc>
                    <a:spcPct val="160000"/>
                  </a:lnSpc>
                </a:pPr>
                <a14:m>
                  <m:oMath xmlns:m="http://schemas.openxmlformats.org/officeDocument/2006/math">
                    <m:d>
                      <m:dPr>
                        <m:begChr m:val="|"/>
                        <m:endChr m:val="|"/>
                        <m:ctrlPr>
                          <a:rPr lang="tr-TR" sz="1600" i="1">
                            <a:latin typeface="Cambria Math" panose="02040503050406030204" pitchFamily="18" charset="0"/>
                          </a:rPr>
                        </m:ctrlPr>
                      </m:dPr>
                      <m:e>
                        <m:r>
                          <a:rPr lang="tr-TR" sz="1600" i="1">
                            <a:latin typeface="Cambria Math" panose="02040503050406030204" pitchFamily="18" charset="0"/>
                          </a:rPr>
                          <m:t>𝑓</m:t>
                        </m:r>
                        <m:d>
                          <m:dPr>
                            <m:ctrlPr>
                              <a:rPr lang="tr-TR" sz="1600" i="1">
                                <a:latin typeface="Cambria Math" panose="02040503050406030204" pitchFamily="18" charset="0"/>
                              </a:rPr>
                            </m:ctrlPr>
                          </m:dPr>
                          <m:e>
                            <m:r>
                              <a:rPr lang="tr-TR" sz="1600" i="1">
                                <a:latin typeface="Cambria Math" panose="02040503050406030204" pitchFamily="18" charset="0"/>
                              </a:rPr>
                              <m:t>𝑥</m:t>
                            </m:r>
                          </m:e>
                        </m:d>
                      </m:e>
                    </m:d>
                    <m:r>
                      <a:rPr lang="tr-TR" sz="1600" b="0" i="1" smtClean="0">
                        <a:latin typeface="Cambria Math" panose="02040503050406030204" pitchFamily="18" charset="0"/>
                      </a:rPr>
                      <m:t>≥</m:t>
                    </m:r>
                    <m:r>
                      <a:rPr lang="tr-TR" sz="1600" i="1">
                        <a:latin typeface="Cambria Math" panose="02040503050406030204" pitchFamily="18" charset="0"/>
                      </a:rPr>
                      <m:t>𝐶</m:t>
                    </m:r>
                    <m:d>
                      <m:dPr>
                        <m:begChr m:val="|"/>
                        <m:endChr m:val="|"/>
                        <m:ctrlPr>
                          <a:rPr lang="tr-TR" sz="1600" i="1">
                            <a:latin typeface="Cambria Math" panose="02040503050406030204" pitchFamily="18" charset="0"/>
                          </a:rPr>
                        </m:ctrlPr>
                      </m:dPr>
                      <m:e>
                        <m:r>
                          <a:rPr lang="tr-TR" sz="1600" i="1">
                            <a:latin typeface="Cambria Math" panose="02040503050406030204" pitchFamily="18" charset="0"/>
                          </a:rPr>
                          <m:t>𝑔</m:t>
                        </m:r>
                        <m:d>
                          <m:dPr>
                            <m:ctrlPr>
                              <a:rPr lang="tr-TR" sz="1600" i="1">
                                <a:latin typeface="Cambria Math" panose="02040503050406030204" pitchFamily="18" charset="0"/>
                              </a:rPr>
                            </m:ctrlPr>
                          </m:dPr>
                          <m:e>
                            <m:r>
                              <a:rPr lang="tr-TR" sz="1600" i="1">
                                <a:latin typeface="Cambria Math" panose="02040503050406030204" pitchFamily="18" charset="0"/>
                              </a:rPr>
                              <m:t>𝑥</m:t>
                            </m:r>
                          </m:e>
                        </m:d>
                      </m:e>
                    </m:d>
                  </m:oMath>
                </a14:m>
                <a:r>
                  <a:rPr lang="tr-TR" sz="1600" dirty="0"/>
                  <a:t> ve x &gt; k olduğu durum </a:t>
                </a:r>
                <a14:m>
                  <m:oMath xmlns:m="http://schemas.openxmlformats.org/officeDocument/2006/math">
                    <m:r>
                      <m:rPr>
                        <m:sty m:val="p"/>
                      </m:rPr>
                      <a:rPr lang="el-GR" sz="1600" i="1" smtClean="0">
                        <a:latin typeface="Cambria Math" panose="02040503050406030204" pitchFamily="18" charset="0"/>
                        <a:ea typeface="Cambria Math" panose="02040503050406030204" pitchFamily="18" charset="0"/>
                      </a:rPr>
                      <m:t>Ω</m:t>
                    </m:r>
                    <m:d>
                      <m:dPr>
                        <m:ctrlPr>
                          <a:rPr lang="tr-TR" sz="1600" b="0" i="1" smtClean="0">
                            <a:latin typeface="Cambria Math" panose="02040503050406030204" pitchFamily="18" charset="0"/>
                            <a:ea typeface="Cambria Math" panose="02040503050406030204" pitchFamily="18" charset="0"/>
                          </a:rPr>
                        </m:ctrlPr>
                      </m:dPr>
                      <m:e>
                        <m:r>
                          <a:rPr lang="tr-TR" sz="1600" b="0" i="1" smtClean="0">
                            <a:latin typeface="Cambria Math" panose="02040503050406030204" pitchFamily="18" charset="0"/>
                            <a:ea typeface="Cambria Math" panose="02040503050406030204" pitchFamily="18" charset="0"/>
                          </a:rPr>
                          <m:t>𝑓</m:t>
                        </m:r>
                        <m:d>
                          <m:dPr>
                            <m:ctrlPr>
                              <a:rPr lang="tr-TR" sz="1600" b="0" i="1" smtClean="0">
                                <a:latin typeface="Cambria Math" panose="02040503050406030204" pitchFamily="18" charset="0"/>
                                <a:ea typeface="Cambria Math" panose="02040503050406030204" pitchFamily="18" charset="0"/>
                              </a:rPr>
                            </m:ctrlPr>
                          </m:dPr>
                          <m:e>
                            <m:r>
                              <a:rPr lang="tr-TR" sz="1600" b="0" i="1" smtClean="0">
                                <a:latin typeface="Cambria Math" panose="02040503050406030204" pitchFamily="18" charset="0"/>
                                <a:ea typeface="Cambria Math" panose="02040503050406030204" pitchFamily="18" charset="0"/>
                              </a:rPr>
                              <m:t>𝑥</m:t>
                            </m:r>
                          </m:e>
                        </m:d>
                      </m:e>
                    </m:d>
                  </m:oMath>
                </a14:m>
                <a:r>
                  <a:rPr lang="tr-TR" sz="1600" dirty="0"/>
                  <a:t> (g(x)’in </a:t>
                </a:r>
                <a:r>
                  <a:rPr lang="tr-TR" sz="1600" dirty="0" err="1"/>
                  <a:t>big-omega</a:t>
                </a:r>
                <a:r>
                  <a:rPr lang="tr-TR" sz="1600" dirty="0"/>
                  <a:t> değeri) yani alttan sınırlama yapan fonksiyondur.</a:t>
                </a:r>
              </a:p>
              <a:p>
                <a:pPr algn="just">
                  <a:lnSpc>
                    <a:spcPct val="160000"/>
                  </a:lnSpc>
                </a:pPr>
                <a:r>
                  <a:rPr lang="tr-TR" sz="1600" dirty="0"/>
                  <a:t>f ve g tamsayılar kümesinden veya </a:t>
                </a:r>
                <a:r>
                  <a:rPr lang="tr-TR" sz="1600" dirty="0" err="1"/>
                  <a:t>gerçel</a:t>
                </a:r>
                <a:r>
                  <a:rPr lang="tr-TR" sz="1600" dirty="0"/>
                  <a:t> sayılar kümesinden </a:t>
                </a:r>
                <a:r>
                  <a:rPr lang="tr-TR" sz="1600" dirty="0" err="1"/>
                  <a:t>gerçel</a:t>
                </a:r>
                <a:r>
                  <a:rPr lang="tr-TR" sz="1600" dirty="0"/>
                  <a:t> sayılar kümesine kadar olan fonksiyonlar olsun. </a:t>
                </a:r>
                <a14:m>
                  <m:oMath xmlns:m="http://schemas.openxmlformats.org/officeDocument/2006/math">
                    <m:r>
                      <a:rPr lang="tr-TR" sz="1600" b="0" i="1" smtClean="0">
                        <a:latin typeface="Cambria Math" panose="02040503050406030204" pitchFamily="18" charset="0"/>
                      </a:rPr>
                      <m:t>𝑓</m:t>
                    </m:r>
                    <m:d>
                      <m:dPr>
                        <m:ctrlPr>
                          <a:rPr lang="tr-TR" sz="1600" b="0" i="1" smtClean="0">
                            <a:latin typeface="Cambria Math" panose="02040503050406030204" pitchFamily="18" charset="0"/>
                          </a:rPr>
                        </m:ctrlPr>
                      </m:dPr>
                      <m:e>
                        <m:r>
                          <a:rPr lang="tr-TR" sz="1600" b="0" i="1" smtClean="0">
                            <a:latin typeface="Cambria Math" panose="02040503050406030204" pitchFamily="18" charset="0"/>
                          </a:rPr>
                          <m:t>𝑥</m:t>
                        </m:r>
                      </m:e>
                    </m:d>
                    <m:r>
                      <a:rPr lang="tr-TR" sz="1600" b="0" i="1" smtClean="0">
                        <a:latin typeface="Cambria Math" panose="02040503050406030204" pitchFamily="18" charset="0"/>
                      </a:rPr>
                      <m:t> </m:t>
                    </m:r>
                    <m:r>
                      <a:rPr lang="tr-TR" sz="1600" b="0" i="1" smtClean="0">
                        <a:latin typeface="Cambria Math" panose="02040503050406030204" pitchFamily="18" charset="0"/>
                      </a:rPr>
                      <m:t>𝑂</m:t>
                    </m:r>
                    <m:d>
                      <m:dPr>
                        <m:ctrlPr>
                          <a:rPr lang="tr-TR" sz="1600" b="0" i="1" smtClean="0">
                            <a:latin typeface="Cambria Math" panose="02040503050406030204" pitchFamily="18" charset="0"/>
                          </a:rPr>
                        </m:ctrlPr>
                      </m:dPr>
                      <m:e>
                        <m:r>
                          <a:rPr lang="tr-TR" sz="1600" b="0" i="1" smtClean="0">
                            <a:latin typeface="Cambria Math" panose="02040503050406030204" pitchFamily="18" charset="0"/>
                          </a:rPr>
                          <m:t>𝑔</m:t>
                        </m:r>
                        <m:d>
                          <m:dPr>
                            <m:ctrlPr>
                              <a:rPr lang="tr-TR" sz="1600" b="0" i="1" smtClean="0">
                                <a:latin typeface="Cambria Math" panose="02040503050406030204" pitchFamily="18" charset="0"/>
                              </a:rPr>
                            </m:ctrlPr>
                          </m:dPr>
                          <m:e>
                            <m:r>
                              <a:rPr lang="tr-TR" sz="1600" b="0" i="1" smtClean="0">
                                <a:latin typeface="Cambria Math" panose="02040503050406030204" pitchFamily="18" charset="0"/>
                              </a:rPr>
                              <m:t>𝑥</m:t>
                            </m:r>
                          </m:e>
                        </m:d>
                      </m:e>
                    </m:d>
                    <m:r>
                      <a:rPr lang="tr-TR" sz="1600" b="0" i="1" smtClean="0">
                        <a:latin typeface="Cambria Math" panose="02040503050406030204" pitchFamily="18" charset="0"/>
                      </a:rPr>
                      <m:t> </m:t>
                    </m:r>
                    <m:r>
                      <a:rPr lang="tr-TR" sz="1600" b="0" i="1" smtClean="0">
                        <a:latin typeface="Cambria Math" panose="02040503050406030204" pitchFamily="18" charset="0"/>
                      </a:rPr>
                      <m:t>𝑖𝑠𝑒</m:t>
                    </m:r>
                    <m:r>
                      <a:rPr lang="tr-TR" sz="1600" b="0" i="1" smtClean="0">
                        <a:latin typeface="Cambria Math" panose="02040503050406030204" pitchFamily="18" charset="0"/>
                      </a:rPr>
                      <m:t> </m:t>
                    </m:r>
                    <m:r>
                      <a:rPr lang="tr-TR" sz="1600" b="0" i="1" smtClean="0">
                        <a:latin typeface="Cambria Math" panose="02040503050406030204" pitchFamily="18" charset="0"/>
                      </a:rPr>
                      <m:t>𝑣𝑒</m:t>
                    </m:r>
                    <m:r>
                      <a:rPr lang="tr-TR" sz="1600" b="0" i="1" smtClean="0">
                        <a:latin typeface="Cambria Math" panose="02040503050406030204" pitchFamily="18" charset="0"/>
                      </a:rPr>
                      <m:t> </m:t>
                    </m:r>
                    <m:r>
                      <a:rPr lang="tr-TR" sz="1600" b="0" i="1" smtClean="0">
                        <a:latin typeface="Cambria Math" panose="02040503050406030204" pitchFamily="18" charset="0"/>
                      </a:rPr>
                      <m:t>𝑓</m:t>
                    </m:r>
                    <m:d>
                      <m:dPr>
                        <m:ctrlPr>
                          <a:rPr lang="tr-TR" sz="1600" b="0" i="1" smtClean="0">
                            <a:latin typeface="Cambria Math" panose="02040503050406030204" pitchFamily="18" charset="0"/>
                          </a:rPr>
                        </m:ctrlPr>
                      </m:dPr>
                      <m:e>
                        <m:r>
                          <a:rPr lang="tr-TR" sz="1600" b="0" i="1" smtClean="0">
                            <a:latin typeface="Cambria Math" panose="02040503050406030204" pitchFamily="18" charset="0"/>
                          </a:rPr>
                          <m:t>𝑥</m:t>
                        </m:r>
                      </m:e>
                    </m:d>
                    <m:r>
                      <a:rPr lang="tr-TR" sz="1600" b="0" i="1" smtClean="0">
                        <a:latin typeface="Cambria Math" panose="02040503050406030204" pitchFamily="18" charset="0"/>
                      </a:rPr>
                      <m:t> </m:t>
                    </m:r>
                    <m:r>
                      <m:rPr>
                        <m:sty m:val="p"/>
                      </m:rPr>
                      <a:rPr lang="el-GR" sz="1600" b="0" i="1" smtClean="0">
                        <a:latin typeface="Cambria Math" panose="02040503050406030204" pitchFamily="18" charset="0"/>
                        <a:ea typeface="Cambria Math" panose="02040503050406030204" pitchFamily="18" charset="0"/>
                      </a:rPr>
                      <m:t>Ω</m:t>
                    </m:r>
                    <m:d>
                      <m:dPr>
                        <m:ctrlPr>
                          <a:rPr lang="tr-TR" sz="1600" b="0" i="1" smtClean="0">
                            <a:latin typeface="Cambria Math" panose="02040503050406030204" pitchFamily="18" charset="0"/>
                            <a:ea typeface="Cambria Math" panose="02040503050406030204" pitchFamily="18" charset="0"/>
                          </a:rPr>
                        </m:ctrlPr>
                      </m:dPr>
                      <m:e>
                        <m:r>
                          <a:rPr lang="tr-TR" sz="1600" b="0" i="1" smtClean="0">
                            <a:latin typeface="Cambria Math" panose="02040503050406030204" pitchFamily="18" charset="0"/>
                            <a:ea typeface="Cambria Math" panose="02040503050406030204" pitchFamily="18" charset="0"/>
                          </a:rPr>
                          <m:t>𝑔</m:t>
                        </m:r>
                        <m:d>
                          <m:dPr>
                            <m:ctrlPr>
                              <a:rPr lang="tr-TR" sz="1600" b="0" i="1" smtClean="0">
                                <a:latin typeface="Cambria Math" panose="02040503050406030204" pitchFamily="18" charset="0"/>
                                <a:ea typeface="Cambria Math" panose="02040503050406030204" pitchFamily="18" charset="0"/>
                              </a:rPr>
                            </m:ctrlPr>
                          </m:dPr>
                          <m:e>
                            <m:r>
                              <a:rPr lang="tr-TR" sz="1600" b="0" i="1" smtClean="0">
                                <a:latin typeface="Cambria Math" panose="02040503050406030204" pitchFamily="18" charset="0"/>
                                <a:ea typeface="Cambria Math" panose="02040503050406030204" pitchFamily="18" charset="0"/>
                              </a:rPr>
                              <m:t>𝑥</m:t>
                            </m:r>
                          </m:e>
                        </m:d>
                      </m:e>
                    </m:d>
                    <m:r>
                      <a:rPr lang="tr-TR" sz="1600" b="0" i="1" smtClean="0">
                        <a:latin typeface="Cambria Math" panose="02040503050406030204" pitchFamily="18" charset="0"/>
                        <a:ea typeface="Cambria Math" panose="02040503050406030204" pitchFamily="18" charset="0"/>
                      </a:rPr>
                      <m:t> </m:t>
                    </m:r>
                    <m:r>
                      <a:rPr lang="tr-TR" sz="1600" b="0" i="1" smtClean="0">
                        <a:latin typeface="Cambria Math" panose="02040503050406030204" pitchFamily="18" charset="0"/>
                        <a:ea typeface="Cambria Math" panose="02040503050406030204" pitchFamily="18" charset="0"/>
                      </a:rPr>
                      <m:t>𝑖𝑠𝑒</m:t>
                    </m:r>
                    <m:r>
                      <a:rPr lang="tr-TR" sz="1600" b="0" i="1" smtClean="0">
                        <a:latin typeface="Cambria Math" panose="02040503050406030204" pitchFamily="18" charset="0"/>
                        <a:ea typeface="Cambria Math" panose="02040503050406030204" pitchFamily="18" charset="0"/>
                      </a:rPr>
                      <m:t> </m:t>
                    </m:r>
                    <m:r>
                      <a:rPr lang="tr-TR" sz="1600" b="0" i="1" smtClean="0">
                        <a:latin typeface="Cambria Math" panose="02040503050406030204" pitchFamily="18" charset="0"/>
                        <a:ea typeface="Cambria Math" panose="02040503050406030204" pitchFamily="18" charset="0"/>
                      </a:rPr>
                      <m:t>𝑓</m:t>
                    </m:r>
                    <m:sSup>
                      <m:sSupPr>
                        <m:ctrlPr>
                          <a:rPr lang="tr-TR" sz="1600" b="0" i="1" smtClean="0">
                            <a:latin typeface="Cambria Math" panose="02040503050406030204" pitchFamily="18" charset="0"/>
                            <a:ea typeface="Cambria Math" panose="02040503050406030204" pitchFamily="18" charset="0"/>
                          </a:rPr>
                        </m:ctrlPr>
                      </m:sSupPr>
                      <m:e>
                        <m:d>
                          <m:dPr>
                            <m:ctrlPr>
                              <a:rPr lang="tr-TR" sz="1600" b="0" i="1" smtClean="0">
                                <a:latin typeface="Cambria Math" panose="02040503050406030204" pitchFamily="18" charset="0"/>
                                <a:ea typeface="Cambria Math" panose="02040503050406030204" pitchFamily="18" charset="0"/>
                              </a:rPr>
                            </m:ctrlPr>
                          </m:dPr>
                          <m:e>
                            <m:r>
                              <a:rPr lang="tr-TR" sz="1600" b="0" i="1" smtClean="0">
                                <a:latin typeface="Cambria Math" panose="02040503050406030204" pitchFamily="18" charset="0"/>
                                <a:ea typeface="Cambria Math" panose="02040503050406030204" pitchFamily="18" charset="0"/>
                              </a:rPr>
                              <m:t>𝑥</m:t>
                            </m:r>
                          </m:e>
                        </m:d>
                      </m:e>
                      <m:sup>
                        <m:r>
                          <a:rPr lang="tr-TR" sz="1600" b="0" i="1" smtClean="0">
                            <a:latin typeface="Cambria Math" panose="02040503050406030204" pitchFamily="18" charset="0"/>
                            <a:ea typeface="Cambria Math" panose="02040503050406030204" pitchFamily="18" charset="0"/>
                          </a:rPr>
                          <m:t>′</m:t>
                        </m:r>
                      </m:sup>
                    </m:sSup>
                    <m:r>
                      <a:rPr lang="tr-TR" sz="1600" b="0" i="1" smtClean="0">
                        <a:latin typeface="Cambria Math" panose="02040503050406030204" pitchFamily="18" charset="0"/>
                        <a:ea typeface="Cambria Math" panose="02040503050406030204" pitchFamily="18" charset="0"/>
                      </a:rPr>
                      <m:t>𝑖𝑛</m:t>
                    </m:r>
                    <m:r>
                      <a:rPr lang="tr-TR" sz="1600" b="0" i="1" smtClean="0">
                        <a:latin typeface="Cambria Math" panose="02040503050406030204" pitchFamily="18" charset="0"/>
                        <a:ea typeface="Cambria Math" panose="02040503050406030204" pitchFamily="18" charset="0"/>
                      </a:rPr>
                      <m:t> </m:t>
                    </m:r>
                    <m:r>
                      <m:rPr>
                        <m:sty m:val="p"/>
                      </m:rPr>
                      <a:rPr lang="el-GR" sz="1600" b="0" i="1" smtClean="0">
                        <a:latin typeface="Cambria Math" panose="02040503050406030204" pitchFamily="18" charset="0"/>
                        <a:ea typeface="Cambria Math" panose="02040503050406030204" pitchFamily="18" charset="0"/>
                      </a:rPr>
                      <m:t>Θ</m:t>
                    </m:r>
                    <m:d>
                      <m:dPr>
                        <m:ctrlPr>
                          <a:rPr lang="tr-TR" sz="1600" b="0" i="1" smtClean="0">
                            <a:latin typeface="Cambria Math" panose="02040503050406030204" pitchFamily="18" charset="0"/>
                            <a:ea typeface="Cambria Math" panose="02040503050406030204" pitchFamily="18" charset="0"/>
                          </a:rPr>
                        </m:ctrlPr>
                      </m:dPr>
                      <m:e>
                        <m:r>
                          <a:rPr lang="tr-TR" sz="1600" b="0" i="1" smtClean="0">
                            <a:latin typeface="Cambria Math" panose="02040503050406030204" pitchFamily="18" charset="0"/>
                            <a:ea typeface="Cambria Math" panose="02040503050406030204" pitchFamily="18" charset="0"/>
                          </a:rPr>
                          <m:t>𝑔</m:t>
                        </m:r>
                        <m:d>
                          <m:dPr>
                            <m:ctrlPr>
                              <a:rPr lang="tr-TR" sz="1600" b="0" i="1" smtClean="0">
                                <a:latin typeface="Cambria Math" panose="02040503050406030204" pitchFamily="18" charset="0"/>
                                <a:ea typeface="Cambria Math" panose="02040503050406030204" pitchFamily="18" charset="0"/>
                              </a:rPr>
                            </m:ctrlPr>
                          </m:dPr>
                          <m:e>
                            <m:r>
                              <a:rPr lang="tr-TR" sz="1600" b="0" i="1" smtClean="0">
                                <a:latin typeface="Cambria Math" panose="02040503050406030204" pitchFamily="18" charset="0"/>
                                <a:ea typeface="Cambria Math" panose="02040503050406030204" pitchFamily="18" charset="0"/>
                              </a:rPr>
                              <m:t>𝑥</m:t>
                            </m:r>
                          </m:e>
                        </m:d>
                      </m:e>
                    </m:d>
                    <m:r>
                      <a:rPr lang="tr-TR" sz="1600" b="0" i="1" smtClean="0">
                        <a:latin typeface="Cambria Math" panose="02040503050406030204" pitchFamily="18" charset="0"/>
                        <a:ea typeface="Cambria Math" panose="02040503050406030204" pitchFamily="18" charset="0"/>
                      </a:rPr>
                      <m:t> </m:t>
                    </m:r>
                  </m:oMath>
                </a14:m>
                <a:r>
                  <a:rPr lang="tr-TR" sz="1600" dirty="0"/>
                  <a:t>olduğunu söyleriz. </a:t>
                </a:r>
                <a14:m>
                  <m:oMath xmlns:m="http://schemas.openxmlformats.org/officeDocument/2006/math">
                    <m:r>
                      <a:rPr lang="tr-TR" sz="1600" i="1">
                        <a:latin typeface="Cambria Math" panose="02040503050406030204" pitchFamily="18" charset="0"/>
                        <a:ea typeface="Cambria Math" panose="02040503050406030204" pitchFamily="18" charset="0"/>
                      </a:rPr>
                      <m:t>𝑓</m:t>
                    </m:r>
                    <m:sSup>
                      <m:sSupPr>
                        <m:ctrlPr>
                          <a:rPr lang="tr-TR" sz="1600" i="1">
                            <a:latin typeface="Cambria Math" panose="02040503050406030204" pitchFamily="18" charset="0"/>
                            <a:ea typeface="Cambria Math" panose="02040503050406030204" pitchFamily="18" charset="0"/>
                          </a:rPr>
                        </m:ctrlPr>
                      </m:sSupPr>
                      <m:e>
                        <m:d>
                          <m:dPr>
                            <m:ctrlPr>
                              <a:rPr lang="tr-TR" sz="1600" i="1">
                                <a:latin typeface="Cambria Math" panose="02040503050406030204" pitchFamily="18" charset="0"/>
                                <a:ea typeface="Cambria Math" panose="02040503050406030204" pitchFamily="18" charset="0"/>
                              </a:rPr>
                            </m:ctrlPr>
                          </m:dPr>
                          <m:e>
                            <m:r>
                              <a:rPr lang="tr-TR" sz="1600" i="1">
                                <a:latin typeface="Cambria Math" panose="02040503050406030204" pitchFamily="18" charset="0"/>
                                <a:ea typeface="Cambria Math" panose="02040503050406030204" pitchFamily="18" charset="0"/>
                              </a:rPr>
                              <m:t>𝑥</m:t>
                            </m:r>
                          </m:e>
                        </m:d>
                      </m:e>
                      <m:sup/>
                    </m:sSup>
                    <m:r>
                      <a:rPr lang="tr-TR" sz="1600" i="1">
                        <a:latin typeface="Cambria Math" panose="02040503050406030204" pitchFamily="18" charset="0"/>
                        <a:ea typeface="Cambria Math" panose="02040503050406030204" pitchFamily="18" charset="0"/>
                      </a:rPr>
                      <m:t> </m:t>
                    </m:r>
                    <m:r>
                      <m:rPr>
                        <m:sty m:val="p"/>
                      </m:rPr>
                      <a:rPr lang="el-GR" sz="1600" i="1">
                        <a:latin typeface="Cambria Math" panose="02040503050406030204" pitchFamily="18" charset="0"/>
                        <a:ea typeface="Cambria Math" panose="02040503050406030204" pitchFamily="18" charset="0"/>
                      </a:rPr>
                      <m:t>Θ</m:t>
                    </m:r>
                    <m:d>
                      <m:dPr>
                        <m:ctrlPr>
                          <a:rPr lang="tr-TR" sz="1600" i="1">
                            <a:latin typeface="Cambria Math" panose="02040503050406030204" pitchFamily="18" charset="0"/>
                            <a:ea typeface="Cambria Math" panose="02040503050406030204" pitchFamily="18" charset="0"/>
                          </a:rPr>
                        </m:ctrlPr>
                      </m:dPr>
                      <m:e>
                        <m:r>
                          <a:rPr lang="tr-TR" sz="1600" i="1">
                            <a:latin typeface="Cambria Math" panose="02040503050406030204" pitchFamily="18" charset="0"/>
                            <a:ea typeface="Cambria Math" panose="02040503050406030204" pitchFamily="18" charset="0"/>
                          </a:rPr>
                          <m:t>𝑔</m:t>
                        </m:r>
                        <m:d>
                          <m:dPr>
                            <m:ctrlPr>
                              <a:rPr lang="tr-TR" sz="1600" i="1">
                                <a:latin typeface="Cambria Math" panose="02040503050406030204" pitchFamily="18" charset="0"/>
                                <a:ea typeface="Cambria Math" panose="02040503050406030204" pitchFamily="18" charset="0"/>
                              </a:rPr>
                            </m:ctrlPr>
                          </m:dPr>
                          <m:e>
                            <m:r>
                              <a:rPr lang="tr-TR" sz="1600" i="1">
                                <a:latin typeface="Cambria Math" panose="02040503050406030204" pitchFamily="18" charset="0"/>
                                <a:ea typeface="Cambria Math" panose="02040503050406030204" pitchFamily="18" charset="0"/>
                              </a:rPr>
                              <m:t>𝑥</m:t>
                            </m:r>
                          </m:e>
                        </m:d>
                      </m:e>
                    </m:d>
                  </m:oMath>
                </a14:m>
                <a:r>
                  <a:rPr lang="tr-TR" sz="1600" dirty="0"/>
                  <a:t> olduğunda, </a:t>
                </a:r>
                <a:r>
                  <a:rPr lang="tr-TR" sz="1600" dirty="0" err="1"/>
                  <a:t>f’in</a:t>
                </a:r>
                <a:r>
                  <a:rPr lang="tr-TR" sz="1600" dirty="0"/>
                  <a:t> </a:t>
                </a:r>
                <a14:m>
                  <m:oMath xmlns:m="http://schemas.openxmlformats.org/officeDocument/2006/math">
                    <m:r>
                      <m:rPr>
                        <m:sty m:val="p"/>
                      </m:rPr>
                      <a:rPr lang="el-GR" sz="1600" i="1">
                        <a:latin typeface="Cambria Math" panose="02040503050406030204" pitchFamily="18" charset="0"/>
                        <a:ea typeface="Cambria Math" panose="02040503050406030204" pitchFamily="18" charset="0"/>
                      </a:rPr>
                      <m:t>Ω</m:t>
                    </m:r>
                    <m:r>
                      <a:rPr lang="tr-TR" sz="1600" b="0" i="1" smtClean="0">
                        <a:latin typeface="Cambria Math" panose="02040503050406030204" pitchFamily="18" charset="0"/>
                        <a:ea typeface="Cambria Math" panose="02040503050406030204" pitchFamily="18" charset="0"/>
                      </a:rPr>
                      <m:t>𝑔</m:t>
                    </m:r>
                    <m:r>
                      <a:rPr lang="tr-TR" sz="1600" b="0" i="1" smtClean="0">
                        <a:latin typeface="Cambria Math" panose="02040503050406030204" pitchFamily="18" charset="0"/>
                        <a:ea typeface="Cambria Math" panose="02040503050406030204" pitchFamily="18" charset="0"/>
                      </a:rPr>
                      <m:t>(</m:t>
                    </m:r>
                    <m:r>
                      <a:rPr lang="tr-TR" sz="1600" b="0" i="1" smtClean="0">
                        <a:latin typeface="Cambria Math" panose="02040503050406030204" pitchFamily="18" charset="0"/>
                        <a:ea typeface="Cambria Math" panose="02040503050406030204" pitchFamily="18" charset="0"/>
                      </a:rPr>
                      <m:t>𝑥</m:t>
                    </m:r>
                    <m:r>
                      <a:rPr lang="tr-TR" sz="1600" b="0" i="1" smtClean="0">
                        <a:latin typeface="Cambria Math" panose="02040503050406030204" pitchFamily="18" charset="0"/>
                        <a:ea typeface="Cambria Math" panose="02040503050406030204" pitchFamily="18" charset="0"/>
                      </a:rPr>
                      <m:t>)</m:t>
                    </m:r>
                  </m:oMath>
                </a14:m>
                <a:r>
                  <a:rPr lang="tr-TR" sz="1600" dirty="0"/>
                  <a:t> olduğunu, f(x)'in g(x) derecede olduğunu ve f(x) ve g(x)’in aynı derecede olduğunu söyleriz.  </a:t>
                </a:r>
              </a:p>
              <a:p>
                <a:pPr algn="just">
                  <a:lnSpc>
                    <a:spcPct val="160000"/>
                  </a:lnSpc>
                </a:pPr>
                <a:endParaRPr lang="tr-TR" sz="1600" dirty="0"/>
              </a:p>
            </p:txBody>
          </p:sp>
        </mc:Choice>
        <mc:Fallback>
          <p:sp>
            <p:nvSpPr>
              <p:cNvPr id="3" name="Content Placeholder 2">
                <a:extLst>
                  <a:ext uri="{FF2B5EF4-FFF2-40B4-BE49-F238E27FC236}">
                    <a16:creationId xmlns:a16="http://schemas.microsoft.com/office/drawing/2014/main" id="{69C22EC7-736F-CE4C-918B-8FFD6B00CAC3}"/>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362" r="-241"/>
                </a:stretch>
              </a:blipFill>
            </p:spPr>
            <p:txBody>
              <a:bodyPr/>
              <a:lstStyle/>
              <a:p>
                <a:r>
                  <a:rPr lang="en-TR">
                    <a:noFill/>
                  </a:rPr>
                  <a:t> </a:t>
                </a:r>
              </a:p>
            </p:txBody>
          </p:sp>
        </mc:Fallback>
      </mc:AlternateContent>
    </p:spTree>
    <p:extLst>
      <p:ext uri="{BB962C8B-B14F-4D97-AF65-F5344CB8AC3E}">
        <p14:creationId xmlns:p14="http://schemas.microsoft.com/office/powerpoint/2010/main" val="1289011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Algoritmalar – Zaman ve Uzay</a:t>
            </a:r>
            <a:endParaRPr lang="en-TR" dirty="0">
              <a:solidFill>
                <a:srgbClr val="00B0F0"/>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a:xfrm>
                <a:off x="838200" y="1825625"/>
                <a:ext cx="5413513" cy="4351338"/>
              </a:xfrm>
            </p:spPr>
            <p:txBody>
              <a:bodyPr>
                <a:normAutofit/>
              </a:bodyPr>
              <a:lstStyle/>
              <a:p>
                <a:pPr algn="just">
                  <a:lnSpc>
                    <a:spcPct val="160000"/>
                  </a:lnSpc>
                </a:pPr>
                <a14:m>
                  <m:oMath xmlns:m="http://schemas.openxmlformats.org/officeDocument/2006/math">
                    <m:sSub>
                      <m:sSubPr>
                        <m:ctrlPr>
                          <a:rPr lang="tr-TR" sz="1600" b="0" i="1" smtClean="0">
                            <a:latin typeface="Cambria Math" panose="02040503050406030204" pitchFamily="18" charset="0"/>
                          </a:rPr>
                        </m:ctrlPr>
                      </m:sSubPr>
                      <m:e>
                        <m:r>
                          <a:rPr lang="tr-TR" sz="1600" b="0" i="1" smtClean="0">
                            <a:latin typeface="Cambria Math" panose="02040503050406030204" pitchFamily="18" charset="0"/>
                          </a:rPr>
                          <m:t>𝑓</m:t>
                        </m:r>
                      </m:e>
                      <m:sub>
                        <m:r>
                          <a:rPr lang="tr-TR" sz="1600" b="0" i="1" smtClean="0">
                            <a:latin typeface="Cambria Math" panose="02040503050406030204" pitchFamily="18" charset="0"/>
                          </a:rPr>
                          <m:t>1</m:t>
                        </m:r>
                      </m:sub>
                    </m:sSub>
                    <m:d>
                      <m:dPr>
                        <m:ctrlPr>
                          <a:rPr lang="tr-TR" sz="1600" b="0" i="1" smtClean="0">
                            <a:latin typeface="Cambria Math" panose="02040503050406030204" pitchFamily="18" charset="0"/>
                          </a:rPr>
                        </m:ctrlPr>
                      </m:dPr>
                      <m:e>
                        <m:r>
                          <a:rPr lang="tr-TR" sz="1600" b="0" i="1" smtClean="0">
                            <a:latin typeface="Cambria Math" panose="02040503050406030204" pitchFamily="18" charset="0"/>
                          </a:rPr>
                          <m:t>𝑥</m:t>
                        </m:r>
                      </m:e>
                    </m:d>
                  </m:oMath>
                </a14:m>
                <a:r>
                  <a:rPr lang="tr-TR" sz="1600" dirty="0"/>
                  <a:t>’in </a:t>
                </a:r>
                <a14:m>
                  <m:oMath xmlns:m="http://schemas.openxmlformats.org/officeDocument/2006/math">
                    <m:r>
                      <a:rPr lang="tr-TR" sz="1600" b="0" i="1" smtClean="0">
                        <a:latin typeface="Cambria Math" panose="02040503050406030204" pitchFamily="18" charset="0"/>
                      </a:rPr>
                      <m:t>𝑂</m:t>
                    </m:r>
                    <m:r>
                      <a:rPr lang="tr-TR" sz="1600" b="0" i="1" smtClean="0">
                        <a:latin typeface="Cambria Math" panose="02040503050406030204" pitchFamily="18" charset="0"/>
                      </a:rPr>
                      <m:t>(</m:t>
                    </m:r>
                    <m:sSub>
                      <m:sSubPr>
                        <m:ctrlPr>
                          <a:rPr lang="tr-TR" sz="1600" b="0" i="1" smtClean="0">
                            <a:latin typeface="Cambria Math" panose="02040503050406030204" pitchFamily="18" charset="0"/>
                          </a:rPr>
                        </m:ctrlPr>
                      </m:sSubPr>
                      <m:e>
                        <m:r>
                          <a:rPr lang="tr-TR" sz="1600" b="0" i="1" smtClean="0">
                            <a:latin typeface="Cambria Math" panose="02040503050406030204" pitchFamily="18" charset="0"/>
                          </a:rPr>
                          <m:t>𝑓</m:t>
                        </m:r>
                      </m:e>
                      <m:sub>
                        <m:r>
                          <a:rPr lang="tr-TR" sz="1600" b="0" i="1" smtClean="0">
                            <a:latin typeface="Cambria Math" panose="02040503050406030204" pitchFamily="18" charset="0"/>
                          </a:rPr>
                          <m:t>1</m:t>
                        </m:r>
                      </m:sub>
                    </m:sSub>
                    <m:r>
                      <a:rPr lang="tr-TR" sz="1600" b="0" i="1" smtClean="0">
                        <a:latin typeface="Cambria Math" panose="02040503050406030204" pitchFamily="18" charset="0"/>
                      </a:rPr>
                      <m:t>(</m:t>
                    </m:r>
                    <m:r>
                      <a:rPr lang="tr-TR" sz="1600" b="0" i="1" smtClean="0">
                        <a:latin typeface="Cambria Math" panose="02040503050406030204" pitchFamily="18" charset="0"/>
                      </a:rPr>
                      <m:t>𝑥</m:t>
                    </m:r>
                    <m:r>
                      <a:rPr lang="tr-TR" sz="1600" b="0" i="1" smtClean="0">
                        <a:latin typeface="Cambria Math" panose="02040503050406030204" pitchFamily="18" charset="0"/>
                      </a:rPr>
                      <m:t>))</m:t>
                    </m:r>
                  </m:oMath>
                </a14:m>
                <a:r>
                  <a:rPr lang="tr-TR" sz="1600" dirty="0"/>
                  <a:t>olduğunu ve </a:t>
                </a:r>
                <a14:m>
                  <m:oMath xmlns:m="http://schemas.openxmlformats.org/officeDocument/2006/math">
                    <m:sSub>
                      <m:sSubPr>
                        <m:ctrlPr>
                          <a:rPr lang="tr-TR" sz="1600" b="0" i="1" smtClean="0">
                            <a:latin typeface="Cambria Math" panose="02040503050406030204" pitchFamily="18" charset="0"/>
                          </a:rPr>
                        </m:ctrlPr>
                      </m:sSubPr>
                      <m:e>
                        <m:r>
                          <a:rPr lang="tr-TR" sz="1600" b="0" i="1" smtClean="0">
                            <a:latin typeface="Cambria Math" panose="02040503050406030204" pitchFamily="18" charset="0"/>
                          </a:rPr>
                          <m:t>𝑓</m:t>
                        </m:r>
                      </m:e>
                      <m:sub>
                        <m:r>
                          <a:rPr lang="tr-TR" sz="1600" b="0" i="1" smtClean="0">
                            <a:latin typeface="Cambria Math" panose="02040503050406030204" pitchFamily="18" charset="0"/>
                          </a:rPr>
                          <m:t>2</m:t>
                        </m:r>
                      </m:sub>
                    </m:sSub>
                    <m:r>
                      <a:rPr lang="tr-TR" sz="1600" b="0" i="1" smtClean="0">
                        <a:latin typeface="Cambria Math" panose="02040503050406030204" pitchFamily="18" charset="0"/>
                      </a:rPr>
                      <m:t>(</m:t>
                    </m:r>
                    <m:r>
                      <a:rPr lang="tr-TR" sz="1600" b="0" i="1" smtClean="0">
                        <a:latin typeface="Cambria Math" panose="02040503050406030204" pitchFamily="18" charset="0"/>
                      </a:rPr>
                      <m:t>𝑥</m:t>
                    </m:r>
                    <m:r>
                      <a:rPr lang="tr-TR" sz="1600" b="0" i="1" smtClean="0">
                        <a:latin typeface="Cambria Math" panose="02040503050406030204" pitchFamily="18" charset="0"/>
                      </a:rPr>
                      <m:t>)</m:t>
                    </m:r>
                  </m:oMath>
                </a14:m>
                <a:r>
                  <a:rPr lang="tr-TR" sz="1600" dirty="0"/>
                  <a:t>’in </a:t>
                </a:r>
                <a14:m>
                  <m:oMath xmlns:m="http://schemas.openxmlformats.org/officeDocument/2006/math">
                    <m:r>
                      <a:rPr lang="tr-TR" sz="1600" b="0" i="1" smtClean="0">
                        <a:latin typeface="Cambria Math" panose="02040503050406030204" pitchFamily="18" charset="0"/>
                      </a:rPr>
                      <m:t>𝑂</m:t>
                    </m:r>
                    <m:r>
                      <a:rPr lang="tr-TR" sz="1600" b="0" i="1" smtClean="0">
                        <a:latin typeface="Cambria Math" panose="02040503050406030204" pitchFamily="18" charset="0"/>
                      </a:rPr>
                      <m:t>(</m:t>
                    </m:r>
                    <m:sSub>
                      <m:sSubPr>
                        <m:ctrlPr>
                          <a:rPr lang="tr-TR" sz="1600" b="0" i="1" smtClean="0">
                            <a:latin typeface="Cambria Math" panose="02040503050406030204" pitchFamily="18" charset="0"/>
                          </a:rPr>
                        </m:ctrlPr>
                      </m:sSubPr>
                      <m:e>
                        <m:r>
                          <a:rPr lang="tr-TR" sz="1600" b="0" i="1" smtClean="0">
                            <a:latin typeface="Cambria Math" panose="02040503050406030204" pitchFamily="18" charset="0"/>
                          </a:rPr>
                          <m:t>𝑔</m:t>
                        </m:r>
                      </m:e>
                      <m:sub>
                        <m:r>
                          <a:rPr lang="tr-TR" sz="1600" b="0" i="1" smtClean="0">
                            <a:latin typeface="Cambria Math" panose="02040503050406030204" pitchFamily="18" charset="0"/>
                          </a:rPr>
                          <m:t>2</m:t>
                        </m:r>
                      </m:sub>
                    </m:sSub>
                    <m:r>
                      <a:rPr lang="tr-TR" sz="1600" b="0" i="1" smtClean="0">
                        <a:latin typeface="Cambria Math" panose="02040503050406030204" pitchFamily="18" charset="0"/>
                      </a:rPr>
                      <m:t>(</m:t>
                    </m:r>
                    <m:r>
                      <a:rPr lang="tr-TR" sz="1600" b="0" i="1" smtClean="0">
                        <a:latin typeface="Cambria Math" panose="02040503050406030204" pitchFamily="18" charset="0"/>
                      </a:rPr>
                      <m:t>𝑥</m:t>
                    </m:r>
                    <m:r>
                      <a:rPr lang="tr-TR" sz="1600" b="0" i="1" smtClean="0">
                        <a:latin typeface="Cambria Math" panose="02040503050406030204" pitchFamily="18" charset="0"/>
                      </a:rPr>
                      <m:t>))</m:t>
                    </m:r>
                  </m:oMath>
                </a14:m>
                <a:r>
                  <a:rPr lang="tr-TR" sz="1600" dirty="0"/>
                  <a:t> olduğunu varsayalım. </a:t>
                </a:r>
              </a:p>
              <a:p>
                <a:pPr algn="just">
                  <a:lnSpc>
                    <a:spcPct val="160000"/>
                  </a:lnSpc>
                </a:pPr>
                <a:r>
                  <a:rPr lang="tr-TR" sz="1600" dirty="0"/>
                  <a:t>O halde </a:t>
                </a:r>
                <a14:m>
                  <m:oMath xmlns:m="http://schemas.openxmlformats.org/officeDocument/2006/math">
                    <m:d>
                      <m:dPr>
                        <m:ctrlPr>
                          <a:rPr lang="tr-TR" sz="1600" b="0" i="1" smtClean="0">
                            <a:latin typeface="Cambria Math" panose="02040503050406030204" pitchFamily="18" charset="0"/>
                          </a:rPr>
                        </m:ctrlPr>
                      </m:dPr>
                      <m:e>
                        <m:sSub>
                          <m:sSubPr>
                            <m:ctrlPr>
                              <a:rPr lang="tr-TR" sz="1600" b="0" i="1" smtClean="0">
                                <a:latin typeface="Cambria Math" panose="02040503050406030204" pitchFamily="18" charset="0"/>
                              </a:rPr>
                            </m:ctrlPr>
                          </m:sSubPr>
                          <m:e>
                            <m:r>
                              <a:rPr lang="tr-TR" sz="1600" b="0" i="1" smtClean="0">
                                <a:latin typeface="Cambria Math" panose="02040503050406030204" pitchFamily="18" charset="0"/>
                              </a:rPr>
                              <m:t>𝑓</m:t>
                            </m:r>
                          </m:e>
                          <m:sub>
                            <m:r>
                              <a:rPr lang="tr-TR" sz="1600" b="0" i="1" smtClean="0">
                                <a:latin typeface="Cambria Math" panose="02040503050406030204" pitchFamily="18" charset="0"/>
                              </a:rPr>
                              <m:t>1</m:t>
                            </m:r>
                          </m:sub>
                        </m:sSub>
                        <m:r>
                          <a:rPr lang="tr-TR" sz="1600" b="0" i="1" smtClean="0">
                            <a:latin typeface="Cambria Math" panose="02040503050406030204" pitchFamily="18" charset="0"/>
                          </a:rPr>
                          <m:t>+</m:t>
                        </m:r>
                        <m:sSub>
                          <m:sSubPr>
                            <m:ctrlPr>
                              <a:rPr lang="tr-TR" sz="1600" b="0" i="1" smtClean="0">
                                <a:latin typeface="Cambria Math" panose="02040503050406030204" pitchFamily="18" charset="0"/>
                              </a:rPr>
                            </m:ctrlPr>
                          </m:sSubPr>
                          <m:e>
                            <m:r>
                              <a:rPr lang="tr-TR" sz="1600" b="0" i="1" smtClean="0">
                                <a:latin typeface="Cambria Math" panose="02040503050406030204" pitchFamily="18" charset="0"/>
                              </a:rPr>
                              <m:t>𝑓</m:t>
                            </m:r>
                          </m:e>
                          <m:sub>
                            <m:r>
                              <a:rPr lang="tr-TR" sz="1600" b="0" i="1" smtClean="0">
                                <a:latin typeface="Cambria Math" panose="02040503050406030204" pitchFamily="18" charset="0"/>
                              </a:rPr>
                              <m:t>2</m:t>
                            </m:r>
                          </m:sub>
                        </m:sSub>
                      </m:e>
                    </m:d>
                    <m:d>
                      <m:dPr>
                        <m:ctrlPr>
                          <a:rPr lang="tr-TR" sz="1600" b="0" i="1" smtClean="0">
                            <a:latin typeface="Cambria Math" panose="02040503050406030204" pitchFamily="18" charset="0"/>
                          </a:rPr>
                        </m:ctrlPr>
                      </m:dPr>
                      <m:e>
                        <m:r>
                          <a:rPr lang="tr-TR" sz="1600" b="0" i="1" smtClean="0">
                            <a:latin typeface="Cambria Math" panose="02040503050406030204" pitchFamily="18" charset="0"/>
                          </a:rPr>
                          <m:t>𝑥</m:t>
                        </m:r>
                      </m:e>
                    </m:d>
                    <m:r>
                      <a:rPr lang="tr-TR" sz="1600" b="0" i="1" smtClean="0">
                        <a:latin typeface="Cambria Math" panose="02040503050406030204" pitchFamily="18" charset="0"/>
                      </a:rPr>
                      <m:t>, </m:t>
                    </m:r>
                    <m:r>
                      <a:rPr lang="tr-TR" sz="1600" b="0" i="1" smtClean="0">
                        <a:latin typeface="Cambria Math" panose="02040503050406030204" pitchFamily="18" charset="0"/>
                      </a:rPr>
                      <m:t>𝑂</m:t>
                    </m:r>
                    <m:r>
                      <a:rPr lang="tr-TR" sz="1600" b="0" i="1" smtClean="0">
                        <a:latin typeface="Cambria Math" panose="02040503050406030204" pitchFamily="18" charset="0"/>
                      </a:rPr>
                      <m:t>(</m:t>
                    </m:r>
                    <m:r>
                      <m:rPr>
                        <m:sty m:val="p"/>
                      </m:rPr>
                      <a:rPr lang="tr-TR" sz="1600" b="0" i="0" smtClean="0">
                        <a:latin typeface="Cambria Math" panose="02040503050406030204" pitchFamily="18" charset="0"/>
                      </a:rPr>
                      <m:t>max</m:t>
                    </m:r>
                    <m:r>
                      <a:rPr lang="tr-TR" sz="1600" b="0" i="1" smtClean="0">
                        <a:latin typeface="Cambria Math" panose="02040503050406030204" pitchFamily="18" charset="0"/>
                      </a:rPr>
                      <m:t>⁡(|</m:t>
                    </m:r>
                    <m:sSub>
                      <m:sSubPr>
                        <m:ctrlPr>
                          <a:rPr lang="tr-TR" sz="1600" b="0" i="1" smtClean="0">
                            <a:latin typeface="Cambria Math" panose="02040503050406030204" pitchFamily="18" charset="0"/>
                          </a:rPr>
                        </m:ctrlPr>
                      </m:sSubPr>
                      <m:e>
                        <m:r>
                          <a:rPr lang="tr-TR" sz="1600" b="0" i="1" smtClean="0">
                            <a:latin typeface="Cambria Math" panose="02040503050406030204" pitchFamily="18" charset="0"/>
                          </a:rPr>
                          <m:t>𝑔</m:t>
                        </m:r>
                      </m:e>
                      <m:sub>
                        <m:r>
                          <a:rPr lang="tr-TR" sz="1600" b="0" i="1" smtClean="0">
                            <a:latin typeface="Cambria Math" panose="02040503050406030204" pitchFamily="18" charset="0"/>
                          </a:rPr>
                          <m:t>1</m:t>
                        </m:r>
                      </m:sub>
                    </m:sSub>
                    <m:r>
                      <a:rPr lang="tr-TR" sz="1600" b="0" i="1" smtClean="0">
                        <a:latin typeface="Cambria Math" panose="02040503050406030204" pitchFamily="18" charset="0"/>
                      </a:rPr>
                      <m:t>(</m:t>
                    </m:r>
                    <m:r>
                      <a:rPr lang="tr-TR" sz="1600" b="0" i="1" smtClean="0">
                        <a:latin typeface="Cambria Math" panose="02040503050406030204" pitchFamily="18" charset="0"/>
                      </a:rPr>
                      <m:t>𝑥</m:t>
                    </m:r>
                    <m:r>
                      <a:rPr lang="tr-TR" sz="1600" b="0" i="1" smtClean="0">
                        <a:latin typeface="Cambria Math" panose="02040503050406030204" pitchFamily="18" charset="0"/>
                      </a:rPr>
                      <m:t>)|,|</m:t>
                    </m:r>
                    <m:sSub>
                      <m:sSubPr>
                        <m:ctrlPr>
                          <a:rPr lang="tr-TR" sz="1600" b="0" i="1" smtClean="0">
                            <a:latin typeface="Cambria Math" panose="02040503050406030204" pitchFamily="18" charset="0"/>
                          </a:rPr>
                        </m:ctrlPr>
                      </m:sSubPr>
                      <m:e>
                        <m:r>
                          <a:rPr lang="tr-TR" sz="1600" b="0" i="1" smtClean="0">
                            <a:latin typeface="Cambria Math" panose="02040503050406030204" pitchFamily="18" charset="0"/>
                          </a:rPr>
                          <m:t>𝑔</m:t>
                        </m:r>
                      </m:e>
                      <m:sub>
                        <m:r>
                          <a:rPr lang="tr-TR" sz="1600" b="0" i="1" smtClean="0">
                            <a:latin typeface="Cambria Math" panose="02040503050406030204" pitchFamily="18" charset="0"/>
                          </a:rPr>
                          <m:t>2</m:t>
                        </m:r>
                      </m:sub>
                    </m:sSub>
                    <m:r>
                      <a:rPr lang="tr-TR" sz="1600" b="0" i="1" smtClean="0">
                        <a:latin typeface="Cambria Math" panose="02040503050406030204" pitchFamily="18" charset="0"/>
                      </a:rPr>
                      <m:t>(</m:t>
                    </m:r>
                    <m:r>
                      <a:rPr lang="tr-TR" sz="1600" b="0" i="1" smtClean="0">
                        <a:latin typeface="Cambria Math" panose="02040503050406030204" pitchFamily="18" charset="0"/>
                      </a:rPr>
                      <m:t>𝑥</m:t>
                    </m:r>
                    <m:r>
                      <a:rPr lang="tr-TR" sz="1600" b="0" i="1" smtClean="0">
                        <a:latin typeface="Cambria Math" panose="02040503050406030204" pitchFamily="18" charset="0"/>
                      </a:rPr>
                      <m:t>)|))</m:t>
                    </m:r>
                  </m:oMath>
                </a14:m>
                <a:r>
                  <a:rPr lang="tr-TR" sz="1600" dirty="0"/>
                  <a:t> olur. </a:t>
                </a:r>
              </a:p>
              <a:p>
                <a:pPr algn="just">
                  <a:lnSpc>
                    <a:spcPct val="160000"/>
                  </a:lnSpc>
                </a:pPr>
                <a:r>
                  <a:rPr lang="tr-TR" sz="1600" dirty="0"/>
                  <a:t>Ve Çarpımı </a:t>
                </a:r>
                <a14:m>
                  <m:oMath xmlns:m="http://schemas.openxmlformats.org/officeDocument/2006/math">
                    <m:r>
                      <a:rPr lang="tr-TR" sz="1600" b="0" i="1" smtClean="0">
                        <a:latin typeface="Cambria Math" panose="02040503050406030204" pitchFamily="18" charset="0"/>
                      </a:rPr>
                      <m:t>𝑂</m:t>
                    </m:r>
                    <m:r>
                      <a:rPr lang="tr-TR" sz="1600" b="0" i="1" smtClean="0">
                        <a:latin typeface="Cambria Math" panose="02040503050406030204" pitchFamily="18" charset="0"/>
                      </a:rPr>
                      <m:t>(</m:t>
                    </m:r>
                    <m:sSub>
                      <m:sSubPr>
                        <m:ctrlPr>
                          <a:rPr lang="tr-TR" sz="1600" b="0" i="1" smtClean="0">
                            <a:latin typeface="Cambria Math" panose="02040503050406030204" pitchFamily="18" charset="0"/>
                          </a:rPr>
                        </m:ctrlPr>
                      </m:sSubPr>
                      <m:e>
                        <m:r>
                          <a:rPr lang="tr-TR" sz="1600" b="0" i="1" smtClean="0">
                            <a:latin typeface="Cambria Math" panose="02040503050406030204" pitchFamily="18" charset="0"/>
                          </a:rPr>
                          <m:t>𝑔</m:t>
                        </m:r>
                      </m:e>
                      <m:sub>
                        <m:r>
                          <a:rPr lang="tr-TR" sz="1600" b="0" i="1" smtClean="0">
                            <a:latin typeface="Cambria Math" panose="02040503050406030204" pitchFamily="18" charset="0"/>
                          </a:rPr>
                          <m:t>1</m:t>
                        </m:r>
                      </m:sub>
                    </m:sSub>
                    <m:d>
                      <m:dPr>
                        <m:ctrlPr>
                          <a:rPr lang="tr-TR" sz="1600" b="0" i="1" smtClean="0">
                            <a:latin typeface="Cambria Math" panose="02040503050406030204" pitchFamily="18" charset="0"/>
                          </a:rPr>
                        </m:ctrlPr>
                      </m:dPr>
                      <m:e>
                        <m:r>
                          <a:rPr lang="tr-TR" sz="1600" b="0" i="1" smtClean="0">
                            <a:latin typeface="Cambria Math" panose="02040503050406030204" pitchFamily="18" charset="0"/>
                          </a:rPr>
                          <m:t>𝑥</m:t>
                        </m:r>
                      </m:e>
                    </m:d>
                    <m:sSub>
                      <m:sSubPr>
                        <m:ctrlPr>
                          <a:rPr lang="tr-TR" sz="1600" b="0" i="1" smtClean="0">
                            <a:latin typeface="Cambria Math" panose="02040503050406030204" pitchFamily="18" charset="0"/>
                          </a:rPr>
                        </m:ctrlPr>
                      </m:sSubPr>
                      <m:e>
                        <m:r>
                          <a:rPr lang="tr-TR" sz="1600" b="0" i="1" smtClean="0">
                            <a:latin typeface="Cambria Math" panose="02040503050406030204" pitchFamily="18" charset="0"/>
                          </a:rPr>
                          <m:t>𝑔</m:t>
                        </m:r>
                      </m:e>
                      <m:sub>
                        <m:r>
                          <a:rPr lang="tr-TR" sz="1600" b="0" i="1" smtClean="0">
                            <a:latin typeface="Cambria Math" panose="02040503050406030204" pitchFamily="18" charset="0"/>
                          </a:rPr>
                          <m:t>2</m:t>
                        </m:r>
                      </m:sub>
                    </m:sSub>
                    <m:r>
                      <a:rPr lang="tr-TR" sz="1600" b="0" i="1" smtClean="0">
                        <a:latin typeface="Cambria Math" panose="02040503050406030204" pitchFamily="18" charset="0"/>
                      </a:rPr>
                      <m:t>(</m:t>
                    </m:r>
                    <m:r>
                      <a:rPr lang="tr-TR" sz="1600" b="0" i="1" smtClean="0">
                        <a:latin typeface="Cambria Math" panose="02040503050406030204" pitchFamily="18" charset="0"/>
                      </a:rPr>
                      <m:t>𝑥</m:t>
                    </m:r>
                    <m:r>
                      <a:rPr lang="tr-TR" sz="1600" b="0" i="1" smtClean="0">
                        <a:latin typeface="Cambria Math" panose="02040503050406030204" pitchFamily="18" charset="0"/>
                      </a:rPr>
                      <m:t>))</m:t>
                    </m:r>
                  </m:oMath>
                </a14:m>
                <a:r>
                  <a:rPr lang="tr-TR" sz="1600" dirty="0"/>
                  <a:t> olur.</a:t>
                </a:r>
              </a:p>
            </p:txBody>
          </p:sp>
        </mc:Choice>
        <mc:Fallback>
          <p:sp>
            <p:nvSpPr>
              <p:cNvPr id="3" name="Content Placeholder 2">
                <a:extLst>
                  <a:ext uri="{FF2B5EF4-FFF2-40B4-BE49-F238E27FC236}">
                    <a16:creationId xmlns:a16="http://schemas.microsoft.com/office/drawing/2014/main" id="{69C22EC7-736F-CE4C-918B-8FFD6B00CAC3}"/>
                  </a:ext>
                </a:extLst>
              </p:cNvPr>
              <p:cNvSpPr>
                <a:spLocks noGrp="1" noRot="1" noChangeAspect="1" noMove="1" noResize="1" noEditPoints="1" noAdjustHandles="1" noChangeArrowheads="1" noChangeShapeType="1" noTextEdit="1"/>
              </p:cNvSpPr>
              <p:nvPr>
                <p:ph idx="1"/>
              </p:nvPr>
            </p:nvSpPr>
            <p:spPr>
              <a:xfrm>
                <a:off x="838200" y="1825625"/>
                <a:ext cx="5413513" cy="4351338"/>
              </a:xfrm>
              <a:blipFill>
                <a:blip r:embed="rId2"/>
                <a:stretch>
                  <a:fillRect l="-703"/>
                </a:stretch>
              </a:blipFill>
            </p:spPr>
            <p:txBody>
              <a:bodyPr/>
              <a:lstStyle/>
              <a:p>
                <a:r>
                  <a:rPr lang="en-TR">
                    <a:noFill/>
                  </a:rPr>
                  <a:t> </a:t>
                </a:r>
              </a:p>
            </p:txBody>
          </p:sp>
        </mc:Fallback>
      </mc:AlternateContent>
      <p:pic>
        <p:nvPicPr>
          <p:cNvPr id="7" name="Picture 6">
            <a:extLst>
              <a:ext uri="{FF2B5EF4-FFF2-40B4-BE49-F238E27FC236}">
                <a16:creationId xmlns:a16="http://schemas.microsoft.com/office/drawing/2014/main" id="{749206C0-2C63-464E-A6ED-801D1F2E747A}"/>
              </a:ext>
            </a:extLst>
          </p:cNvPr>
          <p:cNvPicPr>
            <a:picLocks noChangeAspect="1"/>
          </p:cNvPicPr>
          <p:nvPr/>
        </p:nvPicPr>
        <p:blipFill>
          <a:blip r:embed="rId3"/>
          <a:stretch>
            <a:fillRect/>
          </a:stretch>
        </p:blipFill>
        <p:spPr>
          <a:xfrm>
            <a:off x="6654800" y="1690688"/>
            <a:ext cx="4699000" cy="4546600"/>
          </a:xfrm>
          <a:prstGeom prst="rect">
            <a:avLst/>
          </a:prstGeom>
        </p:spPr>
      </p:pic>
    </p:spTree>
    <p:extLst>
      <p:ext uri="{BB962C8B-B14F-4D97-AF65-F5344CB8AC3E}">
        <p14:creationId xmlns:p14="http://schemas.microsoft.com/office/powerpoint/2010/main" val="655897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Algoritmalar – Zaman ve Uzay</a:t>
            </a:r>
            <a:endParaRPr lang="en-TR" dirty="0">
              <a:solidFill>
                <a:srgbClr val="00B0F0"/>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a:xfrm>
                <a:off x="838200" y="1825625"/>
                <a:ext cx="10515600" cy="4351338"/>
              </a:xfrm>
            </p:spPr>
            <p:txBody>
              <a:bodyPr>
                <a:normAutofit/>
              </a:bodyPr>
              <a:lstStyle/>
              <a:p>
                <a:pPr>
                  <a:lnSpc>
                    <a:spcPct val="150000"/>
                  </a:lnSpc>
                </a:pPr>
                <a:r>
                  <a:rPr lang="tr-TR" sz="1600" dirty="0"/>
                  <a:t>Bir algoritmanın zaman karmaşıklığı, girdi belirli bir boyuta sahip olduğunda algoritma tarafından kullanılan işlem sayısı cinsinden ifade edilebilir. Zaman karmaşıklığını ölçmek için kullanılan işlemler, tamsayıların karşılaştırılması, tamsayıların eklenmesi, tamsayıların çarpımı, tamsayıların bölünmesi veya başka herhangi bir temel işlem olabilir. </a:t>
                </a:r>
              </a:p>
              <a:p>
                <a:pPr>
                  <a:lnSpc>
                    <a:spcPct val="150000"/>
                  </a:lnSpc>
                </a:pPr>
                <a:r>
                  <a:rPr lang="tr-TR" sz="1600" dirty="0"/>
                  <a:t>Zaman karmaşıklığı, farklı bilgisayarların temel işlemleri gerçekleştirmesi için gereken zaman farkı nedeniyle gerçek bilgisayar zamanı yerine gereken işlem sayısı cinsinden tanımlanır. Ayrıca, tüm işlemleri bir bilgisayarın kullandığı temel bit işlemlerine bölmek oldukça karmaşıktır. Ayrıca, var olan en hızlı bilgisayarlar temel bit işlemlerini (örneğin, iki biti toplama, çarpma, karşılaştırma veya değiştirme) </a:t>
                </a:r>
                <a14:m>
                  <m:oMath xmlns:m="http://schemas.openxmlformats.org/officeDocument/2006/math">
                    <m:sSup>
                      <m:sSupPr>
                        <m:ctrlPr>
                          <a:rPr lang="tr-TR" sz="1600" b="0" i="1" smtClean="0">
                            <a:latin typeface="Cambria Math" panose="02040503050406030204" pitchFamily="18" charset="0"/>
                          </a:rPr>
                        </m:ctrlPr>
                      </m:sSupPr>
                      <m:e>
                        <m:r>
                          <a:rPr lang="tr-TR" sz="1600" b="0" i="1" smtClean="0">
                            <a:latin typeface="Cambria Math" panose="02040503050406030204" pitchFamily="18" charset="0"/>
                          </a:rPr>
                          <m:t>10</m:t>
                        </m:r>
                      </m:e>
                      <m:sup>
                        <m:r>
                          <a:rPr lang="tr-TR" sz="1600" b="0" i="1" smtClean="0">
                            <a:latin typeface="Cambria Math" panose="02040503050406030204" pitchFamily="18" charset="0"/>
                          </a:rPr>
                          <m:t>−11</m:t>
                        </m:r>
                      </m:sup>
                    </m:sSup>
                  </m:oMath>
                </a14:m>
                <a:r>
                  <a:rPr lang="tr-TR" sz="1600" dirty="0"/>
                  <a:t> saniyede (10 </a:t>
                </a:r>
                <a:r>
                  <a:rPr lang="tr-TR" sz="1600" dirty="0" err="1"/>
                  <a:t>pikosaniye</a:t>
                </a:r>
                <a:r>
                  <a:rPr lang="tr-TR" sz="1600" dirty="0"/>
                  <a:t>) gerçekleştirebilir, ancak kişisel bilgisayarlar </a:t>
                </a:r>
                <a14:m>
                  <m:oMath xmlns:m="http://schemas.openxmlformats.org/officeDocument/2006/math">
                    <m:sSup>
                      <m:sSupPr>
                        <m:ctrlPr>
                          <a:rPr lang="tr-TR" sz="1600" b="0" i="1" smtClean="0">
                            <a:latin typeface="Cambria Math" panose="02040503050406030204" pitchFamily="18" charset="0"/>
                          </a:rPr>
                        </m:ctrlPr>
                      </m:sSupPr>
                      <m:e>
                        <m:r>
                          <a:rPr lang="tr-TR" sz="1600" b="0" i="1" smtClean="0">
                            <a:latin typeface="Cambria Math" panose="02040503050406030204" pitchFamily="18" charset="0"/>
                          </a:rPr>
                          <m:t>10</m:t>
                        </m:r>
                      </m:e>
                      <m:sup>
                        <m:r>
                          <a:rPr lang="tr-TR" sz="1600" b="0" i="1" smtClean="0">
                            <a:latin typeface="Cambria Math" panose="02040503050406030204" pitchFamily="18" charset="0"/>
                          </a:rPr>
                          <m:t>−8</m:t>
                        </m:r>
                      </m:sup>
                    </m:sSup>
                  </m:oMath>
                </a14:m>
                <a:r>
                  <a:rPr lang="tr-TR" sz="1600" dirty="0"/>
                  <a:t> (10 </a:t>
                </a:r>
                <a:r>
                  <a:rPr lang="tr-TR" sz="1600" dirty="0" err="1"/>
                  <a:t>nanosaniye</a:t>
                </a:r>
                <a:r>
                  <a:rPr lang="tr-TR" sz="1600" dirty="0"/>
                  <a:t>) gerektirebilir. , aynı işlemleri yapmak için 1000 kat daha uzun.</a:t>
                </a:r>
                <a:endParaRPr lang="en-US" sz="1600" b="1" dirty="0"/>
              </a:p>
            </p:txBody>
          </p:sp>
        </mc:Choice>
        <mc:Fallback>
          <p:sp>
            <p:nvSpPr>
              <p:cNvPr id="3" name="Content Placeholder 2">
                <a:extLst>
                  <a:ext uri="{FF2B5EF4-FFF2-40B4-BE49-F238E27FC236}">
                    <a16:creationId xmlns:a16="http://schemas.microsoft.com/office/drawing/2014/main" id="{69C22EC7-736F-CE4C-918B-8FFD6B00CAC3}"/>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362" r="-603"/>
                </a:stretch>
              </a:blipFill>
            </p:spPr>
            <p:txBody>
              <a:bodyPr/>
              <a:lstStyle/>
              <a:p>
                <a:r>
                  <a:rPr lang="en-TR">
                    <a:noFill/>
                  </a:rPr>
                  <a:t> </a:t>
                </a:r>
              </a:p>
            </p:txBody>
          </p:sp>
        </mc:Fallback>
      </mc:AlternateContent>
    </p:spTree>
    <p:extLst>
      <p:ext uri="{BB962C8B-B14F-4D97-AF65-F5344CB8AC3E}">
        <p14:creationId xmlns:p14="http://schemas.microsoft.com/office/powerpoint/2010/main" val="3523067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Algoritmalar – En Kötü Zaman</a:t>
            </a:r>
            <a:endParaRPr lang="en-TR" dirty="0">
              <a:solidFill>
                <a:srgbClr val="00B0F0"/>
              </a:solidFill>
            </a:endParaRPr>
          </a:p>
        </p:txBody>
      </p:sp>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a:xfrm>
            <a:off x="838200" y="1825625"/>
            <a:ext cx="10515600" cy="4351338"/>
          </a:xfrm>
        </p:spPr>
        <p:txBody>
          <a:bodyPr>
            <a:normAutofit/>
          </a:bodyPr>
          <a:lstStyle/>
          <a:p>
            <a:pPr algn="just">
              <a:lnSpc>
                <a:spcPct val="160000"/>
              </a:lnSpc>
            </a:pPr>
            <a:r>
              <a:rPr lang="tr-TR" sz="1600" dirty="0"/>
              <a:t>Bir algoritmanın en kötü durum performansı ile, belirtilen boyuttaki girdide bu algoritmayı kullanarak verilen problemi çözmek için gereken en fazla işlem sayısını kastediyoruz. En kötü durum analizi, bir algoritmanın bir çözüm üreteceğini garanti etmek için kaç işlem gerektirdiğini söyler.</a:t>
            </a:r>
          </a:p>
        </p:txBody>
      </p:sp>
    </p:spTree>
    <p:extLst>
      <p:ext uri="{BB962C8B-B14F-4D97-AF65-F5344CB8AC3E}">
        <p14:creationId xmlns:p14="http://schemas.microsoft.com/office/powerpoint/2010/main" val="1192763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Algoritmalar – Ortalama Zaman</a:t>
            </a:r>
            <a:endParaRPr lang="en-TR" dirty="0">
              <a:solidFill>
                <a:srgbClr val="00B0F0"/>
              </a:solidFill>
            </a:endParaRPr>
          </a:p>
        </p:txBody>
      </p:sp>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a:xfrm>
            <a:off x="838200" y="1825625"/>
            <a:ext cx="10515600" cy="4351338"/>
          </a:xfrm>
        </p:spPr>
        <p:txBody>
          <a:bodyPr>
            <a:normAutofit/>
          </a:bodyPr>
          <a:lstStyle/>
          <a:p>
            <a:pPr algn="just">
              <a:lnSpc>
                <a:spcPct val="160000"/>
              </a:lnSpc>
            </a:pPr>
            <a:r>
              <a:rPr lang="tr-TR" sz="1600" dirty="0"/>
              <a:t>En kötü durum analizinin yanı sıra bir diğer önemli karmaşıklık analizi türü, ortalama durum analizi olarak adlandırılır. Belirli bir boyuttaki tüm olası girdiler üzerinden sorunu çözmek için kullanılan ortalama işlem sayısı, bu tür analizde bulunur. Ortalama durum zaman karmaşıklığı analizi genellikle en kötü durum analizinden çok daha karmaşıktır. Bununla birlikte, doğrusal arama algoritması için ortalama durum analizi zorluk çekmeden yapılabilir.</a:t>
            </a:r>
          </a:p>
        </p:txBody>
      </p:sp>
    </p:spTree>
    <p:extLst>
      <p:ext uri="{BB962C8B-B14F-4D97-AF65-F5344CB8AC3E}">
        <p14:creationId xmlns:p14="http://schemas.microsoft.com/office/powerpoint/2010/main" val="1954597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Algoritmalar – Matris Çarpımı Analizi</a:t>
            </a:r>
            <a:endParaRPr lang="en-TR" dirty="0">
              <a:solidFill>
                <a:srgbClr val="00B0F0"/>
              </a:solidFill>
            </a:endParaRPr>
          </a:p>
        </p:txBody>
      </p:sp>
      <p:pic>
        <p:nvPicPr>
          <p:cNvPr id="5" name="Content Placeholder 4">
            <a:extLst>
              <a:ext uri="{FF2B5EF4-FFF2-40B4-BE49-F238E27FC236}">
                <a16:creationId xmlns:a16="http://schemas.microsoft.com/office/drawing/2014/main" id="{0032EEAD-2CBB-6640-B30C-E5BC337C9580}"/>
              </a:ext>
            </a:extLst>
          </p:cNvPr>
          <p:cNvPicPr>
            <a:picLocks noGrp="1" noChangeAspect="1"/>
          </p:cNvPicPr>
          <p:nvPr>
            <p:ph idx="1"/>
          </p:nvPr>
        </p:nvPicPr>
        <p:blipFill>
          <a:blip r:embed="rId2"/>
          <a:stretch>
            <a:fillRect/>
          </a:stretch>
        </p:blipFill>
        <p:spPr>
          <a:xfrm>
            <a:off x="838200" y="1690688"/>
            <a:ext cx="10546340" cy="3447842"/>
          </a:xfrm>
        </p:spPr>
      </p:pic>
    </p:spTree>
    <p:extLst>
      <p:ext uri="{BB962C8B-B14F-4D97-AF65-F5344CB8AC3E}">
        <p14:creationId xmlns:p14="http://schemas.microsoft.com/office/powerpoint/2010/main" val="1957648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Kaba Kuvvet Algoritmaları</a:t>
            </a:r>
            <a:endParaRPr lang="en-TR" dirty="0">
              <a:solidFill>
                <a:srgbClr val="00B0F0"/>
              </a:solidFill>
            </a:endParaRPr>
          </a:p>
        </p:txBody>
      </p:sp>
      <p:sp>
        <p:nvSpPr>
          <p:cNvPr id="4" name="Content Placeholder 3">
            <a:extLst>
              <a:ext uri="{FF2B5EF4-FFF2-40B4-BE49-F238E27FC236}">
                <a16:creationId xmlns:a16="http://schemas.microsoft.com/office/drawing/2014/main" id="{F5C706D2-C73F-6040-B599-E99439C9C9F9}"/>
              </a:ext>
            </a:extLst>
          </p:cNvPr>
          <p:cNvSpPr>
            <a:spLocks noGrp="1"/>
          </p:cNvSpPr>
          <p:nvPr>
            <p:ph idx="1"/>
          </p:nvPr>
        </p:nvSpPr>
        <p:spPr/>
        <p:txBody>
          <a:bodyPr>
            <a:normAutofit fontScale="77500" lnSpcReduction="20000"/>
          </a:bodyPr>
          <a:lstStyle/>
          <a:p>
            <a:pPr>
              <a:lnSpc>
                <a:spcPct val="150000"/>
              </a:lnSpc>
            </a:pPr>
            <a:r>
              <a:rPr lang="tr-TR" dirty="0"/>
              <a:t>Kaba kuvvet önemli ve temel bir </a:t>
            </a:r>
            <a:r>
              <a:rPr lang="tr-TR" dirty="0" err="1"/>
              <a:t>algoritmik</a:t>
            </a:r>
            <a:r>
              <a:rPr lang="tr-TR" dirty="0"/>
              <a:t> paradigmadır. Bir kaba kuvvet algoritmasında, bir problem, problemin ifadesine ve terimlerin tanımlarına dayanarak en basit şekilde çözülür. Kaba kuvvet algoritmaları, gerekli bilgi işlem kaynaklarına bakılmaksızın sorunları çözmek için tasarlanmıştır. </a:t>
            </a:r>
          </a:p>
          <a:p>
            <a:pPr>
              <a:lnSpc>
                <a:spcPct val="150000"/>
              </a:lnSpc>
            </a:pPr>
            <a:r>
              <a:rPr lang="tr-TR" dirty="0"/>
              <a:t>Örneğin, bazı kaba kuvvet algoritmalarında, bir problemin çözümü, mümkün olan en iyiyi arayarak mümkün olan her çözümü inceleyerek bulunur. Genel olarak, kaba kuvvet algoritmaları, problemin herhangi bir özel yapısından veya akıllı fikirlerden yararlanmayan problemleri çözmek için naif yaklaşımlardır.</a:t>
            </a:r>
            <a:endParaRPr lang="en-TR" dirty="0"/>
          </a:p>
        </p:txBody>
      </p:sp>
    </p:spTree>
    <p:extLst>
      <p:ext uri="{BB962C8B-B14F-4D97-AF65-F5344CB8AC3E}">
        <p14:creationId xmlns:p14="http://schemas.microsoft.com/office/powerpoint/2010/main" val="2408178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Kaba Kuvvet Algoritmaları</a:t>
            </a:r>
            <a:endParaRPr lang="en-TR" dirty="0">
              <a:solidFill>
                <a:srgbClr val="00B0F0"/>
              </a:solidFill>
            </a:endParaRPr>
          </a:p>
        </p:txBody>
      </p:sp>
      <p:sp>
        <p:nvSpPr>
          <p:cNvPr id="4" name="Content Placeholder 3">
            <a:extLst>
              <a:ext uri="{FF2B5EF4-FFF2-40B4-BE49-F238E27FC236}">
                <a16:creationId xmlns:a16="http://schemas.microsoft.com/office/drawing/2014/main" id="{F5C706D2-C73F-6040-B599-E99439C9C9F9}"/>
              </a:ext>
            </a:extLst>
          </p:cNvPr>
          <p:cNvSpPr>
            <a:spLocks noGrp="1"/>
          </p:cNvSpPr>
          <p:nvPr>
            <p:ph idx="1"/>
          </p:nvPr>
        </p:nvSpPr>
        <p:spPr/>
        <p:txBody>
          <a:bodyPr>
            <a:normAutofit/>
          </a:bodyPr>
          <a:lstStyle/>
          <a:p>
            <a:pPr>
              <a:lnSpc>
                <a:spcPct val="150000"/>
              </a:lnSpc>
            </a:pPr>
            <a:r>
              <a:rPr lang="tr-TR" dirty="0"/>
              <a:t>Düzlemdeki bir dizi n noktadaki en yakın nokta çiftini bulmak için bir kaba kuvvet algoritması oluşturun</a:t>
            </a:r>
            <a:endParaRPr lang="en-TR" dirty="0"/>
          </a:p>
        </p:txBody>
      </p:sp>
      <p:pic>
        <p:nvPicPr>
          <p:cNvPr id="5" name="Picture 4">
            <a:extLst>
              <a:ext uri="{FF2B5EF4-FFF2-40B4-BE49-F238E27FC236}">
                <a16:creationId xmlns:a16="http://schemas.microsoft.com/office/drawing/2014/main" id="{411F87C4-C8D3-BC47-ADF7-2D66CF092178}"/>
              </a:ext>
            </a:extLst>
          </p:cNvPr>
          <p:cNvPicPr>
            <a:picLocks noChangeAspect="1"/>
          </p:cNvPicPr>
          <p:nvPr/>
        </p:nvPicPr>
        <p:blipFill>
          <a:blip r:embed="rId2"/>
          <a:stretch>
            <a:fillRect/>
          </a:stretch>
        </p:blipFill>
        <p:spPr>
          <a:xfrm>
            <a:off x="838200" y="3357563"/>
            <a:ext cx="7912100" cy="2819400"/>
          </a:xfrm>
          <a:prstGeom prst="rect">
            <a:avLst/>
          </a:prstGeom>
        </p:spPr>
      </p:pic>
    </p:spTree>
    <p:extLst>
      <p:ext uri="{BB962C8B-B14F-4D97-AF65-F5344CB8AC3E}">
        <p14:creationId xmlns:p14="http://schemas.microsoft.com/office/powerpoint/2010/main" val="518476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Zaman Karmaşıklık Sınıfları</a:t>
            </a:r>
            <a:endParaRPr lang="en-TR" dirty="0">
              <a:solidFill>
                <a:srgbClr val="00B0F0"/>
              </a:solidFill>
            </a:endParaRPr>
          </a:p>
        </p:txBody>
      </p:sp>
      <p:sp>
        <p:nvSpPr>
          <p:cNvPr id="4" name="Content Placeholder 3">
            <a:extLst>
              <a:ext uri="{FF2B5EF4-FFF2-40B4-BE49-F238E27FC236}">
                <a16:creationId xmlns:a16="http://schemas.microsoft.com/office/drawing/2014/main" id="{F5C706D2-C73F-6040-B599-E99439C9C9F9}"/>
              </a:ext>
            </a:extLst>
          </p:cNvPr>
          <p:cNvSpPr>
            <a:spLocks noGrp="1"/>
          </p:cNvSpPr>
          <p:nvPr>
            <p:ph idx="1"/>
          </p:nvPr>
        </p:nvSpPr>
        <p:spPr>
          <a:xfrm>
            <a:off x="838200" y="1825625"/>
            <a:ext cx="5701748" cy="4351338"/>
          </a:xfrm>
        </p:spPr>
        <p:txBody>
          <a:bodyPr>
            <a:normAutofit fontScale="70000" lnSpcReduction="20000"/>
          </a:bodyPr>
          <a:lstStyle/>
          <a:p>
            <a:pPr algn="just">
              <a:lnSpc>
                <a:spcPct val="150000"/>
              </a:lnSpc>
            </a:pPr>
            <a:r>
              <a:rPr lang="tr-TR" dirty="0"/>
              <a:t>Tablo, algoritmaların zaman karmaşıklığını tanımlamak için kullanılan bazı ortak terminolojiyi göstermektedir. </a:t>
            </a:r>
          </a:p>
          <a:p>
            <a:pPr algn="just">
              <a:lnSpc>
                <a:spcPct val="150000"/>
              </a:lnSpc>
            </a:pPr>
            <a:r>
              <a:rPr lang="tr-TR" dirty="0"/>
              <a:t>Doğrusal arama algoritması doğrusal (en kötü durum veya ortalama durum) karmaşıklığa sahiptir ve ikili arama algoritması logaritmik (en kötü durum) karmaşıklığına sahiptir. </a:t>
            </a:r>
          </a:p>
          <a:p>
            <a:pPr algn="just">
              <a:lnSpc>
                <a:spcPct val="150000"/>
              </a:lnSpc>
            </a:pPr>
            <a:r>
              <a:rPr lang="tr-TR" dirty="0"/>
              <a:t>Pek çok önemli algoritmanın n </a:t>
            </a:r>
            <a:r>
              <a:rPr lang="tr-TR" dirty="0" err="1"/>
              <a:t>log</a:t>
            </a:r>
            <a:r>
              <a:rPr lang="tr-TR" dirty="0"/>
              <a:t> n veya </a:t>
            </a:r>
            <a:r>
              <a:rPr lang="tr-TR" dirty="0" err="1"/>
              <a:t>lineerithmik</a:t>
            </a:r>
            <a:r>
              <a:rPr lang="tr-TR" dirty="0"/>
              <a:t> (en kötü durum) karmaşıklığı vardır.</a:t>
            </a:r>
            <a:endParaRPr lang="en-TR" dirty="0"/>
          </a:p>
        </p:txBody>
      </p:sp>
      <p:pic>
        <p:nvPicPr>
          <p:cNvPr id="6" name="Picture 5">
            <a:extLst>
              <a:ext uri="{FF2B5EF4-FFF2-40B4-BE49-F238E27FC236}">
                <a16:creationId xmlns:a16="http://schemas.microsoft.com/office/drawing/2014/main" id="{C9DBCB51-81D3-BA43-A1ED-2317D8CC4E1E}"/>
              </a:ext>
            </a:extLst>
          </p:cNvPr>
          <p:cNvPicPr>
            <a:picLocks noChangeAspect="1"/>
          </p:cNvPicPr>
          <p:nvPr/>
        </p:nvPicPr>
        <p:blipFill>
          <a:blip r:embed="rId2"/>
          <a:stretch>
            <a:fillRect/>
          </a:stretch>
        </p:blipFill>
        <p:spPr>
          <a:xfrm>
            <a:off x="7099300" y="1825625"/>
            <a:ext cx="4254500" cy="2882900"/>
          </a:xfrm>
          <a:prstGeom prst="rect">
            <a:avLst/>
          </a:prstGeom>
        </p:spPr>
      </p:pic>
    </p:spTree>
    <p:extLst>
      <p:ext uri="{BB962C8B-B14F-4D97-AF65-F5344CB8AC3E}">
        <p14:creationId xmlns:p14="http://schemas.microsoft.com/office/powerpoint/2010/main" val="1229005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Algoritmalar</a:t>
            </a:r>
            <a:endParaRPr lang="en-TR" dirty="0">
              <a:solidFill>
                <a:srgbClr val="00B0F0"/>
              </a:solidFill>
            </a:endParaRPr>
          </a:p>
        </p:txBody>
      </p:sp>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a:xfrm>
            <a:off x="838200" y="1825625"/>
            <a:ext cx="10515600" cy="4351338"/>
          </a:xfrm>
        </p:spPr>
        <p:txBody>
          <a:bodyPr>
            <a:normAutofit/>
          </a:bodyPr>
          <a:lstStyle/>
          <a:p>
            <a:pPr algn="just">
              <a:lnSpc>
                <a:spcPct val="160000"/>
              </a:lnSpc>
            </a:pPr>
            <a:r>
              <a:rPr lang="tr-TR" sz="1600" dirty="0"/>
              <a:t>Bir algoritma adım adım problemleri çözme yöntemidir</a:t>
            </a:r>
          </a:p>
          <a:p>
            <a:pPr algn="just">
              <a:lnSpc>
                <a:spcPct val="160000"/>
              </a:lnSpc>
            </a:pPr>
            <a:r>
              <a:rPr lang="tr-TR" sz="1600" dirty="0"/>
              <a:t>Bir algoritma aşağıdaki karakteristik özelliklere sahiptir:</a:t>
            </a:r>
          </a:p>
          <a:p>
            <a:pPr lvl="1" algn="just">
              <a:lnSpc>
                <a:spcPct val="160000"/>
              </a:lnSpc>
            </a:pPr>
            <a:r>
              <a:rPr lang="tr-TR" sz="1200" dirty="0"/>
              <a:t>Girdi</a:t>
            </a:r>
          </a:p>
          <a:p>
            <a:pPr lvl="1" algn="just">
              <a:lnSpc>
                <a:spcPct val="160000"/>
              </a:lnSpc>
            </a:pPr>
            <a:r>
              <a:rPr lang="tr-TR" sz="1200" dirty="0"/>
              <a:t>Çıktı</a:t>
            </a:r>
          </a:p>
          <a:p>
            <a:pPr lvl="1" algn="just">
              <a:lnSpc>
                <a:spcPct val="160000"/>
              </a:lnSpc>
            </a:pPr>
            <a:r>
              <a:rPr lang="tr-TR" sz="1200" dirty="0"/>
              <a:t>Kesinlik – Adımlar kesin olarak belirtilmiş olmalıdır</a:t>
            </a:r>
          </a:p>
          <a:p>
            <a:pPr lvl="1" algn="just">
              <a:lnSpc>
                <a:spcPct val="160000"/>
              </a:lnSpc>
            </a:pPr>
            <a:r>
              <a:rPr lang="tr-TR" sz="1200" dirty="0"/>
              <a:t>Belirlilik – Yürütülen her bir adımın ara sonuçları tekdir ve sadece girdiler ve öncül adımların sonuçlarıyla hesaplanır.</a:t>
            </a:r>
          </a:p>
          <a:p>
            <a:pPr lvl="1" algn="just">
              <a:lnSpc>
                <a:spcPct val="160000"/>
              </a:lnSpc>
            </a:pPr>
            <a:r>
              <a:rPr lang="tr-TR" sz="1200" dirty="0"/>
              <a:t>Sonluluk – Algoritmanın bir sonu vardır. Sonlu sayıda adımdan oluşur.</a:t>
            </a:r>
          </a:p>
          <a:p>
            <a:pPr lvl="1" algn="just">
              <a:lnSpc>
                <a:spcPct val="160000"/>
              </a:lnSpc>
            </a:pPr>
            <a:r>
              <a:rPr lang="tr-TR" sz="1200" dirty="0"/>
              <a:t>Doğruluk – Amaca göre doğru sonuç vermelidir</a:t>
            </a:r>
          </a:p>
          <a:p>
            <a:pPr lvl="1" algn="just">
              <a:lnSpc>
                <a:spcPct val="160000"/>
              </a:lnSpc>
            </a:pPr>
            <a:r>
              <a:rPr lang="tr-TR" sz="1200" dirty="0"/>
              <a:t>Genellik – Algoritma girdi kümesine uygulanır.</a:t>
            </a:r>
          </a:p>
        </p:txBody>
      </p:sp>
    </p:spTree>
    <p:extLst>
      <p:ext uri="{BB962C8B-B14F-4D97-AF65-F5344CB8AC3E}">
        <p14:creationId xmlns:p14="http://schemas.microsoft.com/office/powerpoint/2010/main" val="3349534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Zaman Karmaşıklık</a:t>
            </a:r>
            <a:endParaRPr lang="en-TR" dirty="0">
              <a:solidFill>
                <a:srgbClr val="00B0F0"/>
              </a:solidFill>
            </a:endParaRPr>
          </a:p>
        </p:txBody>
      </p:sp>
      <p:sp>
        <p:nvSpPr>
          <p:cNvPr id="4" name="Content Placeholder 3">
            <a:extLst>
              <a:ext uri="{FF2B5EF4-FFF2-40B4-BE49-F238E27FC236}">
                <a16:creationId xmlns:a16="http://schemas.microsoft.com/office/drawing/2014/main" id="{F5C706D2-C73F-6040-B599-E99439C9C9F9}"/>
              </a:ext>
            </a:extLst>
          </p:cNvPr>
          <p:cNvSpPr>
            <a:spLocks noGrp="1"/>
          </p:cNvSpPr>
          <p:nvPr>
            <p:ph idx="1"/>
          </p:nvPr>
        </p:nvSpPr>
        <p:spPr>
          <a:xfrm>
            <a:off x="838200" y="1825625"/>
            <a:ext cx="10515600" cy="4351338"/>
          </a:xfrm>
        </p:spPr>
        <p:txBody>
          <a:bodyPr>
            <a:normAutofit fontScale="70000" lnSpcReduction="20000"/>
          </a:bodyPr>
          <a:lstStyle/>
          <a:p>
            <a:pPr algn="just">
              <a:lnSpc>
                <a:spcPct val="150000"/>
              </a:lnSpc>
            </a:pPr>
            <a:r>
              <a:rPr lang="tr-TR" dirty="0" err="1"/>
              <a:t>Polinomsal</a:t>
            </a:r>
            <a:r>
              <a:rPr lang="tr-TR" dirty="0"/>
              <a:t> en kötü durum karmaşıklığına sahip bir algoritma kullanılarak çözülebilen bir problem </a:t>
            </a:r>
            <a:r>
              <a:rPr lang="tr-TR" b="1" dirty="0"/>
              <a:t>izlenebilir</a:t>
            </a:r>
            <a:r>
              <a:rPr lang="tr-TR" dirty="0"/>
              <a:t> olarak adlandırılır, çünkü beklenti, algoritmanın makul büyüklükteki girdi için probleme nispeten kısa bir sürede çözüm üretmesidir. Ancak, büyük-</a:t>
            </a:r>
            <a:r>
              <a:rPr lang="tr-TR" dirty="0" err="1"/>
              <a:t>Theta</a:t>
            </a:r>
            <a:r>
              <a:rPr lang="tr-TR" dirty="0"/>
              <a:t> tahminindeki </a:t>
            </a:r>
            <a:r>
              <a:rPr lang="tr-TR" dirty="0" err="1"/>
              <a:t>polinom</a:t>
            </a:r>
            <a:r>
              <a:rPr lang="tr-TR" dirty="0"/>
              <a:t> yüksek dereceye sahipse (derece 100 gibi) veya katsayılar aşırı büyükse, algoritmanın sorunu çözmesi çok uzun zaman alabilir. Sonuç olarak, bir problemin </a:t>
            </a:r>
            <a:r>
              <a:rPr lang="tr-TR" dirty="0" err="1"/>
              <a:t>polinom</a:t>
            </a:r>
            <a:r>
              <a:rPr lang="tr-TR" dirty="0"/>
              <a:t> en kötü durum zaman karmaşıklığına sahip bir algoritma kullanılarak çözülebilmesi, problemin nispeten küçük girdi değerleri için bile makul bir sürede çözülebileceğinin garantisi değildir. Neyse ki, pratikte, bu tür tahminlerdeki </a:t>
            </a:r>
            <a:r>
              <a:rPr lang="tr-TR" dirty="0" err="1"/>
              <a:t>polinomların</a:t>
            </a:r>
            <a:r>
              <a:rPr lang="tr-TR" dirty="0"/>
              <a:t> derecesi ve katsayıları genellikle küçüktür.</a:t>
            </a:r>
            <a:endParaRPr lang="en-TR" dirty="0"/>
          </a:p>
        </p:txBody>
      </p:sp>
    </p:spTree>
    <p:extLst>
      <p:ext uri="{BB962C8B-B14F-4D97-AF65-F5344CB8AC3E}">
        <p14:creationId xmlns:p14="http://schemas.microsoft.com/office/powerpoint/2010/main" val="520365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Zaman Karmaşıklık</a:t>
            </a:r>
            <a:endParaRPr lang="en-TR" dirty="0">
              <a:solidFill>
                <a:srgbClr val="00B0F0"/>
              </a:solidFill>
            </a:endParaRPr>
          </a:p>
        </p:txBody>
      </p:sp>
      <p:sp>
        <p:nvSpPr>
          <p:cNvPr id="4" name="Content Placeholder 3">
            <a:extLst>
              <a:ext uri="{FF2B5EF4-FFF2-40B4-BE49-F238E27FC236}">
                <a16:creationId xmlns:a16="http://schemas.microsoft.com/office/drawing/2014/main" id="{F5C706D2-C73F-6040-B599-E99439C9C9F9}"/>
              </a:ext>
            </a:extLst>
          </p:cNvPr>
          <p:cNvSpPr>
            <a:spLocks noGrp="1"/>
          </p:cNvSpPr>
          <p:nvPr>
            <p:ph idx="1"/>
          </p:nvPr>
        </p:nvSpPr>
        <p:spPr>
          <a:xfrm>
            <a:off x="838200" y="1825625"/>
            <a:ext cx="10515600" cy="4351338"/>
          </a:xfrm>
        </p:spPr>
        <p:txBody>
          <a:bodyPr>
            <a:normAutofit fontScale="55000" lnSpcReduction="20000"/>
          </a:bodyPr>
          <a:lstStyle/>
          <a:p>
            <a:pPr algn="just">
              <a:lnSpc>
                <a:spcPct val="150000"/>
              </a:lnSpc>
            </a:pPr>
            <a:r>
              <a:rPr lang="tr-TR" dirty="0"/>
              <a:t>En kötü durum </a:t>
            </a:r>
            <a:r>
              <a:rPr lang="tr-TR" dirty="0" err="1"/>
              <a:t>polinomsal</a:t>
            </a:r>
            <a:r>
              <a:rPr lang="tr-TR" dirty="0"/>
              <a:t> zaman karmaşıklığına sahip bir algoritma kullanılarak çözülemeyen problemler için durum çok daha kötüdür. Bu tür sorunlara </a:t>
            </a:r>
            <a:r>
              <a:rPr lang="tr-TR" b="1" dirty="0"/>
              <a:t>inatçı (izlenemez)</a:t>
            </a:r>
            <a:r>
              <a:rPr lang="tr-TR" dirty="0"/>
              <a:t> denir. Genellikle, ancak her zaman değil, küçük girdi değerlerinin bile en kötü durumlarında sorunu çözmek için çok fazla zaman gerekir. Ancak pratikte, belirli bir en kötü durum zaman karmaşıklığına sahip bir algoritmanın bir sorunu çoğu durumda en kötü durumundan çok daha hızlı çözebildiği durumlar vardır. </a:t>
            </a:r>
          </a:p>
          <a:p>
            <a:pPr algn="just">
              <a:lnSpc>
                <a:spcPct val="150000"/>
              </a:lnSpc>
            </a:pPr>
            <a:r>
              <a:rPr lang="tr-TR" dirty="0"/>
              <a:t>Bazı, belki de az sayıda vakanın makul bir sürede çözülemeyebileceğine izin vermeye istekli olduğumuzda, ortalama vaka süresi karmaşıklığı, bir algoritmanın bir problemi çözmesinin ne kadar sürdüğünü daha iyi ölçer. Endüstride önemli olan birçok problemin zorlu olduğu düşünülür, ancak günlük hayatta ortaya çıkan tüm girdi setleri için pratik olarak çözülebilir. Pratik uygulamalarda üstesinden gelinemeyen problemlerin ortaya çıktıklarında ele alınmasının bir başka yolu da, bir problemin kesin çözümlerini aramak yerine yaklaşık çözümler aranmasıdır. Bu tür yaklaşık çözümleri bulmak için hızlı algoritmalar olabilir, hatta belki de kesin bir çözümden çok fazla farklılık göstermeme garantisiyle bile.</a:t>
            </a:r>
            <a:endParaRPr lang="en-TR" dirty="0"/>
          </a:p>
        </p:txBody>
      </p:sp>
    </p:spTree>
    <p:extLst>
      <p:ext uri="{BB962C8B-B14F-4D97-AF65-F5344CB8AC3E}">
        <p14:creationId xmlns:p14="http://schemas.microsoft.com/office/powerpoint/2010/main" val="3405891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Zaman Karmaşıklık</a:t>
            </a:r>
            <a:endParaRPr lang="en-TR" dirty="0">
              <a:solidFill>
                <a:srgbClr val="00B0F0"/>
              </a:solidFill>
            </a:endParaRPr>
          </a:p>
        </p:txBody>
      </p:sp>
      <p:sp>
        <p:nvSpPr>
          <p:cNvPr id="4" name="Content Placeholder 3">
            <a:extLst>
              <a:ext uri="{FF2B5EF4-FFF2-40B4-BE49-F238E27FC236}">
                <a16:creationId xmlns:a16="http://schemas.microsoft.com/office/drawing/2014/main" id="{F5C706D2-C73F-6040-B599-E99439C9C9F9}"/>
              </a:ext>
            </a:extLst>
          </p:cNvPr>
          <p:cNvSpPr>
            <a:spLocks noGrp="1"/>
          </p:cNvSpPr>
          <p:nvPr>
            <p:ph idx="1"/>
          </p:nvPr>
        </p:nvSpPr>
        <p:spPr>
          <a:xfrm>
            <a:off x="838200" y="1825625"/>
            <a:ext cx="10515600" cy="4351338"/>
          </a:xfrm>
        </p:spPr>
        <p:txBody>
          <a:bodyPr>
            <a:normAutofit fontScale="92500"/>
          </a:bodyPr>
          <a:lstStyle/>
          <a:p>
            <a:pPr algn="just">
              <a:lnSpc>
                <a:spcPct val="150000"/>
              </a:lnSpc>
            </a:pPr>
            <a:r>
              <a:rPr lang="tr-TR" dirty="0"/>
              <a:t>Hatta onları çözmek için hiçbir algoritmanın bulunmadığının gösterilebileceği bazı problemler bile mevcuttur. Bu tür problemlere </a:t>
            </a:r>
            <a:r>
              <a:rPr lang="tr-TR" b="1" dirty="0"/>
              <a:t>çözülemez</a:t>
            </a:r>
            <a:r>
              <a:rPr lang="tr-TR" dirty="0"/>
              <a:t> denir (bir algoritma kullanılarak çözülebilen </a:t>
            </a:r>
            <a:r>
              <a:rPr lang="tr-TR" b="1" dirty="0"/>
              <a:t>çözülebilir</a:t>
            </a:r>
            <a:r>
              <a:rPr lang="tr-TR" dirty="0"/>
              <a:t> problemlerin aksine). </a:t>
            </a:r>
          </a:p>
          <a:p>
            <a:pPr algn="just">
              <a:lnSpc>
                <a:spcPct val="150000"/>
              </a:lnSpc>
            </a:pPr>
            <a:r>
              <a:rPr lang="tr-TR" dirty="0"/>
              <a:t>Çözülemeyen problemlerin olduğuna dair ilk kanıt, büyük İngiliz matematikçi ve bilgisayar bilimcisi Alan Turing tarafından, durma probleminin çözülemez olduğunu gösterdiğinde sağlandı.</a:t>
            </a:r>
            <a:endParaRPr lang="en-TR" dirty="0"/>
          </a:p>
        </p:txBody>
      </p:sp>
    </p:spTree>
    <p:extLst>
      <p:ext uri="{BB962C8B-B14F-4D97-AF65-F5344CB8AC3E}">
        <p14:creationId xmlns:p14="http://schemas.microsoft.com/office/powerpoint/2010/main" val="3355080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P, NP</a:t>
            </a:r>
            <a:endParaRPr lang="en-TR" dirty="0">
              <a:solidFill>
                <a:srgbClr val="00B0F0"/>
              </a:solidFill>
            </a:endParaRPr>
          </a:p>
        </p:txBody>
      </p:sp>
      <p:sp>
        <p:nvSpPr>
          <p:cNvPr id="4" name="Content Placeholder 3">
            <a:extLst>
              <a:ext uri="{FF2B5EF4-FFF2-40B4-BE49-F238E27FC236}">
                <a16:creationId xmlns:a16="http://schemas.microsoft.com/office/drawing/2014/main" id="{F5C706D2-C73F-6040-B599-E99439C9C9F9}"/>
              </a:ext>
            </a:extLst>
          </p:cNvPr>
          <p:cNvSpPr>
            <a:spLocks noGrp="1"/>
          </p:cNvSpPr>
          <p:nvPr>
            <p:ph idx="1"/>
          </p:nvPr>
        </p:nvSpPr>
        <p:spPr>
          <a:xfrm>
            <a:off x="838200" y="1825625"/>
            <a:ext cx="10515600" cy="4351338"/>
          </a:xfrm>
        </p:spPr>
        <p:txBody>
          <a:bodyPr>
            <a:normAutofit fontScale="85000" lnSpcReduction="20000"/>
          </a:bodyPr>
          <a:lstStyle/>
          <a:p>
            <a:pPr algn="just">
              <a:lnSpc>
                <a:spcPct val="150000"/>
              </a:lnSpc>
            </a:pPr>
            <a:r>
              <a:rPr lang="tr-TR" dirty="0"/>
              <a:t>Bununla birlikte, birçok çözülebilir problemin, </a:t>
            </a:r>
            <a:r>
              <a:rPr lang="tr-TR" dirty="0" err="1"/>
              <a:t>polinomsal</a:t>
            </a:r>
            <a:r>
              <a:rPr lang="tr-TR" dirty="0"/>
              <a:t> en kötü durum karmaşıklığına sahip hiçbir algoritmanın bunları çözmediği, ancak bir çözüm biliniyorsa, </a:t>
            </a:r>
            <a:r>
              <a:rPr lang="tr-TR" dirty="0" err="1"/>
              <a:t>polinom</a:t>
            </a:r>
            <a:r>
              <a:rPr lang="tr-TR" dirty="0"/>
              <a:t> zamanında kontrol edilebileceği özelliğine sahip olduğuna inanıldığına dikkat edin. </a:t>
            </a:r>
          </a:p>
          <a:p>
            <a:pPr algn="just">
              <a:lnSpc>
                <a:spcPct val="150000"/>
              </a:lnSpc>
            </a:pPr>
            <a:r>
              <a:rPr lang="tr-TR" dirty="0" err="1"/>
              <a:t>Polinomsal</a:t>
            </a:r>
            <a:r>
              <a:rPr lang="tr-TR" dirty="0"/>
              <a:t> zamanında bir çözümü kontrol edilebilen problemlerin NP sınıfına ait olduğu söylenir (izlenebilir problemlerin P sınıfına ait olduğu söylenir). </a:t>
            </a:r>
          </a:p>
          <a:p>
            <a:pPr algn="just">
              <a:lnSpc>
                <a:spcPct val="150000"/>
              </a:lnSpc>
            </a:pPr>
            <a:r>
              <a:rPr lang="tr-TR" dirty="0"/>
              <a:t>NP kısaltması, </a:t>
            </a:r>
            <a:r>
              <a:rPr lang="tr-TR" dirty="0" err="1"/>
              <a:t>deterministik</a:t>
            </a:r>
            <a:r>
              <a:rPr lang="tr-TR" dirty="0"/>
              <a:t> olmayan </a:t>
            </a:r>
            <a:r>
              <a:rPr lang="tr-TR" dirty="0" err="1"/>
              <a:t>polinom</a:t>
            </a:r>
            <a:r>
              <a:rPr lang="tr-TR" dirty="0"/>
              <a:t> zamanı anlamına gelir. </a:t>
            </a:r>
            <a:endParaRPr lang="en-TR" dirty="0"/>
          </a:p>
        </p:txBody>
      </p:sp>
    </p:spTree>
    <p:extLst>
      <p:ext uri="{BB962C8B-B14F-4D97-AF65-F5344CB8AC3E}">
        <p14:creationId xmlns:p14="http://schemas.microsoft.com/office/powerpoint/2010/main" val="1871753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P, NP, NP-Complete</a:t>
            </a:r>
            <a:endParaRPr lang="en-TR" dirty="0">
              <a:solidFill>
                <a:srgbClr val="00B0F0"/>
              </a:solidFill>
            </a:endParaRPr>
          </a:p>
        </p:txBody>
      </p:sp>
      <p:sp>
        <p:nvSpPr>
          <p:cNvPr id="4" name="Content Placeholder 3">
            <a:extLst>
              <a:ext uri="{FF2B5EF4-FFF2-40B4-BE49-F238E27FC236}">
                <a16:creationId xmlns:a16="http://schemas.microsoft.com/office/drawing/2014/main" id="{F5C706D2-C73F-6040-B599-E99439C9C9F9}"/>
              </a:ext>
            </a:extLst>
          </p:cNvPr>
          <p:cNvSpPr>
            <a:spLocks noGrp="1"/>
          </p:cNvSpPr>
          <p:nvPr>
            <p:ph idx="1"/>
          </p:nvPr>
        </p:nvSpPr>
        <p:spPr>
          <a:xfrm>
            <a:off x="838200" y="1825625"/>
            <a:ext cx="10515600" cy="4351338"/>
          </a:xfrm>
        </p:spPr>
        <p:txBody>
          <a:bodyPr>
            <a:normAutofit fontScale="62500" lnSpcReduction="20000"/>
          </a:bodyPr>
          <a:lstStyle/>
          <a:p>
            <a:pPr algn="just">
              <a:lnSpc>
                <a:spcPct val="150000"/>
              </a:lnSpc>
            </a:pPr>
            <a:r>
              <a:rPr lang="tr-TR" dirty="0"/>
              <a:t>Mantık ve bilgisayar biliminde, </a:t>
            </a:r>
            <a:r>
              <a:rPr lang="tr-TR" dirty="0" err="1"/>
              <a:t>Boolean</a:t>
            </a:r>
            <a:r>
              <a:rPr lang="tr-TR" dirty="0"/>
              <a:t> tatmin edilebilirlik problemi (bazen </a:t>
            </a:r>
            <a:r>
              <a:rPr lang="tr-TR" dirty="0" err="1"/>
              <a:t>önermesel</a:t>
            </a:r>
            <a:r>
              <a:rPr lang="tr-TR" dirty="0"/>
              <a:t> tatmin edilebilirlik problemi ve kısaltılmış SATISFIABILITY, SAT veya B-SAT olarak adlandırılır), belirli bir </a:t>
            </a:r>
            <a:r>
              <a:rPr lang="tr-TR" dirty="0" err="1"/>
              <a:t>Boole</a:t>
            </a:r>
            <a:r>
              <a:rPr lang="tr-TR" dirty="0"/>
              <a:t> formülünü karşılayan bir yorumun olup olmadığını belirleme problemidir. Başka bir deyişle, belirli bir </a:t>
            </a:r>
            <a:r>
              <a:rPr lang="tr-TR" dirty="0" err="1"/>
              <a:t>Boole</a:t>
            </a:r>
            <a:r>
              <a:rPr lang="tr-TR" dirty="0"/>
              <a:t> formülünün değişkenlerinin, formülün DOĞRU olarak değerlendirileceği şekilde sürekli olarak DOĞRU veya YANLIŞ değerleriyle değiştirilip değiştirilemeyeceğini sorar. Bu durumda, formül tatmin edilebilir olarak adlandırılır. Öte yandan, böyle bir atama yoksa, formülle ifade edilen fonksiyon tüm olası değişken atamaları için </a:t>
            </a:r>
            <a:r>
              <a:rPr lang="tr-TR" dirty="0" err="1"/>
              <a:t>YANLIŞ'tır</a:t>
            </a:r>
            <a:r>
              <a:rPr lang="tr-TR" dirty="0"/>
              <a:t> ve formül tatmin edici değildir. Örneğin, "a AND NOT b" formülü tatmin edicidir, çünkü (a AND NOT b) = DOĞRU yapan a = DOĞRU ve b = YANLIŞ değerleri bulunabilir. Buna karşılık, "a VE DEĞİL a" tatmin edici değildir.</a:t>
            </a:r>
            <a:endParaRPr lang="en-TR" dirty="0"/>
          </a:p>
        </p:txBody>
      </p:sp>
    </p:spTree>
    <p:extLst>
      <p:ext uri="{BB962C8B-B14F-4D97-AF65-F5344CB8AC3E}">
        <p14:creationId xmlns:p14="http://schemas.microsoft.com/office/powerpoint/2010/main" val="3816123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P, NP, NP-Complete</a:t>
            </a:r>
            <a:endParaRPr lang="en-TR" dirty="0">
              <a:solidFill>
                <a:srgbClr val="00B0F0"/>
              </a:solidFill>
            </a:endParaRPr>
          </a:p>
        </p:txBody>
      </p:sp>
      <p:sp>
        <p:nvSpPr>
          <p:cNvPr id="4" name="Content Placeholder 3">
            <a:extLst>
              <a:ext uri="{FF2B5EF4-FFF2-40B4-BE49-F238E27FC236}">
                <a16:creationId xmlns:a16="http://schemas.microsoft.com/office/drawing/2014/main" id="{F5C706D2-C73F-6040-B599-E99439C9C9F9}"/>
              </a:ext>
            </a:extLst>
          </p:cNvPr>
          <p:cNvSpPr>
            <a:spLocks noGrp="1"/>
          </p:cNvSpPr>
          <p:nvPr>
            <p:ph idx="1"/>
          </p:nvPr>
        </p:nvSpPr>
        <p:spPr>
          <a:xfrm>
            <a:off x="838200" y="1825625"/>
            <a:ext cx="10515600" cy="4351338"/>
          </a:xfrm>
        </p:spPr>
        <p:txBody>
          <a:bodyPr>
            <a:normAutofit fontScale="55000" lnSpcReduction="20000"/>
          </a:bodyPr>
          <a:lstStyle/>
          <a:p>
            <a:pPr algn="just">
              <a:lnSpc>
                <a:spcPct val="150000"/>
              </a:lnSpc>
            </a:pPr>
            <a:r>
              <a:rPr lang="tr-TR" dirty="0"/>
              <a:t>Ayrıca, NP-tamamlanmış problemler adı verilen önemli bir problem sınıfı vardır ve bu problemlerden herhangi biri bir </a:t>
            </a:r>
            <a:r>
              <a:rPr lang="tr-TR" dirty="0" err="1"/>
              <a:t>polinomsal</a:t>
            </a:r>
            <a:r>
              <a:rPr lang="tr-TR" dirty="0"/>
              <a:t> en kötü durum algoritması ile çözülebilirse, NP sınıfındaki tüm problemlerin </a:t>
            </a:r>
            <a:r>
              <a:rPr lang="tr-TR" dirty="0" err="1"/>
              <a:t>polinomsal</a:t>
            </a:r>
            <a:r>
              <a:rPr lang="tr-TR" dirty="0"/>
              <a:t> en kötü durum algoritmaları ile çözülebileceği özelliğine sahiptir. </a:t>
            </a:r>
          </a:p>
          <a:p>
            <a:pPr algn="just">
              <a:lnSpc>
                <a:spcPct val="150000"/>
              </a:lnSpc>
            </a:pPr>
            <a:r>
              <a:rPr lang="tr-TR" dirty="0"/>
              <a:t>Tatmin edilebilirlik problemi, aynı zamanda bir NP-tamamlanmış problemin bir örneğidir. Bu bir NP problemidir ve bunu çözmek için bir </a:t>
            </a:r>
            <a:r>
              <a:rPr lang="tr-TR" dirty="0" err="1"/>
              <a:t>polinom</a:t>
            </a:r>
            <a:r>
              <a:rPr lang="tr-TR" dirty="0"/>
              <a:t> zaman algoritması bilinseydi, bu problem sınıfında olduğu bilinen tüm problemler için </a:t>
            </a:r>
            <a:r>
              <a:rPr lang="tr-TR" dirty="0" err="1"/>
              <a:t>polinom</a:t>
            </a:r>
            <a:r>
              <a:rPr lang="tr-TR" dirty="0"/>
              <a:t> zaman algoritmaları olurdu (ve bu sınıfta birçok önemli problem vardır). Bu son ifade, </a:t>
            </a:r>
            <a:r>
              <a:rPr lang="tr-TR" dirty="0" err="1"/>
              <a:t>NP'deki</a:t>
            </a:r>
            <a:r>
              <a:rPr lang="tr-TR" dirty="0"/>
              <a:t> her problemin </a:t>
            </a:r>
            <a:r>
              <a:rPr lang="tr-TR" dirty="0" err="1"/>
              <a:t>polinom</a:t>
            </a:r>
            <a:r>
              <a:rPr lang="tr-TR" dirty="0"/>
              <a:t> zamanında tatmin edilebilirlik problemine indirgenebileceği gerçeğinden kaynaklanmaktadır. Şu anda 3000'den fazla NP-tamamlanmış problem bilinmesine rağmen, tatmin edilebilirlik problemi NP-tamamlanmış olarak gösterilen ilk problemdi. Bunu iddia eden teorem, 1970'lerin başında bağımsız olarak kanıtlayan </a:t>
            </a:r>
            <a:r>
              <a:rPr lang="tr-TR" dirty="0" err="1"/>
              <a:t>Stephen</a:t>
            </a:r>
            <a:r>
              <a:rPr lang="tr-TR" dirty="0"/>
              <a:t> </a:t>
            </a:r>
            <a:r>
              <a:rPr lang="tr-TR" dirty="0" err="1"/>
              <a:t>Cook</a:t>
            </a:r>
            <a:r>
              <a:rPr lang="tr-TR" dirty="0"/>
              <a:t> ve </a:t>
            </a:r>
            <a:r>
              <a:rPr lang="tr-TR" dirty="0" err="1"/>
              <a:t>Leonid</a:t>
            </a:r>
            <a:r>
              <a:rPr lang="tr-TR" dirty="0"/>
              <a:t> </a:t>
            </a:r>
            <a:r>
              <a:rPr lang="tr-TR" dirty="0" err="1"/>
              <a:t>Levin'den</a:t>
            </a:r>
            <a:r>
              <a:rPr lang="tr-TR" dirty="0"/>
              <a:t> sonra </a:t>
            </a:r>
            <a:r>
              <a:rPr lang="tr-TR" dirty="0" err="1"/>
              <a:t>Cook-Levin</a:t>
            </a:r>
            <a:r>
              <a:rPr lang="tr-TR" dirty="0"/>
              <a:t> teoremi olarak bilinir.</a:t>
            </a:r>
          </a:p>
          <a:p>
            <a:pPr algn="just">
              <a:lnSpc>
                <a:spcPct val="150000"/>
              </a:lnSpc>
            </a:pPr>
            <a:endParaRPr lang="en-TR" dirty="0"/>
          </a:p>
        </p:txBody>
      </p:sp>
    </p:spTree>
    <p:extLst>
      <p:ext uri="{BB962C8B-B14F-4D97-AF65-F5344CB8AC3E}">
        <p14:creationId xmlns:p14="http://schemas.microsoft.com/office/powerpoint/2010/main" val="1891807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Algoritmalar – Zaman ve Uzay</a:t>
            </a:r>
            <a:endParaRPr lang="en-TR" dirty="0">
              <a:solidFill>
                <a:srgbClr val="00B0F0"/>
              </a:solidFill>
            </a:endParaRPr>
          </a:p>
        </p:txBody>
      </p:sp>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a:xfrm>
            <a:off x="838200" y="1825625"/>
            <a:ext cx="10515600" cy="4351338"/>
          </a:xfrm>
        </p:spPr>
        <p:txBody>
          <a:bodyPr>
            <a:normAutofit/>
          </a:bodyPr>
          <a:lstStyle/>
          <a:p>
            <a:pPr algn="just">
              <a:lnSpc>
                <a:spcPct val="160000"/>
              </a:lnSpc>
            </a:pPr>
            <a:r>
              <a:rPr lang="tr-TR" sz="1600" dirty="0"/>
              <a:t>Bir algoritmanın çalışma zamanını ve uzayını bilmek veya hesaplayabiliyor olmak önemlidir.</a:t>
            </a:r>
          </a:p>
          <a:p>
            <a:pPr algn="just">
              <a:lnSpc>
                <a:spcPct val="160000"/>
              </a:lnSpc>
            </a:pPr>
            <a:r>
              <a:rPr lang="tr-TR" sz="1600" dirty="0"/>
              <a:t>Algoritmaları bu sayede karşılaştırabiliriz.</a:t>
            </a:r>
          </a:p>
          <a:p>
            <a:pPr algn="just">
              <a:lnSpc>
                <a:spcPct val="160000"/>
              </a:lnSpc>
            </a:pPr>
            <a:r>
              <a:rPr lang="tr-TR" sz="1600" dirty="0"/>
              <a:t>En iyi zaman</a:t>
            </a:r>
          </a:p>
          <a:p>
            <a:pPr algn="just">
              <a:lnSpc>
                <a:spcPct val="160000"/>
              </a:lnSpc>
            </a:pPr>
            <a:r>
              <a:rPr lang="tr-TR" sz="1600" dirty="0"/>
              <a:t>En kötü zaman</a:t>
            </a:r>
          </a:p>
          <a:p>
            <a:pPr algn="just">
              <a:lnSpc>
                <a:spcPct val="160000"/>
              </a:lnSpc>
            </a:pPr>
            <a:r>
              <a:rPr lang="tr-TR" sz="1600" dirty="0"/>
              <a:t>Rasgele sayı üreten algoritmalar</a:t>
            </a:r>
          </a:p>
          <a:p>
            <a:pPr algn="just">
              <a:lnSpc>
                <a:spcPct val="160000"/>
              </a:lnSpc>
            </a:pPr>
            <a:r>
              <a:rPr lang="tr-TR" sz="1600" dirty="0"/>
              <a:t>Karma </a:t>
            </a:r>
          </a:p>
          <a:p>
            <a:pPr algn="just">
              <a:lnSpc>
                <a:spcPct val="160000"/>
              </a:lnSpc>
            </a:pPr>
            <a:r>
              <a:rPr lang="tr-TR" sz="1600" dirty="0"/>
              <a:t>Algoritma Analizi</a:t>
            </a:r>
          </a:p>
          <a:p>
            <a:pPr algn="just">
              <a:lnSpc>
                <a:spcPct val="160000"/>
              </a:lnSpc>
            </a:pPr>
            <a:r>
              <a:rPr lang="tr-TR" sz="1600" dirty="0"/>
              <a:t>Sırasız Dizide Arama</a:t>
            </a:r>
          </a:p>
        </p:txBody>
      </p:sp>
    </p:spTree>
    <p:extLst>
      <p:ext uri="{BB962C8B-B14F-4D97-AF65-F5344CB8AC3E}">
        <p14:creationId xmlns:p14="http://schemas.microsoft.com/office/powerpoint/2010/main" val="3653185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Algoritmalar – Zaman ve Uzay</a:t>
            </a:r>
            <a:endParaRPr lang="en-TR" dirty="0">
              <a:solidFill>
                <a:srgbClr val="00B0F0"/>
              </a:solidFill>
            </a:endParaRPr>
          </a:p>
        </p:txBody>
      </p:sp>
      <p:pic>
        <p:nvPicPr>
          <p:cNvPr id="5" name="Picture 4">
            <a:extLst>
              <a:ext uri="{FF2B5EF4-FFF2-40B4-BE49-F238E27FC236}">
                <a16:creationId xmlns:a16="http://schemas.microsoft.com/office/drawing/2014/main" id="{3DCDB64B-7B0C-0044-8059-D8F5D11580F2}"/>
              </a:ext>
            </a:extLst>
          </p:cNvPr>
          <p:cNvPicPr>
            <a:picLocks noChangeAspect="1"/>
          </p:cNvPicPr>
          <p:nvPr/>
        </p:nvPicPr>
        <p:blipFill>
          <a:blip r:embed="rId2"/>
          <a:stretch>
            <a:fillRect/>
          </a:stretch>
        </p:blipFill>
        <p:spPr>
          <a:xfrm>
            <a:off x="892393" y="2663687"/>
            <a:ext cx="10461407" cy="3513276"/>
          </a:xfrm>
          <a:prstGeom prst="rect">
            <a:avLst/>
          </a:prstGeom>
        </p:spPr>
      </p:pic>
    </p:spTree>
    <p:extLst>
      <p:ext uri="{BB962C8B-B14F-4D97-AF65-F5344CB8AC3E}">
        <p14:creationId xmlns:p14="http://schemas.microsoft.com/office/powerpoint/2010/main" val="3838682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Algoritmalar – Özyineleme</a:t>
            </a:r>
            <a:endParaRPr lang="en-TR" dirty="0">
              <a:solidFill>
                <a:srgbClr val="00B0F0"/>
              </a:solidFill>
            </a:endParaRPr>
          </a:p>
        </p:txBody>
      </p:sp>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a:xfrm>
            <a:off x="838200" y="1825625"/>
            <a:ext cx="10515600" cy="4351338"/>
          </a:xfrm>
        </p:spPr>
        <p:txBody>
          <a:bodyPr>
            <a:normAutofit/>
          </a:bodyPr>
          <a:lstStyle/>
          <a:p>
            <a:pPr algn="just">
              <a:lnSpc>
                <a:spcPct val="160000"/>
              </a:lnSpc>
            </a:pPr>
            <a:r>
              <a:rPr lang="tr-TR" sz="1600" dirty="0"/>
              <a:t>Özyinelemeli fonksiyon kendisini çağıran fonksiyondur.</a:t>
            </a:r>
          </a:p>
          <a:p>
            <a:pPr algn="just">
              <a:lnSpc>
                <a:spcPct val="160000"/>
              </a:lnSpc>
            </a:pPr>
            <a:r>
              <a:rPr lang="tr-TR" sz="1600" dirty="0"/>
              <a:t>Özyinelemeli algoritma, içerisinde özyinelemeli fonksiyon barındıran bir algoritmadır.</a:t>
            </a:r>
          </a:p>
          <a:p>
            <a:pPr algn="just">
              <a:lnSpc>
                <a:spcPct val="160000"/>
              </a:lnSpc>
            </a:pPr>
            <a:r>
              <a:rPr lang="tr-TR" sz="1600" dirty="0"/>
              <a:t>Faktöriyel</a:t>
            </a:r>
          </a:p>
          <a:p>
            <a:pPr algn="just">
              <a:lnSpc>
                <a:spcPct val="160000"/>
              </a:lnSpc>
            </a:pPr>
            <a:r>
              <a:rPr lang="tr-TR" sz="1600"/>
              <a:t>Robot Yürüme</a:t>
            </a:r>
          </a:p>
          <a:p>
            <a:pPr algn="just">
              <a:lnSpc>
                <a:spcPct val="160000"/>
              </a:lnSpc>
            </a:pPr>
            <a:endParaRPr lang="tr-TR" sz="1600" dirty="0"/>
          </a:p>
        </p:txBody>
      </p:sp>
    </p:spTree>
    <p:extLst>
      <p:ext uri="{BB962C8B-B14F-4D97-AF65-F5344CB8AC3E}">
        <p14:creationId xmlns:p14="http://schemas.microsoft.com/office/powerpoint/2010/main" val="3076627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Algoritmalar</a:t>
            </a:r>
            <a:endParaRPr lang="en-TR" dirty="0">
              <a:solidFill>
                <a:srgbClr val="00B0F0"/>
              </a:solidFill>
            </a:endParaRPr>
          </a:p>
        </p:txBody>
      </p:sp>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a:xfrm>
            <a:off x="838200" y="1825625"/>
            <a:ext cx="10515600" cy="4351338"/>
          </a:xfrm>
        </p:spPr>
        <p:txBody>
          <a:bodyPr>
            <a:normAutofit/>
          </a:bodyPr>
          <a:lstStyle/>
          <a:p>
            <a:pPr algn="just">
              <a:lnSpc>
                <a:spcPct val="160000"/>
              </a:lnSpc>
            </a:pPr>
            <a:r>
              <a:rPr lang="tr-TR" sz="1600" dirty="0"/>
              <a:t>Girilen n adet sayının en büyüğünü veya en küçüğünü bulan algoritma</a:t>
            </a:r>
          </a:p>
          <a:p>
            <a:pPr algn="just">
              <a:lnSpc>
                <a:spcPct val="160000"/>
              </a:lnSpc>
            </a:pPr>
            <a:r>
              <a:rPr lang="tr-TR" sz="1600" dirty="0"/>
              <a:t>Bir algoritmanın nasıl yürütüldüğünü bazı değerler vererek göstermeye izleme (</a:t>
            </a:r>
            <a:r>
              <a:rPr lang="tr-TR" sz="1600" dirty="0" err="1"/>
              <a:t>trace</a:t>
            </a:r>
            <a:r>
              <a:rPr lang="tr-TR" sz="1600" dirty="0"/>
              <a:t>) denir.</a:t>
            </a:r>
            <a:endParaRPr lang="tr-TR" sz="1200" dirty="0"/>
          </a:p>
        </p:txBody>
      </p:sp>
    </p:spTree>
    <p:extLst>
      <p:ext uri="{BB962C8B-B14F-4D97-AF65-F5344CB8AC3E}">
        <p14:creationId xmlns:p14="http://schemas.microsoft.com/office/powerpoint/2010/main" val="2416186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Algoritmalar</a:t>
            </a:r>
            <a:endParaRPr lang="en-TR" dirty="0">
              <a:solidFill>
                <a:srgbClr val="00B0F0"/>
              </a:solidFill>
            </a:endParaRPr>
          </a:p>
        </p:txBody>
      </p:sp>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a:xfrm>
            <a:off x="838200" y="1825625"/>
            <a:ext cx="5269173" cy="4351338"/>
          </a:xfrm>
        </p:spPr>
        <p:txBody>
          <a:bodyPr>
            <a:normAutofit fontScale="62500" lnSpcReduction="20000"/>
          </a:bodyPr>
          <a:lstStyle/>
          <a:p>
            <a:pPr marL="0" indent="0" algn="just">
              <a:lnSpc>
                <a:spcPct val="160000"/>
              </a:lnSpc>
              <a:buNone/>
            </a:pPr>
            <a:r>
              <a:rPr lang="tr-TR" sz="1800" dirty="0"/>
              <a:t>Üç Sayının En Büyüğünü Bulma</a:t>
            </a:r>
          </a:p>
          <a:p>
            <a:pPr marL="0" indent="0" algn="just">
              <a:lnSpc>
                <a:spcPct val="160000"/>
              </a:lnSpc>
              <a:buNone/>
            </a:pPr>
            <a:r>
              <a:rPr lang="tr-TR" sz="1800" dirty="0"/>
              <a:t>Bu algoritma a, b ve c sayılarının en büyüğünü bulur.</a:t>
            </a:r>
          </a:p>
          <a:p>
            <a:pPr marL="0" indent="0" algn="just">
              <a:lnSpc>
                <a:spcPct val="160000"/>
              </a:lnSpc>
              <a:buNone/>
            </a:pPr>
            <a:r>
              <a:rPr lang="tr-TR" sz="1800" dirty="0"/>
              <a:t>	Girdi: a, b, c</a:t>
            </a:r>
          </a:p>
          <a:p>
            <a:pPr marL="0" indent="0" algn="just">
              <a:lnSpc>
                <a:spcPct val="160000"/>
              </a:lnSpc>
              <a:buNone/>
            </a:pPr>
            <a:r>
              <a:rPr lang="tr-TR" sz="1800" dirty="0"/>
              <a:t>	Çıktı: </a:t>
            </a:r>
            <a:r>
              <a:rPr lang="tr-TR" sz="1800" dirty="0" err="1"/>
              <a:t>enBuyuk</a:t>
            </a:r>
            <a:r>
              <a:rPr lang="tr-TR" sz="1800" dirty="0"/>
              <a:t>(a, b ve c sayılarının en büyüğü)</a:t>
            </a:r>
          </a:p>
          <a:p>
            <a:pPr marL="342900" indent="-342900" algn="just">
              <a:lnSpc>
                <a:spcPct val="160000"/>
              </a:lnSpc>
              <a:buAutoNum type="arabicPeriod"/>
            </a:pPr>
            <a:r>
              <a:rPr lang="tr-TR" sz="1800" dirty="0" err="1"/>
              <a:t>enBuyukBul</a:t>
            </a:r>
            <a:r>
              <a:rPr lang="tr-TR" sz="1800" dirty="0"/>
              <a:t>(a, b, c) {</a:t>
            </a:r>
          </a:p>
          <a:p>
            <a:pPr marL="342900" indent="-342900" algn="just">
              <a:lnSpc>
                <a:spcPct val="160000"/>
              </a:lnSpc>
              <a:buAutoNum type="arabicPeriod"/>
            </a:pPr>
            <a:r>
              <a:rPr lang="tr-TR" sz="1800" dirty="0"/>
              <a:t>        </a:t>
            </a:r>
            <a:r>
              <a:rPr lang="tr-TR" sz="1800" dirty="0" err="1"/>
              <a:t>enBuyuk</a:t>
            </a:r>
            <a:r>
              <a:rPr lang="tr-TR" sz="1800" dirty="0"/>
              <a:t>=a</a:t>
            </a:r>
          </a:p>
          <a:p>
            <a:pPr marL="342900" indent="-342900" algn="just">
              <a:lnSpc>
                <a:spcPct val="160000"/>
              </a:lnSpc>
              <a:buAutoNum type="arabicPeriod"/>
            </a:pPr>
            <a:r>
              <a:rPr lang="tr-TR" sz="1800" dirty="0"/>
              <a:t>        </a:t>
            </a:r>
            <a:r>
              <a:rPr lang="tr-TR" sz="1800" dirty="0" err="1"/>
              <a:t>if</a:t>
            </a:r>
            <a:r>
              <a:rPr lang="tr-TR" sz="1800" dirty="0"/>
              <a:t> ( b &gt; </a:t>
            </a:r>
            <a:r>
              <a:rPr lang="tr-TR" sz="1800" dirty="0" err="1"/>
              <a:t>enBuyuk</a:t>
            </a:r>
            <a:r>
              <a:rPr lang="tr-TR" sz="1800" dirty="0"/>
              <a:t> )</a:t>
            </a:r>
          </a:p>
          <a:p>
            <a:pPr marL="342900" indent="-342900" algn="just">
              <a:lnSpc>
                <a:spcPct val="160000"/>
              </a:lnSpc>
              <a:buAutoNum type="arabicPeriod"/>
            </a:pPr>
            <a:r>
              <a:rPr lang="tr-TR" sz="1800" dirty="0"/>
              <a:t>                </a:t>
            </a:r>
            <a:r>
              <a:rPr lang="tr-TR" sz="1800" dirty="0" err="1"/>
              <a:t>enBuyuk</a:t>
            </a:r>
            <a:r>
              <a:rPr lang="tr-TR" sz="1800" dirty="0"/>
              <a:t> = b</a:t>
            </a:r>
          </a:p>
          <a:p>
            <a:pPr marL="342900" indent="-342900" algn="just">
              <a:lnSpc>
                <a:spcPct val="160000"/>
              </a:lnSpc>
              <a:buAutoNum type="arabicPeriod"/>
            </a:pPr>
            <a:r>
              <a:rPr lang="tr-TR" sz="1800" dirty="0"/>
              <a:t>        </a:t>
            </a:r>
            <a:r>
              <a:rPr lang="tr-TR" sz="1800" dirty="0" err="1"/>
              <a:t>if</a:t>
            </a:r>
            <a:r>
              <a:rPr lang="tr-TR" sz="1800" dirty="0"/>
              <a:t> ( c &gt; </a:t>
            </a:r>
            <a:r>
              <a:rPr lang="tr-TR" sz="1800" dirty="0" err="1"/>
              <a:t>enBuyuk</a:t>
            </a:r>
            <a:r>
              <a:rPr lang="tr-TR" sz="1800" dirty="0"/>
              <a:t> )</a:t>
            </a:r>
          </a:p>
          <a:p>
            <a:pPr marL="342900" indent="-342900" algn="just">
              <a:lnSpc>
                <a:spcPct val="160000"/>
              </a:lnSpc>
              <a:buAutoNum type="arabicPeriod"/>
            </a:pPr>
            <a:r>
              <a:rPr lang="tr-TR" sz="1800" dirty="0"/>
              <a:t>                </a:t>
            </a:r>
            <a:r>
              <a:rPr lang="tr-TR" sz="1800" dirty="0" err="1"/>
              <a:t>enBuyuk</a:t>
            </a:r>
            <a:r>
              <a:rPr lang="tr-TR" sz="1800" dirty="0"/>
              <a:t> = c</a:t>
            </a:r>
          </a:p>
          <a:p>
            <a:pPr marL="342900" indent="-342900" algn="just">
              <a:lnSpc>
                <a:spcPct val="160000"/>
              </a:lnSpc>
              <a:buAutoNum type="arabicPeriod"/>
            </a:pPr>
            <a:r>
              <a:rPr lang="tr-TR" sz="1800" dirty="0"/>
              <a:t>        </a:t>
            </a:r>
            <a:r>
              <a:rPr lang="tr-TR" sz="1800" dirty="0" err="1"/>
              <a:t>return</a:t>
            </a:r>
            <a:r>
              <a:rPr lang="tr-TR" sz="1800" dirty="0"/>
              <a:t> </a:t>
            </a:r>
            <a:r>
              <a:rPr lang="tr-TR" sz="1800" dirty="0" err="1"/>
              <a:t>enBuyuk</a:t>
            </a:r>
            <a:endParaRPr lang="tr-TR" sz="1800" dirty="0"/>
          </a:p>
          <a:p>
            <a:pPr marL="342900" indent="-342900" algn="just">
              <a:lnSpc>
                <a:spcPct val="160000"/>
              </a:lnSpc>
              <a:buAutoNum type="arabicPeriod"/>
            </a:pPr>
            <a:r>
              <a:rPr lang="tr-TR" sz="1800" dirty="0"/>
              <a:t>}</a:t>
            </a:r>
          </a:p>
        </p:txBody>
      </p:sp>
      <p:sp>
        <p:nvSpPr>
          <p:cNvPr id="4" name="Content Placeholder 2">
            <a:extLst>
              <a:ext uri="{FF2B5EF4-FFF2-40B4-BE49-F238E27FC236}">
                <a16:creationId xmlns:a16="http://schemas.microsoft.com/office/drawing/2014/main" id="{5D884014-967F-A145-9F09-9C6980A45FC2}"/>
              </a:ext>
            </a:extLst>
          </p:cNvPr>
          <p:cNvSpPr txBox="1">
            <a:spLocks/>
          </p:cNvSpPr>
          <p:nvPr/>
        </p:nvSpPr>
        <p:spPr>
          <a:xfrm>
            <a:off x="5349922" y="1978025"/>
            <a:ext cx="615627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60000"/>
              </a:lnSpc>
              <a:buFont typeface="Arial" panose="020B0604020202020204" pitchFamily="34" charset="0"/>
              <a:buNone/>
            </a:pPr>
            <a:r>
              <a:rPr lang="tr-TR" sz="1800" dirty="0"/>
              <a:t>Algoritma bir başlık içerir.</a:t>
            </a:r>
          </a:p>
          <a:p>
            <a:pPr marL="0" indent="0" algn="just">
              <a:lnSpc>
                <a:spcPct val="160000"/>
              </a:lnSpc>
              <a:buFont typeface="Arial" panose="020B0604020202020204" pitchFamily="34" charset="0"/>
              <a:buNone/>
            </a:pPr>
            <a:r>
              <a:rPr lang="tr-TR" sz="1800" dirty="0"/>
              <a:t>Bu başlık bölümü algoritmanın kısa tanımını, girdi ve çıktı değerlerini içerir.</a:t>
            </a:r>
          </a:p>
          <a:p>
            <a:pPr marL="0" indent="0" algn="just">
              <a:lnSpc>
                <a:spcPct val="160000"/>
              </a:lnSpc>
              <a:buFont typeface="Arial" panose="020B0604020202020204" pitchFamily="34" charset="0"/>
              <a:buNone/>
            </a:pPr>
            <a:endParaRPr lang="tr-TR" sz="1800" dirty="0"/>
          </a:p>
        </p:txBody>
      </p:sp>
    </p:spTree>
    <p:extLst>
      <p:ext uri="{BB962C8B-B14F-4D97-AF65-F5344CB8AC3E}">
        <p14:creationId xmlns:p14="http://schemas.microsoft.com/office/powerpoint/2010/main" val="726946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Algoritmalar - Arama</a:t>
            </a:r>
            <a:endParaRPr lang="en-TR" dirty="0">
              <a:solidFill>
                <a:srgbClr val="00B0F0"/>
              </a:solidFill>
            </a:endParaRPr>
          </a:p>
        </p:txBody>
      </p:sp>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a:xfrm>
            <a:off x="838200" y="1825625"/>
            <a:ext cx="10515600" cy="4351338"/>
          </a:xfrm>
        </p:spPr>
        <p:txBody>
          <a:bodyPr>
            <a:normAutofit/>
          </a:bodyPr>
          <a:lstStyle/>
          <a:p>
            <a:pPr algn="just">
              <a:lnSpc>
                <a:spcPct val="160000"/>
              </a:lnSpc>
            </a:pPr>
            <a:r>
              <a:rPr lang="tr-TR" sz="1600" dirty="0"/>
              <a:t>Metin Arama, Sıralama, Eklemeli Sıralama</a:t>
            </a:r>
          </a:p>
          <a:p>
            <a:pPr algn="just">
              <a:lnSpc>
                <a:spcPct val="160000"/>
              </a:lnSpc>
            </a:pPr>
            <a:endParaRPr lang="tr-TR" sz="1600" dirty="0"/>
          </a:p>
        </p:txBody>
      </p:sp>
      <p:pic>
        <p:nvPicPr>
          <p:cNvPr id="5" name="Picture 4">
            <a:extLst>
              <a:ext uri="{FF2B5EF4-FFF2-40B4-BE49-F238E27FC236}">
                <a16:creationId xmlns:a16="http://schemas.microsoft.com/office/drawing/2014/main" id="{5AC6B0CA-1EEA-684C-9254-CCDE1731562D}"/>
              </a:ext>
            </a:extLst>
          </p:cNvPr>
          <p:cNvPicPr>
            <a:picLocks noChangeAspect="1"/>
          </p:cNvPicPr>
          <p:nvPr/>
        </p:nvPicPr>
        <p:blipFill>
          <a:blip r:embed="rId2"/>
          <a:stretch>
            <a:fillRect/>
          </a:stretch>
        </p:blipFill>
        <p:spPr>
          <a:xfrm>
            <a:off x="838200" y="3429000"/>
            <a:ext cx="7924800" cy="2578100"/>
          </a:xfrm>
          <a:prstGeom prst="rect">
            <a:avLst/>
          </a:prstGeom>
        </p:spPr>
      </p:pic>
    </p:spTree>
    <p:extLst>
      <p:ext uri="{BB962C8B-B14F-4D97-AF65-F5344CB8AC3E}">
        <p14:creationId xmlns:p14="http://schemas.microsoft.com/office/powerpoint/2010/main" val="340581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Algoritmalar - Arama</a:t>
            </a:r>
            <a:endParaRPr lang="en-TR" dirty="0">
              <a:solidFill>
                <a:srgbClr val="00B0F0"/>
              </a:solidFill>
            </a:endParaRPr>
          </a:p>
        </p:txBody>
      </p:sp>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a:xfrm>
            <a:off x="838200" y="1825625"/>
            <a:ext cx="10515600" cy="4351338"/>
          </a:xfrm>
        </p:spPr>
        <p:txBody>
          <a:bodyPr>
            <a:normAutofit/>
          </a:bodyPr>
          <a:lstStyle/>
          <a:p>
            <a:pPr algn="just">
              <a:lnSpc>
                <a:spcPct val="160000"/>
              </a:lnSpc>
            </a:pPr>
            <a:r>
              <a:rPr lang="tr-TR" sz="1600" dirty="0"/>
              <a:t>Metin Arama, Sıralama, Eklemeli Sıralama</a:t>
            </a:r>
          </a:p>
          <a:p>
            <a:pPr algn="just">
              <a:lnSpc>
                <a:spcPct val="160000"/>
              </a:lnSpc>
            </a:pPr>
            <a:endParaRPr lang="tr-TR" sz="1600" dirty="0"/>
          </a:p>
        </p:txBody>
      </p:sp>
      <p:pic>
        <p:nvPicPr>
          <p:cNvPr id="6" name="Picture 5">
            <a:extLst>
              <a:ext uri="{FF2B5EF4-FFF2-40B4-BE49-F238E27FC236}">
                <a16:creationId xmlns:a16="http://schemas.microsoft.com/office/drawing/2014/main" id="{495449B2-F2A5-CC48-9B2A-8E2756C11798}"/>
              </a:ext>
            </a:extLst>
          </p:cNvPr>
          <p:cNvPicPr>
            <a:picLocks noChangeAspect="1"/>
          </p:cNvPicPr>
          <p:nvPr/>
        </p:nvPicPr>
        <p:blipFill>
          <a:blip r:embed="rId2"/>
          <a:stretch>
            <a:fillRect/>
          </a:stretch>
        </p:blipFill>
        <p:spPr>
          <a:xfrm>
            <a:off x="838200" y="3009900"/>
            <a:ext cx="7924800" cy="3302000"/>
          </a:xfrm>
          <a:prstGeom prst="rect">
            <a:avLst/>
          </a:prstGeom>
        </p:spPr>
      </p:pic>
    </p:spTree>
    <p:extLst>
      <p:ext uri="{BB962C8B-B14F-4D97-AF65-F5344CB8AC3E}">
        <p14:creationId xmlns:p14="http://schemas.microsoft.com/office/powerpoint/2010/main" val="108144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Algoritmalar - Arama</a:t>
            </a:r>
            <a:endParaRPr lang="en-TR" dirty="0">
              <a:solidFill>
                <a:srgbClr val="00B0F0"/>
              </a:solidFill>
            </a:endParaRPr>
          </a:p>
        </p:txBody>
      </p:sp>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a:xfrm>
            <a:off x="838200" y="1825625"/>
            <a:ext cx="10515600" cy="4351338"/>
          </a:xfrm>
        </p:spPr>
        <p:txBody>
          <a:bodyPr>
            <a:normAutofit/>
          </a:bodyPr>
          <a:lstStyle/>
          <a:p>
            <a:pPr algn="just">
              <a:lnSpc>
                <a:spcPct val="160000"/>
              </a:lnSpc>
            </a:pPr>
            <a:r>
              <a:rPr lang="tr-TR" sz="1600" dirty="0"/>
              <a:t>Metin Arama, Sıralama, Eklemeli Sıralama</a:t>
            </a:r>
          </a:p>
          <a:p>
            <a:pPr algn="just">
              <a:lnSpc>
                <a:spcPct val="160000"/>
              </a:lnSpc>
            </a:pPr>
            <a:endParaRPr lang="tr-TR" sz="1600" dirty="0"/>
          </a:p>
        </p:txBody>
      </p:sp>
      <p:pic>
        <p:nvPicPr>
          <p:cNvPr id="5" name="Picture 4">
            <a:extLst>
              <a:ext uri="{FF2B5EF4-FFF2-40B4-BE49-F238E27FC236}">
                <a16:creationId xmlns:a16="http://schemas.microsoft.com/office/drawing/2014/main" id="{3FC8610C-0939-6345-9A1F-E5E191030B71}"/>
              </a:ext>
            </a:extLst>
          </p:cNvPr>
          <p:cNvPicPr>
            <a:picLocks noChangeAspect="1"/>
          </p:cNvPicPr>
          <p:nvPr/>
        </p:nvPicPr>
        <p:blipFill>
          <a:blip r:embed="rId2"/>
          <a:stretch>
            <a:fillRect/>
          </a:stretch>
        </p:blipFill>
        <p:spPr>
          <a:xfrm>
            <a:off x="838200" y="4068763"/>
            <a:ext cx="7924800" cy="2108200"/>
          </a:xfrm>
          <a:prstGeom prst="rect">
            <a:avLst/>
          </a:prstGeom>
        </p:spPr>
      </p:pic>
    </p:spTree>
    <p:extLst>
      <p:ext uri="{BB962C8B-B14F-4D97-AF65-F5344CB8AC3E}">
        <p14:creationId xmlns:p14="http://schemas.microsoft.com/office/powerpoint/2010/main" val="3132231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Algoritmalar - Arama</a:t>
            </a:r>
            <a:endParaRPr lang="en-TR" dirty="0">
              <a:solidFill>
                <a:srgbClr val="00B0F0"/>
              </a:solidFill>
            </a:endParaRPr>
          </a:p>
        </p:txBody>
      </p:sp>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a:xfrm>
            <a:off x="838200" y="1825625"/>
            <a:ext cx="10515600" cy="4351338"/>
          </a:xfrm>
        </p:spPr>
        <p:txBody>
          <a:bodyPr>
            <a:normAutofit/>
          </a:bodyPr>
          <a:lstStyle/>
          <a:p>
            <a:pPr algn="just">
              <a:lnSpc>
                <a:spcPct val="160000"/>
              </a:lnSpc>
            </a:pPr>
            <a:r>
              <a:rPr lang="tr-TR" sz="1600" dirty="0"/>
              <a:t>Metin Arama, Sıralama, Eklemeli Sıralama</a:t>
            </a:r>
          </a:p>
          <a:p>
            <a:pPr algn="just">
              <a:lnSpc>
                <a:spcPct val="160000"/>
              </a:lnSpc>
            </a:pPr>
            <a:endParaRPr lang="tr-TR" sz="1600" dirty="0"/>
          </a:p>
        </p:txBody>
      </p:sp>
      <p:pic>
        <p:nvPicPr>
          <p:cNvPr id="6" name="Picture 5">
            <a:extLst>
              <a:ext uri="{FF2B5EF4-FFF2-40B4-BE49-F238E27FC236}">
                <a16:creationId xmlns:a16="http://schemas.microsoft.com/office/drawing/2014/main" id="{75083BBD-FCBD-2F40-9EE9-A82132739961}"/>
              </a:ext>
            </a:extLst>
          </p:cNvPr>
          <p:cNvPicPr>
            <a:picLocks noChangeAspect="1"/>
          </p:cNvPicPr>
          <p:nvPr/>
        </p:nvPicPr>
        <p:blipFill>
          <a:blip r:embed="rId2"/>
          <a:stretch>
            <a:fillRect/>
          </a:stretch>
        </p:blipFill>
        <p:spPr>
          <a:xfrm>
            <a:off x="838200" y="2887663"/>
            <a:ext cx="7924800" cy="3289300"/>
          </a:xfrm>
          <a:prstGeom prst="rect">
            <a:avLst/>
          </a:prstGeom>
        </p:spPr>
      </p:pic>
    </p:spTree>
    <p:extLst>
      <p:ext uri="{BB962C8B-B14F-4D97-AF65-F5344CB8AC3E}">
        <p14:creationId xmlns:p14="http://schemas.microsoft.com/office/powerpoint/2010/main" val="3327181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err="1">
                <a:solidFill>
                  <a:srgbClr val="00B0F0"/>
                </a:solidFill>
              </a:rPr>
              <a:t>Greedy</a:t>
            </a:r>
            <a:r>
              <a:rPr lang="tr-TR" dirty="0">
                <a:solidFill>
                  <a:srgbClr val="00B0F0"/>
                </a:solidFill>
              </a:rPr>
              <a:t> (Açgözlü) Algoritmalar</a:t>
            </a:r>
            <a:endParaRPr lang="en-TR" dirty="0">
              <a:solidFill>
                <a:srgbClr val="00B0F0"/>
              </a:solidFill>
            </a:endParaRPr>
          </a:p>
        </p:txBody>
      </p:sp>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a:xfrm>
            <a:off x="838200" y="1825625"/>
            <a:ext cx="10515600" cy="4351338"/>
          </a:xfrm>
        </p:spPr>
        <p:txBody>
          <a:bodyPr>
            <a:normAutofit fontScale="47500" lnSpcReduction="20000"/>
          </a:bodyPr>
          <a:lstStyle/>
          <a:p>
            <a:pPr>
              <a:lnSpc>
                <a:spcPct val="170000"/>
              </a:lnSpc>
            </a:pPr>
            <a:r>
              <a:rPr lang="tr-TR" dirty="0"/>
              <a:t>Bu tür problemlerin amacı, verilen probleme bazı parametrelerin değerini en aza indiren veya en üst düzeye çıkaran bir çözüm bulmaktır. </a:t>
            </a:r>
          </a:p>
          <a:p>
            <a:pPr>
              <a:lnSpc>
                <a:spcPct val="170000"/>
              </a:lnSpc>
            </a:pPr>
            <a:r>
              <a:rPr lang="tr-TR" dirty="0"/>
              <a:t>En az toplam kilometre ile iki şehir arasında bir rota bulma, </a:t>
            </a:r>
          </a:p>
          <a:p>
            <a:pPr>
              <a:lnSpc>
                <a:spcPct val="170000"/>
              </a:lnSpc>
            </a:pPr>
            <a:r>
              <a:rPr lang="tr-TR" dirty="0"/>
              <a:t>Mesajları mümkün olan en az bit kullanarak kodlamanın bir yolunu belirleme,</a:t>
            </a:r>
          </a:p>
          <a:p>
            <a:pPr>
              <a:lnSpc>
                <a:spcPct val="170000"/>
              </a:lnSpc>
            </a:pPr>
            <a:r>
              <a:rPr lang="tr-TR" dirty="0"/>
              <a:t>En az miktarda fiber kullanarak ağ düğümleri arasında bir dizi fiber bağlantı bulma .</a:t>
            </a:r>
          </a:p>
          <a:p>
            <a:pPr>
              <a:lnSpc>
                <a:spcPct val="170000"/>
              </a:lnSpc>
            </a:pPr>
            <a:r>
              <a:rPr lang="tr-TR" dirty="0"/>
              <a:t>Şaşırtıcı bir şekilde, en basit yaklaşımlardan biri genellikle bir optimizasyon probleminin çözümüne yol açar. Bu yaklaşım, optimal bir çözüme yol açabilecek tüm adım dizilerini göz önünde bulundurmak yerine, her adımda en iyi seçimi seçer. Her adımda "en iyi" seçim gibi görünen algoritmalara </a:t>
            </a:r>
            <a:r>
              <a:rPr lang="tr-TR" b="1" dirty="0"/>
              <a:t>açgözlü</a:t>
            </a:r>
            <a:r>
              <a:rPr lang="tr-TR" dirty="0"/>
              <a:t> algoritmalar denir. </a:t>
            </a:r>
          </a:p>
          <a:p>
            <a:pPr>
              <a:lnSpc>
                <a:spcPct val="170000"/>
              </a:lnSpc>
            </a:pPr>
            <a:r>
              <a:rPr lang="tr-TR" dirty="0"/>
              <a:t>Açgözlü bir algoritmanın uygun bir çözüm bulduğunu bildiğimizde, optimal bir çözüm bulup bulmadığını belirlememiz gerekir. (Optimal bir çözüm bulsa da bulmasa da algoritmaya “açgözlü” diyoruz.) Bunu yapmak için ya çözümün optimal olduğunu kanıtlıyoruz ya da algoritmanın optimal olmayan bir çözüm ürettiği bir karşı örnek olduğunu gösteriyoruz. Bu kavramları daha somut hale getirmek için madeni paraları kullanarak değişiklik yapan bir algoritma ele alacağız.</a:t>
            </a:r>
            <a:endParaRPr lang="en-US" sz="1600" dirty="0"/>
          </a:p>
        </p:txBody>
      </p:sp>
    </p:spTree>
    <p:extLst>
      <p:ext uri="{BB962C8B-B14F-4D97-AF65-F5344CB8AC3E}">
        <p14:creationId xmlns:p14="http://schemas.microsoft.com/office/powerpoint/2010/main" val="2943523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815</TotalTime>
  <Words>1888</Words>
  <Application>Microsoft Macintosh PowerPoint</Application>
  <PresentationFormat>Widescreen</PresentationFormat>
  <Paragraphs>107</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Cambria Math</vt:lpstr>
      <vt:lpstr>Palatino Linotype</vt:lpstr>
      <vt:lpstr>Office Theme</vt:lpstr>
      <vt:lpstr>Ayrık Yapılar - Algoritma</vt:lpstr>
      <vt:lpstr>Algoritmalar</vt:lpstr>
      <vt:lpstr>Algoritmalar</vt:lpstr>
      <vt:lpstr>Algoritmalar</vt:lpstr>
      <vt:lpstr>Algoritmalar - Arama</vt:lpstr>
      <vt:lpstr>Algoritmalar - Arama</vt:lpstr>
      <vt:lpstr>Algoritmalar - Arama</vt:lpstr>
      <vt:lpstr>Algoritmalar - Arama</vt:lpstr>
      <vt:lpstr>Greedy (Açgözlü) Algoritmalar</vt:lpstr>
      <vt:lpstr>Greedy (Açgözlü) Algoritmalar</vt:lpstr>
      <vt:lpstr>Algoritmalar – Zaman ve Uzay</vt:lpstr>
      <vt:lpstr>Algoritmalar – Zaman ve Uzay</vt:lpstr>
      <vt:lpstr>Algoritmalar – Zaman ve Uzay</vt:lpstr>
      <vt:lpstr>Algoritmalar – En Kötü Zaman</vt:lpstr>
      <vt:lpstr>Algoritmalar – Ortalama Zaman</vt:lpstr>
      <vt:lpstr>Algoritmalar – Matris Çarpımı Analizi</vt:lpstr>
      <vt:lpstr>Kaba Kuvvet Algoritmaları</vt:lpstr>
      <vt:lpstr>Kaba Kuvvet Algoritmaları</vt:lpstr>
      <vt:lpstr>Zaman Karmaşıklık Sınıfları</vt:lpstr>
      <vt:lpstr>Zaman Karmaşıklık</vt:lpstr>
      <vt:lpstr>Zaman Karmaşıklık</vt:lpstr>
      <vt:lpstr>Zaman Karmaşıklık</vt:lpstr>
      <vt:lpstr>P, NP</vt:lpstr>
      <vt:lpstr>P, NP, NP-Complete</vt:lpstr>
      <vt:lpstr>P, NP, NP-Complete</vt:lpstr>
      <vt:lpstr>Algoritmalar – Zaman ve Uzay</vt:lpstr>
      <vt:lpstr>Algoritmalar – Zaman ve Uzay</vt:lpstr>
      <vt:lpstr>Algoritmalar – Özyineleme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Ayrık Yapılar</dc:title>
  <dc:creator>KENAN İNCE</dc:creator>
  <cp:lastModifiedBy>KENAN İNCE</cp:lastModifiedBy>
  <cp:revision>188</cp:revision>
  <dcterms:created xsi:type="dcterms:W3CDTF">2022-03-20T11:39:37Z</dcterms:created>
  <dcterms:modified xsi:type="dcterms:W3CDTF">2022-04-03T11:19:35Z</dcterms:modified>
</cp:coreProperties>
</file>