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snapToGrid="0">
      <p:cViewPr varScale="1">
        <p:scale>
          <a:sx n="128" d="100"/>
          <a:sy n="128" d="100"/>
        </p:scale>
        <p:origin x="200"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5A6F9-1789-4D71-B685-4BA74E3058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366CCF-0785-4583-B2D8-C13513FCFF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58AE84-2C53-4DA2-91E2-EB56C23E402D}"/>
              </a:ext>
            </a:extLst>
          </p:cNvPr>
          <p:cNvSpPr>
            <a:spLocks noGrp="1"/>
          </p:cNvSpPr>
          <p:nvPr>
            <p:ph type="dt" sz="half" idx="10"/>
          </p:nvPr>
        </p:nvSpPr>
        <p:spPr/>
        <p:txBody>
          <a:bodyPr/>
          <a:lstStyle/>
          <a:p>
            <a:fld id="{4D9C7EFC-C3B4-40E1-A059-8DB86DC28319}" type="datetimeFigureOut">
              <a:rPr lang="en-US" smtClean="0"/>
              <a:t>3/6/22</a:t>
            </a:fld>
            <a:endParaRPr lang="en-US"/>
          </a:p>
        </p:txBody>
      </p:sp>
      <p:sp>
        <p:nvSpPr>
          <p:cNvPr id="5" name="Footer Placeholder 4">
            <a:extLst>
              <a:ext uri="{FF2B5EF4-FFF2-40B4-BE49-F238E27FC236}">
                <a16:creationId xmlns:a16="http://schemas.microsoft.com/office/drawing/2014/main" id="{2B904046-6260-4182-97D6-E1998F0E0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8D7BA-9719-40D3-8F7C-2F5C4B9BDDDC}"/>
              </a:ext>
            </a:extLst>
          </p:cNvPr>
          <p:cNvSpPr>
            <a:spLocks noGrp="1"/>
          </p:cNvSpPr>
          <p:nvPr>
            <p:ph type="sldNum" sz="quarter" idx="12"/>
          </p:nvPr>
        </p:nvSpPr>
        <p:spPr/>
        <p:txBody>
          <a:bodyPr/>
          <a:lstStyle/>
          <a:p>
            <a:fld id="{EBD91B80-5474-4100-B6D7-5A53D153C4B1}" type="slidenum">
              <a:rPr lang="en-US" smtClean="0"/>
              <a:t>‹#›</a:t>
            </a:fld>
            <a:endParaRPr lang="en-US"/>
          </a:p>
        </p:txBody>
      </p:sp>
    </p:spTree>
    <p:extLst>
      <p:ext uri="{BB962C8B-B14F-4D97-AF65-F5344CB8AC3E}">
        <p14:creationId xmlns:p14="http://schemas.microsoft.com/office/powerpoint/2010/main" val="19889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2B2C-8AAD-4423-884E-7641E250C4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E622E8-913C-4B06-8821-1F8848D205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68D9E3-AA0D-48AD-8FCF-D179849EAEF7}"/>
              </a:ext>
            </a:extLst>
          </p:cNvPr>
          <p:cNvSpPr>
            <a:spLocks noGrp="1"/>
          </p:cNvSpPr>
          <p:nvPr>
            <p:ph type="dt" sz="half" idx="10"/>
          </p:nvPr>
        </p:nvSpPr>
        <p:spPr/>
        <p:txBody>
          <a:bodyPr/>
          <a:lstStyle/>
          <a:p>
            <a:fld id="{4D9C7EFC-C3B4-40E1-A059-8DB86DC28319}" type="datetimeFigureOut">
              <a:rPr lang="en-US" smtClean="0"/>
              <a:t>3/6/22</a:t>
            </a:fld>
            <a:endParaRPr lang="en-US"/>
          </a:p>
        </p:txBody>
      </p:sp>
      <p:sp>
        <p:nvSpPr>
          <p:cNvPr id="5" name="Footer Placeholder 4">
            <a:extLst>
              <a:ext uri="{FF2B5EF4-FFF2-40B4-BE49-F238E27FC236}">
                <a16:creationId xmlns:a16="http://schemas.microsoft.com/office/drawing/2014/main" id="{380227F6-1F3E-497B-A078-DFCC83D058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4382F-6AA1-4D04-80B1-C8D6EDCDEDC8}"/>
              </a:ext>
            </a:extLst>
          </p:cNvPr>
          <p:cNvSpPr>
            <a:spLocks noGrp="1"/>
          </p:cNvSpPr>
          <p:nvPr>
            <p:ph type="sldNum" sz="quarter" idx="12"/>
          </p:nvPr>
        </p:nvSpPr>
        <p:spPr/>
        <p:txBody>
          <a:bodyPr/>
          <a:lstStyle/>
          <a:p>
            <a:fld id="{EBD91B80-5474-4100-B6D7-5A53D153C4B1}" type="slidenum">
              <a:rPr lang="en-US" smtClean="0"/>
              <a:t>‹#›</a:t>
            </a:fld>
            <a:endParaRPr lang="en-US"/>
          </a:p>
        </p:txBody>
      </p:sp>
    </p:spTree>
    <p:extLst>
      <p:ext uri="{BB962C8B-B14F-4D97-AF65-F5344CB8AC3E}">
        <p14:creationId xmlns:p14="http://schemas.microsoft.com/office/powerpoint/2010/main" val="308377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F1B6BB-26FA-4493-8093-8BB002A1F8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AD9AC4-3C29-48C0-A530-489B893C9A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9072E-008D-4ECF-AEAC-1024B5141A79}"/>
              </a:ext>
            </a:extLst>
          </p:cNvPr>
          <p:cNvSpPr>
            <a:spLocks noGrp="1"/>
          </p:cNvSpPr>
          <p:nvPr>
            <p:ph type="dt" sz="half" idx="10"/>
          </p:nvPr>
        </p:nvSpPr>
        <p:spPr/>
        <p:txBody>
          <a:bodyPr/>
          <a:lstStyle/>
          <a:p>
            <a:fld id="{4D9C7EFC-C3B4-40E1-A059-8DB86DC28319}" type="datetimeFigureOut">
              <a:rPr lang="en-US" smtClean="0"/>
              <a:t>3/6/22</a:t>
            </a:fld>
            <a:endParaRPr lang="en-US"/>
          </a:p>
        </p:txBody>
      </p:sp>
      <p:sp>
        <p:nvSpPr>
          <p:cNvPr id="5" name="Footer Placeholder 4">
            <a:extLst>
              <a:ext uri="{FF2B5EF4-FFF2-40B4-BE49-F238E27FC236}">
                <a16:creationId xmlns:a16="http://schemas.microsoft.com/office/drawing/2014/main" id="{FE142CD3-940B-45DD-8EC1-D9144A2CF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D1D2F-17A3-4D0A-93CA-57C052FBC4C8}"/>
              </a:ext>
            </a:extLst>
          </p:cNvPr>
          <p:cNvSpPr>
            <a:spLocks noGrp="1"/>
          </p:cNvSpPr>
          <p:nvPr>
            <p:ph type="sldNum" sz="quarter" idx="12"/>
          </p:nvPr>
        </p:nvSpPr>
        <p:spPr/>
        <p:txBody>
          <a:bodyPr/>
          <a:lstStyle/>
          <a:p>
            <a:fld id="{EBD91B80-5474-4100-B6D7-5A53D153C4B1}" type="slidenum">
              <a:rPr lang="en-US" smtClean="0"/>
              <a:t>‹#›</a:t>
            </a:fld>
            <a:endParaRPr lang="en-US"/>
          </a:p>
        </p:txBody>
      </p:sp>
    </p:spTree>
    <p:extLst>
      <p:ext uri="{BB962C8B-B14F-4D97-AF65-F5344CB8AC3E}">
        <p14:creationId xmlns:p14="http://schemas.microsoft.com/office/powerpoint/2010/main" val="1768725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2B62-0159-44E9-BB4D-D5BB3D023E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0D8B61-6E71-47CD-B8CC-D6DB67A75C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084B1-1063-4984-B12D-B440FE9BCD79}"/>
              </a:ext>
            </a:extLst>
          </p:cNvPr>
          <p:cNvSpPr>
            <a:spLocks noGrp="1"/>
          </p:cNvSpPr>
          <p:nvPr>
            <p:ph type="dt" sz="half" idx="10"/>
          </p:nvPr>
        </p:nvSpPr>
        <p:spPr/>
        <p:txBody>
          <a:bodyPr/>
          <a:lstStyle/>
          <a:p>
            <a:fld id="{4D9C7EFC-C3B4-40E1-A059-8DB86DC28319}" type="datetimeFigureOut">
              <a:rPr lang="en-US" smtClean="0"/>
              <a:t>3/6/22</a:t>
            </a:fld>
            <a:endParaRPr lang="en-US"/>
          </a:p>
        </p:txBody>
      </p:sp>
      <p:sp>
        <p:nvSpPr>
          <p:cNvPr id="5" name="Footer Placeholder 4">
            <a:extLst>
              <a:ext uri="{FF2B5EF4-FFF2-40B4-BE49-F238E27FC236}">
                <a16:creationId xmlns:a16="http://schemas.microsoft.com/office/drawing/2014/main" id="{12ADE730-EA18-43B1-9D01-B2EB2C271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501AB9-C70D-47B0-B98A-CEB717B8444C}"/>
              </a:ext>
            </a:extLst>
          </p:cNvPr>
          <p:cNvSpPr>
            <a:spLocks noGrp="1"/>
          </p:cNvSpPr>
          <p:nvPr>
            <p:ph type="sldNum" sz="quarter" idx="12"/>
          </p:nvPr>
        </p:nvSpPr>
        <p:spPr/>
        <p:txBody>
          <a:bodyPr/>
          <a:lstStyle/>
          <a:p>
            <a:fld id="{EBD91B80-5474-4100-B6D7-5A53D153C4B1}" type="slidenum">
              <a:rPr lang="en-US" smtClean="0"/>
              <a:t>‹#›</a:t>
            </a:fld>
            <a:endParaRPr lang="en-US"/>
          </a:p>
        </p:txBody>
      </p:sp>
    </p:spTree>
    <p:extLst>
      <p:ext uri="{BB962C8B-B14F-4D97-AF65-F5344CB8AC3E}">
        <p14:creationId xmlns:p14="http://schemas.microsoft.com/office/powerpoint/2010/main" val="155381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001C-182F-4B34-A15A-09F9F7FE48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F080EB-250E-447F-BCBA-2C2147B1A6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38C44D-2C53-4BC4-9481-5A3D71F03ED4}"/>
              </a:ext>
            </a:extLst>
          </p:cNvPr>
          <p:cNvSpPr>
            <a:spLocks noGrp="1"/>
          </p:cNvSpPr>
          <p:nvPr>
            <p:ph type="dt" sz="half" idx="10"/>
          </p:nvPr>
        </p:nvSpPr>
        <p:spPr/>
        <p:txBody>
          <a:bodyPr/>
          <a:lstStyle/>
          <a:p>
            <a:fld id="{4D9C7EFC-C3B4-40E1-A059-8DB86DC28319}" type="datetimeFigureOut">
              <a:rPr lang="en-US" smtClean="0"/>
              <a:t>3/6/22</a:t>
            </a:fld>
            <a:endParaRPr lang="en-US"/>
          </a:p>
        </p:txBody>
      </p:sp>
      <p:sp>
        <p:nvSpPr>
          <p:cNvPr id="5" name="Footer Placeholder 4">
            <a:extLst>
              <a:ext uri="{FF2B5EF4-FFF2-40B4-BE49-F238E27FC236}">
                <a16:creationId xmlns:a16="http://schemas.microsoft.com/office/drawing/2014/main" id="{A9476881-59FD-4C12-8AD6-F92E4EC55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23722-73CE-4CF3-AB76-0534F088292F}"/>
              </a:ext>
            </a:extLst>
          </p:cNvPr>
          <p:cNvSpPr>
            <a:spLocks noGrp="1"/>
          </p:cNvSpPr>
          <p:nvPr>
            <p:ph type="sldNum" sz="quarter" idx="12"/>
          </p:nvPr>
        </p:nvSpPr>
        <p:spPr/>
        <p:txBody>
          <a:bodyPr/>
          <a:lstStyle/>
          <a:p>
            <a:fld id="{EBD91B80-5474-4100-B6D7-5A53D153C4B1}" type="slidenum">
              <a:rPr lang="en-US" smtClean="0"/>
              <a:t>‹#›</a:t>
            </a:fld>
            <a:endParaRPr lang="en-US"/>
          </a:p>
        </p:txBody>
      </p:sp>
    </p:spTree>
    <p:extLst>
      <p:ext uri="{BB962C8B-B14F-4D97-AF65-F5344CB8AC3E}">
        <p14:creationId xmlns:p14="http://schemas.microsoft.com/office/powerpoint/2010/main" val="308287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3C24-CA50-4532-A4AB-CF61F04FC3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0616CF-9561-4081-B5E0-0B93B16261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AE55C5-FCD6-453F-A4A2-E363747362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1218D4-006E-421B-8F15-D199ABAA2165}"/>
              </a:ext>
            </a:extLst>
          </p:cNvPr>
          <p:cNvSpPr>
            <a:spLocks noGrp="1"/>
          </p:cNvSpPr>
          <p:nvPr>
            <p:ph type="dt" sz="half" idx="10"/>
          </p:nvPr>
        </p:nvSpPr>
        <p:spPr/>
        <p:txBody>
          <a:bodyPr/>
          <a:lstStyle/>
          <a:p>
            <a:fld id="{4D9C7EFC-C3B4-40E1-A059-8DB86DC28319}" type="datetimeFigureOut">
              <a:rPr lang="en-US" smtClean="0"/>
              <a:t>3/6/22</a:t>
            </a:fld>
            <a:endParaRPr lang="en-US"/>
          </a:p>
        </p:txBody>
      </p:sp>
      <p:sp>
        <p:nvSpPr>
          <p:cNvPr id="6" name="Footer Placeholder 5">
            <a:extLst>
              <a:ext uri="{FF2B5EF4-FFF2-40B4-BE49-F238E27FC236}">
                <a16:creationId xmlns:a16="http://schemas.microsoft.com/office/drawing/2014/main" id="{96F58A1B-3AE4-472B-B7CF-989406030B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12EA78-A372-4FEF-BA07-B480F2F96528}"/>
              </a:ext>
            </a:extLst>
          </p:cNvPr>
          <p:cNvSpPr>
            <a:spLocks noGrp="1"/>
          </p:cNvSpPr>
          <p:nvPr>
            <p:ph type="sldNum" sz="quarter" idx="12"/>
          </p:nvPr>
        </p:nvSpPr>
        <p:spPr/>
        <p:txBody>
          <a:bodyPr/>
          <a:lstStyle/>
          <a:p>
            <a:fld id="{EBD91B80-5474-4100-B6D7-5A53D153C4B1}" type="slidenum">
              <a:rPr lang="en-US" smtClean="0"/>
              <a:t>‹#›</a:t>
            </a:fld>
            <a:endParaRPr lang="en-US"/>
          </a:p>
        </p:txBody>
      </p:sp>
    </p:spTree>
    <p:extLst>
      <p:ext uri="{BB962C8B-B14F-4D97-AF65-F5344CB8AC3E}">
        <p14:creationId xmlns:p14="http://schemas.microsoft.com/office/powerpoint/2010/main" val="153156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6C8C6-C154-4EEE-B5BE-79E0317967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F04656-4B6E-4F65-844C-E883E47D9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BB485A-55FB-4641-B0D2-69EE6702B5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CD70B2-5F2C-48F4-B896-C3C690B136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CB9695-5747-4E12-84A3-61E3DE410A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79F32A-ED00-4B16-8009-6644350FCC5B}"/>
              </a:ext>
            </a:extLst>
          </p:cNvPr>
          <p:cNvSpPr>
            <a:spLocks noGrp="1"/>
          </p:cNvSpPr>
          <p:nvPr>
            <p:ph type="dt" sz="half" idx="10"/>
          </p:nvPr>
        </p:nvSpPr>
        <p:spPr/>
        <p:txBody>
          <a:bodyPr/>
          <a:lstStyle/>
          <a:p>
            <a:fld id="{4D9C7EFC-C3B4-40E1-A059-8DB86DC28319}" type="datetimeFigureOut">
              <a:rPr lang="en-US" smtClean="0"/>
              <a:t>3/6/22</a:t>
            </a:fld>
            <a:endParaRPr lang="en-US"/>
          </a:p>
        </p:txBody>
      </p:sp>
      <p:sp>
        <p:nvSpPr>
          <p:cNvPr id="8" name="Footer Placeholder 7">
            <a:extLst>
              <a:ext uri="{FF2B5EF4-FFF2-40B4-BE49-F238E27FC236}">
                <a16:creationId xmlns:a16="http://schemas.microsoft.com/office/drawing/2014/main" id="{6BAD5680-F729-4F1F-B125-ECEAC0F854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534C38-114C-460C-B2DD-1B5B7BC8FEA2}"/>
              </a:ext>
            </a:extLst>
          </p:cNvPr>
          <p:cNvSpPr>
            <a:spLocks noGrp="1"/>
          </p:cNvSpPr>
          <p:nvPr>
            <p:ph type="sldNum" sz="quarter" idx="12"/>
          </p:nvPr>
        </p:nvSpPr>
        <p:spPr/>
        <p:txBody>
          <a:bodyPr/>
          <a:lstStyle/>
          <a:p>
            <a:fld id="{EBD91B80-5474-4100-B6D7-5A53D153C4B1}" type="slidenum">
              <a:rPr lang="en-US" smtClean="0"/>
              <a:t>‹#›</a:t>
            </a:fld>
            <a:endParaRPr lang="en-US"/>
          </a:p>
        </p:txBody>
      </p:sp>
    </p:spTree>
    <p:extLst>
      <p:ext uri="{BB962C8B-B14F-4D97-AF65-F5344CB8AC3E}">
        <p14:creationId xmlns:p14="http://schemas.microsoft.com/office/powerpoint/2010/main" val="262425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22F0F-86FF-47D5-BB98-0A9E85213E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1D5CDB-8FA4-4704-904C-7397486E9B2E}"/>
              </a:ext>
            </a:extLst>
          </p:cNvPr>
          <p:cNvSpPr>
            <a:spLocks noGrp="1"/>
          </p:cNvSpPr>
          <p:nvPr>
            <p:ph type="dt" sz="half" idx="10"/>
          </p:nvPr>
        </p:nvSpPr>
        <p:spPr/>
        <p:txBody>
          <a:bodyPr/>
          <a:lstStyle/>
          <a:p>
            <a:fld id="{4D9C7EFC-C3B4-40E1-A059-8DB86DC28319}" type="datetimeFigureOut">
              <a:rPr lang="en-US" smtClean="0"/>
              <a:t>3/6/22</a:t>
            </a:fld>
            <a:endParaRPr lang="en-US"/>
          </a:p>
        </p:txBody>
      </p:sp>
      <p:sp>
        <p:nvSpPr>
          <p:cNvPr id="4" name="Footer Placeholder 3">
            <a:extLst>
              <a:ext uri="{FF2B5EF4-FFF2-40B4-BE49-F238E27FC236}">
                <a16:creationId xmlns:a16="http://schemas.microsoft.com/office/drawing/2014/main" id="{23045DEE-7F4E-4272-9A42-10682EB1AA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19A355-91B9-47F2-8B28-B6266FACC33F}"/>
              </a:ext>
            </a:extLst>
          </p:cNvPr>
          <p:cNvSpPr>
            <a:spLocks noGrp="1"/>
          </p:cNvSpPr>
          <p:nvPr>
            <p:ph type="sldNum" sz="quarter" idx="12"/>
          </p:nvPr>
        </p:nvSpPr>
        <p:spPr/>
        <p:txBody>
          <a:bodyPr/>
          <a:lstStyle/>
          <a:p>
            <a:fld id="{EBD91B80-5474-4100-B6D7-5A53D153C4B1}" type="slidenum">
              <a:rPr lang="en-US" smtClean="0"/>
              <a:t>‹#›</a:t>
            </a:fld>
            <a:endParaRPr lang="en-US"/>
          </a:p>
        </p:txBody>
      </p:sp>
    </p:spTree>
    <p:extLst>
      <p:ext uri="{BB962C8B-B14F-4D97-AF65-F5344CB8AC3E}">
        <p14:creationId xmlns:p14="http://schemas.microsoft.com/office/powerpoint/2010/main" val="1696167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1B2DD6-AE02-4D98-B28C-0CE0F79735D6}"/>
              </a:ext>
            </a:extLst>
          </p:cNvPr>
          <p:cNvSpPr>
            <a:spLocks noGrp="1"/>
          </p:cNvSpPr>
          <p:nvPr>
            <p:ph type="dt" sz="half" idx="10"/>
          </p:nvPr>
        </p:nvSpPr>
        <p:spPr/>
        <p:txBody>
          <a:bodyPr/>
          <a:lstStyle/>
          <a:p>
            <a:fld id="{4D9C7EFC-C3B4-40E1-A059-8DB86DC28319}" type="datetimeFigureOut">
              <a:rPr lang="en-US" smtClean="0"/>
              <a:t>3/6/22</a:t>
            </a:fld>
            <a:endParaRPr lang="en-US"/>
          </a:p>
        </p:txBody>
      </p:sp>
      <p:sp>
        <p:nvSpPr>
          <p:cNvPr id="3" name="Footer Placeholder 2">
            <a:extLst>
              <a:ext uri="{FF2B5EF4-FFF2-40B4-BE49-F238E27FC236}">
                <a16:creationId xmlns:a16="http://schemas.microsoft.com/office/drawing/2014/main" id="{B675B020-D74F-4EA1-9ADE-34CBC09DE3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C8B10A-1A14-4E5D-A8CD-F7289326D840}"/>
              </a:ext>
            </a:extLst>
          </p:cNvPr>
          <p:cNvSpPr>
            <a:spLocks noGrp="1"/>
          </p:cNvSpPr>
          <p:nvPr>
            <p:ph type="sldNum" sz="quarter" idx="12"/>
          </p:nvPr>
        </p:nvSpPr>
        <p:spPr/>
        <p:txBody>
          <a:bodyPr/>
          <a:lstStyle/>
          <a:p>
            <a:fld id="{EBD91B80-5474-4100-B6D7-5A53D153C4B1}" type="slidenum">
              <a:rPr lang="en-US" smtClean="0"/>
              <a:t>‹#›</a:t>
            </a:fld>
            <a:endParaRPr lang="en-US"/>
          </a:p>
        </p:txBody>
      </p:sp>
    </p:spTree>
    <p:extLst>
      <p:ext uri="{BB962C8B-B14F-4D97-AF65-F5344CB8AC3E}">
        <p14:creationId xmlns:p14="http://schemas.microsoft.com/office/powerpoint/2010/main" val="3223756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5A7E-CE16-4CFE-80B8-5F4233B234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39434E-D505-4BB8-A91C-427EB2DAA2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38F176-0AB1-4AAB-A8F4-672F1DCFB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6F5F6F-E02B-4290-B8EE-8E1693921220}"/>
              </a:ext>
            </a:extLst>
          </p:cNvPr>
          <p:cNvSpPr>
            <a:spLocks noGrp="1"/>
          </p:cNvSpPr>
          <p:nvPr>
            <p:ph type="dt" sz="half" idx="10"/>
          </p:nvPr>
        </p:nvSpPr>
        <p:spPr/>
        <p:txBody>
          <a:bodyPr/>
          <a:lstStyle/>
          <a:p>
            <a:fld id="{4D9C7EFC-C3B4-40E1-A059-8DB86DC28319}" type="datetimeFigureOut">
              <a:rPr lang="en-US" smtClean="0"/>
              <a:t>3/6/22</a:t>
            </a:fld>
            <a:endParaRPr lang="en-US"/>
          </a:p>
        </p:txBody>
      </p:sp>
      <p:sp>
        <p:nvSpPr>
          <p:cNvPr id="6" name="Footer Placeholder 5">
            <a:extLst>
              <a:ext uri="{FF2B5EF4-FFF2-40B4-BE49-F238E27FC236}">
                <a16:creationId xmlns:a16="http://schemas.microsoft.com/office/drawing/2014/main" id="{6363AA0B-E1E9-4038-B944-1B7D99B89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F577EF-13DB-4E9E-B904-F7132BD858D2}"/>
              </a:ext>
            </a:extLst>
          </p:cNvPr>
          <p:cNvSpPr>
            <a:spLocks noGrp="1"/>
          </p:cNvSpPr>
          <p:nvPr>
            <p:ph type="sldNum" sz="quarter" idx="12"/>
          </p:nvPr>
        </p:nvSpPr>
        <p:spPr/>
        <p:txBody>
          <a:bodyPr/>
          <a:lstStyle/>
          <a:p>
            <a:fld id="{EBD91B80-5474-4100-B6D7-5A53D153C4B1}" type="slidenum">
              <a:rPr lang="en-US" smtClean="0"/>
              <a:t>‹#›</a:t>
            </a:fld>
            <a:endParaRPr lang="en-US"/>
          </a:p>
        </p:txBody>
      </p:sp>
    </p:spTree>
    <p:extLst>
      <p:ext uri="{BB962C8B-B14F-4D97-AF65-F5344CB8AC3E}">
        <p14:creationId xmlns:p14="http://schemas.microsoft.com/office/powerpoint/2010/main" val="1881530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67D9C-6025-4CF7-99D6-25BF91A1D2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11D812-F849-4B3A-94E9-0BB5B7E2B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159371-0A81-442E-A5E5-193041EBB5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D20546-0114-4E7E-A4CC-7161A41C00E1}"/>
              </a:ext>
            </a:extLst>
          </p:cNvPr>
          <p:cNvSpPr>
            <a:spLocks noGrp="1"/>
          </p:cNvSpPr>
          <p:nvPr>
            <p:ph type="dt" sz="half" idx="10"/>
          </p:nvPr>
        </p:nvSpPr>
        <p:spPr/>
        <p:txBody>
          <a:bodyPr/>
          <a:lstStyle/>
          <a:p>
            <a:fld id="{4D9C7EFC-C3B4-40E1-A059-8DB86DC28319}" type="datetimeFigureOut">
              <a:rPr lang="en-US" smtClean="0"/>
              <a:t>3/6/22</a:t>
            </a:fld>
            <a:endParaRPr lang="en-US"/>
          </a:p>
        </p:txBody>
      </p:sp>
      <p:sp>
        <p:nvSpPr>
          <p:cNvPr id="6" name="Footer Placeholder 5">
            <a:extLst>
              <a:ext uri="{FF2B5EF4-FFF2-40B4-BE49-F238E27FC236}">
                <a16:creationId xmlns:a16="http://schemas.microsoft.com/office/drawing/2014/main" id="{A164F300-FEF0-4231-B5DB-80EA29EA03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C6386E-4BF6-49F3-B94B-EF8CF37704FB}"/>
              </a:ext>
            </a:extLst>
          </p:cNvPr>
          <p:cNvSpPr>
            <a:spLocks noGrp="1"/>
          </p:cNvSpPr>
          <p:nvPr>
            <p:ph type="sldNum" sz="quarter" idx="12"/>
          </p:nvPr>
        </p:nvSpPr>
        <p:spPr/>
        <p:txBody>
          <a:bodyPr/>
          <a:lstStyle/>
          <a:p>
            <a:fld id="{EBD91B80-5474-4100-B6D7-5A53D153C4B1}" type="slidenum">
              <a:rPr lang="en-US" smtClean="0"/>
              <a:t>‹#›</a:t>
            </a:fld>
            <a:endParaRPr lang="en-US"/>
          </a:p>
        </p:txBody>
      </p:sp>
    </p:spTree>
    <p:extLst>
      <p:ext uri="{BB962C8B-B14F-4D97-AF65-F5344CB8AC3E}">
        <p14:creationId xmlns:p14="http://schemas.microsoft.com/office/powerpoint/2010/main" val="251002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92F16E-F2C5-4C17-BCFC-FD7CB82C68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034CC22-8981-48BE-B72B-27C1FE4CFD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B0F4009-1F3D-4604-838B-5853D0BE43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Palatino Linotype" panose="02040502050505030304" pitchFamily="18" charset="0"/>
              </a:defRPr>
            </a:lvl1pPr>
          </a:lstStyle>
          <a:p>
            <a:fld id="{4D9C7EFC-C3B4-40E1-A059-8DB86DC28319}" type="datetimeFigureOut">
              <a:rPr lang="en-US" smtClean="0"/>
              <a:pPr/>
              <a:t>3/6/22</a:t>
            </a:fld>
            <a:endParaRPr lang="en-US" dirty="0"/>
          </a:p>
        </p:txBody>
      </p:sp>
      <p:sp>
        <p:nvSpPr>
          <p:cNvPr id="5" name="Footer Placeholder 4">
            <a:extLst>
              <a:ext uri="{FF2B5EF4-FFF2-40B4-BE49-F238E27FC236}">
                <a16:creationId xmlns:a16="http://schemas.microsoft.com/office/drawing/2014/main" id="{EBAD72F5-8527-49AF-9A17-4CF5AA397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Palatino Linotype" panose="02040502050505030304" pitchFamily="18" charset="0"/>
              </a:defRPr>
            </a:lvl1pPr>
          </a:lstStyle>
          <a:p>
            <a:endParaRPr lang="en-US" dirty="0"/>
          </a:p>
        </p:txBody>
      </p:sp>
      <p:sp>
        <p:nvSpPr>
          <p:cNvPr id="6" name="Slide Number Placeholder 5">
            <a:extLst>
              <a:ext uri="{FF2B5EF4-FFF2-40B4-BE49-F238E27FC236}">
                <a16:creationId xmlns:a16="http://schemas.microsoft.com/office/drawing/2014/main" id="{000D8F8B-0E93-48BB-94A1-828F72CD5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Palatino Linotype" panose="02040502050505030304" pitchFamily="18" charset="0"/>
              </a:defRPr>
            </a:lvl1pPr>
          </a:lstStyle>
          <a:p>
            <a:fld id="{EBD91B80-5474-4100-B6D7-5A53D153C4B1}" type="slidenum">
              <a:rPr lang="en-US" smtClean="0"/>
              <a:pPr/>
              <a:t>‹#›</a:t>
            </a:fld>
            <a:endParaRPr lang="en-US" dirty="0"/>
          </a:p>
        </p:txBody>
      </p:sp>
    </p:spTree>
    <p:extLst>
      <p:ext uri="{BB962C8B-B14F-4D97-AF65-F5344CB8AC3E}">
        <p14:creationId xmlns:p14="http://schemas.microsoft.com/office/powerpoint/2010/main" val="1586937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Palatino Linotype" panose="020405020505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1564-7196-4D71-8AB0-F434BE7F9C00}"/>
              </a:ext>
            </a:extLst>
          </p:cNvPr>
          <p:cNvSpPr>
            <a:spLocks noGrp="1"/>
          </p:cNvSpPr>
          <p:nvPr>
            <p:ph type="ctrTitle"/>
          </p:nvPr>
        </p:nvSpPr>
        <p:spPr/>
        <p:txBody>
          <a:bodyPr/>
          <a:lstStyle/>
          <a:p>
            <a:r>
              <a:rPr lang="en-US" dirty="0" err="1">
                <a:solidFill>
                  <a:srgbClr val="00B0F0"/>
                </a:solidFill>
              </a:rPr>
              <a:t>Ayrık</a:t>
            </a:r>
            <a:r>
              <a:rPr lang="en-US" dirty="0">
                <a:solidFill>
                  <a:srgbClr val="00B0F0"/>
                </a:solidFill>
              </a:rPr>
              <a:t> </a:t>
            </a:r>
            <a:r>
              <a:rPr lang="en-US" dirty="0" err="1">
                <a:solidFill>
                  <a:srgbClr val="00B0F0"/>
                </a:solidFill>
              </a:rPr>
              <a:t>Yapılar</a:t>
            </a:r>
            <a:r>
              <a:rPr lang="en-US" dirty="0">
                <a:solidFill>
                  <a:srgbClr val="00B0F0"/>
                </a:solidFill>
              </a:rPr>
              <a:t> </a:t>
            </a:r>
            <a:r>
              <a:rPr lang="en-US" dirty="0" err="1">
                <a:solidFill>
                  <a:srgbClr val="00B0F0"/>
                </a:solidFill>
              </a:rPr>
              <a:t>Ders</a:t>
            </a:r>
            <a:r>
              <a:rPr lang="en-US" dirty="0">
                <a:solidFill>
                  <a:srgbClr val="00B0F0"/>
                </a:solidFill>
              </a:rPr>
              <a:t> </a:t>
            </a:r>
            <a:r>
              <a:rPr lang="en-US" dirty="0" err="1">
                <a:solidFill>
                  <a:srgbClr val="00B0F0"/>
                </a:solidFill>
              </a:rPr>
              <a:t>Notları</a:t>
            </a:r>
            <a:endParaRPr lang="en-US" dirty="0">
              <a:solidFill>
                <a:srgbClr val="00B0F0"/>
              </a:solidFill>
            </a:endParaRPr>
          </a:p>
        </p:txBody>
      </p:sp>
      <p:sp>
        <p:nvSpPr>
          <p:cNvPr id="3" name="Subtitle 2">
            <a:extLst>
              <a:ext uri="{FF2B5EF4-FFF2-40B4-BE49-F238E27FC236}">
                <a16:creationId xmlns:a16="http://schemas.microsoft.com/office/drawing/2014/main" id="{BE41B961-F245-47C5-8CBE-9D15733FA536}"/>
              </a:ext>
            </a:extLst>
          </p:cNvPr>
          <p:cNvSpPr>
            <a:spLocks noGrp="1"/>
          </p:cNvSpPr>
          <p:nvPr>
            <p:ph type="subTitle" idx="1"/>
          </p:nvPr>
        </p:nvSpPr>
        <p:spPr/>
        <p:txBody>
          <a:bodyPr/>
          <a:lstStyle/>
          <a:p>
            <a:r>
              <a:rPr lang="en-US" dirty="0"/>
              <a:t>Kenan İnce</a:t>
            </a:r>
          </a:p>
          <a:p>
            <a:r>
              <a:rPr lang="en-US" dirty="0"/>
              <a:t>2. </a:t>
            </a:r>
            <a:r>
              <a:rPr lang="en-US" dirty="0" err="1"/>
              <a:t>Hafta</a:t>
            </a:r>
            <a:endParaRPr lang="en-US" dirty="0"/>
          </a:p>
        </p:txBody>
      </p:sp>
    </p:spTree>
    <p:extLst>
      <p:ext uri="{BB962C8B-B14F-4D97-AF65-F5344CB8AC3E}">
        <p14:creationId xmlns:p14="http://schemas.microsoft.com/office/powerpoint/2010/main" val="394865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Mantık</a:t>
            </a:r>
            <a:r>
              <a:rPr lang="en-US" dirty="0">
                <a:solidFill>
                  <a:srgbClr val="00B0F0"/>
                </a:solidFill>
              </a:rPr>
              <a:t> </a:t>
            </a:r>
            <a:r>
              <a:rPr lang="en-US" dirty="0" err="1">
                <a:solidFill>
                  <a:srgbClr val="00B0F0"/>
                </a:solidFill>
              </a:rPr>
              <a:t>Eşdeğer</a:t>
            </a:r>
            <a:endParaRPr lang="en-US" dirty="0">
              <a:solidFill>
                <a:srgbClr val="00B0F0"/>
              </a:solidFill>
            </a:endParaRPr>
          </a:p>
        </p:txBody>
      </p:sp>
      <p:sp>
        <p:nvSpPr>
          <p:cNvPr id="3" name="Content Placeholder 2">
            <a:extLst>
              <a:ext uri="{FF2B5EF4-FFF2-40B4-BE49-F238E27FC236}">
                <a16:creationId xmlns:a16="http://schemas.microsoft.com/office/drawing/2014/main" id="{0C78DBC4-35C0-48FB-93DF-AD76CB220F90}"/>
              </a:ext>
            </a:extLst>
          </p:cNvPr>
          <p:cNvSpPr>
            <a:spLocks noGrp="1"/>
          </p:cNvSpPr>
          <p:nvPr>
            <p:ph idx="1"/>
          </p:nvPr>
        </p:nvSpPr>
        <p:spPr/>
        <p:txBody>
          <a:bodyPr>
            <a:normAutofit/>
          </a:bodyPr>
          <a:lstStyle/>
          <a:p>
            <a:r>
              <a:rPr lang="tr-TR" sz="2400" dirty="0"/>
              <a:t>¬(p → q) ve p ∧¬q</a:t>
            </a:r>
            <a:r>
              <a:rPr lang="en-US" sz="2400" dirty="0"/>
              <a:t> </a:t>
            </a:r>
            <a:r>
              <a:rPr lang="en-US" sz="2400" dirty="0" err="1"/>
              <a:t>önermelernin</a:t>
            </a:r>
            <a:r>
              <a:rPr lang="tr-TR" sz="2400" dirty="0"/>
              <a:t> mantıksal olarak eşdeğer olduğunu gösterin </a:t>
            </a:r>
            <a:endParaRPr lang="en-US" sz="2400" dirty="0"/>
          </a:p>
          <a:p>
            <a:endParaRPr lang="en-US" sz="2400" dirty="0"/>
          </a:p>
          <a:p>
            <a:endParaRPr lang="en-US" sz="2400" dirty="0"/>
          </a:p>
          <a:p>
            <a:endParaRPr lang="en-US" sz="2400" dirty="0"/>
          </a:p>
          <a:p>
            <a:r>
              <a:rPr lang="tr-TR" sz="2400" dirty="0"/>
              <a:t>Bir dizi mantıksal eşdeğerlik geliştirerek ¬(p ∨ (¬p ∧ q)) ve ¬p ∧¬q</a:t>
            </a:r>
            <a:r>
              <a:rPr lang="en-US" sz="2400" dirty="0"/>
              <a:t> </a:t>
            </a:r>
            <a:r>
              <a:rPr lang="en-US" sz="2400" dirty="0" err="1"/>
              <a:t>önermelerinin</a:t>
            </a:r>
            <a:r>
              <a:rPr lang="tr-TR" sz="2400" dirty="0"/>
              <a:t> mantıksal olarak eşdeğer olduğunu gösterin. </a:t>
            </a:r>
            <a:endParaRPr lang="en-US" sz="2400" dirty="0"/>
          </a:p>
        </p:txBody>
      </p:sp>
      <p:pic>
        <p:nvPicPr>
          <p:cNvPr id="6" name="Picture 5">
            <a:extLst>
              <a:ext uri="{FF2B5EF4-FFF2-40B4-BE49-F238E27FC236}">
                <a16:creationId xmlns:a16="http://schemas.microsoft.com/office/drawing/2014/main" id="{E1B25A15-BF1D-4C0A-BE08-9D2107808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657" y="2768547"/>
            <a:ext cx="4324954" cy="762106"/>
          </a:xfrm>
          <a:prstGeom prst="rect">
            <a:avLst/>
          </a:prstGeom>
        </p:spPr>
      </p:pic>
      <p:pic>
        <p:nvPicPr>
          <p:cNvPr id="9" name="Picture 8">
            <a:extLst>
              <a:ext uri="{FF2B5EF4-FFF2-40B4-BE49-F238E27FC236}">
                <a16:creationId xmlns:a16="http://schemas.microsoft.com/office/drawing/2014/main" id="{1719C820-BCC1-41FF-A4C3-0ECAE0D94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668" y="4884080"/>
            <a:ext cx="6315956" cy="1848108"/>
          </a:xfrm>
          <a:prstGeom prst="rect">
            <a:avLst/>
          </a:prstGeom>
        </p:spPr>
      </p:pic>
    </p:spTree>
    <p:extLst>
      <p:ext uri="{BB962C8B-B14F-4D97-AF65-F5344CB8AC3E}">
        <p14:creationId xmlns:p14="http://schemas.microsoft.com/office/powerpoint/2010/main" val="185988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Mantık</a:t>
            </a:r>
            <a:r>
              <a:rPr lang="en-US" dirty="0">
                <a:solidFill>
                  <a:srgbClr val="00B0F0"/>
                </a:solidFill>
              </a:rPr>
              <a:t> </a:t>
            </a:r>
            <a:r>
              <a:rPr lang="en-US" dirty="0" err="1">
                <a:solidFill>
                  <a:srgbClr val="00B0F0"/>
                </a:solidFill>
              </a:rPr>
              <a:t>Eşdeğer</a:t>
            </a:r>
            <a:endParaRPr lang="en-US" dirty="0">
              <a:solidFill>
                <a:srgbClr val="00B0F0"/>
              </a:solidFill>
            </a:endParaRPr>
          </a:p>
        </p:txBody>
      </p:sp>
      <p:sp>
        <p:nvSpPr>
          <p:cNvPr id="3" name="Content Placeholder 2">
            <a:extLst>
              <a:ext uri="{FF2B5EF4-FFF2-40B4-BE49-F238E27FC236}">
                <a16:creationId xmlns:a16="http://schemas.microsoft.com/office/drawing/2014/main" id="{0C78DBC4-35C0-48FB-93DF-AD76CB220F90}"/>
              </a:ext>
            </a:extLst>
          </p:cNvPr>
          <p:cNvSpPr>
            <a:spLocks noGrp="1"/>
          </p:cNvSpPr>
          <p:nvPr>
            <p:ph idx="1"/>
          </p:nvPr>
        </p:nvSpPr>
        <p:spPr/>
        <p:txBody>
          <a:bodyPr>
            <a:normAutofit/>
          </a:bodyPr>
          <a:lstStyle/>
          <a:p>
            <a:r>
              <a:rPr lang="tr-TR" sz="1600" dirty="0"/>
              <a:t>(p ∧ q) → (p ∨ q)</a:t>
            </a:r>
            <a:r>
              <a:rPr lang="en-US" sz="1600" dirty="0"/>
              <a:t> </a:t>
            </a:r>
            <a:r>
              <a:rPr lang="en-US" sz="1600" dirty="0" err="1"/>
              <a:t>önermesinin</a:t>
            </a:r>
            <a:r>
              <a:rPr lang="tr-TR" sz="1600" dirty="0"/>
              <a:t> bir </a:t>
            </a:r>
            <a:r>
              <a:rPr lang="tr-TR" sz="1600" dirty="0" err="1"/>
              <a:t>totoloji</a:t>
            </a:r>
            <a:r>
              <a:rPr lang="tr-TR" sz="1600" dirty="0"/>
              <a:t> olduğunu gösterin.</a:t>
            </a:r>
            <a:endParaRPr lang="en-US" sz="2400" dirty="0"/>
          </a:p>
          <a:p>
            <a:endParaRPr lang="en-US" sz="2400" dirty="0"/>
          </a:p>
          <a:p>
            <a:endParaRPr lang="en-US" sz="2400" dirty="0"/>
          </a:p>
        </p:txBody>
      </p:sp>
      <p:pic>
        <p:nvPicPr>
          <p:cNvPr id="5" name="Picture 4">
            <a:extLst>
              <a:ext uri="{FF2B5EF4-FFF2-40B4-BE49-F238E27FC236}">
                <a16:creationId xmlns:a16="http://schemas.microsoft.com/office/drawing/2014/main" id="{69436BB0-4662-4FB5-A792-6767C73EF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985" y="2238923"/>
            <a:ext cx="6306430" cy="1762371"/>
          </a:xfrm>
          <a:prstGeom prst="rect">
            <a:avLst/>
          </a:prstGeom>
        </p:spPr>
      </p:pic>
    </p:spTree>
    <p:extLst>
      <p:ext uri="{BB962C8B-B14F-4D97-AF65-F5344CB8AC3E}">
        <p14:creationId xmlns:p14="http://schemas.microsoft.com/office/powerpoint/2010/main" val="4021776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Önermesel</a:t>
            </a:r>
            <a:r>
              <a:rPr lang="en-US" dirty="0">
                <a:solidFill>
                  <a:srgbClr val="00B0F0"/>
                </a:solidFill>
              </a:rPr>
              <a:t> </a:t>
            </a:r>
            <a:r>
              <a:rPr lang="en-US" dirty="0" err="1">
                <a:solidFill>
                  <a:srgbClr val="00B0F0"/>
                </a:solidFill>
              </a:rPr>
              <a:t>Karşılanabilirliği</a:t>
            </a:r>
            <a:endParaRPr lang="en-US" dirty="0">
              <a:solidFill>
                <a:srgbClr val="00B0F0"/>
              </a:solidFill>
            </a:endParaRPr>
          </a:p>
        </p:txBody>
      </p:sp>
      <p:sp>
        <p:nvSpPr>
          <p:cNvPr id="3" name="Content Placeholder 2">
            <a:extLst>
              <a:ext uri="{FF2B5EF4-FFF2-40B4-BE49-F238E27FC236}">
                <a16:creationId xmlns:a16="http://schemas.microsoft.com/office/drawing/2014/main" id="{0C78DBC4-35C0-48FB-93DF-AD76CB220F90}"/>
              </a:ext>
            </a:extLst>
          </p:cNvPr>
          <p:cNvSpPr>
            <a:spLocks noGrp="1"/>
          </p:cNvSpPr>
          <p:nvPr>
            <p:ph idx="1"/>
          </p:nvPr>
        </p:nvSpPr>
        <p:spPr/>
        <p:txBody>
          <a:bodyPr>
            <a:normAutofit fontScale="85000" lnSpcReduction="20000"/>
          </a:bodyPr>
          <a:lstStyle/>
          <a:p>
            <a:pPr>
              <a:lnSpc>
                <a:spcPct val="150000"/>
              </a:lnSpc>
            </a:pPr>
            <a:r>
              <a:rPr lang="tr-TR" sz="2400" dirty="0"/>
              <a:t>Bir bileşik önerme, değişkenlerine onu doğru yapan bir doğruluk değerleri ataması varsa, </a:t>
            </a:r>
            <a:r>
              <a:rPr lang="en-US" sz="2400" dirty="0" err="1"/>
              <a:t>karşılanabilirdir</a:t>
            </a:r>
            <a:r>
              <a:rPr lang="tr-TR" sz="2400" dirty="0"/>
              <a:t>.</a:t>
            </a:r>
            <a:endParaRPr lang="en-US" sz="2400" dirty="0"/>
          </a:p>
          <a:p>
            <a:pPr>
              <a:lnSpc>
                <a:spcPct val="150000"/>
              </a:lnSpc>
            </a:pPr>
            <a:r>
              <a:rPr lang="tr-TR" sz="2400" dirty="0"/>
              <a:t>Böyle bir atama olmadığında, yani bileşik önerme, değişkenlerine tüm doğruluk değerleri atamaları için yanlış olduğunda, bileşik önerme </a:t>
            </a:r>
            <a:r>
              <a:rPr lang="en-US" sz="2400" dirty="0" err="1"/>
              <a:t>karşılanabilir</a:t>
            </a:r>
            <a:r>
              <a:rPr lang="en-US" sz="2400" dirty="0"/>
              <a:t> </a:t>
            </a:r>
            <a:r>
              <a:rPr lang="tr-TR" sz="2400" dirty="0"/>
              <a:t>değildir. </a:t>
            </a:r>
            <a:endParaRPr lang="en-US" sz="2400" dirty="0"/>
          </a:p>
          <a:p>
            <a:pPr>
              <a:lnSpc>
                <a:spcPct val="150000"/>
              </a:lnSpc>
            </a:pPr>
            <a:endParaRPr lang="en-US" sz="2400" dirty="0"/>
          </a:p>
          <a:p>
            <a:pPr>
              <a:lnSpc>
                <a:spcPct val="150000"/>
              </a:lnSpc>
            </a:pPr>
            <a:r>
              <a:rPr lang="tr-TR" sz="2400" dirty="0"/>
              <a:t>Bileşik önermelerin her birinin </a:t>
            </a:r>
            <a:r>
              <a:rPr lang="en-US" sz="2400" dirty="0" err="1"/>
              <a:t>karşılanabilir</a:t>
            </a:r>
            <a:r>
              <a:rPr lang="en-US" sz="2400" dirty="0"/>
              <a:t> </a:t>
            </a:r>
            <a:r>
              <a:rPr lang="en-US" sz="2400" dirty="0" err="1"/>
              <a:t>olup</a:t>
            </a:r>
            <a:r>
              <a:rPr lang="en-US" sz="2400" dirty="0"/>
              <a:t> </a:t>
            </a:r>
            <a:r>
              <a:rPr lang="en-US" sz="2400" dirty="0" err="1"/>
              <a:t>olmadığını</a:t>
            </a:r>
            <a:r>
              <a:rPr lang="en-US" sz="2400" dirty="0"/>
              <a:t> </a:t>
            </a:r>
            <a:r>
              <a:rPr lang="en-US" sz="2400" dirty="0" err="1"/>
              <a:t>görteriniz</a:t>
            </a:r>
            <a:r>
              <a:rPr lang="en-US" sz="2400" dirty="0"/>
              <a:t>.</a:t>
            </a:r>
          </a:p>
          <a:p>
            <a:pPr lvl="1">
              <a:lnSpc>
                <a:spcPct val="150000"/>
              </a:lnSpc>
            </a:pPr>
            <a:r>
              <a:rPr lang="tr-TR" dirty="0"/>
              <a:t>(p ∨¬q) ∧ (q ∨¬r) ∧ (r ∨¬p)</a:t>
            </a:r>
            <a:endParaRPr lang="en-US" dirty="0"/>
          </a:p>
          <a:p>
            <a:pPr lvl="1">
              <a:lnSpc>
                <a:spcPct val="150000"/>
              </a:lnSpc>
            </a:pPr>
            <a:r>
              <a:rPr lang="tr-TR" dirty="0"/>
              <a:t>(p ∨ q ∨ r) ∧ (¬p ∨¬q ∨¬r)</a:t>
            </a:r>
            <a:endParaRPr lang="en-US" dirty="0"/>
          </a:p>
          <a:p>
            <a:pPr lvl="1">
              <a:lnSpc>
                <a:spcPct val="150000"/>
              </a:lnSpc>
            </a:pPr>
            <a:r>
              <a:rPr lang="tr-TR" dirty="0"/>
              <a:t>(p∨¬q) ∧ (q ∨¬r) ∧ (r ∨¬p) ∧ (p ∨ q ∨ r) ∧ (¬p ∨¬q ∨¬r</a:t>
            </a:r>
            <a:r>
              <a:rPr lang="en-US" dirty="0"/>
              <a:t>)</a:t>
            </a:r>
          </a:p>
          <a:p>
            <a:pPr lvl="1">
              <a:lnSpc>
                <a:spcPct val="150000"/>
              </a:lnSpc>
            </a:pPr>
            <a:endParaRPr lang="en-US" dirty="0"/>
          </a:p>
        </p:txBody>
      </p:sp>
    </p:spTree>
    <p:extLst>
      <p:ext uri="{BB962C8B-B14F-4D97-AF65-F5344CB8AC3E}">
        <p14:creationId xmlns:p14="http://schemas.microsoft.com/office/powerpoint/2010/main" val="2913529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Yüklemler</a:t>
            </a:r>
            <a:r>
              <a:rPr lang="en-US" dirty="0">
                <a:solidFill>
                  <a:srgbClr val="00B0F0"/>
                </a:solidFill>
              </a:rPr>
              <a:t> </a:t>
            </a:r>
            <a:r>
              <a:rPr lang="en-US" dirty="0" err="1">
                <a:solidFill>
                  <a:srgbClr val="00B0F0"/>
                </a:solidFill>
              </a:rPr>
              <a:t>ve</a:t>
            </a:r>
            <a:r>
              <a:rPr lang="en-US" dirty="0">
                <a:solidFill>
                  <a:srgbClr val="00B0F0"/>
                </a:solidFill>
              </a:rPr>
              <a:t> </a:t>
            </a:r>
            <a:r>
              <a:rPr lang="en-US" dirty="0" err="1">
                <a:solidFill>
                  <a:srgbClr val="00B0F0"/>
                </a:solidFill>
              </a:rPr>
              <a:t>Niceleyiciler</a:t>
            </a:r>
            <a:endParaRPr lang="en-US" dirty="0">
              <a:solidFill>
                <a:srgbClr val="00B0F0"/>
              </a:solidFill>
            </a:endParaRPr>
          </a:p>
        </p:txBody>
      </p:sp>
      <p:sp>
        <p:nvSpPr>
          <p:cNvPr id="3" name="Content Placeholder 2">
            <a:extLst>
              <a:ext uri="{FF2B5EF4-FFF2-40B4-BE49-F238E27FC236}">
                <a16:creationId xmlns:a16="http://schemas.microsoft.com/office/drawing/2014/main" id="{0C78DBC4-35C0-48FB-93DF-AD76CB220F90}"/>
              </a:ext>
            </a:extLst>
          </p:cNvPr>
          <p:cNvSpPr>
            <a:spLocks noGrp="1"/>
          </p:cNvSpPr>
          <p:nvPr>
            <p:ph idx="1"/>
          </p:nvPr>
        </p:nvSpPr>
        <p:spPr/>
        <p:txBody>
          <a:bodyPr>
            <a:normAutofit/>
          </a:bodyPr>
          <a:lstStyle/>
          <a:p>
            <a:pPr>
              <a:lnSpc>
                <a:spcPct val="150000"/>
              </a:lnSpc>
            </a:pPr>
            <a:r>
              <a:rPr lang="tr-TR" sz="2400" dirty="0"/>
              <a:t>Önerme mantığı, matematikte ve doğal dilde tüm ifadelerin anlamını yeterince ifade edemez. </a:t>
            </a:r>
            <a:endParaRPr lang="en-US" sz="2400" dirty="0"/>
          </a:p>
          <a:p>
            <a:pPr>
              <a:lnSpc>
                <a:spcPct val="150000"/>
              </a:lnSpc>
            </a:pPr>
            <a:endParaRPr lang="en-US" sz="2400" dirty="0"/>
          </a:p>
          <a:p>
            <a:pPr>
              <a:lnSpc>
                <a:spcPct val="150000"/>
              </a:lnSpc>
            </a:pPr>
            <a:r>
              <a:rPr lang="tr-TR" sz="2400" dirty="0"/>
              <a:t>Bu bölümde yüklem mantığı adı verilen daha güçlü bir mantık türünü tanıtacağız. </a:t>
            </a:r>
            <a:endParaRPr lang="en-US" sz="2400" dirty="0"/>
          </a:p>
        </p:txBody>
      </p:sp>
    </p:spTree>
    <p:extLst>
      <p:ext uri="{BB962C8B-B14F-4D97-AF65-F5344CB8AC3E}">
        <p14:creationId xmlns:p14="http://schemas.microsoft.com/office/powerpoint/2010/main" val="2351702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Yüklem</a:t>
            </a:r>
            <a:r>
              <a:rPr lang="en-US" dirty="0">
                <a:solidFill>
                  <a:srgbClr val="00B0F0"/>
                </a:solidFill>
              </a:rPr>
              <a:t> </a:t>
            </a:r>
            <a:r>
              <a:rPr lang="en-US" dirty="0" err="1">
                <a:solidFill>
                  <a:srgbClr val="00B0F0"/>
                </a:solidFill>
              </a:rPr>
              <a:t>Mantığı</a:t>
            </a:r>
            <a:endParaRPr lang="en-US" dirty="0">
              <a:solidFill>
                <a:srgbClr val="00B0F0"/>
              </a:solidFill>
            </a:endParaRPr>
          </a:p>
        </p:txBody>
      </p:sp>
      <p:sp>
        <p:nvSpPr>
          <p:cNvPr id="3" name="Content Placeholder 2">
            <a:extLst>
              <a:ext uri="{FF2B5EF4-FFF2-40B4-BE49-F238E27FC236}">
                <a16:creationId xmlns:a16="http://schemas.microsoft.com/office/drawing/2014/main" id="{0C78DBC4-35C0-48FB-93DF-AD76CB220F90}"/>
              </a:ext>
            </a:extLst>
          </p:cNvPr>
          <p:cNvSpPr>
            <a:spLocks noGrp="1"/>
          </p:cNvSpPr>
          <p:nvPr>
            <p:ph idx="1"/>
          </p:nvPr>
        </p:nvSpPr>
        <p:spPr/>
        <p:txBody>
          <a:bodyPr>
            <a:normAutofit/>
          </a:bodyPr>
          <a:lstStyle/>
          <a:p>
            <a:pPr>
              <a:lnSpc>
                <a:spcPct val="150000"/>
              </a:lnSpc>
            </a:pPr>
            <a:r>
              <a:rPr lang="en-US" sz="1800" dirty="0" err="1"/>
              <a:t>Doğruluğu</a:t>
            </a:r>
            <a:r>
              <a:rPr lang="en-US" sz="1800" dirty="0"/>
              <a:t> </a:t>
            </a:r>
            <a:r>
              <a:rPr lang="en-US" sz="1800" dirty="0" err="1"/>
              <a:t>ya</a:t>
            </a:r>
            <a:r>
              <a:rPr lang="en-US" sz="1800" dirty="0"/>
              <a:t> da </a:t>
            </a:r>
            <a:r>
              <a:rPr lang="en-US" sz="1800" dirty="0" err="1"/>
              <a:t>yanlışlığı</a:t>
            </a:r>
            <a:r>
              <a:rPr lang="en-US" sz="1800" dirty="0"/>
              <a:t> </a:t>
            </a:r>
            <a:r>
              <a:rPr lang="en-US" sz="1800" dirty="0" err="1"/>
              <a:t>duruma</a:t>
            </a:r>
            <a:r>
              <a:rPr lang="en-US" sz="1800" dirty="0"/>
              <a:t> </a:t>
            </a:r>
            <a:r>
              <a:rPr lang="en-US" sz="1800" dirty="0" err="1"/>
              <a:t>göre</a:t>
            </a:r>
            <a:r>
              <a:rPr lang="en-US" sz="1800" dirty="0"/>
              <a:t> </a:t>
            </a:r>
            <a:r>
              <a:rPr lang="en-US" sz="1800" dirty="0" err="1"/>
              <a:t>değişen</a:t>
            </a:r>
            <a:r>
              <a:rPr lang="en-US" sz="1800" dirty="0"/>
              <a:t> </a:t>
            </a:r>
            <a:r>
              <a:rPr lang="en-US" sz="1800" dirty="0" err="1"/>
              <a:t>ifadelerdir</a:t>
            </a:r>
            <a:endParaRPr lang="en-US" sz="1800" dirty="0"/>
          </a:p>
          <a:p>
            <a:pPr lvl="1">
              <a:lnSpc>
                <a:spcPct val="150000"/>
              </a:lnSpc>
            </a:pPr>
            <a:r>
              <a:rPr lang="en-US" sz="1800" dirty="0"/>
              <a:t>X&gt;3</a:t>
            </a:r>
          </a:p>
          <a:p>
            <a:pPr lvl="1">
              <a:lnSpc>
                <a:spcPct val="150000"/>
              </a:lnSpc>
            </a:pPr>
            <a:r>
              <a:rPr lang="en-US" sz="1800" dirty="0"/>
              <a:t>X=y+3</a:t>
            </a:r>
          </a:p>
          <a:p>
            <a:pPr lvl="1">
              <a:lnSpc>
                <a:spcPct val="150000"/>
              </a:lnSpc>
            </a:pPr>
            <a:r>
              <a:rPr lang="en-US" sz="1800" dirty="0"/>
              <a:t>…</a:t>
            </a:r>
          </a:p>
          <a:p>
            <a:pPr>
              <a:lnSpc>
                <a:spcPct val="150000"/>
              </a:lnSpc>
            </a:pPr>
            <a:endParaRPr lang="en-US" sz="1800" dirty="0"/>
          </a:p>
          <a:p>
            <a:pPr>
              <a:lnSpc>
                <a:spcPct val="150000"/>
              </a:lnSpc>
            </a:pPr>
            <a:r>
              <a:rPr lang="tr-TR" sz="1800" dirty="0"/>
              <a:t>R(x, y, z)'</a:t>
            </a:r>
            <a:r>
              <a:rPr lang="tr-TR" sz="1800" dirty="0" err="1"/>
              <a:t>nin</a:t>
            </a:r>
            <a:r>
              <a:rPr lang="tr-TR" sz="1800" dirty="0"/>
              <a:t> "x + y = z" ifadesini gösterme</a:t>
            </a:r>
            <a:r>
              <a:rPr lang="en-US" sz="1800" dirty="0" err="1"/>
              <a:t>ktedir</a:t>
            </a:r>
            <a:r>
              <a:rPr lang="tr-TR" sz="1800" dirty="0"/>
              <a:t>. R(1, 2, 3) ve R(0, 0, 1) önermelerinin doğruluk değerleri nelerdir? </a:t>
            </a:r>
            <a:endParaRPr lang="en-US" sz="1800" dirty="0"/>
          </a:p>
          <a:p>
            <a:pPr>
              <a:lnSpc>
                <a:spcPct val="150000"/>
              </a:lnSpc>
            </a:pPr>
            <a:endParaRPr lang="en-US" sz="1800" dirty="0"/>
          </a:p>
        </p:txBody>
      </p:sp>
    </p:spTree>
    <p:extLst>
      <p:ext uri="{BB962C8B-B14F-4D97-AF65-F5344CB8AC3E}">
        <p14:creationId xmlns:p14="http://schemas.microsoft.com/office/powerpoint/2010/main" val="2377260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sz="4400" dirty="0" err="1">
                <a:solidFill>
                  <a:srgbClr val="00B0F0"/>
                </a:solidFill>
              </a:rPr>
              <a:t>Önkoşullar</a:t>
            </a:r>
            <a:r>
              <a:rPr lang="en-US" sz="4400" dirty="0">
                <a:solidFill>
                  <a:srgbClr val="00B0F0"/>
                </a:solidFill>
              </a:rPr>
              <a:t> </a:t>
            </a:r>
            <a:r>
              <a:rPr lang="en-US" sz="4400" dirty="0" err="1">
                <a:solidFill>
                  <a:srgbClr val="00B0F0"/>
                </a:solidFill>
              </a:rPr>
              <a:t>ve</a:t>
            </a:r>
            <a:r>
              <a:rPr lang="en-US" sz="4400" dirty="0">
                <a:solidFill>
                  <a:srgbClr val="00B0F0"/>
                </a:solidFill>
              </a:rPr>
              <a:t> </a:t>
            </a:r>
            <a:r>
              <a:rPr lang="en-US" sz="4400" dirty="0" err="1">
                <a:solidFill>
                  <a:srgbClr val="00B0F0"/>
                </a:solidFill>
              </a:rPr>
              <a:t>Sonkoşullar</a:t>
            </a:r>
            <a:endParaRPr lang="en-US" dirty="0">
              <a:solidFill>
                <a:srgbClr val="00B0F0"/>
              </a:solidFill>
            </a:endParaRPr>
          </a:p>
        </p:txBody>
      </p:sp>
      <p:sp>
        <p:nvSpPr>
          <p:cNvPr id="3" name="Content Placeholder 2">
            <a:extLst>
              <a:ext uri="{FF2B5EF4-FFF2-40B4-BE49-F238E27FC236}">
                <a16:creationId xmlns:a16="http://schemas.microsoft.com/office/drawing/2014/main" id="{0C78DBC4-35C0-48FB-93DF-AD76CB220F90}"/>
              </a:ext>
            </a:extLst>
          </p:cNvPr>
          <p:cNvSpPr>
            <a:spLocks noGrp="1"/>
          </p:cNvSpPr>
          <p:nvPr>
            <p:ph idx="1"/>
          </p:nvPr>
        </p:nvSpPr>
        <p:spPr/>
        <p:txBody>
          <a:bodyPr>
            <a:normAutofit fontScale="92500"/>
          </a:bodyPr>
          <a:lstStyle/>
          <a:p>
            <a:pPr>
              <a:lnSpc>
                <a:spcPct val="150000"/>
              </a:lnSpc>
            </a:pPr>
            <a:r>
              <a:rPr lang="tr-TR" sz="2400" dirty="0"/>
              <a:t>Tahminler ayrıca bilgisayar programlarının doğruluğunu belirlemek, yani bilgisayar programlarının geçerli girdi verildiğinde her zaman istenen çıktıyı ürettiğini göstermek için kullanılır. (Bir bilgisayar programının doğruluğu sağlanmadıkça, her giriş değeri test edilmedikçe, hiçbir test miktarının tüm girdi değerleri için istenen çıktıyı ürettiğini gösteremeyeceğini unutmayın.) </a:t>
            </a:r>
            <a:endParaRPr lang="en-US" sz="2400" dirty="0"/>
          </a:p>
          <a:p>
            <a:pPr>
              <a:lnSpc>
                <a:spcPct val="150000"/>
              </a:lnSpc>
            </a:pPr>
            <a:r>
              <a:rPr lang="tr-TR" sz="2400" dirty="0"/>
              <a:t>Geçerli girdiyi tanımlayan ifadeler ön koşullar olarak bilinir ve program çalıştığında çıktının karşılaması gereken koşullar, son koşullar olarak bilinir. </a:t>
            </a:r>
          </a:p>
          <a:p>
            <a:pPr>
              <a:lnSpc>
                <a:spcPct val="150000"/>
              </a:lnSpc>
            </a:pPr>
            <a:r>
              <a:rPr lang="tr-TR" sz="2400" dirty="0"/>
              <a:t>İki değişkenin yer değiştirme örneği</a:t>
            </a:r>
            <a:endParaRPr lang="en-US" sz="2400" dirty="0"/>
          </a:p>
        </p:txBody>
      </p:sp>
    </p:spTree>
    <p:extLst>
      <p:ext uri="{BB962C8B-B14F-4D97-AF65-F5344CB8AC3E}">
        <p14:creationId xmlns:p14="http://schemas.microsoft.com/office/powerpoint/2010/main" val="2654668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Niceleme</a:t>
            </a:r>
            <a:endParaRPr lang="en-US" dirty="0">
              <a:solidFill>
                <a:srgbClr val="00B0F0"/>
              </a:solidFill>
            </a:endParaRPr>
          </a:p>
        </p:txBody>
      </p:sp>
      <p:sp>
        <p:nvSpPr>
          <p:cNvPr id="3" name="Content Placeholder 2">
            <a:extLst>
              <a:ext uri="{FF2B5EF4-FFF2-40B4-BE49-F238E27FC236}">
                <a16:creationId xmlns:a16="http://schemas.microsoft.com/office/drawing/2014/main" id="{0C78DBC4-35C0-48FB-93DF-AD76CB220F90}"/>
              </a:ext>
            </a:extLst>
          </p:cNvPr>
          <p:cNvSpPr>
            <a:spLocks noGrp="1"/>
          </p:cNvSpPr>
          <p:nvPr>
            <p:ph idx="1"/>
          </p:nvPr>
        </p:nvSpPr>
        <p:spPr/>
        <p:txBody>
          <a:bodyPr>
            <a:normAutofit/>
          </a:bodyPr>
          <a:lstStyle/>
          <a:p>
            <a:pPr>
              <a:lnSpc>
                <a:spcPct val="150000"/>
              </a:lnSpc>
            </a:pPr>
            <a:r>
              <a:rPr lang="tr-TR" sz="2000" dirty="0"/>
              <a:t>Niceleme, bir yüklemin bir dizi öğe üzerinde ne kadar doğru olduğunu ifade eder. </a:t>
            </a:r>
            <a:r>
              <a:rPr lang="en-US" sz="2000" dirty="0"/>
              <a:t>H</a:t>
            </a:r>
            <a:r>
              <a:rPr lang="tr-TR" sz="2000" dirty="0" err="1"/>
              <a:t>epsi</a:t>
            </a:r>
            <a:r>
              <a:rPr lang="tr-TR" sz="2000" dirty="0"/>
              <a:t>, bazıları, çoğu, hiçbiri ve az sözcükleri nicelemelerde kullanılır. </a:t>
            </a:r>
            <a:endParaRPr lang="en-US" sz="2000" dirty="0"/>
          </a:p>
          <a:p>
            <a:pPr>
              <a:lnSpc>
                <a:spcPct val="150000"/>
              </a:lnSpc>
            </a:pPr>
            <a:r>
              <a:rPr lang="tr-TR" sz="2000" dirty="0"/>
              <a:t>Burada iki tür </a:t>
            </a:r>
            <a:r>
              <a:rPr lang="tr-TR" sz="2000" dirty="0" err="1"/>
              <a:t>nicelleştirmeye</a:t>
            </a:r>
            <a:r>
              <a:rPr lang="tr-TR" sz="2000" dirty="0"/>
              <a:t> odaklanacağız: </a:t>
            </a:r>
            <a:endParaRPr lang="en-US" sz="2000" dirty="0"/>
          </a:p>
          <a:p>
            <a:pPr lvl="1">
              <a:lnSpc>
                <a:spcPct val="150000"/>
              </a:lnSpc>
            </a:pPr>
            <a:r>
              <a:rPr lang="tr-TR" sz="1600" dirty="0"/>
              <a:t>bize bir yüklemin incelenen her öğe için doğru olduğunu söyleyen </a:t>
            </a:r>
            <a:r>
              <a:rPr lang="tr-TR" sz="1600" b="1" dirty="0"/>
              <a:t>evrensel niceleme </a:t>
            </a:r>
            <a:r>
              <a:rPr lang="tr-TR" sz="1600" dirty="0"/>
              <a:t>ve </a:t>
            </a:r>
            <a:endParaRPr lang="en-US" sz="1600" dirty="0"/>
          </a:p>
          <a:p>
            <a:pPr lvl="1">
              <a:lnSpc>
                <a:spcPct val="150000"/>
              </a:lnSpc>
            </a:pPr>
            <a:r>
              <a:rPr lang="tr-TR" sz="1600" dirty="0"/>
              <a:t>bize yüklemin doğru olduğu göz önünde bulundurulan bir veya daha fazla öğe olduğunu söyleyen </a:t>
            </a:r>
            <a:r>
              <a:rPr lang="tr-TR" sz="1600" b="1" dirty="0"/>
              <a:t>varoluşsal niceleme</a:t>
            </a:r>
            <a:r>
              <a:rPr lang="tr-TR" sz="1600" dirty="0"/>
              <a:t>. </a:t>
            </a:r>
            <a:endParaRPr lang="en-US" sz="1600" dirty="0"/>
          </a:p>
          <a:p>
            <a:pPr>
              <a:lnSpc>
                <a:spcPct val="150000"/>
              </a:lnSpc>
            </a:pPr>
            <a:r>
              <a:rPr lang="tr-TR" sz="2000" dirty="0"/>
              <a:t>Yüklemler ve niceleyicilerle ilgilenen mantık alanına </a:t>
            </a:r>
            <a:r>
              <a:rPr lang="tr-TR" sz="2000" b="1" dirty="0"/>
              <a:t>yüklem hesabı </a:t>
            </a:r>
            <a:r>
              <a:rPr lang="tr-TR" sz="2000" dirty="0"/>
              <a:t>denir.</a:t>
            </a:r>
            <a:endParaRPr lang="en-US" sz="2000" dirty="0"/>
          </a:p>
        </p:txBody>
      </p:sp>
    </p:spTree>
    <p:extLst>
      <p:ext uri="{BB962C8B-B14F-4D97-AF65-F5344CB8AC3E}">
        <p14:creationId xmlns:p14="http://schemas.microsoft.com/office/powerpoint/2010/main" val="1282199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Evrensel</a:t>
            </a:r>
            <a:r>
              <a:rPr lang="en-US" dirty="0">
                <a:solidFill>
                  <a:srgbClr val="00B0F0"/>
                </a:solidFill>
              </a:rPr>
              <a:t> </a:t>
            </a:r>
            <a:r>
              <a:rPr lang="en-US" dirty="0" err="1">
                <a:solidFill>
                  <a:srgbClr val="00B0F0"/>
                </a:solidFill>
              </a:rPr>
              <a:t>Niceleyiciler</a:t>
            </a:r>
            <a:endParaRPr lang="en-US" dirty="0">
              <a:solidFill>
                <a:srgbClr val="00B0F0"/>
              </a:solidFill>
            </a:endParaRPr>
          </a:p>
        </p:txBody>
      </p:sp>
      <p:sp>
        <p:nvSpPr>
          <p:cNvPr id="3" name="Content Placeholder 2">
            <a:extLst>
              <a:ext uri="{FF2B5EF4-FFF2-40B4-BE49-F238E27FC236}">
                <a16:creationId xmlns:a16="http://schemas.microsoft.com/office/drawing/2014/main" id="{0C78DBC4-35C0-48FB-93DF-AD76CB220F90}"/>
              </a:ext>
            </a:extLst>
          </p:cNvPr>
          <p:cNvSpPr>
            <a:spLocks noGrp="1"/>
          </p:cNvSpPr>
          <p:nvPr>
            <p:ph idx="1"/>
          </p:nvPr>
        </p:nvSpPr>
        <p:spPr/>
        <p:txBody>
          <a:bodyPr>
            <a:normAutofit/>
          </a:bodyPr>
          <a:lstStyle/>
          <a:p>
            <a:pPr>
              <a:lnSpc>
                <a:spcPct val="150000"/>
              </a:lnSpc>
            </a:pPr>
            <a:r>
              <a:rPr lang="tr-TR" sz="2000" dirty="0"/>
              <a:t>Birçok matematiksel ifade, bir özelliğin belirli bir alandaki bir değişkenin tüm değerleri için doğru olduğunu iddia eder, buna söylem alanı – Domain of </a:t>
            </a:r>
            <a:r>
              <a:rPr lang="tr-TR" sz="2000" dirty="0" err="1"/>
              <a:t>discourse</a:t>
            </a:r>
            <a:r>
              <a:rPr lang="tr-TR" sz="2000" dirty="0"/>
              <a:t> (veya söylem evreni – </a:t>
            </a:r>
            <a:r>
              <a:rPr lang="tr-TR" sz="2000" dirty="0" err="1"/>
              <a:t>universe</a:t>
            </a:r>
            <a:r>
              <a:rPr lang="tr-TR" sz="2000" dirty="0"/>
              <a:t> of </a:t>
            </a:r>
            <a:r>
              <a:rPr lang="tr-TR" sz="2000" dirty="0" err="1"/>
              <a:t>discourse</a:t>
            </a:r>
            <a:r>
              <a:rPr lang="tr-TR" sz="2000" dirty="0"/>
              <a:t>) denir ve genellikle sadece alan (domain) olarak adlandırılır. </a:t>
            </a:r>
          </a:p>
          <a:p>
            <a:pPr>
              <a:lnSpc>
                <a:spcPct val="150000"/>
              </a:lnSpc>
            </a:pPr>
            <a:r>
              <a:rPr lang="tr-TR" sz="2000" dirty="0"/>
              <a:t>P(x)'in evrensel nicelemesi şu ifadedir: </a:t>
            </a:r>
          </a:p>
          <a:p>
            <a:pPr lvl="1">
              <a:lnSpc>
                <a:spcPct val="150000"/>
              </a:lnSpc>
            </a:pPr>
            <a:r>
              <a:rPr lang="tr-TR" sz="1600" dirty="0"/>
              <a:t>Alandaki tüm x değerleri için P (x).</a:t>
            </a:r>
          </a:p>
          <a:p>
            <a:pPr lvl="1">
              <a:lnSpc>
                <a:spcPct val="150000"/>
              </a:lnSpc>
            </a:pPr>
            <a:r>
              <a:rPr lang="tr-TR" sz="1600" dirty="0"/>
              <a:t>∀</a:t>
            </a:r>
            <a:r>
              <a:rPr lang="tr-TR" sz="1600" dirty="0" err="1"/>
              <a:t>xP</a:t>
            </a:r>
            <a:r>
              <a:rPr lang="tr-TR" sz="1600" dirty="0"/>
              <a:t>(x) gösterimi, P(x)'in evrensel niceliğini belirtir. Burada ∀ evrensel niceleyici olarak adlandırılır. ∀</a:t>
            </a:r>
            <a:r>
              <a:rPr lang="tr-TR" sz="1600" dirty="0" err="1"/>
              <a:t>xP</a:t>
            </a:r>
            <a:r>
              <a:rPr lang="tr-TR" sz="1600" dirty="0"/>
              <a:t> (x)'i “tüm </a:t>
            </a:r>
            <a:r>
              <a:rPr lang="tr-TR" sz="1600" dirty="0" err="1"/>
              <a:t>xP</a:t>
            </a:r>
            <a:r>
              <a:rPr lang="tr-TR" sz="1600" dirty="0"/>
              <a:t> (x) için” veya “her </a:t>
            </a:r>
            <a:r>
              <a:rPr lang="tr-TR" sz="1600" dirty="0" err="1"/>
              <a:t>xP</a:t>
            </a:r>
            <a:r>
              <a:rPr lang="tr-TR" sz="1600" dirty="0"/>
              <a:t> (x) için” olarak okuruz. P(x)'in yanlış olduğu bir elemana ∀</a:t>
            </a:r>
            <a:r>
              <a:rPr lang="tr-TR" sz="1600" dirty="0" err="1"/>
              <a:t>xP</a:t>
            </a:r>
            <a:r>
              <a:rPr lang="tr-TR" sz="1600" dirty="0"/>
              <a:t>(x)'in karşı örneği denir. </a:t>
            </a:r>
            <a:endParaRPr lang="en-US" sz="1600" dirty="0"/>
          </a:p>
        </p:txBody>
      </p:sp>
    </p:spTree>
    <p:extLst>
      <p:ext uri="{BB962C8B-B14F-4D97-AF65-F5344CB8AC3E}">
        <p14:creationId xmlns:p14="http://schemas.microsoft.com/office/powerpoint/2010/main" val="1235589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Evrensel</a:t>
            </a:r>
            <a:r>
              <a:rPr lang="en-US" dirty="0">
                <a:solidFill>
                  <a:srgbClr val="00B0F0"/>
                </a:solidFill>
              </a:rPr>
              <a:t> </a:t>
            </a:r>
            <a:r>
              <a:rPr lang="en-US" dirty="0" err="1">
                <a:solidFill>
                  <a:srgbClr val="00B0F0"/>
                </a:solidFill>
              </a:rPr>
              <a:t>Niceleyiciler</a:t>
            </a:r>
            <a:endParaRPr lang="en-US" dirty="0">
              <a:solidFill>
                <a:srgbClr val="00B0F0"/>
              </a:solidFill>
            </a:endParaRPr>
          </a:p>
        </p:txBody>
      </p:sp>
      <p:sp>
        <p:nvSpPr>
          <p:cNvPr id="3" name="Content Placeholder 2">
            <a:extLst>
              <a:ext uri="{FF2B5EF4-FFF2-40B4-BE49-F238E27FC236}">
                <a16:creationId xmlns:a16="http://schemas.microsoft.com/office/drawing/2014/main" id="{0C78DBC4-35C0-48FB-93DF-AD76CB220F90}"/>
              </a:ext>
            </a:extLst>
          </p:cNvPr>
          <p:cNvSpPr>
            <a:spLocks noGrp="1"/>
          </p:cNvSpPr>
          <p:nvPr>
            <p:ph idx="1"/>
          </p:nvPr>
        </p:nvSpPr>
        <p:spPr/>
        <p:txBody>
          <a:bodyPr>
            <a:normAutofit/>
          </a:bodyPr>
          <a:lstStyle/>
          <a:p>
            <a:pPr>
              <a:lnSpc>
                <a:spcPct val="150000"/>
              </a:lnSpc>
            </a:pPr>
            <a:r>
              <a:rPr lang="tr-TR" sz="1600" dirty="0"/>
              <a:t>Birçok matematiksel ifade, bir özelliğin belirli bir alandaki bir değişkenin tüm değerleri için doğru olduğunu iddia eder, buna söylem alanı – Domain of </a:t>
            </a:r>
            <a:r>
              <a:rPr lang="tr-TR" sz="1600" dirty="0" err="1"/>
              <a:t>discourse</a:t>
            </a:r>
            <a:r>
              <a:rPr lang="tr-TR" sz="1600" dirty="0"/>
              <a:t> (veya söylem evreni – </a:t>
            </a:r>
            <a:r>
              <a:rPr lang="tr-TR" sz="1600" dirty="0" err="1"/>
              <a:t>universe</a:t>
            </a:r>
            <a:r>
              <a:rPr lang="tr-TR" sz="1600" dirty="0"/>
              <a:t> of </a:t>
            </a:r>
            <a:r>
              <a:rPr lang="tr-TR" sz="1600" dirty="0" err="1"/>
              <a:t>discourse</a:t>
            </a:r>
            <a:r>
              <a:rPr lang="tr-TR" sz="1600" dirty="0"/>
              <a:t>) denir ve genellikle sadece alan (domain) olarak adlandırılır. </a:t>
            </a:r>
          </a:p>
          <a:p>
            <a:pPr>
              <a:lnSpc>
                <a:spcPct val="150000"/>
              </a:lnSpc>
            </a:pPr>
            <a:r>
              <a:rPr lang="tr-TR" sz="1600" dirty="0"/>
              <a:t>P(x)'in evrensel nicelemesi şu ifadedir: </a:t>
            </a:r>
          </a:p>
          <a:p>
            <a:pPr lvl="1">
              <a:lnSpc>
                <a:spcPct val="150000"/>
              </a:lnSpc>
            </a:pPr>
            <a:r>
              <a:rPr lang="tr-TR" sz="1600" dirty="0"/>
              <a:t>Alandaki tüm x değerleri için P (x).</a:t>
            </a:r>
          </a:p>
          <a:p>
            <a:pPr lvl="1">
              <a:lnSpc>
                <a:spcPct val="150000"/>
              </a:lnSpc>
            </a:pPr>
            <a:r>
              <a:rPr lang="tr-TR" sz="1600" dirty="0"/>
              <a:t>∀</a:t>
            </a:r>
            <a:r>
              <a:rPr lang="tr-TR" sz="1600" dirty="0" err="1"/>
              <a:t>xP</a:t>
            </a:r>
            <a:r>
              <a:rPr lang="tr-TR" sz="1600" dirty="0"/>
              <a:t>(x) gösterimi, P(x)'in evrensel niceliğini belirtir. Burada ∀ evrensel niceleyici olarak adlandırılır. ∀</a:t>
            </a:r>
            <a:r>
              <a:rPr lang="tr-TR" sz="1600" dirty="0" err="1"/>
              <a:t>xP</a:t>
            </a:r>
            <a:r>
              <a:rPr lang="tr-TR" sz="1600" dirty="0"/>
              <a:t> (x)'i “tüm </a:t>
            </a:r>
            <a:r>
              <a:rPr lang="tr-TR" sz="1600" dirty="0" err="1"/>
              <a:t>xP</a:t>
            </a:r>
            <a:r>
              <a:rPr lang="tr-TR" sz="1600" dirty="0"/>
              <a:t> (x) için” veya “her </a:t>
            </a:r>
            <a:r>
              <a:rPr lang="tr-TR" sz="1600" dirty="0" err="1"/>
              <a:t>xP</a:t>
            </a:r>
            <a:r>
              <a:rPr lang="tr-TR" sz="1600" dirty="0"/>
              <a:t> (x) için” olarak okuruz. P(x)'in yanlış olduğu bir elemana ∀</a:t>
            </a:r>
            <a:r>
              <a:rPr lang="tr-TR" sz="1600" dirty="0" err="1"/>
              <a:t>xP</a:t>
            </a:r>
            <a:r>
              <a:rPr lang="tr-TR" sz="1600" dirty="0"/>
              <a:t>(x)'in karşı örneği denir. </a:t>
            </a:r>
            <a:endParaRPr lang="en-US" sz="1600" dirty="0"/>
          </a:p>
        </p:txBody>
      </p:sp>
      <p:pic>
        <p:nvPicPr>
          <p:cNvPr id="5" name="Picture 4">
            <a:extLst>
              <a:ext uri="{FF2B5EF4-FFF2-40B4-BE49-F238E27FC236}">
                <a16:creationId xmlns:a16="http://schemas.microsoft.com/office/drawing/2014/main" id="{86E8804D-8176-B040-8E01-894D6AEBB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084" y="5222402"/>
            <a:ext cx="9652000" cy="1371600"/>
          </a:xfrm>
          <a:prstGeom prst="rect">
            <a:avLst/>
          </a:prstGeom>
        </p:spPr>
      </p:pic>
    </p:spTree>
    <p:extLst>
      <p:ext uri="{BB962C8B-B14F-4D97-AF65-F5344CB8AC3E}">
        <p14:creationId xmlns:p14="http://schemas.microsoft.com/office/powerpoint/2010/main" val="711578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Varoluşsal</a:t>
            </a:r>
            <a:r>
              <a:rPr lang="en-US" dirty="0">
                <a:solidFill>
                  <a:srgbClr val="00B0F0"/>
                </a:solidFill>
              </a:rPr>
              <a:t> </a:t>
            </a:r>
            <a:r>
              <a:rPr lang="en-US" dirty="0" err="1">
                <a:solidFill>
                  <a:srgbClr val="00B0F0"/>
                </a:solidFill>
              </a:rPr>
              <a:t>Niceleyiciler</a:t>
            </a:r>
            <a:endParaRPr lang="en-US" dirty="0">
              <a:solidFill>
                <a:srgbClr val="00B0F0"/>
              </a:solidFill>
            </a:endParaRPr>
          </a:p>
        </p:txBody>
      </p:sp>
      <p:sp>
        <p:nvSpPr>
          <p:cNvPr id="3" name="Content Placeholder 2">
            <a:extLst>
              <a:ext uri="{FF2B5EF4-FFF2-40B4-BE49-F238E27FC236}">
                <a16:creationId xmlns:a16="http://schemas.microsoft.com/office/drawing/2014/main" id="{0C78DBC4-35C0-48FB-93DF-AD76CB220F90}"/>
              </a:ext>
            </a:extLst>
          </p:cNvPr>
          <p:cNvSpPr>
            <a:spLocks noGrp="1"/>
          </p:cNvSpPr>
          <p:nvPr>
            <p:ph idx="1"/>
          </p:nvPr>
        </p:nvSpPr>
        <p:spPr/>
        <p:txBody>
          <a:bodyPr>
            <a:normAutofit fontScale="85000" lnSpcReduction="10000"/>
          </a:bodyPr>
          <a:lstStyle/>
          <a:p>
            <a:pPr>
              <a:lnSpc>
                <a:spcPct val="150000"/>
              </a:lnSpc>
            </a:pPr>
            <a:r>
              <a:rPr lang="tr-TR" sz="1800" dirty="0"/>
              <a:t>Birçok matematiksel ifade, belirli bir özelliğe sahip bir öğenin olduğunu iddia eder. Bu tür ifadeler varoluşsal niceleme kullanılarak ifade edilir. Varoluşsal nicelemeyle, yalnızca ve ancak P(x) etki alanındaki en az bir x değeri için doğruysa doğru olan bir önermedir. </a:t>
            </a:r>
          </a:p>
          <a:p>
            <a:pPr>
              <a:lnSpc>
                <a:spcPct val="150000"/>
              </a:lnSpc>
            </a:pPr>
            <a:r>
              <a:rPr lang="tr-TR" sz="1800" dirty="0"/>
              <a:t>P(x)'in varoluşsal nicelemesi önermedir </a:t>
            </a:r>
          </a:p>
          <a:p>
            <a:pPr lvl="1">
              <a:lnSpc>
                <a:spcPct val="150000"/>
              </a:lnSpc>
            </a:pPr>
            <a:r>
              <a:rPr lang="tr-TR" sz="1800" dirty="0"/>
              <a:t>"P(x)'in etki alanında bir x öğesi vardır." </a:t>
            </a:r>
          </a:p>
          <a:p>
            <a:pPr lvl="1">
              <a:lnSpc>
                <a:spcPct val="150000"/>
              </a:lnSpc>
            </a:pPr>
            <a:r>
              <a:rPr lang="tr-TR" sz="1800" dirty="0"/>
              <a:t>P(x)'in varoluşsal nicelemesi için ∃</a:t>
            </a:r>
            <a:r>
              <a:rPr lang="tr-TR" sz="1800" dirty="0" err="1"/>
              <a:t>xP</a:t>
            </a:r>
            <a:r>
              <a:rPr lang="tr-TR" sz="1800" dirty="0"/>
              <a:t>(x) gösterimini kullanırız. Burada ∃ varoluşsal niceleyici olarak adlandırılır. </a:t>
            </a:r>
          </a:p>
          <a:p>
            <a:pPr>
              <a:lnSpc>
                <a:spcPct val="150000"/>
              </a:lnSpc>
            </a:pPr>
            <a:endParaRPr lang="tr-TR" sz="2200" dirty="0"/>
          </a:p>
          <a:p>
            <a:pPr>
              <a:lnSpc>
                <a:spcPct val="150000"/>
              </a:lnSpc>
            </a:pPr>
            <a:r>
              <a:rPr lang="tr-TR" sz="2400" dirty="0"/>
              <a:t>Bir ∃</a:t>
            </a:r>
            <a:r>
              <a:rPr lang="tr-TR" sz="2400" dirty="0" err="1"/>
              <a:t>xP</a:t>
            </a:r>
            <a:r>
              <a:rPr lang="tr-TR" sz="2400" dirty="0"/>
              <a:t>(x) ifadesi kullanıldığında her zaman bir etki alanı belirtilmelidir. Ayrıca, etki alanı değiştiğinde ∃</a:t>
            </a:r>
            <a:r>
              <a:rPr lang="tr-TR" sz="2400" dirty="0" err="1"/>
              <a:t>xP</a:t>
            </a:r>
            <a:r>
              <a:rPr lang="tr-TR" sz="2400" dirty="0"/>
              <a:t>(x)'in anlamı da değişir. Alan belirtilmeden, ∃</a:t>
            </a:r>
            <a:r>
              <a:rPr lang="tr-TR" sz="2400" dirty="0" err="1"/>
              <a:t>xP</a:t>
            </a:r>
            <a:r>
              <a:rPr lang="tr-TR" sz="2400" dirty="0"/>
              <a:t>(x) ifadesinin bir anlamı yoktur. </a:t>
            </a:r>
            <a:endParaRPr lang="en-US" sz="2200" dirty="0"/>
          </a:p>
        </p:txBody>
      </p:sp>
    </p:spTree>
    <p:extLst>
      <p:ext uri="{BB962C8B-B14F-4D97-AF65-F5344CB8AC3E}">
        <p14:creationId xmlns:p14="http://schemas.microsoft.com/office/powerpoint/2010/main" val="709425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6D10A-3809-44E5-A6F6-2200942C45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0B1C92-E991-42F7-A5E1-945423B7EF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6982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Benzersizlik</a:t>
            </a:r>
            <a:r>
              <a:rPr lang="en-US" dirty="0">
                <a:solidFill>
                  <a:srgbClr val="00B0F0"/>
                </a:solidFill>
              </a:rPr>
              <a:t> </a:t>
            </a:r>
            <a:r>
              <a:rPr lang="en-US" dirty="0" err="1">
                <a:solidFill>
                  <a:srgbClr val="00B0F0"/>
                </a:solidFill>
              </a:rPr>
              <a:t>Niceleyiciler</a:t>
            </a:r>
            <a:endParaRPr lang="en-US" dirty="0">
              <a:solidFill>
                <a:srgbClr val="00B0F0"/>
              </a:solidFill>
            </a:endParaRPr>
          </a:p>
        </p:txBody>
      </p:sp>
      <p:sp>
        <p:nvSpPr>
          <p:cNvPr id="3" name="Content Placeholder 2">
            <a:extLst>
              <a:ext uri="{FF2B5EF4-FFF2-40B4-BE49-F238E27FC236}">
                <a16:creationId xmlns:a16="http://schemas.microsoft.com/office/drawing/2014/main" id="{0C78DBC4-35C0-48FB-93DF-AD76CB220F90}"/>
              </a:ext>
            </a:extLst>
          </p:cNvPr>
          <p:cNvSpPr>
            <a:spLocks noGrp="1"/>
          </p:cNvSpPr>
          <p:nvPr>
            <p:ph idx="1"/>
          </p:nvPr>
        </p:nvSpPr>
        <p:spPr/>
        <p:txBody>
          <a:bodyPr>
            <a:normAutofit/>
          </a:bodyPr>
          <a:lstStyle/>
          <a:p>
            <a:pPr>
              <a:lnSpc>
                <a:spcPct val="150000"/>
              </a:lnSpc>
            </a:pPr>
            <a:r>
              <a:rPr lang="tr-TR" sz="1800" dirty="0"/>
              <a:t>"tam olarak iki tane var", "üçten fazla yok", "en az 100 tane var" </a:t>
            </a:r>
          </a:p>
          <a:p>
            <a:pPr>
              <a:lnSpc>
                <a:spcPct val="150000"/>
              </a:lnSpc>
            </a:pPr>
            <a:r>
              <a:rPr lang="tr-TR" sz="1800" dirty="0"/>
              <a:t>∃! veya ∃1. ∃!</a:t>
            </a:r>
            <a:r>
              <a:rPr lang="tr-TR" sz="1800" dirty="0" err="1"/>
              <a:t>xP</a:t>
            </a:r>
            <a:r>
              <a:rPr lang="tr-TR" sz="1800" dirty="0"/>
              <a:t>(x) [veya ∃1xP(x)] </a:t>
            </a:r>
            <a:r>
              <a:rPr lang="tr-TR" sz="1800" dirty="0" err="1"/>
              <a:t>notasyonu</a:t>
            </a:r>
            <a:r>
              <a:rPr lang="tr-TR" sz="1800" dirty="0"/>
              <a:t> "P(x)'in doğru olduğu benzersiz bir x vardır" der.</a:t>
            </a:r>
            <a:endParaRPr lang="en-US" sz="1800" dirty="0"/>
          </a:p>
        </p:txBody>
      </p:sp>
    </p:spTree>
    <p:extLst>
      <p:ext uri="{BB962C8B-B14F-4D97-AF65-F5344CB8AC3E}">
        <p14:creationId xmlns:p14="http://schemas.microsoft.com/office/powerpoint/2010/main" val="3600259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Niceleyicilerin</a:t>
            </a:r>
            <a:r>
              <a:rPr lang="en-US" dirty="0">
                <a:solidFill>
                  <a:srgbClr val="00B0F0"/>
                </a:solidFill>
              </a:rPr>
              <a:t> </a:t>
            </a:r>
            <a:r>
              <a:rPr lang="en-US" dirty="0" err="1">
                <a:solidFill>
                  <a:srgbClr val="00B0F0"/>
                </a:solidFill>
              </a:rPr>
              <a:t>Önceliği</a:t>
            </a:r>
            <a:endParaRPr lang="en-US" dirty="0">
              <a:solidFill>
                <a:srgbClr val="00B0F0"/>
              </a:solidFill>
            </a:endParaRPr>
          </a:p>
        </p:txBody>
      </p:sp>
      <p:sp>
        <p:nvSpPr>
          <p:cNvPr id="3" name="Content Placeholder 2">
            <a:extLst>
              <a:ext uri="{FF2B5EF4-FFF2-40B4-BE49-F238E27FC236}">
                <a16:creationId xmlns:a16="http://schemas.microsoft.com/office/drawing/2014/main" id="{0C78DBC4-35C0-48FB-93DF-AD76CB220F90}"/>
              </a:ext>
            </a:extLst>
          </p:cNvPr>
          <p:cNvSpPr>
            <a:spLocks noGrp="1"/>
          </p:cNvSpPr>
          <p:nvPr>
            <p:ph idx="1"/>
          </p:nvPr>
        </p:nvSpPr>
        <p:spPr/>
        <p:txBody>
          <a:bodyPr>
            <a:normAutofit/>
          </a:bodyPr>
          <a:lstStyle/>
          <a:p>
            <a:pPr>
              <a:lnSpc>
                <a:spcPct val="150000"/>
              </a:lnSpc>
            </a:pPr>
            <a:r>
              <a:rPr lang="tr-TR" sz="1800" dirty="0"/>
              <a:t>∀ ve ∃ niceleyicileri, önermeler hesabındaki tüm mantıksal operatörlerden daha yüksek önceliğe sahiptir. </a:t>
            </a:r>
          </a:p>
          <a:p>
            <a:pPr>
              <a:lnSpc>
                <a:spcPct val="150000"/>
              </a:lnSpc>
            </a:pPr>
            <a:r>
              <a:rPr lang="tr-TR" sz="1800" dirty="0"/>
              <a:t>Örneğin, ∀</a:t>
            </a:r>
            <a:r>
              <a:rPr lang="tr-TR" sz="1800" dirty="0" err="1"/>
              <a:t>xP</a:t>
            </a:r>
            <a:r>
              <a:rPr lang="tr-TR" sz="1800" dirty="0"/>
              <a:t> (x) ∨ </a:t>
            </a:r>
            <a:r>
              <a:rPr lang="tr-TR" sz="1800" dirty="0" err="1"/>
              <a:t>Q</a:t>
            </a:r>
            <a:r>
              <a:rPr lang="tr-TR" sz="1800" dirty="0"/>
              <a:t>(x), ∀</a:t>
            </a:r>
            <a:r>
              <a:rPr lang="tr-TR" sz="1800" dirty="0" err="1"/>
              <a:t>xP</a:t>
            </a:r>
            <a:r>
              <a:rPr lang="tr-TR" sz="1800" dirty="0"/>
              <a:t> (x) ve </a:t>
            </a:r>
            <a:r>
              <a:rPr lang="tr-TR" sz="1800" dirty="0" err="1"/>
              <a:t>Q</a:t>
            </a:r>
            <a:r>
              <a:rPr lang="tr-TR" sz="1800" dirty="0"/>
              <a:t>(x)'un ayrımıdır. Başka bir deyişle, ∀x(P (x) ∨ </a:t>
            </a:r>
            <a:r>
              <a:rPr lang="tr-TR" sz="1800" dirty="0" err="1"/>
              <a:t>Q</a:t>
            </a:r>
            <a:r>
              <a:rPr lang="tr-TR" sz="1800" dirty="0"/>
              <a:t>(x)) yerine (∀</a:t>
            </a:r>
            <a:r>
              <a:rPr lang="tr-TR" sz="1800" dirty="0" err="1"/>
              <a:t>xP</a:t>
            </a:r>
            <a:r>
              <a:rPr lang="tr-TR" sz="1800" dirty="0"/>
              <a:t> (x)) ∨ </a:t>
            </a:r>
            <a:r>
              <a:rPr lang="tr-TR" sz="1800" dirty="0" err="1"/>
              <a:t>Q</a:t>
            </a:r>
            <a:r>
              <a:rPr lang="tr-TR" sz="1800" dirty="0"/>
              <a:t>(x) anlamına gelir.</a:t>
            </a:r>
            <a:endParaRPr lang="en-US" sz="1800" dirty="0"/>
          </a:p>
        </p:txBody>
      </p:sp>
    </p:spTree>
    <p:extLst>
      <p:ext uri="{BB962C8B-B14F-4D97-AF65-F5344CB8AC3E}">
        <p14:creationId xmlns:p14="http://schemas.microsoft.com/office/powerpoint/2010/main" val="2500979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Niceleyicilerin</a:t>
            </a:r>
            <a:r>
              <a:rPr lang="en-US" dirty="0">
                <a:solidFill>
                  <a:srgbClr val="00B0F0"/>
                </a:solidFill>
              </a:rPr>
              <a:t> </a:t>
            </a:r>
            <a:r>
              <a:rPr lang="en-US" dirty="0" err="1">
                <a:solidFill>
                  <a:srgbClr val="00B0F0"/>
                </a:solidFill>
              </a:rPr>
              <a:t>Tersleniği</a:t>
            </a:r>
            <a:endParaRPr lang="en-US" dirty="0">
              <a:solidFill>
                <a:srgbClr val="00B0F0"/>
              </a:solidFill>
            </a:endParaRPr>
          </a:p>
        </p:txBody>
      </p:sp>
      <p:sp>
        <p:nvSpPr>
          <p:cNvPr id="3" name="Content Placeholder 2">
            <a:extLst>
              <a:ext uri="{FF2B5EF4-FFF2-40B4-BE49-F238E27FC236}">
                <a16:creationId xmlns:a16="http://schemas.microsoft.com/office/drawing/2014/main" id="{0C78DBC4-35C0-48FB-93DF-AD76CB220F90}"/>
              </a:ext>
            </a:extLst>
          </p:cNvPr>
          <p:cNvSpPr>
            <a:spLocks noGrp="1"/>
          </p:cNvSpPr>
          <p:nvPr>
            <p:ph idx="1"/>
          </p:nvPr>
        </p:nvSpPr>
        <p:spPr/>
        <p:txBody>
          <a:bodyPr>
            <a:normAutofit/>
          </a:bodyPr>
          <a:lstStyle/>
          <a:p>
            <a:pPr>
              <a:lnSpc>
                <a:spcPct val="150000"/>
              </a:lnSpc>
            </a:pPr>
            <a:r>
              <a:rPr lang="en-US" sz="1800" dirty="0"/>
              <a:t>De Morgan </a:t>
            </a:r>
            <a:r>
              <a:rPr lang="en-US" sz="1800" dirty="0" err="1"/>
              <a:t>uygulaması</a:t>
            </a:r>
            <a:r>
              <a:rPr lang="en-US" sz="1800" dirty="0"/>
              <a:t> </a:t>
            </a:r>
            <a:r>
              <a:rPr lang="en-US" sz="1800" dirty="0" err="1"/>
              <a:t>ile</a:t>
            </a:r>
            <a:endParaRPr lang="en-US" sz="1800" dirty="0"/>
          </a:p>
        </p:txBody>
      </p:sp>
      <p:pic>
        <p:nvPicPr>
          <p:cNvPr id="5" name="Picture 4">
            <a:extLst>
              <a:ext uri="{FF2B5EF4-FFF2-40B4-BE49-F238E27FC236}">
                <a16:creationId xmlns:a16="http://schemas.microsoft.com/office/drawing/2014/main" id="{8DC60309-12A1-6946-BC40-17D30A1C5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0" y="4368800"/>
            <a:ext cx="10096500" cy="1943100"/>
          </a:xfrm>
          <a:prstGeom prst="rect">
            <a:avLst/>
          </a:prstGeom>
        </p:spPr>
      </p:pic>
    </p:spTree>
    <p:extLst>
      <p:ext uri="{BB962C8B-B14F-4D97-AF65-F5344CB8AC3E}">
        <p14:creationId xmlns:p14="http://schemas.microsoft.com/office/powerpoint/2010/main" val="2704505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Mantık</a:t>
            </a:r>
            <a:r>
              <a:rPr lang="en-US" dirty="0">
                <a:solidFill>
                  <a:srgbClr val="00B0F0"/>
                </a:solidFill>
              </a:rPr>
              <a:t> </a:t>
            </a:r>
            <a:r>
              <a:rPr lang="en-US" dirty="0" err="1">
                <a:solidFill>
                  <a:srgbClr val="00B0F0"/>
                </a:solidFill>
              </a:rPr>
              <a:t>Programlama</a:t>
            </a:r>
            <a:endParaRPr lang="en-US" dirty="0">
              <a:solidFill>
                <a:srgbClr val="00B0F0"/>
              </a:solidFill>
            </a:endParaRPr>
          </a:p>
        </p:txBody>
      </p:sp>
      <p:sp>
        <p:nvSpPr>
          <p:cNvPr id="3" name="Content Placeholder 2">
            <a:extLst>
              <a:ext uri="{FF2B5EF4-FFF2-40B4-BE49-F238E27FC236}">
                <a16:creationId xmlns:a16="http://schemas.microsoft.com/office/drawing/2014/main" id="{0C78DBC4-35C0-48FB-93DF-AD76CB220F90}"/>
              </a:ext>
            </a:extLst>
          </p:cNvPr>
          <p:cNvSpPr>
            <a:spLocks noGrp="1"/>
          </p:cNvSpPr>
          <p:nvPr>
            <p:ph idx="1"/>
          </p:nvPr>
        </p:nvSpPr>
        <p:spPr/>
        <p:txBody>
          <a:bodyPr>
            <a:normAutofit/>
          </a:bodyPr>
          <a:lstStyle/>
          <a:p>
            <a:pPr>
              <a:lnSpc>
                <a:spcPct val="150000"/>
              </a:lnSpc>
            </a:pPr>
            <a:r>
              <a:rPr lang="en-US" sz="1800" dirty="0"/>
              <a:t>Prolog</a:t>
            </a:r>
          </a:p>
        </p:txBody>
      </p:sp>
      <p:pic>
        <p:nvPicPr>
          <p:cNvPr id="6" name="Picture 5">
            <a:extLst>
              <a:ext uri="{FF2B5EF4-FFF2-40B4-BE49-F238E27FC236}">
                <a16:creationId xmlns:a16="http://schemas.microsoft.com/office/drawing/2014/main" id="{7C1A3459-2B64-8C48-AFE6-A3B56B0DC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00" y="1410494"/>
            <a:ext cx="3987800" cy="2590800"/>
          </a:xfrm>
          <a:prstGeom prst="rect">
            <a:avLst/>
          </a:prstGeom>
        </p:spPr>
      </p:pic>
      <p:pic>
        <p:nvPicPr>
          <p:cNvPr id="8" name="Picture 7">
            <a:extLst>
              <a:ext uri="{FF2B5EF4-FFF2-40B4-BE49-F238E27FC236}">
                <a16:creationId xmlns:a16="http://schemas.microsoft.com/office/drawing/2014/main" id="{4B69C280-5D6D-4E41-856A-4D5AD4AA1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3564451"/>
            <a:ext cx="6883400" cy="419100"/>
          </a:xfrm>
          <a:prstGeom prst="rect">
            <a:avLst/>
          </a:prstGeom>
        </p:spPr>
      </p:pic>
      <p:pic>
        <p:nvPicPr>
          <p:cNvPr id="10" name="Picture 9">
            <a:extLst>
              <a:ext uri="{FF2B5EF4-FFF2-40B4-BE49-F238E27FC236}">
                <a16:creationId xmlns:a16="http://schemas.microsoft.com/office/drawing/2014/main" id="{09706FF7-0B9F-9B42-ACCE-20D5A1DC3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591" y="3982108"/>
            <a:ext cx="3644900" cy="419100"/>
          </a:xfrm>
          <a:prstGeom prst="rect">
            <a:avLst/>
          </a:prstGeom>
        </p:spPr>
      </p:pic>
      <p:pic>
        <p:nvPicPr>
          <p:cNvPr id="12" name="Picture 11">
            <a:extLst>
              <a:ext uri="{FF2B5EF4-FFF2-40B4-BE49-F238E27FC236}">
                <a16:creationId xmlns:a16="http://schemas.microsoft.com/office/drawing/2014/main" id="{1106F709-80E8-104F-971D-0ED4E838AF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0000" y="4382479"/>
            <a:ext cx="711200" cy="317500"/>
          </a:xfrm>
          <a:prstGeom prst="rect">
            <a:avLst/>
          </a:prstGeom>
        </p:spPr>
      </p:pic>
      <p:pic>
        <p:nvPicPr>
          <p:cNvPr id="14" name="Picture 13">
            <a:extLst>
              <a:ext uri="{FF2B5EF4-FFF2-40B4-BE49-F238E27FC236}">
                <a16:creationId xmlns:a16="http://schemas.microsoft.com/office/drawing/2014/main" id="{E3129061-B924-8A48-95CA-1659B8717C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2600" y="4699979"/>
            <a:ext cx="3111500" cy="444500"/>
          </a:xfrm>
          <a:prstGeom prst="rect">
            <a:avLst/>
          </a:prstGeom>
        </p:spPr>
      </p:pic>
      <p:pic>
        <p:nvPicPr>
          <p:cNvPr id="16" name="Picture 15">
            <a:extLst>
              <a:ext uri="{FF2B5EF4-FFF2-40B4-BE49-F238E27FC236}">
                <a16:creationId xmlns:a16="http://schemas.microsoft.com/office/drawing/2014/main" id="{148978F8-0E57-CB4A-A267-B5CC731A1B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3528" y="4998750"/>
            <a:ext cx="1143000" cy="723900"/>
          </a:xfrm>
          <a:prstGeom prst="rect">
            <a:avLst/>
          </a:prstGeom>
        </p:spPr>
      </p:pic>
      <p:pic>
        <p:nvPicPr>
          <p:cNvPr id="18" name="Picture 17">
            <a:extLst>
              <a:ext uri="{FF2B5EF4-FFF2-40B4-BE49-F238E27FC236}">
                <a16:creationId xmlns:a16="http://schemas.microsoft.com/office/drawing/2014/main" id="{AA5CF863-A91B-354B-8B73-9A5EE31F43C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2591" y="5640947"/>
            <a:ext cx="2717800" cy="469900"/>
          </a:xfrm>
          <a:prstGeom prst="rect">
            <a:avLst/>
          </a:prstGeom>
        </p:spPr>
      </p:pic>
      <p:pic>
        <p:nvPicPr>
          <p:cNvPr id="20" name="Picture 19">
            <a:extLst>
              <a:ext uri="{FF2B5EF4-FFF2-40B4-BE49-F238E27FC236}">
                <a16:creationId xmlns:a16="http://schemas.microsoft.com/office/drawing/2014/main" id="{F638AD96-44CD-424F-B730-61CB091BE8B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03528" y="6063247"/>
            <a:ext cx="1511300" cy="723900"/>
          </a:xfrm>
          <a:prstGeom prst="rect">
            <a:avLst/>
          </a:prstGeom>
        </p:spPr>
      </p:pic>
    </p:spTree>
    <p:extLst>
      <p:ext uri="{BB962C8B-B14F-4D97-AF65-F5344CB8AC3E}">
        <p14:creationId xmlns:p14="http://schemas.microsoft.com/office/powerpoint/2010/main" val="1214397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İçiçe</a:t>
            </a:r>
            <a:r>
              <a:rPr lang="en-US" dirty="0">
                <a:solidFill>
                  <a:srgbClr val="00B0F0"/>
                </a:solidFill>
              </a:rPr>
              <a:t> </a:t>
            </a:r>
            <a:r>
              <a:rPr lang="en-US" dirty="0" err="1">
                <a:solidFill>
                  <a:srgbClr val="00B0F0"/>
                </a:solidFill>
              </a:rPr>
              <a:t>Niceleyiciler</a:t>
            </a:r>
            <a:endParaRPr lang="en-US" dirty="0">
              <a:solidFill>
                <a:srgbClr val="00B0F0"/>
              </a:solidFill>
            </a:endParaRPr>
          </a:p>
        </p:txBody>
      </p:sp>
      <p:sp>
        <p:nvSpPr>
          <p:cNvPr id="3" name="Content Placeholder 2">
            <a:extLst>
              <a:ext uri="{FF2B5EF4-FFF2-40B4-BE49-F238E27FC236}">
                <a16:creationId xmlns:a16="http://schemas.microsoft.com/office/drawing/2014/main" id="{0C78DBC4-35C0-48FB-93DF-AD76CB220F90}"/>
              </a:ext>
            </a:extLst>
          </p:cNvPr>
          <p:cNvSpPr>
            <a:spLocks noGrp="1"/>
          </p:cNvSpPr>
          <p:nvPr>
            <p:ph idx="1"/>
          </p:nvPr>
        </p:nvSpPr>
        <p:spPr/>
        <p:txBody>
          <a:bodyPr>
            <a:normAutofit/>
          </a:bodyPr>
          <a:lstStyle/>
          <a:p>
            <a:pPr>
              <a:lnSpc>
                <a:spcPct val="150000"/>
              </a:lnSpc>
            </a:pPr>
            <a:r>
              <a:rPr lang="en-US" dirty="0"/>
              <a:t>∀</a:t>
            </a:r>
            <a:r>
              <a:rPr lang="en-US" dirty="0" err="1"/>
              <a:t>x∃y</a:t>
            </a:r>
            <a:r>
              <a:rPr lang="en-US" dirty="0"/>
              <a:t>(x + y = 0) </a:t>
            </a:r>
            <a:endParaRPr lang="en-US" sz="1800" dirty="0"/>
          </a:p>
          <a:p>
            <a:pPr lvl="1">
              <a:lnSpc>
                <a:spcPct val="150000"/>
              </a:lnSpc>
            </a:pPr>
            <a:r>
              <a:rPr lang="en-US" dirty="0"/>
              <a:t>∀</a:t>
            </a:r>
            <a:r>
              <a:rPr lang="en-US" dirty="0" err="1"/>
              <a:t>xQ</a:t>
            </a:r>
            <a:r>
              <a:rPr lang="en-US" dirty="0"/>
              <a:t>(x), </a:t>
            </a:r>
            <a:r>
              <a:rPr lang="en-US" dirty="0" err="1"/>
              <a:t>öyleki</a:t>
            </a:r>
            <a:r>
              <a:rPr lang="en-US" dirty="0"/>
              <a:t> Q(x)   ∃</a:t>
            </a:r>
            <a:r>
              <a:rPr lang="en-US" dirty="0" err="1"/>
              <a:t>yP</a:t>
            </a:r>
            <a:r>
              <a:rPr lang="en-US" dirty="0"/>
              <a:t> (x, y), </a:t>
            </a:r>
            <a:r>
              <a:rPr lang="en-US" dirty="0" err="1"/>
              <a:t>öyleki</a:t>
            </a:r>
            <a:r>
              <a:rPr lang="en-US" dirty="0"/>
              <a:t> P (x, y) is x + y = 0.</a:t>
            </a:r>
          </a:p>
          <a:p>
            <a:pPr lvl="1">
              <a:lnSpc>
                <a:spcPct val="150000"/>
              </a:lnSpc>
            </a:pPr>
            <a:endParaRPr lang="en-US" sz="1400" dirty="0"/>
          </a:p>
        </p:txBody>
      </p:sp>
      <p:pic>
        <p:nvPicPr>
          <p:cNvPr id="7" name="Picture 6">
            <a:extLst>
              <a:ext uri="{FF2B5EF4-FFF2-40B4-BE49-F238E27FC236}">
                <a16:creationId xmlns:a16="http://schemas.microsoft.com/office/drawing/2014/main" id="{8F149EB2-A15F-474E-87BA-5DCC1896C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021" y="3284746"/>
            <a:ext cx="8073958" cy="3306147"/>
          </a:xfrm>
          <a:prstGeom prst="rect">
            <a:avLst/>
          </a:prstGeom>
        </p:spPr>
      </p:pic>
    </p:spTree>
    <p:extLst>
      <p:ext uri="{BB962C8B-B14F-4D97-AF65-F5344CB8AC3E}">
        <p14:creationId xmlns:p14="http://schemas.microsoft.com/office/powerpoint/2010/main" val="2763808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Çıkarım</a:t>
            </a:r>
            <a:r>
              <a:rPr lang="en-US" dirty="0">
                <a:solidFill>
                  <a:srgbClr val="00B0F0"/>
                </a:solidFill>
              </a:rPr>
              <a:t> </a:t>
            </a:r>
            <a:r>
              <a:rPr lang="en-US" dirty="0" err="1">
                <a:solidFill>
                  <a:srgbClr val="00B0F0"/>
                </a:solidFill>
              </a:rPr>
              <a:t>Kuralları</a:t>
            </a:r>
            <a:endParaRPr lang="en-US" dirty="0">
              <a:solidFill>
                <a:srgbClr val="00B0F0"/>
              </a:solidFill>
            </a:endParaRPr>
          </a:p>
        </p:txBody>
      </p:sp>
      <p:sp>
        <p:nvSpPr>
          <p:cNvPr id="3" name="Content Placeholder 2">
            <a:extLst>
              <a:ext uri="{FF2B5EF4-FFF2-40B4-BE49-F238E27FC236}">
                <a16:creationId xmlns:a16="http://schemas.microsoft.com/office/drawing/2014/main" id="{0C78DBC4-35C0-48FB-93DF-AD76CB220F90}"/>
              </a:ext>
            </a:extLst>
          </p:cNvPr>
          <p:cNvSpPr>
            <a:spLocks noGrp="1"/>
          </p:cNvSpPr>
          <p:nvPr>
            <p:ph idx="1"/>
          </p:nvPr>
        </p:nvSpPr>
        <p:spPr/>
        <p:txBody>
          <a:bodyPr>
            <a:normAutofit fontScale="77500" lnSpcReduction="20000"/>
          </a:bodyPr>
          <a:lstStyle/>
          <a:p>
            <a:pPr>
              <a:lnSpc>
                <a:spcPct val="150000"/>
              </a:lnSpc>
            </a:pPr>
            <a:r>
              <a:rPr lang="tr-TR" dirty="0"/>
              <a:t>Önerme mantığındaki bir argüman, bir önermeler dizisidir. </a:t>
            </a:r>
          </a:p>
          <a:p>
            <a:pPr>
              <a:lnSpc>
                <a:spcPct val="150000"/>
              </a:lnSpc>
            </a:pPr>
            <a:r>
              <a:rPr lang="tr-TR" dirty="0"/>
              <a:t>Argümandaki son önerme hariç tümüne öncül, son önerme ise sonuç olarak adlandırılır. </a:t>
            </a:r>
          </a:p>
          <a:p>
            <a:pPr>
              <a:lnSpc>
                <a:spcPct val="150000"/>
              </a:lnSpc>
            </a:pPr>
            <a:r>
              <a:rPr lang="tr-TR" dirty="0"/>
              <a:t>Bir argüman, tüm öncüllerinin doğruluğu, sonucun doğru olduğunu ima ediyorsa geçerlidir. </a:t>
            </a:r>
          </a:p>
          <a:p>
            <a:pPr>
              <a:lnSpc>
                <a:spcPct val="150000"/>
              </a:lnSpc>
            </a:pPr>
            <a:r>
              <a:rPr lang="tr-TR" dirty="0"/>
              <a:t>Önerme mantığındaki bir argüman formu, önerme değişkenlerini içeren bir dizi bileşik önermedir. </a:t>
            </a:r>
          </a:p>
          <a:p>
            <a:pPr>
              <a:lnSpc>
                <a:spcPct val="150000"/>
              </a:lnSpc>
            </a:pPr>
            <a:r>
              <a:rPr lang="tr-TR" dirty="0"/>
              <a:t>Eğer öncüllerin hepsi doğruysa sonuç doğrudur.</a:t>
            </a:r>
            <a:endParaRPr lang="en-US" sz="1400" dirty="0"/>
          </a:p>
        </p:txBody>
      </p:sp>
    </p:spTree>
    <p:extLst>
      <p:ext uri="{BB962C8B-B14F-4D97-AF65-F5344CB8AC3E}">
        <p14:creationId xmlns:p14="http://schemas.microsoft.com/office/powerpoint/2010/main" val="1092412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Çıkarım</a:t>
            </a:r>
            <a:r>
              <a:rPr lang="en-US" dirty="0">
                <a:solidFill>
                  <a:srgbClr val="00B0F0"/>
                </a:solidFill>
              </a:rPr>
              <a:t> </a:t>
            </a:r>
            <a:r>
              <a:rPr lang="en-US" dirty="0" err="1">
                <a:solidFill>
                  <a:srgbClr val="00B0F0"/>
                </a:solidFill>
              </a:rPr>
              <a:t>Kuralları</a:t>
            </a:r>
            <a:endParaRPr lang="en-US" dirty="0">
              <a:solidFill>
                <a:srgbClr val="00B0F0"/>
              </a:solidFill>
            </a:endParaRPr>
          </a:p>
        </p:txBody>
      </p:sp>
      <p:pic>
        <p:nvPicPr>
          <p:cNvPr id="5" name="Content Placeholder 4">
            <a:extLst>
              <a:ext uri="{FF2B5EF4-FFF2-40B4-BE49-F238E27FC236}">
                <a16:creationId xmlns:a16="http://schemas.microsoft.com/office/drawing/2014/main" id="{F30E1AA4-2A25-DC4A-B9B6-2F84A00E30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2383" y="1295510"/>
            <a:ext cx="5387233" cy="5562490"/>
          </a:xfrm>
        </p:spPr>
      </p:pic>
    </p:spTree>
    <p:extLst>
      <p:ext uri="{BB962C8B-B14F-4D97-AF65-F5344CB8AC3E}">
        <p14:creationId xmlns:p14="http://schemas.microsoft.com/office/powerpoint/2010/main" val="1126233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Çıkarım</a:t>
            </a:r>
            <a:r>
              <a:rPr lang="en-US" dirty="0">
                <a:solidFill>
                  <a:srgbClr val="00B0F0"/>
                </a:solidFill>
              </a:rPr>
              <a:t> </a:t>
            </a:r>
            <a:r>
              <a:rPr lang="en-US" dirty="0" err="1">
                <a:solidFill>
                  <a:srgbClr val="00B0F0"/>
                </a:solidFill>
              </a:rPr>
              <a:t>Kuralları</a:t>
            </a:r>
            <a:endParaRPr lang="en-US" dirty="0">
              <a:solidFill>
                <a:srgbClr val="00B0F0"/>
              </a:solidFill>
            </a:endParaRPr>
          </a:p>
        </p:txBody>
      </p:sp>
      <p:sp>
        <p:nvSpPr>
          <p:cNvPr id="4" name="Content Placeholder 3">
            <a:extLst>
              <a:ext uri="{FF2B5EF4-FFF2-40B4-BE49-F238E27FC236}">
                <a16:creationId xmlns:a16="http://schemas.microsoft.com/office/drawing/2014/main" id="{151AC6B2-24F5-0443-A95C-2B460E78DBD2}"/>
              </a:ext>
            </a:extLst>
          </p:cNvPr>
          <p:cNvSpPr>
            <a:spLocks noGrp="1"/>
          </p:cNvSpPr>
          <p:nvPr>
            <p:ph idx="1"/>
          </p:nvPr>
        </p:nvSpPr>
        <p:spPr/>
        <p:txBody>
          <a:bodyPr>
            <a:normAutofit fontScale="62500" lnSpcReduction="20000"/>
          </a:bodyPr>
          <a:lstStyle/>
          <a:p>
            <a:pPr>
              <a:lnSpc>
                <a:spcPct val="160000"/>
              </a:lnSpc>
            </a:pPr>
            <a:r>
              <a:rPr lang="tr-TR" dirty="0"/>
              <a:t>“Bu öğleden sonra hava güneşli değil ve dünden daha soğuk”, “Yalnızca hava güneşliyse yüzmeye gideceğiz”, “Yüzmeye gitmezsek kano gezisine çıkacağız” ve “ Kano gezisine çıkarsak günbatımında evde oluruz” cümlesi, “Gün batımında evde oluruz” sonucunu doğurur.</a:t>
            </a:r>
          </a:p>
          <a:p>
            <a:pPr lvl="1">
              <a:lnSpc>
                <a:spcPct val="160000"/>
              </a:lnSpc>
            </a:pPr>
            <a:r>
              <a:rPr lang="tr-TR" dirty="0"/>
              <a:t>p “Bu öğleden sonra güneşli” önermesi </a:t>
            </a:r>
          </a:p>
          <a:p>
            <a:pPr lvl="1">
              <a:lnSpc>
                <a:spcPct val="160000"/>
              </a:lnSpc>
            </a:pPr>
            <a:r>
              <a:rPr lang="tr-TR" dirty="0" err="1"/>
              <a:t>q</a:t>
            </a:r>
            <a:r>
              <a:rPr lang="tr-TR" dirty="0"/>
              <a:t> “Dünden daha soğuk” önermesi </a:t>
            </a:r>
          </a:p>
          <a:p>
            <a:pPr lvl="1">
              <a:lnSpc>
                <a:spcPct val="160000"/>
              </a:lnSpc>
            </a:pPr>
            <a:r>
              <a:rPr lang="tr-TR" dirty="0"/>
              <a:t>r “Yüzmeye gideceğiz” önermesi </a:t>
            </a:r>
          </a:p>
          <a:p>
            <a:pPr lvl="1">
              <a:lnSpc>
                <a:spcPct val="160000"/>
              </a:lnSpc>
            </a:pPr>
            <a:r>
              <a:rPr lang="tr-TR" dirty="0"/>
              <a:t>s “Kano gezisine çıkacağız” önermesi ve </a:t>
            </a:r>
          </a:p>
          <a:p>
            <a:pPr lvl="1">
              <a:lnSpc>
                <a:spcPct val="160000"/>
              </a:lnSpc>
            </a:pPr>
            <a:r>
              <a:rPr lang="tr-TR" dirty="0"/>
              <a:t>t önermesi "Gün batımına kadar evde olacağız." </a:t>
            </a:r>
          </a:p>
          <a:p>
            <a:pPr>
              <a:lnSpc>
                <a:spcPct val="160000"/>
              </a:lnSpc>
            </a:pPr>
            <a:r>
              <a:rPr lang="tr-TR" dirty="0"/>
              <a:t>Daha sonra öncüller ¬</a:t>
            </a:r>
            <a:r>
              <a:rPr lang="tr-TR" dirty="0" err="1"/>
              <a:t>p∧q,r</a:t>
            </a:r>
            <a:r>
              <a:rPr lang="tr-TR" dirty="0"/>
              <a:t> →p, ¬r →s ve s →t olur. Sonuç basitçe t. </a:t>
            </a:r>
          </a:p>
          <a:p>
            <a:pPr>
              <a:lnSpc>
                <a:spcPct val="160000"/>
              </a:lnSpc>
            </a:pPr>
            <a:r>
              <a:rPr lang="tr-TR" dirty="0"/>
              <a:t>¬p ∧ </a:t>
            </a:r>
            <a:r>
              <a:rPr lang="tr-TR" dirty="0" err="1"/>
              <a:t>q</a:t>
            </a:r>
            <a:r>
              <a:rPr lang="tr-TR" dirty="0"/>
              <a:t>, r → p, ¬r → s ve s → t öncülleri ve t sonucu ile geçerli bir argüman vermemiz gerekiyor. </a:t>
            </a:r>
            <a:endParaRPr lang="en-TR" dirty="0"/>
          </a:p>
        </p:txBody>
      </p:sp>
    </p:spTree>
    <p:extLst>
      <p:ext uri="{BB962C8B-B14F-4D97-AF65-F5344CB8AC3E}">
        <p14:creationId xmlns:p14="http://schemas.microsoft.com/office/powerpoint/2010/main" val="1284846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Çıkarım</a:t>
            </a:r>
            <a:r>
              <a:rPr lang="en-US" dirty="0">
                <a:solidFill>
                  <a:srgbClr val="00B0F0"/>
                </a:solidFill>
              </a:rPr>
              <a:t> </a:t>
            </a:r>
            <a:r>
              <a:rPr lang="en-US" dirty="0" err="1">
                <a:solidFill>
                  <a:srgbClr val="00B0F0"/>
                </a:solidFill>
              </a:rPr>
              <a:t>Kuralları</a:t>
            </a:r>
            <a:endParaRPr lang="en-US" dirty="0">
              <a:solidFill>
                <a:srgbClr val="00B0F0"/>
              </a:solidFill>
            </a:endParaRPr>
          </a:p>
        </p:txBody>
      </p:sp>
      <p:sp>
        <p:nvSpPr>
          <p:cNvPr id="4" name="Content Placeholder 3">
            <a:extLst>
              <a:ext uri="{FF2B5EF4-FFF2-40B4-BE49-F238E27FC236}">
                <a16:creationId xmlns:a16="http://schemas.microsoft.com/office/drawing/2014/main" id="{151AC6B2-24F5-0443-A95C-2B460E78DBD2}"/>
              </a:ext>
            </a:extLst>
          </p:cNvPr>
          <p:cNvSpPr>
            <a:spLocks noGrp="1"/>
          </p:cNvSpPr>
          <p:nvPr>
            <p:ph idx="1"/>
          </p:nvPr>
        </p:nvSpPr>
        <p:spPr/>
        <p:txBody>
          <a:bodyPr>
            <a:normAutofit fontScale="70000" lnSpcReduction="20000"/>
          </a:bodyPr>
          <a:lstStyle/>
          <a:p>
            <a:pPr>
              <a:lnSpc>
                <a:spcPct val="160000"/>
              </a:lnSpc>
            </a:pPr>
            <a:r>
              <a:rPr lang="tr-TR" dirty="0"/>
              <a:t>Önermelerimizin istenen sonuca götürdüğünü göstermek için aşağıdaki gibi bir argüman oluşturuyoruz.</a:t>
            </a:r>
          </a:p>
          <a:p>
            <a:pPr>
              <a:lnSpc>
                <a:spcPct val="160000"/>
              </a:lnSpc>
            </a:pPr>
            <a:endParaRPr lang="en-US" dirty="0"/>
          </a:p>
          <a:p>
            <a:pPr marL="0" indent="0">
              <a:buNone/>
              <a:tabLst>
                <a:tab pos="3243263" algn="l"/>
              </a:tabLst>
            </a:pPr>
            <a:r>
              <a:rPr lang="en-US" dirty="0"/>
              <a:t>1. ¬</a:t>
            </a:r>
            <a:r>
              <a:rPr lang="en-US" dirty="0" err="1"/>
              <a:t>p∧q</a:t>
            </a:r>
            <a:r>
              <a:rPr lang="en-US" dirty="0"/>
              <a:t>  	</a:t>
            </a:r>
            <a:r>
              <a:rPr lang="en-US" dirty="0" err="1"/>
              <a:t>Öncül</a:t>
            </a:r>
            <a:endParaRPr lang="en-US" dirty="0"/>
          </a:p>
          <a:p>
            <a:pPr marL="0" indent="0">
              <a:buNone/>
              <a:tabLst>
                <a:tab pos="3243263" algn="l"/>
              </a:tabLst>
            </a:pPr>
            <a:r>
              <a:rPr lang="en-US" dirty="0"/>
              <a:t>2. ¬p 	1. </a:t>
            </a:r>
            <a:r>
              <a:rPr lang="en-US" dirty="0" err="1"/>
              <a:t>maddenin</a:t>
            </a:r>
            <a:r>
              <a:rPr lang="en-US" dirty="0"/>
              <a:t> </a:t>
            </a:r>
            <a:r>
              <a:rPr lang="en-US" dirty="0" err="1"/>
              <a:t>sadeleştirilmesi</a:t>
            </a:r>
            <a:endParaRPr lang="en-US" dirty="0"/>
          </a:p>
          <a:p>
            <a:pPr marL="0" indent="0">
              <a:buNone/>
              <a:tabLst>
                <a:tab pos="3243263" algn="l"/>
              </a:tabLst>
            </a:pPr>
            <a:r>
              <a:rPr lang="en-US" dirty="0"/>
              <a:t>3. r → p 	</a:t>
            </a:r>
            <a:r>
              <a:rPr lang="en-US" dirty="0" err="1"/>
              <a:t>Öncül</a:t>
            </a:r>
            <a:endParaRPr lang="en-US" dirty="0"/>
          </a:p>
          <a:p>
            <a:pPr marL="0" indent="0">
              <a:buNone/>
              <a:tabLst>
                <a:tab pos="3243263" algn="l"/>
              </a:tabLst>
            </a:pPr>
            <a:r>
              <a:rPr lang="en-US" dirty="0"/>
              <a:t>4. ¬r  	2 </a:t>
            </a:r>
            <a:r>
              <a:rPr lang="en-US" dirty="0" err="1"/>
              <a:t>ve</a:t>
            </a:r>
            <a:r>
              <a:rPr lang="en-US" dirty="0"/>
              <a:t> 3 Modus Tollens</a:t>
            </a:r>
          </a:p>
          <a:p>
            <a:pPr marL="0" indent="0">
              <a:buNone/>
              <a:tabLst>
                <a:tab pos="3243263" algn="l"/>
              </a:tabLst>
            </a:pPr>
            <a:r>
              <a:rPr lang="en-US" dirty="0"/>
              <a:t>5. ¬r → s 	</a:t>
            </a:r>
            <a:r>
              <a:rPr lang="en-US" dirty="0" err="1"/>
              <a:t>Öncül</a:t>
            </a:r>
            <a:endParaRPr lang="en-US" dirty="0"/>
          </a:p>
          <a:p>
            <a:pPr marL="0" indent="0">
              <a:buNone/>
              <a:tabLst>
                <a:tab pos="3243263" algn="l"/>
              </a:tabLst>
            </a:pPr>
            <a:r>
              <a:rPr lang="en-US" dirty="0"/>
              <a:t>6. s 	4 </a:t>
            </a:r>
            <a:r>
              <a:rPr lang="en-US" dirty="0" err="1"/>
              <a:t>ve</a:t>
            </a:r>
            <a:r>
              <a:rPr lang="en-US" dirty="0"/>
              <a:t> 5 modus ponens</a:t>
            </a:r>
          </a:p>
          <a:p>
            <a:pPr marL="0" indent="0">
              <a:buNone/>
              <a:tabLst>
                <a:tab pos="3243263" algn="l"/>
              </a:tabLst>
            </a:pPr>
            <a:r>
              <a:rPr lang="en-US" dirty="0"/>
              <a:t>7. s → t  	</a:t>
            </a:r>
            <a:r>
              <a:rPr lang="en-US" dirty="0" err="1"/>
              <a:t>Öncül</a:t>
            </a:r>
            <a:endParaRPr lang="en-US" dirty="0"/>
          </a:p>
          <a:p>
            <a:pPr marL="0" indent="0">
              <a:buNone/>
              <a:tabLst>
                <a:tab pos="3243263" algn="l"/>
              </a:tabLst>
            </a:pPr>
            <a:r>
              <a:rPr lang="en-US" dirty="0"/>
              <a:t>8. t  	6 </a:t>
            </a:r>
            <a:r>
              <a:rPr lang="en-US" dirty="0" err="1"/>
              <a:t>ve</a:t>
            </a:r>
            <a:r>
              <a:rPr lang="en-US" dirty="0"/>
              <a:t> 7 modus ponens</a:t>
            </a:r>
          </a:p>
          <a:p>
            <a:pPr>
              <a:lnSpc>
                <a:spcPct val="160000"/>
              </a:lnSpc>
            </a:pPr>
            <a:endParaRPr lang="en-TR" dirty="0"/>
          </a:p>
        </p:txBody>
      </p:sp>
    </p:spTree>
    <p:extLst>
      <p:ext uri="{BB962C8B-B14F-4D97-AF65-F5344CB8AC3E}">
        <p14:creationId xmlns:p14="http://schemas.microsoft.com/office/powerpoint/2010/main" val="1370497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Çıkarım</a:t>
            </a:r>
            <a:r>
              <a:rPr lang="en-US" dirty="0">
                <a:solidFill>
                  <a:srgbClr val="00B0F0"/>
                </a:solidFill>
              </a:rPr>
              <a:t> </a:t>
            </a:r>
            <a:r>
              <a:rPr lang="en-US" dirty="0" err="1">
                <a:solidFill>
                  <a:srgbClr val="00B0F0"/>
                </a:solidFill>
              </a:rPr>
              <a:t>Kuralları</a:t>
            </a:r>
            <a:endParaRPr lang="en-US" dirty="0">
              <a:solidFill>
                <a:srgbClr val="00B0F0"/>
              </a:solidFill>
            </a:endParaRPr>
          </a:p>
        </p:txBody>
      </p:sp>
      <p:sp>
        <p:nvSpPr>
          <p:cNvPr id="4" name="Content Placeholder 3">
            <a:extLst>
              <a:ext uri="{FF2B5EF4-FFF2-40B4-BE49-F238E27FC236}">
                <a16:creationId xmlns:a16="http://schemas.microsoft.com/office/drawing/2014/main" id="{151AC6B2-24F5-0443-A95C-2B460E78DBD2}"/>
              </a:ext>
            </a:extLst>
          </p:cNvPr>
          <p:cNvSpPr>
            <a:spLocks noGrp="1"/>
          </p:cNvSpPr>
          <p:nvPr>
            <p:ph idx="1"/>
          </p:nvPr>
        </p:nvSpPr>
        <p:spPr/>
        <p:txBody>
          <a:bodyPr>
            <a:normAutofit fontScale="62500" lnSpcReduction="20000"/>
          </a:bodyPr>
          <a:lstStyle/>
          <a:p>
            <a:pPr>
              <a:lnSpc>
                <a:spcPct val="160000"/>
              </a:lnSpc>
            </a:pPr>
            <a:r>
              <a:rPr lang="tr-TR" dirty="0"/>
              <a:t>“Bana bir e-posta mesajı gönderirseniz, programı yazmayı bitiririm”, “Bana bir e-posta mesajı göndermezseniz erken uyurum” ve “Eğer bana bir e-posta mesajı gönderirseniz, o zaman programı bitiririm” ve erken yat, sonra dinlenmiş olarak uyanacağım” cümlesi “Programı yazmayı bitirmezsem dinlenmiş olarak uyanacağım” sonucuna götürür.</a:t>
            </a:r>
            <a:endParaRPr lang="en-TR" dirty="0"/>
          </a:p>
          <a:p>
            <a:pPr lvl="1">
              <a:lnSpc>
                <a:spcPct val="160000"/>
              </a:lnSpc>
            </a:pPr>
            <a:r>
              <a:rPr lang="tr-TR" dirty="0"/>
              <a:t>p “Bana bir e-posta mesajı gönder” önermesi </a:t>
            </a:r>
          </a:p>
          <a:p>
            <a:pPr lvl="1">
              <a:lnSpc>
                <a:spcPct val="160000"/>
              </a:lnSpc>
            </a:pPr>
            <a:r>
              <a:rPr lang="tr-TR" dirty="0" err="1"/>
              <a:t>q</a:t>
            </a:r>
            <a:r>
              <a:rPr lang="tr-TR" dirty="0"/>
              <a:t> “Program yazmayı bitireceğim” önermesi </a:t>
            </a:r>
          </a:p>
          <a:p>
            <a:pPr lvl="1">
              <a:lnSpc>
                <a:spcPct val="160000"/>
              </a:lnSpc>
            </a:pPr>
            <a:r>
              <a:rPr lang="tr-TR" dirty="0"/>
              <a:t>r “erken uyuyacağım” önermesi ve</a:t>
            </a:r>
          </a:p>
          <a:p>
            <a:pPr lvl="1">
              <a:lnSpc>
                <a:spcPct val="160000"/>
              </a:lnSpc>
            </a:pPr>
            <a:r>
              <a:rPr lang="tr-TR" dirty="0"/>
              <a:t>s “hissederek uyanacağım” önermesi olsun.</a:t>
            </a:r>
          </a:p>
          <a:p>
            <a:pPr>
              <a:lnSpc>
                <a:spcPct val="160000"/>
              </a:lnSpc>
            </a:pPr>
            <a:r>
              <a:rPr lang="tr-TR" dirty="0"/>
              <a:t>” O halde öncüller p → </a:t>
            </a:r>
            <a:r>
              <a:rPr lang="tr-TR" dirty="0" err="1"/>
              <a:t>q</a:t>
            </a:r>
            <a:r>
              <a:rPr lang="tr-TR" dirty="0"/>
              <a:t>,  ¬p → r ve r → s'dir. İstenen sonuç ¬</a:t>
            </a:r>
            <a:r>
              <a:rPr lang="tr-TR" dirty="0" err="1"/>
              <a:t>q</a:t>
            </a:r>
            <a:r>
              <a:rPr lang="tr-TR" dirty="0"/>
              <a:t> → s'dir. </a:t>
            </a:r>
          </a:p>
          <a:p>
            <a:pPr>
              <a:lnSpc>
                <a:spcPct val="160000"/>
              </a:lnSpc>
            </a:pPr>
            <a:r>
              <a:rPr lang="tr-TR" dirty="0"/>
              <a:t>p → </a:t>
            </a:r>
            <a:r>
              <a:rPr lang="tr-TR" dirty="0" err="1"/>
              <a:t>q</a:t>
            </a:r>
            <a:r>
              <a:rPr lang="tr-TR" dirty="0"/>
              <a:t>, ¬p → r ve r → s öncülleri ve ¬</a:t>
            </a:r>
            <a:r>
              <a:rPr lang="tr-TR" dirty="0" err="1"/>
              <a:t>q</a:t>
            </a:r>
            <a:r>
              <a:rPr lang="tr-TR" dirty="0"/>
              <a:t> → s sonucuyla geçerli bir argüman vermemiz gerekiyor.</a:t>
            </a:r>
            <a:endParaRPr lang="en-US" dirty="0"/>
          </a:p>
        </p:txBody>
      </p:sp>
    </p:spTree>
    <p:extLst>
      <p:ext uri="{BB962C8B-B14F-4D97-AF65-F5344CB8AC3E}">
        <p14:creationId xmlns:p14="http://schemas.microsoft.com/office/powerpoint/2010/main" val="146446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5486-13F3-4A92-8633-135C09D0A76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2D6814-22CE-42CA-BC93-7AE840601F74}"/>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 ö</m:t>
                      </m:r>
                      <m:r>
                        <a:rPr lang="en-US" b="0" i="1" smtClean="0">
                          <a:latin typeface="Cambria Math" panose="02040503050406030204" pitchFamily="18" charset="0"/>
                          <a:ea typeface="Cambria Math" panose="02040503050406030204" pitchFamily="18" charset="0"/>
                        </a:rPr>
                        <m:t>𝑛𝑒𝑟𝑚𝑒𝑠𝑖</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ö</m:t>
                      </m:r>
                      <m:r>
                        <a:rPr lang="en-US" b="0" i="1" smtClean="0">
                          <a:latin typeface="Cambria Math" panose="02040503050406030204" pitchFamily="18" charset="0"/>
                          <a:ea typeface="Cambria Math" panose="02040503050406030204" pitchFamily="18" charset="0"/>
                        </a:rPr>
                        <m:t>𝑛𝑒𝑟𝑚𝑒𝑠𝑖𝑛𝑖𝑛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𝑘𝑎𝑟</m:t>
                      </m:r>
                      <m:r>
                        <a:rPr lang="en-US" b="0" i="1" smtClean="0">
                          <a:latin typeface="Cambria Math" panose="02040503050406030204" pitchFamily="18" charset="0"/>
                          <a:ea typeface="Cambria Math" panose="02040503050406030204" pitchFamily="18" charset="0"/>
                        </a:rPr>
                        <m:t>ş</m:t>
                      </m:r>
                      <m:r>
                        <a:rPr lang="en-US" b="0" i="1" smtClean="0">
                          <a:latin typeface="Cambria Math" panose="02040503050406030204" pitchFamily="18" charset="0"/>
                          <a:ea typeface="Cambria Math" panose="02040503050406030204" pitchFamily="18" charset="0"/>
                        </a:rPr>
                        <m:t>𝚤𝑡𝚤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𝑧𝚤𝑡𝑡𝚤</m:t>
                      </m:r>
                    </m:oMath>
                  </m:oMathPara>
                </a14:m>
                <a:endParaRPr lang="en-US" b="1"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ö</m:t>
                      </m:r>
                      <m:r>
                        <a:rPr lang="en-US" b="0" i="1" smtClean="0">
                          <a:latin typeface="Cambria Math" panose="02040503050406030204" pitchFamily="18" charset="0"/>
                          <a:ea typeface="Cambria Math" panose="02040503050406030204" pitchFamily="18" charset="0"/>
                        </a:rPr>
                        <m:t>𝑛𝑒𝑟𝑚𝑒𝑠𝑖</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 ö</m:t>
                      </m:r>
                      <m:r>
                        <a:rPr lang="en-US" b="0" i="1" smtClean="0">
                          <a:latin typeface="Cambria Math" panose="02040503050406030204" pitchFamily="18" charset="0"/>
                          <a:ea typeface="Cambria Math" panose="02040503050406030204" pitchFamily="18" charset="0"/>
                        </a:rPr>
                        <m:t>𝑛𝑒𝑟𝑚𝑒𝑠𝑖𝑛𝑖𝑛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𝑧𝚤𝑡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𝑝𝑜𝑧𝑖𝑡𝑖𝑓𝑖</m:t>
                      </m:r>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 ö</m:t>
                      </m:r>
                      <m:r>
                        <a:rPr lang="en-US" b="0" i="1" smtClean="0">
                          <a:latin typeface="Cambria Math" panose="02040503050406030204" pitchFamily="18" charset="0"/>
                          <a:ea typeface="Cambria Math" panose="02040503050406030204" pitchFamily="18" charset="0"/>
                        </a:rPr>
                        <m:t>𝑛𝑒𝑟𝑚𝑒𝑠𝑖</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 ö</m:t>
                      </m:r>
                      <m:r>
                        <a:rPr lang="en-US" b="0" i="1" smtClean="0">
                          <a:latin typeface="Cambria Math" panose="02040503050406030204" pitchFamily="18" charset="0"/>
                          <a:ea typeface="Cambria Math" panose="02040503050406030204" pitchFamily="18" charset="0"/>
                        </a:rPr>
                        <m:t>𝑛𝑒𝑟𝑚𝑒𝑠𝑖𝑛𝑖𝑛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𝑡𝑒𝑟𝑠𝑖</m:t>
                      </m:r>
                    </m:oMath>
                  </m:oMathPara>
                </a14:m>
                <a:endParaRPr lang="en-US" b="0" dirty="0">
                  <a:ea typeface="Cambria Math" panose="02040503050406030204" pitchFamily="18" charset="0"/>
                </a:endParaRPr>
              </a:p>
              <a:p>
                <a:pPr marL="0" indent="0">
                  <a:buNone/>
                </a:pPr>
                <a:endParaRPr lang="en-US" dirty="0"/>
              </a:p>
              <a:p>
                <a:r>
                  <a:rPr lang="en-US" dirty="0" err="1"/>
                  <a:t>Ancak</a:t>
                </a:r>
                <a:r>
                  <a:rPr lang="en-US" dirty="0"/>
                  <a:t> </a:t>
                </a:r>
                <a:r>
                  <a:rPr lang="en-US" dirty="0" err="1"/>
                  <a:t>ve</a:t>
                </a:r>
                <a:r>
                  <a:rPr lang="en-US" dirty="0"/>
                  <a:t> </a:t>
                </a:r>
                <a:r>
                  <a:rPr lang="en-US" dirty="0" err="1"/>
                  <a:t>ancak</a:t>
                </a:r>
                <a:r>
                  <a:rPr lang="en-US" dirty="0"/>
                  <a:t> </a:t>
                </a:r>
                <a:r>
                  <a:rPr lang="en-US" dirty="0" err="1"/>
                  <a:t>ifadesi</a:t>
                </a:r>
                <a:r>
                  <a:rPr lang="en-US" dirty="0"/>
                  <a:t> </a:t>
                </a:r>
                <a:r>
                  <a:rPr lang="en-US" dirty="0" err="1"/>
                  <a:t>doğal</a:t>
                </a:r>
                <a:r>
                  <a:rPr lang="en-US" dirty="0"/>
                  <a:t> </a:t>
                </a:r>
                <a:r>
                  <a:rPr lang="en-US" dirty="0" err="1"/>
                  <a:t>dilde</a:t>
                </a:r>
                <a:r>
                  <a:rPr lang="en-US" dirty="0"/>
                  <a:t> her zaman </a:t>
                </a:r>
                <a:r>
                  <a:rPr lang="en-US" dirty="0" err="1"/>
                  <a:t>kullanılmayabilir</a:t>
                </a:r>
                <a:r>
                  <a:rPr lang="en-US" dirty="0"/>
                  <a:t>. </a:t>
                </a:r>
                <a:r>
                  <a:rPr lang="en-US" dirty="0" err="1"/>
                  <a:t>Örneğin</a:t>
                </a:r>
                <a:r>
                  <a:rPr lang="en-US" dirty="0"/>
                  <a:t> “</a:t>
                </a:r>
                <a:r>
                  <a:rPr lang="en-US" dirty="0" err="1"/>
                  <a:t>yemeğini</a:t>
                </a:r>
                <a:r>
                  <a:rPr lang="en-US" dirty="0"/>
                  <a:t> </a:t>
                </a:r>
                <a:r>
                  <a:rPr lang="en-US" dirty="0" err="1"/>
                  <a:t>yersen</a:t>
                </a:r>
                <a:r>
                  <a:rPr lang="en-US" dirty="0"/>
                  <a:t> </a:t>
                </a:r>
                <a:r>
                  <a:rPr lang="en-US" dirty="0" err="1"/>
                  <a:t>tatlı</a:t>
                </a:r>
                <a:r>
                  <a:rPr lang="en-US" dirty="0"/>
                  <a:t> </a:t>
                </a:r>
                <a:r>
                  <a:rPr lang="en-US" dirty="0" err="1"/>
                  <a:t>yiyebilirsin</a:t>
                </a:r>
                <a:r>
                  <a:rPr lang="en-US" dirty="0"/>
                  <a:t>” </a:t>
                </a:r>
                <a:r>
                  <a:rPr lang="en-US" dirty="0" err="1"/>
                  <a:t>cümlesinde</a:t>
                </a:r>
                <a:r>
                  <a:rPr lang="en-US" dirty="0"/>
                  <a:t> </a:t>
                </a:r>
                <a:r>
                  <a:rPr lang="en-US" dirty="0" err="1"/>
                  <a:t>bir</a:t>
                </a:r>
                <a:r>
                  <a:rPr lang="en-US" dirty="0"/>
                  <a:t> </a:t>
                </a:r>
                <a:r>
                  <a:rPr lang="en-US" dirty="0" err="1"/>
                  <a:t>kabul</a:t>
                </a:r>
                <a:r>
                  <a:rPr lang="en-US" dirty="0"/>
                  <a:t> </a:t>
                </a:r>
                <a:r>
                  <a:rPr lang="en-US" dirty="0" err="1"/>
                  <a:t>üzerine</a:t>
                </a:r>
                <a:r>
                  <a:rPr lang="en-US" dirty="0"/>
                  <a:t> </a:t>
                </a:r>
                <a:r>
                  <a:rPr lang="en-US" dirty="0" err="1"/>
                  <a:t>önerme</a:t>
                </a:r>
                <a:r>
                  <a:rPr lang="en-US" dirty="0"/>
                  <a:t> </a:t>
                </a:r>
                <a:r>
                  <a:rPr lang="en-US" dirty="0" err="1"/>
                  <a:t>incelenebilir</a:t>
                </a:r>
                <a:r>
                  <a:rPr lang="en-US" dirty="0"/>
                  <a:t>.</a:t>
                </a:r>
              </a:p>
            </p:txBody>
          </p:sp>
        </mc:Choice>
        <mc:Fallback xmlns="">
          <p:sp>
            <p:nvSpPr>
              <p:cNvPr id="3" name="Content Placeholder 2">
                <a:extLst>
                  <a:ext uri="{FF2B5EF4-FFF2-40B4-BE49-F238E27FC236}">
                    <a16:creationId xmlns:a16="http://schemas.microsoft.com/office/drawing/2014/main" id="{8B2D6814-22CE-42CA-BC93-7AE840601F74}"/>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411BAA76-198A-4101-B3C9-B31F55075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895" y="5179774"/>
            <a:ext cx="2095792" cy="1162212"/>
          </a:xfrm>
          <a:prstGeom prst="rect">
            <a:avLst/>
          </a:prstGeom>
        </p:spPr>
      </p:pic>
      <p:pic>
        <p:nvPicPr>
          <p:cNvPr id="11" name="Picture 10">
            <a:extLst>
              <a:ext uri="{FF2B5EF4-FFF2-40B4-BE49-F238E27FC236}">
                <a16:creationId xmlns:a16="http://schemas.microsoft.com/office/drawing/2014/main" id="{0A1A91EF-2A00-4EE7-B29D-3F703D5492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371" y="5189300"/>
            <a:ext cx="2086266" cy="1152686"/>
          </a:xfrm>
          <a:prstGeom prst="rect">
            <a:avLst/>
          </a:prstGeom>
        </p:spPr>
      </p:pic>
      <p:pic>
        <p:nvPicPr>
          <p:cNvPr id="13" name="Picture 12">
            <a:extLst>
              <a:ext uri="{FF2B5EF4-FFF2-40B4-BE49-F238E27FC236}">
                <a16:creationId xmlns:a16="http://schemas.microsoft.com/office/drawing/2014/main" id="{76771E21-CBE5-4BAB-BE49-6D5A57A5F0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1839" y="5189300"/>
            <a:ext cx="2105319" cy="1162212"/>
          </a:xfrm>
          <a:prstGeom prst="rect">
            <a:avLst/>
          </a:prstGeom>
        </p:spPr>
      </p:pic>
      <p:pic>
        <p:nvPicPr>
          <p:cNvPr id="15" name="Picture 14">
            <a:extLst>
              <a:ext uri="{FF2B5EF4-FFF2-40B4-BE49-F238E27FC236}">
                <a16:creationId xmlns:a16="http://schemas.microsoft.com/office/drawing/2014/main" id="{55875EA2-80B3-4169-BA60-9D49CDFB6D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3360" y="5189300"/>
            <a:ext cx="2152950" cy="1171739"/>
          </a:xfrm>
          <a:prstGeom prst="rect">
            <a:avLst/>
          </a:prstGeom>
        </p:spPr>
      </p:pic>
      <p:pic>
        <p:nvPicPr>
          <p:cNvPr id="17" name="Picture 16">
            <a:extLst>
              <a:ext uri="{FF2B5EF4-FFF2-40B4-BE49-F238E27FC236}">
                <a16:creationId xmlns:a16="http://schemas.microsoft.com/office/drawing/2014/main" id="{3C793505-6705-4EC0-9033-789A9C392E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92512" y="5189300"/>
            <a:ext cx="2410161" cy="1181265"/>
          </a:xfrm>
          <a:prstGeom prst="rect">
            <a:avLst/>
          </a:prstGeom>
        </p:spPr>
      </p:pic>
    </p:spTree>
    <p:extLst>
      <p:ext uri="{BB962C8B-B14F-4D97-AF65-F5344CB8AC3E}">
        <p14:creationId xmlns:p14="http://schemas.microsoft.com/office/powerpoint/2010/main" val="2529463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Çıkarım</a:t>
            </a:r>
            <a:r>
              <a:rPr lang="en-US" dirty="0">
                <a:solidFill>
                  <a:srgbClr val="00B0F0"/>
                </a:solidFill>
              </a:rPr>
              <a:t> </a:t>
            </a:r>
            <a:r>
              <a:rPr lang="en-US" dirty="0" err="1">
                <a:solidFill>
                  <a:srgbClr val="00B0F0"/>
                </a:solidFill>
              </a:rPr>
              <a:t>Kuralları</a:t>
            </a:r>
            <a:endParaRPr lang="en-US" dirty="0">
              <a:solidFill>
                <a:srgbClr val="00B0F0"/>
              </a:solidFill>
            </a:endParaRPr>
          </a:p>
        </p:txBody>
      </p:sp>
      <p:sp>
        <p:nvSpPr>
          <p:cNvPr id="4" name="Content Placeholder 3">
            <a:extLst>
              <a:ext uri="{FF2B5EF4-FFF2-40B4-BE49-F238E27FC236}">
                <a16:creationId xmlns:a16="http://schemas.microsoft.com/office/drawing/2014/main" id="{151AC6B2-24F5-0443-A95C-2B460E78DBD2}"/>
              </a:ext>
            </a:extLst>
          </p:cNvPr>
          <p:cNvSpPr>
            <a:spLocks noGrp="1"/>
          </p:cNvSpPr>
          <p:nvPr>
            <p:ph idx="1"/>
          </p:nvPr>
        </p:nvSpPr>
        <p:spPr/>
        <p:txBody>
          <a:bodyPr>
            <a:normAutofit fontScale="70000" lnSpcReduction="20000"/>
          </a:bodyPr>
          <a:lstStyle/>
          <a:p>
            <a:pPr>
              <a:lnSpc>
                <a:spcPct val="160000"/>
              </a:lnSpc>
            </a:pPr>
            <a:r>
              <a:rPr lang="tr-TR" dirty="0"/>
              <a:t>p → </a:t>
            </a:r>
            <a:r>
              <a:rPr lang="tr-TR" dirty="0" err="1"/>
              <a:t>q</a:t>
            </a:r>
            <a:r>
              <a:rPr lang="tr-TR" dirty="0"/>
              <a:t>, ¬p → r ve r → s öncülleri ve ¬</a:t>
            </a:r>
            <a:r>
              <a:rPr lang="tr-TR" dirty="0" err="1"/>
              <a:t>q</a:t>
            </a:r>
            <a:r>
              <a:rPr lang="tr-TR" dirty="0"/>
              <a:t> → s sonucuyla geçerli bir argüman vermemiz gerekiyor.</a:t>
            </a:r>
          </a:p>
          <a:p>
            <a:pPr marL="0" indent="0">
              <a:lnSpc>
                <a:spcPct val="160000"/>
              </a:lnSpc>
              <a:buNone/>
              <a:tabLst>
                <a:tab pos="3243263" algn="l"/>
              </a:tabLst>
            </a:pPr>
            <a:r>
              <a:rPr lang="en-US" dirty="0"/>
              <a:t>1. p → q	</a:t>
            </a:r>
            <a:r>
              <a:rPr lang="en-US" dirty="0" err="1"/>
              <a:t>Öncül</a:t>
            </a:r>
            <a:endParaRPr lang="en-US" dirty="0"/>
          </a:p>
          <a:p>
            <a:pPr marL="0" indent="0">
              <a:lnSpc>
                <a:spcPct val="160000"/>
              </a:lnSpc>
              <a:buNone/>
              <a:tabLst>
                <a:tab pos="3243263" algn="l"/>
              </a:tabLst>
            </a:pPr>
            <a:r>
              <a:rPr lang="en-US" dirty="0"/>
              <a:t>2. ¬q → ¬p 	1’in </a:t>
            </a:r>
            <a:r>
              <a:rPr lang="en-US" dirty="0" err="1"/>
              <a:t>Zıt</a:t>
            </a:r>
            <a:r>
              <a:rPr lang="en-US" dirty="0"/>
              <a:t> </a:t>
            </a:r>
            <a:r>
              <a:rPr lang="en-US" dirty="0" err="1"/>
              <a:t>Pozitifi</a:t>
            </a:r>
            <a:endParaRPr lang="en-US" dirty="0"/>
          </a:p>
          <a:p>
            <a:pPr marL="0" indent="0">
              <a:lnSpc>
                <a:spcPct val="160000"/>
              </a:lnSpc>
              <a:buNone/>
              <a:tabLst>
                <a:tab pos="3243263" algn="l"/>
              </a:tabLst>
            </a:pPr>
            <a:r>
              <a:rPr lang="en-US" dirty="0"/>
              <a:t>3. ¬p → r 	</a:t>
            </a:r>
            <a:r>
              <a:rPr lang="en-US" dirty="0" err="1"/>
              <a:t>Öncül</a:t>
            </a:r>
            <a:endParaRPr lang="en-US" dirty="0"/>
          </a:p>
          <a:p>
            <a:pPr marL="0" indent="0">
              <a:lnSpc>
                <a:spcPct val="160000"/>
              </a:lnSpc>
              <a:buNone/>
              <a:tabLst>
                <a:tab pos="3243263" algn="l"/>
              </a:tabLst>
            </a:pPr>
            <a:r>
              <a:rPr lang="en-US" dirty="0"/>
              <a:t>4. ¬q → r 	2 </a:t>
            </a:r>
            <a:r>
              <a:rPr lang="en-US" dirty="0" err="1"/>
              <a:t>ve</a:t>
            </a:r>
            <a:r>
              <a:rPr lang="en-US" dirty="0"/>
              <a:t> 3’den </a:t>
            </a:r>
            <a:r>
              <a:rPr lang="en-US" dirty="0" err="1"/>
              <a:t>Varsayımsal</a:t>
            </a:r>
            <a:r>
              <a:rPr lang="en-US" dirty="0"/>
              <a:t> </a:t>
            </a:r>
            <a:r>
              <a:rPr lang="en-US" dirty="0" err="1"/>
              <a:t>Kıyas</a:t>
            </a:r>
            <a:endParaRPr lang="en-US" dirty="0"/>
          </a:p>
          <a:p>
            <a:pPr marL="0" indent="0">
              <a:lnSpc>
                <a:spcPct val="160000"/>
              </a:lnSpc>
              <a:buNone/>
              <a:tabLst>
                <a:tab pos="3243263" algn="l"/>
              </a:tabLst>
            </a:pPr>
            <a:r>
              <a:rPr lang="en-US" dirty="0"/>
              <a:t>5. r → s	</a:t>
            </a:r>
            <a:r>
              <a:rPr lang="en-US" dirty="0" err="1"/>
              <a:t>Öncül</a:t>
            </a:r>
            <a:endParaRPr lang="en-US" dirty="0"/>
          </a:p>
          <a:p>
            <a:pPr marL="0" indent="0">
              <a:lnSpc>
                <a:spcPct val="160000"/>
              </a:lnSpc>
              <a:buNone/>
              <a:tabLst>
                <a:tab pos="3243263" algn="l"/>
              </a:tabLst>
            </a:pPr>
            <a:r>
              <a:rPr lang="en-US" dirty="0"/>
              <a:t>6. ¬q → s 	4 </a:t>
            </a:r>
            <a:r>
              <a:rPr lang="en-US" dirty="0" err="1"/>
              <a:t>ve</a:t>
            </a:r>
            <a:r>
              <a:rPr lang="en-US" dirty="0"/>
              <a:t> 5’den </a:t>
            </a:r>
            <a:r>
              <a:rPr lang="en-US" dirty="0" err="1"/>
              <a:t>varsayımsal</a:t>
            </a:r>
            <a:r>
              <a:rPr lang="en-US" dirty="0"/>
              <a:t> </a:t>
            </a:r>
            <a:r>
              <a:rPr lang="en-US" dirty="0" err="1"/>
              <a:t>kıyas</a:t>
            </a:r>
            <a:endParaRPr lang="en-US" dirty="0"/>
          </a:p>
          <a:p>
            <a:pPr>
              <a:lnSpc>
                <a:spcPct val="160000"/>
              </a:lnSpc>
            </a:pPr>
            <a:endParaRPr lang="en-US" dirty="0"/>
          </a:p>
        </p:txBody>
      </p:sp>
    </p:spTree>
    <p:extLst>
      <p:ext uri="{BB962C8B-B14F-4D97-AF65-F5344CB8AC3E}">
        <p14:creationId xmlns:p14="http://schemas.microsoft.com/office/powerpoint/2010/main" val="3911168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Çözünürlük</a:t>
            </a:r>
            <a:endParaRPr lang="en-US" dirty="0">
              <a:solidFill>
                <a:srgbClr val="00B0F0"/>
              </a:solidFill>
            </a:endParaRPr>
          </a:p>
        </p:txBody>
      </p:sp>
      <p:sp>
        <p:nvSpPr>
          <p:cNvPr id="4" name="Content Placeholder 3">
            <a:extLst>
              <a:ext uri="{FF2B5EF4-FFF2-40B4-BE49-F238E27FC236}">
                <a16:creationId xmlns:a16="http://schemas.microsoft.com/office/drawing/2014/main" id="{151AC6B2-24F5-0443-A95C-2B460E78DBD2}"/>
              </a:ext>
            </a:extLst>
          </p:cNvPr>
          <p:cNvSpPr>
            <a:spLocks noGrp="1"/>
          </p:cNvSpPr>
          <p:nvPr>
            <p:ph idx="1"/>
          </p:nvPr>
        </p:nvSpPr>
        <p:spPr/>
        <p:txBody>
          <a:bodyPr>
            <a:normAutofit fontScale="77500" lnSpcReduction="20000"/>
          </a:bodyPr>
          <a:lstStyle/>
          <a:p>
            <a:pPr>
              <a:lnSpc>
                <a:spcPct val="160000"/>
              </a:lnSpc>
            </a:pPr>
            <a:r>
              <a:rPr lang="tr-TR" dirty="0"/>
              <a:t>Akıl yürütme ve teoremleri kanıtlama görevini otomatikleştirmek için bilgisayar programları geliştirilmiştir. Bu programların çoğu, çözünürlük olarak bilinen bir çıkarım kuralından yararlanır. Bu çıkarım kuralı, </a:t>
            </a:r>
            <a:r>
              <a:rPr lang="tr-TR" dirty="0" err="1"/>
              <a:t>totolojiye</a:t>
            </a:r>
            <a:r>
              <a:rPr lang="tr-TR" dirty="0"/>
              <a:t> dayanmaktadır.</a:t>
            </a:r>
          </a:p>
          <a:p>
            <a:pPr>
              <a:lnSpc>
                <a:spcPct val="160000"/>
              </a:lnSpc>
            </a:pPr>
            <a:r>
              <a:rPr lang="en-US" dirty="0"/>
              <a:t>((p ∨ q) ∧ (¬p ∨ r)) → (q ∨ r). </a:t>
            </a:r>
          </a:p>
          <a:p>
            <a:pPr>
              <a:lnSpc>
                <a:spcPct val="160000"/>
              </a:lnSpc>
            </a:pPr>
            <a:r>
              <a:rPr lang="tr-TR" dirty="0"/>
              <a:t>Çözünürlük kuralındaki son ayrılma, </a:t>
            </a:r>
            <a:r>
              <a:rPr lang="tr-TR" dirty="0" err="1"/>
              <a:t>q</a:t>
            </a:r>
            <a:r>
              <a:rPr lang="tr-TR" dirty="0"/>
              <a:t> ∨ r, </a:t>
            </a:r>
            <a:r>
              <a:rPr lang="tr-TR" b="1" dirty="0"/>
              <a:t>çözücü</a:t>
            </a:r>
            <a:r>
              <a:rPr lang="tr-TR" dirty="0"/>
              <a:t> olarak adlandırılır. Bu </a:t>
            </a:r>
            <a:r>
              <a:rPr lang="tr-TR" dirty="0" err="1"/>
              <a:t>totolojide</a:t>
            </a:r>
            <a:r>
              <a:rPr lang="tr-TR" dirty="0"/>
              <a:t> </a:t>
            </a:r>
            <a:r>
              <a:rPr lang="tr-TR" dirty="0" err="1"/>
              <a:t>q</a:t>
            </a:r>
            <a:r>
              <a:rPr lang="tr-TR" dirty="0"/>
              <a:t> = r'ye izin verdiğimizde, (p ∨ </a:t>
            </a:r>
            <a:r>
              <a:rPr lang="tr-TR" dirty="0" err="1"/>
              <a:t>q</a:t>
            </a:r>
            <a:r>
              <a:rPr lang="tr-TR" dirty="0"/>
              <a:t>) ∧ (¬p ∨ </a:t>
            </a:r>
            <a:r>
              <a:rPr lang="tr-TR" dirty="0" err="1"/>
              <a:t>q</a:t>
            </a:r>
            <a:r>
              <a:rPr lang="tr-TR" dirty="0"/>
              <a:t>) → </a:t>
            </a:r>
            <a:r>
              <a:rPr lang="tr-TR" dirty="0" err="1"/>
              <a:t>q</a:t>
            </a:r>
            <a:r>
              <a:rPr lang="tr-TR" dirty="0"/>
              <a:t> elde ederiz. Ayrıca, r = F'ye izin verdiğimizde, (p ∨ </a:t>
            </a:r>
            <a:r>
              <a:rPr lang="tr-TR" dirty="0" err="1"/>
              <a:t>q</a:t>
            </a:r>
            <a:r>
              <a:rPr lang="tr-TR" dirty="0"/>
              <a:t>) ∧ (¬p) → </a:t>
            </a:r>
            <a:r>
              <a:rPr lang="tr-TR" dirty="0" err="1"/>
              <a:t>q</a:t>
            </a:r>
            <a:r>
              <a:rPr lang="tr-TR" dirty="0"/>
              <a:t> (çünkü </a:t>
            </a:r>
            <a:r>
              <a:rPr lang="tr-TR" dirty="0" err="1"/>
              <a:t>q</a:t>
            </a:r>
            <a:r>
              <a:rPr lang="tr-TR" dirty="0"/>
              <a:t> ∨ F ≡ </a:t>
            </a:r>
            <a:r>
              <a:rPr lang="tr-TR" dirty="0" err="1"/>
              <a:t>q</a:t>
            </a:r>
            <a:r>
              <a:rPr lang="tr-TR" dirty="0"/>
              <a:t>) elde ederiz, bu da ayırıcı kıyas kuralının dayandığı </a:t>
            </a:r>
            <a:r>
              <a:rPr lang="tr-TR" dirty="0" err="1"/>
              <a:t>totolojidir</a:t>
            </a:r>
            <a:r>
              <a:rPr lang="tr-TR" dirty="0"/>
              <a:t>.</a:t>
            </a:r>
            <a:endParaRPr lang="en-US" dirty="0"/>
          </a:p>
        </p:txBody>
      </p:sp>
    </p:spTree>
    <p:extLst>
      <p:ext uri="{BB962C8B-B14F-4D97-AF65-F5344CB8AC3E}">
        <p14:creationId xmlns:p14="http://schemas.microsoft.com/office/powerpoint/2010/main" val="1202158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Yanılgılar</a:t>
            </a:r>
            <a:endParaRPr lang="en-US" dirty="0">
              <a:solidFill>
                <a:srgbClr val="00B0F0"/>
              </a:solidFill>
            </a:endParaRPr>
          </a:p>
        </p:txBody>
      </p:sp>
      <p:sp>
        <p:nvSpPr>
          <p:cNvPr id="4" name="Content Placeholder 3">
            <a:extLst>
              <a:ext uri="{FF2B5EF4-FFF2-40B4-BE49-F238E27FC236}">
                <a16:creationId xmlns:a16="http://schemas.microsoft.com/office/drawing/2014/main" id="{151AC6B2-24F5-0443-A95C-2B460E78DBD2}"/>
              </a:ext>
            </a:extLst>
          </p:cNvPr>
          <p:cNvSpPr>
            <a:spLocks noGrp="1"/>
          </p:cNvSpPr>
          <p:nvPr>
            <p:ph idx="1"/>
          </p:nvPr>
        </p:nvSpPr>
        <p:spPr/>
        <p:txBody>
          <a:bodyPr>
            <a:normAutofit fontScale="62500" lnSpcReduction="20000"/>
          </a:bodyPr>
          <a:lstStyle/>
          <a:p>
            <a:pPr>
              <a:lnSpc>
                <a:spcPct val="160000"/>
              </a:lnSpc>
            </a:pPr>
            <a:r>
              <a:rPr lang="tr-TR" dirty="0"/>
              <a:t>Yanlış argümanlarda birkaç yaygın yanılgı ortaya çıkar. Bu yanılgılar çıkarım kurallarına benzer, ancak </a:t>
            </a:r>
            <a:r>
              <a:rPr lang="tr-TR" dirty="0" err="1"/>
              <a:t>totolojilerden</a:t>
            </a:r>
            <a:r>
              <a:rPr lang="tr-TR" dirty="0"/>
              <a:t> çok olasılıklara dayanır. Bunlar, doğru ve yanlış akıl yürütme arasındaki ayrımı göstermek için burada tartışılmaktadır.</a:t>
            </a:r>
          </a:p>
          <a:p>
            <a:pPr>
              <a:lnSpc>
                <a:spcPct val="160000"/>
              </a:lnSpc>
            </a:pPr>
            <a:r>
              <a:rPr lang="tr-TR" dirty="0"/>
              <a:t>((p → </a:t>
            </a:r>
            <a:r>
              <a:rPr lang="tr-TR" dirty="0" err="1"/>
              <a:t>q</a:t>
            </a:r>
            <a:r>
              <a:rPr lang="tr-TR" dirty="0"/>
              <a:t>) ∧ </a:t>
            </a:r>
            <a:r>
              <a:rPr lang="tr-TR" dirty="0" err="1"/>
              <a:t>q</a:t>
            </a:r>
            <a:r>
              <a:rPr lang="tr-TR" dirty="0"/>
              <a:t>) → p önermesi bir </a:t>
            </a:r>
            <a:r>
              <a:rPr lang="tr-TR" dirty="0" err="1"/>
              <a:t>totoloji</a:t>
            </a:r>
            <a:r>
              <a:rPr lang="tr-TR" dirty="0"/>
              <a:t> değildir, çünkü p yanlış ve </a:t>
            </a:r>
            <a:r>
              <a:rPr lang="tr-TR" dirty="0" err="1"/>
              <a:t>q</a:t>
            </a:r>
            <a:r>
              <a:rPr lang="tr-TR" dirty="0"/>
              <a:t> doğru olduğunda yanlıştır. Ancak, bunu bir </a:t>
            </a:r>
            <a:r>
              <a:rPr lang="tr-TR" dirty="0" err="1"/>
              <a:t>totoloji</a:t>
            </a:r>
            <a:r>
              <a:rPr lang="tr-TR" dirty="0"/>
              <a:t> olarak ele alan birçok yanlış argüman var. Başka bir deyişle, p → </a:t>
            </a:r>
            <a:r>
              <a:rPr lang="tr-TR" dirty="0" err="1"/>
              <a:t>q</a:t>
            </a:r>
            <a:r>
              <a:rPr lang="tr-TR" dirty="0"/>
              <a:t> ve </a:t>
            </a:r>
            <a:r>
              <a:rPr lang="tr-TR" dirty="0" err="1"/>
              <a:t>q</a:t>
            </a:r>
            <a:r>
              <a:rPr lang="tr-TR" dirty="0"/>
              <a:t> öncülleri ve p sonucunu içeren argümanı geçerli bir argüman formu olarak ele alırlar, ki öyle değildir. Bu tür yanlış akıl yürütmeye, sonucu onaylama yanılgısı denir.</a:t>
            </a:r>
          </a:p>
          <a:p>
            <a:pPr>
              <a:lnSpc>
                <a:spcPct val="160000"/>
              </a:lnSpc>
            </a:pPr>
            <a:r>
              <a:rPr lang="tr-TR" dirty="0"/>
              <a:t>Örnek: Bu kitaptaki her problemi yaparsanız, ayrık matematiği öğreneceksiniz. Ayrık matematik öğrendiniz. Bu nedenle, bu kitaptaki her sorunu siz yaptınız. </a:t>
            </a:r>
            <a:endParaRPr lang="en-US" dirty="0"/>
          </a:p>
        </p:txBody>
      </p:sp>
    </p:spTree>
    <p:extLst>
      <p:ext uri="{BB962C8B-B14F-4D97-AF65-F5344CB8AC3E}">
        <p14:creationId xmlns:p14="http://schemas.microsoft.com/office/powerpoint/2010/main" val="532967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Yanılgılar</a:t>
            </a:r>
            <a:endParaRPr lang="en-US" dirty="0">
              <a:solidFill>
                <a:srgbClr val="00B0F0"/>
              </a:solidFill>
            </a:endParaRPr>
          </a:p>
        </p:txBody>
      </p:sp>
      <p:sp>
        <p:nvSpPr>
          <p:cNvPr id="4" name="Content Placeholder 3">
            <a:extLst>
              <a:ext uri="{FF2B5EF4-FFF2-40B4-BE49-F238E27FC236}">
                <a16:creationId xmlns:a16="http://schemas.microsoft.com/office/drawing/2014/main" id="{151AC6B2-24F5-0443-A95C-2B460E78DBD2}"/>
              </a:ext>
            </a:extLst>
          </p:cNvPr>
          <p:cNvSpPr>
            <a:spLocks noGrp="1"/>
          </p:cNvSpPr>
          <p:nvPr>
            <p:ph idx="1"/>
          </p:nvPr>
        </p:nvSpPr>
        <p:spPr/>
        <p:txBody>
          <a:bodyPr>
            <a:normAutofit fontScale="85000" lnSpcReduction="10000"/>
          </a:bodyPr>
          <a:lstStyle/>
          <a:p>
            <a:pPr>
              <a:lnSpc>
                <a:spcPct val="160000"/>
              </a:lnSpc>
            </a:pPr>
            <a:r>
              <a:rPr lang="tr-TR" dirty="0"/>
              <a:t>((p → </a:t>
            </a:r>
            <a:r>
              <a:rPr lang="tr-TR" dirty="0" err="1"/>
              <a:t>q</a:t>
            </a:r>
            <a:r>
              <a:rPr lang="tr-TR" dirty="0"/>
              <a:t>) ∧ ¬p) → ¬</a:t>
            </a:r>
            <a:r>
              <a:rPr lang="tr-TR" dirty="0" err="1"/>
              <a:t>q</a:t>
            </a:r>
            <a:r>
              <a:rPr lang="tr-TR" dirty="0"/>
              <a:t> önermesi bir </a:t>
            </a:r>
            <a:r>
              <a:rPr lang="tr-TR" dirty="0" err="1"/>
              <a:t>totoloji</a:t>
            </a:r>
            <a:r>
              <a:rPr lang="tr-TR" dirty="0"/>
              <a:t> değildir, çünkü p yanlış ve </a:t>
            </a:r>
            <a:r>
              <a:rPr lang="tr-TR" dirty="0" err="1"/>
              <a:t>q</a:t>
            </a:r>
            <a:r>
              <a:rPr lang="tr-TR" dirty="0"/>
              <a:t> doğru olduğunda yanlıştır. Birçok yanlış argüman, bunu bir çıkarım kuralı olarak yanlış kullanır. Bu tür yanlış akıl yürütmeye hipotezi reddetme yanılgısı denir.</a:t>
            </a:r>
          </a:p>
          <a:p>
            <a:pPr>
              <a:lnSpc>
                <a:spcPct val="160000"/>
              </a:lnSpc>
            </a:pPr>
            <a:r>
              <a:rPr lang="tr-TR" dirty="0"/>
              <a:t>Bu kitaptaki her problemi yapmamış olsanız bile ayrık matematiği öğrenmiş olmanız mümkündür. Bu yanlış argüman, p → </a:t>
            </a:r>
            <a:r>
              <a:rPr lang="tr-TR" dirty="0" err="1"/>
              <a:t>q</a:t>
            </a:r>
            <a:r>
              <a:rPr lang="tr-TR" dirty="0"/>
              <a:t> biçimindedir ve ¬p, hipotezi reddetmenin yanlışlığının bir örneği olan ¬</a:t>
            </a:r>
            <a:r>
              <a:rPr lang="tr-TR" dirty="0" err="1"/>
              <a:t>q'yu</a:t>
            </a:r>
            <a:r>
              <a:rPr lang="tr-TR" dirty="0"/>
              <a:t> ima eder.</a:t>
            </a:r>
            <a:endParaRPr lang="en-US" dirty="0"/>
          </a:p>
        </p:txBody>
      </p:sp>
    </p:spTree>
    <p:extLst>
      <p:ext uri="{BB962C8B-B14F-4D97-AF65-F5344CB8AC3E}">
        <p14:creationId xmlns:p14="http://schemas.microsoft.com/office/powerpoint/2010/main" val="420260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tr-TR" dirty="0">
                <a:solidFill>
                  <a:srgbClr val="00B0F0"/>
                </a:solidFill>
              </a:rPr>
              <a:t>Sayısal İfadeler için Çıkarım Kuralları</a:t>
            </a:r>
            <a:endParaRPr lang="en-US" dirty="0">
              <a:solidFill>
                <a:srgbClr val="00B0F0"/>
              </a:solidFill>
            </a:endParaRPr>
          </a:p>
        </p:txBody>
      </p:sp>
      <p:sp>
        <p:nvSpPr>
          <p:cNvPr id="4" name="Content Placeholder 3">
            <a:extLst>
              <a:ext uri="{FF2B5EF4-FFF2-40B4-BE49-F238E27FC236}">
                <a16:creationId xmlns:a16="http://schemas.microsoft.com/office/drawing/2014/main" id="{151AC6B2-24F5-0443-A95C-2B460E78DBD2}"/>
              </a:ext>
            </a:extLst>
          </p:cNvPr>
          <p:cNvSpPr>
            <a:spLocks noGrp="1"/>
          </p:cNvSpPr>
          <p:nvPr>
            <p:ph idx="1"/>
          </p:nvPr>
        </p:nvSpPr>
        <p:spPr/>
        <p:txBody>
          <a:bodyPr>
            <a:normAutofit fontScale="85000" lnSpcReduction="20000"/>
          </a:bodyPr>
          <a:lstStyle/>
          <a:p>
            <a:pPr>
              <a:lnSpc>
                <a:spcPct val="160000"/>
              </a:lnSpc>
            </a:pPr>
            <a:r>
              <a:rPr lang="tr-TR" dirty="0"/>
              <a:t>Önermeler için çıkarım kurallarını tartıştık. Şimdi niceleyicileri içeren ifadeler için bazı önemli çıkarım kurallarını tanımlayacağız. Bu çıkarım kuralları, genellikle açıkça belirtilmeden, matematiksel argümanlarda yaygın olarak kullanılır. Evrensel örnekleme, ∀</a:t>
            </a:r>
            <a:r>
              <a:rPr lang="tr-TR" dirty="0" err="1"/>
              <a:t>xP</a:t>
            </a:r>
            <a:r>
              <a:rPr lang="tr-TR" dirty="0"/>
              <a:t> (x) öncülü verildiğinde, c'nin alanın belirli bir üyesi olduğu P(c)'</a:t>
            </a:r>
            <a:r>
              <a:rPr lang="tr-TR" dirty="0" err="1"/>
              <a:t>nin</a:t>
            </a:r>
            <a:r>
              <a:rPr lang="tr-TR" dirty="0"/>
              <a:t> doğru olduğu sonucuna varmak için kullanılan çıkarım kuralıdır. “Bütün kadınlar bilgedir” ifadesinden “Lisa bilgedir” sonucuna vardığımızda evrensel örnekleme kullanılır; burada Lisa tüm kadınların etki alanının bir üyesidir.</a:t>
            </a:r>
            <a:endParaRPr lang="en-US" dirty="0"/>
          </a:p>
        </p:txBody>
      </p:sp>
    </p:spTree>
    <p:extLst>
      <p:ext uri="{BB962C8B-B14F-4D97-AF65-F5344CB8AC3E}">
        <p14:creationId xmlns:p14="http://schemas.microsoft.com/office/powerpoint/2010/main" val="2325682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tr-TR" dirty="0">
                <a:solidFill>
                  <a:srgbClr val="00B0F0"/>
                </a:solidFill>
              </a:rPr>
              <a:t>Sayısal İfadeler için Çıkarım Kuralları</a:t>
            </a:r>
            <a:endParaRPr lang="en-US" dirty="0">
              <a:solidFill>
                <a:srgbClr val="00B0F0"/>
              </a:solidFill>
            </a:endParaRPr>
          </a:p>
        </p:txBody>
      </p:sp>
      <p:sp>
        <p:nvSpPr>
          <p:cNvPr id="4" name="Content Placeholder 3">
            <a:extLst>
              <a:ext uri="{FF2B5EF4-FFF2-40B4-BE49-F238E27FC236}">
                <a16:creationId xmlns:a16="http://schemas.microsoft.com/office/drawing/2014/main" id="{151AC6B2-24F5-0443-A95C-2B460E78DBD2}"/>
              </a:ext>
            </a:extLst>
          </p:cNvPr>
          <p:cNvSpPr>
            <a:spLocks noGrp="1"/>
          </p:cNvSpPr>
          <p:nvPr>
            <p:ph idx="1"/>
          </p:nvPr>
        </p:nvSpPr>
        <p:spPr/>
        <p:txBody>
          <a:bodyPr>
            <a:normAutofit fontScale="70000" lnSpcReduction="20000"/>
          </a:bodyPr>
          <a:lstStyle/>
          <a:p>
            <a:pPr>
              <a:lnSpc>
                <a:spcPct val="160000"/>
              </a:lnSpc>
            </a:pPr>
            <a:r>
              <a:rPr lang="tr-TR" dirty="0"/>
              <a:t>Evrensel genelleme, etki alanındaki tüm c öğeleri için P(c)'</a:t>
            </a:r>
            <a:r>
              <a:rPr lang="tr-TR" dirty="0" err="1"/>
              <a:t>nin</a:t>
            </a:r>
            <a:r>
              <a:rPr lang="tr-TR" dirty="0"/>
              <a:t> doğru olduğu öncülü göz önüne alındığında, ∀</a:t>
            </a:r>
            <a:r>
              <a:rPr lang="tr-TR" dirty="0" err="1"/>
              <a:t>xP</a:t>
            </a:r>
            <a:r>
              <a:rPr lang="tr-TR" dirty="0"/>
              <a:t>(x)'in doğru olduğunu belirten çıkarım kuralıdır. Evrensel genelleme, tanım kümesinden rastgele bir c elemanı alarak ve P(c)'</a:t>
            </a:r>
            <a:r>
              <a:rPr lang="tr-TR" dirty="0" err="1"/>
              <a:t>nin</a:t>
            </a:r>
            <a:r>
              <a:rPr lang="tr-TR" dirty="0"/>
              <a:t> doğru olduğunu göstererek ∀</a:t>
            </a:r>
            <a:r>
              <a:rPr lang="tr-TR" dirty="0" err="1"/>
              <a:t>xP</a:t>
            </a:r>
            <a:r>
              <a:rPr lang="tr-TR" dirty="0"/>
              <a:t>(x)'in doğru olduğunu gösterdiğimizde kullanılır. Seçtiğimiz c öğesi, etki alanının belirli bir öğesi değil, keyfi olmalıdır. Yani, ∀</a:t>
            </a:r>
            <a:r>
              <a:rPr lang="tr-TR" dirty="0" err="1"/>
              <a:t>xP</a:t>
            </a:r>
            <a:r>
              <a:rPr lang="tr-TR" dirty="0"/>
              <a:t>(x)'den tanım kümesinde bir c öğesinin varlığını ileri sürdüğümüzde, c üzerinde hiçbir kontrolümüz yoktur ve c hakkında, tanım alanından gelmesi dışında herhangi bir varsayımda bulunamayız. Evrensel genelleme, matematikte birçok ispatta örtük olarak kullanılır ve nadiren açıkça belirtilir. Bununla birlikte, evrensel genelleme kullanıldığında keyfi c öğesi hakkında yersiz varsayımlar ekleme hatası, yanlış akıl yürütmede çok yaygındır.</a:t>
            </a:r>
            <a:endParaRPr lang="en-US" dirty="0"/>
          </a:p>
        </p:txBody>
      </p:sp>
    </p:spTree>
    <p:extLst>
      <p:ext uri="{BB962C8B-B14F-4D97-AF65-F5344CB8AC3E}">
        <p14:creationId xmlns:p14="http://schemas.microsoft.com/office/powerpoint/2010/main" val="2100573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tr-TR" dirty="0">
                <a:solidFill>
                  <a:srgbClr val="00B0F0"/>
                </a:solidFill>
              </a:rPr>
              <a:t>Sayısal İfadeler için Çıkarım Kuralları</a:t>
            </a:r>
            <a:endParaRPr lang="en-US" dirty="0">
              <a:solidFill>
                <a:srgbClr val="00B0F0"/>
              </a:solidFill>
            </a:endParaRPr>
          </a:p>
        </p:txBody>
      </p:sp>
      <p:sp>
        <p:nvSpPr>
          <p:cNvPr id="4" name="Content Placeholder 3">
            <a:extLst>
              <a:ext uri="{FF2B5EF4-FFF2-40B4-BE49-F238E27FC236}">
                <a16:creationId xmlns:a16="http://schemas.microsoft.com/office/drawing/2014/main" id="{151AC6B2-24F5-0443-A95C-2B460E78DBD2}"/>
              </a:ext>
            </a:extLst>
          </p:cNvPr>
          <p:cNvSpPr>
            <a:spLocks noGrp="1"/>
          </p:cNvSpPr>
          <p:nvPr>
            <p:ph idx="1"/>
          </p:nvPr>
        </p:nvSpPr>
        <p:spPr/>
        <p:txBody>
          <a:bodyPr>
            <a:normAutofit fontScale="70000" lnSpcReduction="20000"/>
          </a:bodyPr>
          <a:lstStyle/>
          <a:p>
            <a:pPr>
              <a:lnSpc>
                <a:spcPct val="160000"/>
              </a:lnSpc>
            </a:pPr>
            <a:r>
              <a:rPr lang="tr-TR" dirty="0"/>
              <a:t>Varoluşsal örnekleme, eğer ∃</a:t>
            </a:r>
            <a:r>
              <a:rPr lang="tr-TR" dirty="0" err="1"/>
              <a:t>xP</a:t>
            </a:r>
            <a:r>
              <a:rPr lang="tr-TR" dirty="0"/>
              <a:t>(x)'in doğru olduğunu biliyorsak, P(c)'</a:t>
            </a:r>
            <a:r>
              <a:rPr lang="tr-TR" dirty="0" err="1"/>
              <a:t>nin</a:t>
            </a:r>
            <a:r>
              <a:rPr lang="tr-TR" dirty="0"/>
              <a:t> doğru olduğu etki alanında bir c öğesi olduğu sonucuna varmamızı sağlayan kuraldır. Burada keyfi bir c değeri seçemeyiz, bunun yerine P(c)'</a:t>
            </a:r>
            <a:r>
              <a:rPr lang="tr-TR" dirty="0" err="1"/>
              <a:t>nin</a:t>
            </a:r>
            <a:r>
              <a:rPr lang="tr-TR" dirty="0"/>
              <a:t> doğru olduğu bir c olmalıdır. Genellikle c'nin ne olduğu hakkında hiçbir bilgimiz yoktur, yalnızca var olduğu hakkında bilgimiz vardır. Var olduğu için ona (c) adını verebilir ve argümanımıza devam edebiliriz. </a:t>
            </a:r>
          </a:p>
          <a:p>
            <a:pPr>
              <a:lnSpc>
                <a:spcPct val="160000"/>
              </a:lnSpc>
            </a:pPr>
            <a:r>
              <a:rPr lang="tr-TR" dirty="0"/>
              <a:t>Varoluşsal genelleme, P(c) </a:t>
            </a:r>
            <a:r>
              <a:rPr lang="tr-TR" dirty="0" err="1"/>
              <a:t>true</a:t>
            </a:r>
            <a:r>
              <a:rPr lang="tr-TR" dirty="0"/>
              <a:t> olan belirli bir c öğesi bilindiğinde ∃</a:t>
            </a:r>
            <a:r>
              <a:rPr lang="tr-TR" dirty="0" err="1"/>
              <a:t>xP</a:t>
            </a:r>
            <a:r>
              <a:rPr lang="tr-TR" dirty="0"/>
              <a:t>(x)'in doğru olduğu sonucuna varmak için kullanılan çıkarım kuralıdır. Yani, P(c)'</a:t>
            </a:r>
            <a:r>
              <a:rPr lang="tr-TR" dirty="0" err="1"/>
              <a:t>nin</a:t>
            </a:r>
            <a:r>
              <a:rPr lang="tr-TR" dirty="0"/>
              <a:t> doğru olduğu etki alanında bir c elemanı biliyorsak, o zaman ∃</a:t>
            </a:r>
            <a:r>
              <a:rPr lang="tr-TR" dirty="0" err="1"/>
              <a:t>xP</a:t>
            </a:r>
            <a:r>
              <a:rPr lang="tr-TR" dirty="0"/>
              <a:t>(x)'in de doğru olduğunu biliriz.</a:t>
            </a:r>
            <a:endParaRPr lang="en-US" dirty="0"/>
          </a:p>
        </p:txBody>
      </p:sp>
    </p:spTree>
    <p:extLst>
      <p:ext uri="{BB962C8B-B14F-4D97-AF65-F5344CB8AC3E}">
        <p14:creationId xmlns:p14="http://schemas.microsoft.com/office/powerpoint/2010/main" val="423268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tr-TR" dirty="0">
                <a:solidFill>
                  <a:srgbClr val="00B0F0"/>
                </a:solidFill>
              </a:rPr>
              <a:t>Sayısal İfadeler için Çıkarım Kuralları</a:t>
            </a:r>
            <a:endParaRPr lang="en-US" dirty="0">
              <a:solidFill>
                <a:srgbClr val="00B0F0"/>
              </a:solidFill>
            </a:endParaRPr>
          </a:p>
        </p:txBody>
      </p:sp>
      <p:pic>
        <p:nvPicPr>
          <p:cNvPr id="5" name="Content Placeholder 4">
            <a:extLst>
              <a:ext uri="{FF2B5EF4-FFF2-40B4-BE49-F238E27FC236}">
                <a16:creationId xmlns:a16="http://schemas.microsoft.com/office/drawing/2014/main" id="{A8A20580-2AE1-0F45-8066-57902BB2BC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1150" y="2026444"/>
            <a:ext cx="6489700" cy="3949700"/>
          </a:xfrm>
        </p:spPr>
      </p:pic>
    </p:spTree>
    <p:extLst>
      <p:ext uri="{BB962C8B-B14F-4D97-AF65-F5344CB8AC3E}">
        <p14:creationId xmlns:p14="http://schemas.microsoft.com/office/powerpoint/2010/main" val="324798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9B8B-5AD8-4D83-AFF0-D6BE2C54D2C8}"/>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4A6DB6-288B-47B9-A2AC-34DD16A0009F}"/>
                  </a:ext>
                </a:extLst>
              </p:cNvPr>
              <p:cNvSpPr>
                <a:spLocks noGrp="1"/>
              </p:cNvSpPr>
              <p:nvPr>
                <p:ph idx="1"/>
              </p:nvPr>
            </p:nvSpPr>
            <p:spPr/>
            <p:txBody>
              <a:bodyPr/>
              <a:lstStyle/>
              <a:p>
                <a:pPr marL="0" indent="0">
                  <a:buNone/>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oMath>
                </a14:m>
                <a:r>
                  <a:rPr lang="en-US" dirty="0"/>
                  <a:t> </a:t>
                </a:r>
                <a:r>
                  <a:rPr lang="en-US" dirty="0" err="1"/>
                  <a:t>önermesinin</a:t>
                </a:r>
                <a:r>
                  <a:rPr lang="en-US" dirty="0"/>
                  <a:t> </a:t>
                </a:r>
                <a:r>
                  <a:rPr lang="en-US" dirty="0" err="1"/>
                  <a:t>doğruluk</a:t>
                </a:r>
                <a:r>
                  <a:rPr lang="en-US" dirty="0"/>
                  <a:t> </a:t>
                </a:r>
                <a:r>
                  <a:rPr lang="en-US" dirty="0" err="1"/>
                  <a:t>tablosu</a:t>
                </a:r>
                <a:endParaRPr lang="en-US" dirty="0"/>
              </a:p>
              <a:p>
                <a:pPr marL="0" indent="0">
                  <a:buNone/>
                </a:pPr>
                <a:r>
                  <a:rPr lang="en-US" dirty="0" err="1"/>
                  <a:t>Opretatörlerin</a:t>
                </a:r>
                <a:r>
                  <a:rPr lang="en-US" dirty="0"/>
                  <a:t> </a:t>
                </a:r>
                <a:r>
                  <a:rPr lang="en-US" dirty="0" err="1"/>
                  <a:t>öncelik</a:t>
                </a:r>
                <a:r>
                  <a:rPr lang="en-US" dirty="0"/>
                  <a:t> </a:t>
                </a:r>
                <a:r>
                  <a:rPr lang="en-US" dirty="0" err="1"/>
                  <a:t>sırasına</a:t>
                </a:r>
                <a:r>
                  <a:rPr lang="en-US" dirty="0"/>
                  <a:t> </a:t>
                </a:r>
                <a:r>
                  <a:rPr lang="en-US" dirty="0" err="1"/>
                  <a:t>dikkat</a:t>
                </a:r>
                <a:r>
                  <a:rPr lang="en-US" dirty="0"/>
                  <a:t> </a:t>
                </a:r>
                <a:r>
                  <a:rPr lang="en-US" dirty="0" err="1"/>
                  <a:t>edilmeli</a:t>
                </a: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𝑝</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𝑝</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𝑝</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oMath>
                  </m:oMathPara>
                </a14:m>
                <a:endParaRPr lang="en-US" b="0" dirty="0">
                  <a:ea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314A6DB6-288B-47B9-A2AC-34DD16A0009F}"/>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69C00B7-F036-4D19-B19D-477BB3E55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728961"/>
            <a:ext cx="5401429" cy="1448002"/>
          </a:xfrm>
          <a:prstGeom prst="rect">
            <a:avLst/>
          </a:prstGeom>
        </p:spPr>
      </p:pic>
      <p:pic>
        <p:nvPicPr>
          <p:cNvPr id="7" name="Picture 6">
            <a:extLst>
              <a:ext uri="{FF2B5EF4-FFF2-40B4-BE49-F238E27FC236}">
                <a16:creationId xmlns:a16="http://schemas.microsoft.com/office/drawing/2014/main" id="{E9BCEA7B-8B3E-4755-81C7-97EC176A6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8587" y="4376487"/>
            <a:ext cx="1705213" cy="1800476"/>
          </a:xfrm>
          <a:prstGeom prst="rect">
            <a:avLst/>
          </a:prstGeom>
        </p:spPr>
      </p:pic>
    </p:spTree>
    <p:extLst>
      <p:ext uri="{BB962C8B-B14F-4D97-AF65-F5344CB8AC3E}">
        <p14:creationId xmlns:p14="http://schemas.microsoft.com/office/powerpoint/2010/main" val="158736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A8C4-720D-459B-B2C9-94BA049F09AA}"/>
              </a:ext>
            </a:extLst>
          </p:cNvPr>
          <p:cNvSpPr>
            <a:spLocks noGrp="1"/>
          </p:cNvSpPr>
          <p:nvPr>
            <p:ph type="title"/>
          </p:nvPr>
        </p:nvSpPr>
        <p:spPr/>
        <p:txBody>
          <a:bodyPr/>
          <a:lstStyle/>
          <a:p>
            <a:r>
              <a:rPr lang="en-US" dirty="0" err="1">
                <a:solidFill>
                  <a:srgbClr val="00B0F0"/>
                </a:solidFill>
              </a:rPr>
              <a:t>Mantıksal</a:t>
            </a:r>
            <a:r>
              <a:rPr lang="en-US" dirty="0">
                <a:solidFill>
                  <a:srgbClr val="00B0F0"/>
                </a:solidFill>
              </a:rPr>
              <a:t> </a:t>
            </a:r>
            <a:r>
              <a:rPr lang="en-US" dirty="0" err="1">
                <a:solidFill>
                  <a:srgbClr val="00B0F0"/>
                </a:solidFill>
              </a:rPr>
              <a:t>Cebirin</a:t>
            </a:r>
            <a:r>
              <a:rPr lang="en-US" dirty="0">
                <a:solidFill>
                  <a:srgbClr val="00B0F0"/>
                </a:solidFill>
              </a:rPr>
              <a:t> </a:t>
            </a:r>
            <a:r>
              <a:rPr lang="en-US" dirty="0" err="1">
                <a:solidFill>
                  <a:srgbClr val="00B0F0"/>
                </a:solidFill>
              </a:rPr>
              <a:t>Kullanım</a:t>
            </a:r>
            <a:r>
              <a:rPr lang="en-US" dirty="0">
                <a:solidFill>
                  <a:srgbClr val="00B0F0"/>
                </a:solidFill>
              </a:rPr>
              <a:t> </a:t>
            </a:r>
            <a:r>
              <a:rPr lang="en-US" dirty="0" err="1">
                <a:solidFill>
                  <a:srgbClr val="00B0F0"/>
                </a:solidFill>
              </a:rPr>
              <a:t>Alanları</a:t>
            </a:r>
            <a:endParaRPr lang="en-US" dirty="0">
              <a:solidFill>
                <a:srgbClr val="00B0F0"/>
              </a:solidFill>
            </a:endParaRPr>
          </a:p>
        </p:txBody>
      </p:sp>
      <p:sp>
        <p:nvSpPr>
          <p:cNvPr id="3" name="Content Placeholder 2">
            <a:extLst>
              <a:ext uri="{FF2B5EF4-FFF2-40B4-BE49-F238E27FC236}">
                <a16:creationId xmlns:a16="http://schemas.microsoft.com/office/drawing/2014/main" id="{C2DB0471-4404-47E3-BAC2-8046904A5145}"/>
              </a:ext>
            </a:extLst>
          </p:cNvPr>
          <p:cNvSpPr>
            <a:spLocks noGrp="1"/>
          </p:cNvSpPr>
          <p:nvPr>
            <p:ph idx="1"/>
          </p:nvPr>
        </p:nvSpPr>
        <p:spPr>
          <a:xfrm>
            <a:off x="838200" y="1825625"/>
            <a:ext cx="6858000" cy="4351338"/>
          </a:xfrm>
        </p:spPr>
        <p:txBody>
          <a:bodyPr>
            <a:normAutofit lnSpcReduction="10000"/>
          </a:bodyPr>
          <a:lstStyle/>
          <a:p>
            <a:r>
              <a:rPr lang="en-US" dirty="0" err="1"/>
              <a:t>Metinlerin</a:t>
            </a:r>
            <a:r>
              <a:rPr lang="en-US" dirty="0"/>
              <a:t> </a:t>
            </a:r>
            <a:r>
              <a:rPr lang="en-US" dirty="0" err="1"/>
              <a:t>önermelere</a:t>
            </a:r>
            <a:r>
              <a:rPr lang="en-US" dirty="0"/>
              <a:t> </a:t>
            </a:r>
            <a:r>
              <a:rPr lang="en-US" dirty="0" err="1"/>
              <a:t>çevrilmesi</a:t>
            </a:r>
            <a:endParaRPr lang="en-US" dirty="0"/>
          </a:p>
          <a:p>
            <a:r>
              <a:rPr lang="en-US" dirty="0" err="1"/>
              <a:t>İfadelerin</a:t>
            </a:r>
            <a:r>
              <a:rPr lang="en-US" dirty="0"/>
              <a:t> </a:t>
            </a:r>
            <a:r>
              <a:rPr lang="en-US" dirty="0" err="1"/>
              <a:t>mantıksal</a:t>
            </a:r>
            <a:r>
              <a:rPr lang="en-US" dirty="0"/>
              <a:t> </a:t>
            </a:r>
            <a:r>
              <a:rPr lang="en-US" dirty="0" err="1"/>
              <a:t>operatörler</a:t>
            </a:r>
            <a:r>
              <a:rPr lang="en-US" dirty="0"/>
              <a:t> </a:t>
            </a:r>
            <a:r>
              <a:rPr lang="en-US" dirty="0" err="1"/>
              <a:t>ile</a:t>
            </a:r>
            <a:r>
              <a:rPr lang="en-US" dirty="0"/>
              <a:t> </a:t>
            </a:r>
            <a:r>
              <a:rPr lang="en-US" dirty="0" err="1"/>
              <a:t>ifade</a:t>
            </a:r>
            <a:r>
              <a:rPr lang="en-US" dirty="0"/>
              <a:t> </a:t>
            </a:r>
            <a:r>
              <a:rPr lang="en-US" dirty="0" err="1"/>
              <a:t>edilmesi</a:t>
            </a:r>
            <a:endParaRPr lang="en-US" dirty="0"/>
          </a:p>
          <a:p>
            <a:r>
              <a:rPr lang="en-US" dirty="0" err="1"/>
              <a:t>Bilgisayar</a:t>
            </a:r>
            <a:r>
              <a:rPr lang="en-US" dirty="0"/>
              <a:t> </a:t>
            </a:r>
            <a:r>
              <a:rPr lang="en-US" dirty="0" err="1"/>
              <a:t>sistemde</a:t>
            </a:r>
            <a:r>
              <a:rPr lang="en-US" dirty="0"/>
              <a:t> </a:t>
            </a:r>
            <a:r>
              <a:rPr lang="en-US" dirty="0" err="1"/>
              <a:t>çözümlenmesi</a:t>
            </a:r>
            <a:endParaRPr lang="en-US" dirty="0"/>
          </a:p>
          <a:p>
            <a:endParaRPr lang="en-US" dirty="0"/>
          </a:p>
          <a:p>
            <a:r>
              <a:rPr lang="en-US" dirty="0" err="1"/>
              <a:t>Arama</a:t>
            </a:r>
            <a:r>
              <a:rPr lang="en-US" dirty="0"/>
              <a:t> </a:t>
            </a:r>
            <a:r>
              <a:rPr lang="en-US" dirty="0" err="1"/>
              <a:t>motorları</a:t>
            </a:r>
            <a:r>
              <a:rPr lang="en-US" dirty="0"/>
              <a:t>/</a:t>
            </a:r>
            <a:r>
              <a:rPr lang="en-US" dirty="0" err="1"/>
              <a:t>mekanizmaları</a:t>
            </a:r>
            <a:endParaRPr lang="en-US" dirty="0"/>
          </a:p>
          <a:p>
            <a:r>
              <a:rPr lang="en-US" dirty="0" err="1"/>
              <a:t>Dil</a:t>
            </a:r>
            <a:r>
              <a:rPr lang="en-US" dirty="0"/>
              <a:t> </a:t>
            </a:r>
            <a:r>
              <a:rPr lang="en-US" dirty="0" err="1"/>
              <a:t>Çevirileri</a:t>
            </a:r>
            <a:endParaRPr lang="en-US" dirty="0"/>
          </a:p>
          <a:p>
            <a:r>
              <a:rPr lang="en-US" dirty="0" err="1"/>
              <a:t>Bulmacalar</a:t>
            </a:r>
            <a:endParaRPr lang="en-US" dirty="0"/>
          </a:p>
          <a:p>
            <a:r>
              <a:rPr lang="en-US" dirty="0" err="1"/>
              <a:t>Mantık</a:t>
            </a:r>
            <a:r>
              <a:rPr lang="en-US" dirty="0"/>
              <a:t> </a:t>
            </a:r>
            <a:r>
              <a:rPr lang="en-US" dirty="0" err="1"/>
              <a:t>Devreleri</a:t>
            </a:r>
            <a:endParaRPr lang="en-US" dirty="0"/>
          </a:p>
          <a:p>
            <a:endParaRPr lang="en-US" dirty="0"/>
          </a:p>
          <a:p>
            <a:endParaRPr lang="en-US" dirty="0"/>
          </a:p>
        </p:txBody>
      </p:sp>
      <p:pic>
        <p:nvPicPr>
          <p:cNvPr id="5" name="Picture 4">
            <a:extLst>
              <a:ext uri="{FF2B5EF4-FFF2-40B4-BE49-F238E27FC236}">
                <a16:creationId xmlns:a16="http://schemas.microsoft.com/office/drawing/2014/main" id="{631582AC-6149-4549-A0E2-98821C56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900" y="1825625"/>
            <a:ext cx="3581900" cy="1438476"/>
          </a:xfrm>
          <a:prstGeom prst="rect">
            <a:avLst/>
          </a:prstGeom>
        </p:spPr>
      </p:pic>
    </p:spTree>
    <p:extLst>
      <p:ext uri="{BB962C8B-B14F-4D97-AF65-F5344CB8AC3E}">
        <p14:creationId xmlns:p14="http://schemas.microsoft.com/office/powerpoint/2010/main" val="354586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99021-DD78-4439-B715-0750FFE698E5}"/>
              </a:ext>
            </a:extLst>
          </p:cNvPr>
          <p:cNvSpPr>
            <a:spLocks noGrp="1"/>
          </p:cNvSpPr>
          <p:nvPr>
            <p:ph type="title"/>
          </p:nvPr>
        </p:nvSpPr>
        <p:spPr/>
        <p:txBody>
          <a:bodyPr/>
          <a:lstStyle/>
          <a:p>
            <a:r>
              <a:rPr lang="en-US" dirty="0" err="1">
                <a:solidFill>
                  <a:srgbClr val="00B0F0"/>
                </a:solidFill>
              </a:rPr>
              <a:t>Önerme</a:t>
            </a:r>
            <a:r>
              <a:rPr lang="en-US" dirty="0">
                <a:solidFill>
                  <a:srgbClr val="00B0F0"/>
                </a:solidFill>
              </a:rPr>
              <a:t> </a:t>
            </a:r>
            <a:r>
              <a:rPr lang="en-US" dirty="0" err="1">
                <a:solidFill>
                  <a:srgbClr val="00B0F0"/>
                </a:solidFill>
              </a:rPr>
              <a:t>Eşdeğer</a:t>
            </a:r>
            <a:r>
              <a:rPr lang="en-US" dirty="0">
                <a:solidFill>
                  <a:srgbClr val="00B0F0"/>
                </a:solidFill>
              </a:rPr>
              <a:t>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DBC7C0-F47F-499C-8755-56EB5C4BF276}"/>
                  </a:ext>
                </a:extLst>
              </p:cNvPr>
              <p:cNvSpPr>
                <a:spLocks noGrp="1"/>
              </p:cNvSpPr>
              <p:nvPr>
                <p:ph idx="1"/>
              </p:nvPr>
            </p:nvSpPr>
            <p:spPr/>
            <p:txBody>
              <a:bodyPr>
                <a:normAutofit/>
              </a:bodyPr>
              <a:lstStyle/>
              <a:p>
                <a:pPr algn="just">
                  <a:lnSpc>
                    <a:spcPct val="150000"/>
                  </a:lnSpc>
                </a:pPr>
                <a:r>
                  <a:rPr lang="tr-TR" sz="1800" dirty="0"/>
                  <a:t>İçinde meydana gelen önerme değişkenlerinin doğruluk değerleri ne olursa olsun her zaman doğru olan bir bileşik önermeye </a:t>
                </a:r>
                <a:r>
                  <a:rPr lang="tr-TR" sz="1800" b="1" dirty="0" err="1"/>
                  <a:t>totoloji</a:t>
                </a:r>
                <a:r>
                  <a:rPr lang="tr-TR" sz="1800" dirty="0"/>
                  <a:t> denir. </a:t>
                </a:r>
                <a:endParaRPr lang="en-US" sz="1800" dirty="0"/>
              </a:p>
              <a:p>
                <a:pPr algn="just">
                  <a:lnSpc>
                    <a:spcPct val="150000"/>
                  </a:lnSpc>
                </a:pPr>
                <a:r>
                  <a:rPr lang="tr-TR" sz="1800" dirty="0"/>
                  <a:t>Her zaman yanlış olan bir bileşik önermeye çelişki denir. </a:t>
                </a:r>
                <a:endParaRPr lang="en-US" sz="1800" dirty="0"/>
              </a:p>
              <a:p>
                <a:pPr algn="just">
                  <a:lnSpc>
                    <a:spcPct val="150000"/>
                  </a:lnSpc>
                </a:pPr>
                <a:r>
                  <a:rPr lang="tr-TR" sz="1800" dirty="0"/>
                  <a:t>Ne </a:t>
                </a:r>
                <a:r>
                  <a:rPr lang="tr-TR" sz="1800" dirty="0" err="1"/>
                  <a:t>totoloji</a:t>
                </a:r>
                <a:r>
                  <a:rPr lang="tr-TR" sz="1800" dirty="0"/>
                  <a:t> ne de </a:t>
                </a:r>
                <a:r>
                  <a:rPr lang="tr-TR" sz="1800" b="1" dirty="0"/>
                  <a:t>çelişki</a:t>
                </a:r>
                <a:r>
                  <a:rPr lang="tr-TR" sz="1800" dirty="0"/>
                  <a:t> olmayan bir bileşik önermeye </a:t>
                </a:r>
                <a:r>
                  <a:rPr lang="tr-TR" sz="1800" b="1" dirty="0"/>
                  <a:t>olumsallık</a:t>
                </a:r>
                <a:r>
                  <a:rPr lang="tr-TR" sz="1800" dirty="0"/>
                  <a:t> denir. </a:t>
                </a:r>
                <a:endParaRPr lang="en-US" sz="1800" dirty="0"/>
              </a:p>
              <a:p>
                <a:pPr algn="l">
                  <a:lnSpc>
                    <a:spcPct val="150000"/>
                  </a:lnSpc>
                </a:pPr>
                <a:r>
                  <a:rPr lang="tr-TR" sz="1800" dirty="0"/>
                  <a:t>p ve q bileşik önermeleri, eğer </a:t>
                </a:r>
                <a14:m>
                  <m:oMath xmlns:m="http://schemas.openxmlformats.org/officeDocument/2006/math">
                    <m:r>
                      <a:rPr lang="tr-TR" sz="1800" b="0" i="1" smtClean="0">
                        <a:latin typeface="Cambria Math" panose="02040503050406030204" pitchFamily="18" charset="0"/>
                      </a:rPr>
                      <m:t>𝑝</m:t>
                    </m:r>
                    <m:r>
                      <a:rPr lang="tr-TR" sz="1800" b="0" i="1" smtClean="0">
                        <a:latin typeface="Cambria Math" panose="02040503050406030204" pitchFamily="18" charset="0"/>
                        <a:ea typeface="Cambria Math" panose="02040503050406030204" pitchFamily="18" charset="0"/>
                      </a:rPr>
                      <m:t>↔</m:t>
                    </m:r>
                    <m:r>
                      <a:rPr lang="tr-TR" sz="1800" b="0" i="1" smtClean="0">
                        <a:latin typeface="Cambria Math" panose="02040503050406030204" pitchFamily="18" charset="0"/>
                      </a:rPr>
                      <m:t>𝑞</m:t>
                    </m:r>
                  </m:oMath>
                </a14:m>
                <a:r>
                  <a:rPr lang="tr-TR" sz="1800" dirty="0"/>
                  <a:t> bir </a:t>
                </a:r>
                <a:r>
                  <a:rPr lang="tr-TR" sz="1800" dirty="0" err="1"/>
                  <a:t>totoloji</a:t>
                </a:r>
                <a:r>
                  <a:rPr lang="tr-TR" sz="1800" dirty="0"/>
                  <a:t> ise mantıksal olarak eşdeğer olarak adlandırılır. p ≡ q gösterimi, p ve </a:t>
                </a:r>
                <a:r>
                  <a:rPr lang="tr-TR" sz="1800" dirty="0" err="1"/>
                  <a:t>q'nun</a:t>
                </a:r>
                <a:r>
                  <a:rPr lang="tr-TR" sz="1800" dirty="0"/>
                  <a:t> mantıksal olarak eşdeğer olduğunu belirtir. </a:t>
                </a:r>
                <a:endParaRPr lang="en-US" sz="1800" dirty="0"/>
              </a:p>
            </p:txBody>
          </p:sp>
        </mc:Choice>
        <mc:Fallback>
          <p:sp>
            <p:nvSpPr>
              <p:cNvPr id="3" name="Content Placeholder 2">
                <a:extLst>
                  <a:ext uri="{FF2B5EF4-FFF2-40B4-BE49-F238E27FC236}">
                    <a16:creationId xmlns:a16="http://schemas.microsoft.com/office/drawing/2014/main" id="{42DBC7C0-F47F-499C-8755-56EB5C4BF276}"/>
                  </a:ext>
                </a:extLst>
              </p:cNvPr>
              <p:cNvSpPr>
                <a:spLocks noGrp="1" noRot="1" noChangeAspect="1" noMove="1" noResize="1" noEditPoints="1" noAdjustHandles="1" noChangeArrowheads="1" noChangeShapeType="1" noTextEdit="1"/>
              </p:cNvSpPr>
              <p:nvPr>
                <p:ph idx="1"/>
              </p:nvPr>
            </p:nvSpPr>
            <p:spPr>
              <a:blipFill>
                <a:blip r:embed="rId2"/>
                <a:stretch>
                  <a:fillRect l="-483" r="-483"/>
                </a:stretch>
              </a:blipFill>
            </p:spPr>
            <p:txBody>
              <a:bodyPr/>
              <a:lstStyle/>
              <a:p>
                <a:r>
                  <a:rPr lang="en-TR">
                    <a:noFill/>
                  </a:rPr>
                  <a:t> </a:t>
                </a:r>
              </a:p>
            </p:txBody>
          </p:sp>
        </mc:Fallback>
      </mc:AlternateContent>
      <p:pic>
        <p:nvPicPr>
          <p:cNvPr id="5" name="Picture 4">
            <a:extLst>
              <a:ext uri="{FF2B5EF4-FFF2-40B4-BE49-F238E27FC236}">
                <a16:creationId xmlns:a16="http://schemas.microsoft.com/office/drawing/2014/main" id="{BB1669C9-ABDA-45A2-AF75-30F5ED0CFC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205277"/>
            <a:ext cx="3181794" cy="971686"/>
          </a:xfrm>
          <a:prstGeom prst="rect">
            <a:avLst/>
          </a:prstGeom>
        </p:spPr>
      </p:pic>
    </p:spTree>
    <p:extLst>
      <p:ext uri="{BB962C8B-B14F-4D97-AF65-F5344CB8AC3E}">
        <p14:creationId xmlns:p14="http://schemas.microsoft.com/office/powerpoint/2010/main" val="389061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Mantık</a:t>
            </a:r>
            <a:r>
              <a:rPr lang="en-US" dirty="0">
                <a:solidFill>
                  <a:srgbClr val="00B0F0"/>
                </a:solidFill>
              </a:rPr>
              <a:t> </a:t>
            </a:r>
            <a:r>
              <a:rPr lang="en-US" dirty="0" err="1">
                <a:solidFill>
                  <a:srgbClr val="00B0F0"/>
                </a:solidFill>
              </a:rPr>
              <a:t>Eşdeğer</a:t>
            </a:r>
            <a:endParaRPr lang="en-US" dirty="0">
              <a:solidFill>
                <a:srgbClr val="00B0F0"/>
              </a:solidFill>
            </a:endParaRPr>
          </a:p>
        </p:txBody>
      </p:sp>
      <p:sp>
        <p:nvSpPr>
          <p:cNvPr id="3" name="Content Placeholder 2">
            <a:extLst>
              <a:ext uri="{FF2B5EF4-FFF2-40B4-BE49-F238E27FC236}">
                <a16:creationId xmlns:a16="http://schemas.microsoft.com/office/drawing/2014/main" id="{0C78DBC4-35C0-48FB-93DF-AD76CB220F90}"/>
              </a:ext>
            </a:extLst>
          </p:cNvPr>
          <p:cNvSpPr>
            <a:spLocks noGrp="1"/>
          </p:cNvSpPr>
          <p:nvPr>
            <p:ph idx="1"/>
          </p:nvPr>
        </p:nvSpPr>
        <p:spPr/>
        <p:txBody>
          <a:bodyPr>
            <a:normAutofit/>
          </a:bodyPr>
          <a:lstStyle/>
          <a:p>
            <a:r>
              <a:rPr lang="en-US" sz="2000" dirty="0"/>
              <a:t>De Morgan </a:t>
            </a:r>
            <a:r>
              <a:rPr lang="en-US" sz="2000" dirty="0" err="1"/>
              <a:t>Kuralı</a:t>
            </a:r>
            <a:endParaRPr lang="en-US" sz="2000" dirty="0"/>
          </a:p>
          <a:p>
            <a:endParaRPr lang="en-US" sz="2000" dirty="0"/>
          </a:p>
          <a:p>
            <a:r>
              <a:rPr lang="tr-TR" sz="2000" dirty="0"/>
              <a:t>p → q ve ¬p ∨ q</a:t>
            </a:r>
            <a:r>
              <a:rPr lang="en-US" sz="2000" dirty="0"/>
              <a:t> </a:t>
            </a:r>
            <a:r>
              <a:rPr lang="en-US" sz="2000" dirty="0" err="1"/>
              <a:t>önermelerinin</a:t>
            </a:r>
            <a:r>
              <a:rPr lang="tr-TR" sz="2000" dirty="0"/>
              <a:t> mantıksal olarak eşdeğer olduğunu gösterin </a:t>
            </a:r>
            <a:endParaRPr lang="en-US" sz="2000" dirty="0"/>
          </a:p>
        </p:txBody>
      </p:sp>
      <p:pic>
        <p:nvPicPr>
          <p:cNvPr id="5" name="Picture 4">
            <a:extLst>
              <a:ext uri="{FF2B5EF4-FFF2-40B4-BE49-F238E27FC236}">
                <a16:creationId xmlns:a16="http://schemas.microsoft.com/office/drawing/2014/main" id="{D4F173B5-353D-4777-BDED-FE0327A10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902" y="1825625"/>
            <a:ext cx="1952898" cy="657317"/>
          </a:xfrm>
          <a:prstGeom prst="rect">
            <a:avLst/>
          </a:prstGeom>
        </p:spPr>
      </p:pic>
      <p:pic>
        <p:nvPicPr>
          <p:cNvPr id="7" name="Picture 6">
            <a:extLst>
              <a:ext uri="{FF2B5EF4-FFF2-40B4-BE49-F238E27FC236}">
                <a16:creationId xmlns:a16="http://schemas.microsoft.com/office/drawing/2014/main" id="{3F11A723-82EC-4661-B1E3-9B7205D55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098598"/>
            <a:ext cx="4868333" cy="1298796"/>
          </a:xfrm>
          <a:prstGeom prst="rect">
            <a:avLst/>
          </a:prstGeom>
        </p:spPr>
      </p:pic>
      <p:pic>
        <p:nvPicPr>
          <p:cNvPr id="9" name="Picture 8">
            <a:extLst>
              <a:ext uri="{FF2B5EF4-FFF2-40B4-BE49-F238E27FC236}">
                <a16:creationId xmlns:a16="http://schemas.microsoft.com/office/drawing/2014/main" id="{A6F411D0-9C65-42D0-8D4C-1FA11A2A0E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3200" y="4465986"/>
            <a:ext cx="6070600" cy="2081824"/>
          </a:xfrm>
          <a:prstGeom prst="rect">
            <a:avLst/>
          </a:prstGeom>
        </p:spPr>
      </p:pic>
    </p:spTree>
    <p:extLst>
      <p:ext uri="{BB962C8B-B14F-4D97-AF65-F5344CB8AC3E}">
        <p14:creationId xmlns:p14="http://schemas.microsoft.com/office/powerpoint/2010/main" val="374984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Mantık</a:t>
            </a:r>
            <a:r>
              <a:rPr lang="en-US" dirty="0">
                <a:solidFill>
                  <a:srgbClr val="00B0F0"/>
                </a:solidFill>
              </a:rPr>
              <a:t> </a:t>
            </a:r>
            <a:r>
              <a:rPr lang="en-US" dirty="0" err="1">
                <a:solidFill>
                  <a:srgbClr val="00B0F0"/>
                </a:solidFill>
              </a:rPr>
              <a:t>Eşdeğer</a:t>
            </a:r>
            <a:endParaRPr lang="en-US" dirty="0">
              <a:solidFill>
                <a:srgbClr val="00B0F0"/>
              </a:solidFill>
            </a:endParaRPr>
          </a:p>
        </p:txBody>
      </p:sp>
      <p:sp>
        <p:nvSpPr>
          <p:cNvPr id="3" name="Content Placeholder 2">
            <a:extLst>
              <a:ext uri="{FF2B5EF4-FFF2-40B4-BE49-F238E27FC236}">
                <a16:creationId xmlns:a16="http://schemas.microsoft.com/office/drawing/2014/main" id="{0C78DBC4-35C0-48FB-93DF-AD76CB220F90}"/>
              </a:ext>
            </a:extLst>
          </p:cNvPr>
          <p:cNvSpPr>
            <a:spLocks noGrp="1"/>
          </p:cNvSpPr>
          <p:nvPr>
            <p:ph idx="1"/>
          </p:nvPr>
        </p:nvSpPr>
        <p:spPr/>
        <p:txBody>
          <a:bodyPr>
            <a:normAutofit fontScale="92500" lnSpcReduction="20000"/>
          </a:bodyPr>
          <a:lstStyle/>
          <a:p>
            <a:r>
              <a:rPr lang="en-US" dirty="0" err="1"/>
              <a:t>Birim</a:t>
            </a:r>
            <a:r>
              <a:rPr lang="en-US" dirty="0"/>
              <a:t> </a:t>
            </a:r>
            <a:r>
              <a:rPr lang="en-US" dirty="0" err="1"/>
              <a:t>Eleman</a:t>
            </a:r>
            <a:endParaRPr lang="en-US" dirty="0"/>
          </a:p>
          <a:p>
            <a:r>
              <a:rPr lang="en-US" dirty="0" err="1"/>
              <a:t>Başkın</a:t>
            </a:r>
            <a:r>
              <a:rPr lang="en-US" dirty="0"/>
              <a:t> </a:t>
            </a:r>
            <a:r>
              <a:rPr lang="en-US" dirty="0" err="1"/>
              <a:t>Eleman</a:t>
            </a:r>
            <a:endParaRPr lang="en-US" dirty="0"/>
          </a:p>
          <a:p>
            <a:r>
              <a:rPr lang="en-US" dirty="0" err="1"/>
              <a:t>Etkisiz</a:t>
            </a:r>
            <a:r>
              <a:rPr lang="en-US" dirty="0"/>
              <a:t> </a:t>
            </a:r>
            <a:r>
              <a:rPr lang="en-US" dirty="0" err="1"/>
              <a:t>Eleman</a:t>
            </a:r>
            <a:endParaRPr lang="en-US" dirty="0"/>
          </a:p>
          <a:p>
            <a:r>
              <a:rPr lang="en-US" dirty="0" err="1"/>
              <a:t>İkili</a:t>
            </a:r>
            <a:r>
              <a:rPr lang="en-US" dirty="0"/>
              <a:t> </a:t>
            </a:r>
            <a:r>
              <a:rPr lang="en-US" dirty="0" err="1"/>
              <a:t>tersleme</a:t>
            </a:r>
            <a:endParaRPr lang="en-US" dirty="0"/>
          </a:p>
          <a:p>
            <a:r>
              <a:rPr lang="en-US" dirty="0" err="1"/>
              <a:t>Değişme</a:t>
            </a:r>
            <a:endParaRPr lang="en-US" dirty="0"/>
          </a:p>
          <a:p>
            <a:r>
              <a:rPr lang="en-US" dirty="0" err="1"/>
              <a:t>Birleşme</a:t>
            </a:r>
            <a:endParaRPr lang="en-US" dirty="0"/>
          </a:p>
          <a:p>
            <a:r>
              <a:rPr lang="en-US" dirty="0" err="1"/>
              <a:t>Dağılma</a:t>
            </a:r>
            <a:endParaRPr lang="en-US" dirty="0"/>
          </a:p>
          <a:p>
            <a:r>
              <a:rPr lang="en-US" dirty="0"/>
              <a:t>De Morgan</a:t>
            </a:r>
          </a:p>
          <a:p>
            <a:r>
              <a:rPr lang="en-US" dirty="0"/>
              <a:t>Yutan </a:t>
            </a:r>
            <a:r>
              <a:rPr lang="en-US" dirty="0" err="1"/>
              <a:t>Eleman</a:t>
            </a:r>
            <a:endParaRPr lang="en-US" dirty="0"/>
          </a:p>
          <a:p>
            <a:r>
              <a:rPr lang="en-US" dirty="0" err="1"/>
              <a:t>Olumsuzlama</a:t>
            </a:r>
            <a:endParaRPr lang="en-US" dirty="0"/>
          </a:p>
        </p:txBody>
      </p:sp>
      <p:pic>
        <p:nvPicPr>
          <p:cNvPr id="9" name="Picture 8">
            <a:extLst>
              <a:ext uri="{FF2B5EF4-FFF2-40B4-BE49-F238E27FC236}">
                <a16:creationId xmlns:a16="http://schemas.microsoft.com/office/drawing/2014/main" id="{E7CFF162-253E-4198-B7B4-8E67E9D3D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332" y="1480625"/>
            <a:ext cx="3818467" cy="5012249"/>
          </a:xfrm>
          <a:prstGeom prst="rect">
            <a:avLst/>
          </a:prstGeom>
        </p:spPr>
      </p:pic>
    </p:spTree>
    <p:extLst>
      <p:ext uri="{BB962C8B-B14F-4D97-AF65-F5344CB8AC3E}">
        <p14:creationId xmlns:p14="http://schemas.microsoft.com/office/powerpoint/2010/main" val="21308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DA8-1BBA-4CD3-81D5-EE9E04880454}"/>
              </a:ext>
            </a:extLst>
          </p:cNvPr>
          <p:cNvSpPr>
            <a:spLocks noGrp="1"/>
          </p:cNvSpPr>
          <p:nvPr>
            <p:ph type="title"/>
          </p:nvPr>
        </p:nvSpPr>
        <p:spPr/>
        <p:txBody>
          <a:bodyPr/>
          <a:lstStyle/>
          <a:p>
            <a:r>
              <a:rPr lang="en-US" dirty="0" err="1">
                <a:solidFill>
                  <a:srgbClr val="00B0F0"/>
                </a:solidFill>
              </a:rPr>
              <a:t>Mantık</a:t>
            </a:r>
            <a:r>
              <a:rPr lang="en-US" dirty="0">
                <a:solidFill>
                  <a:srgbClr val="00B0F0"/>
                </a:solidFill>
              </a:rPr>
              <a:t> </a:t>
            </a:r>
            <a:r>
              <a:rPr lang="en-US" dirty="0" err="1">
                <a:solidFill>
                  <a:srgbClr val="00B0F0"/>
                </a:solidFill>
              </a:rPr>
              <a:t>Eşdeğer</a:t>
            </a:r>
            <a:endParaRPr lang="en-US" dirty="0">
              <a:solidFill>
                <a:srgbClr val="00B0F0"/>
              </a:solidFill>
            </a:endParaRPr>
          </a:p>
        </p:txBody>
      </p:sp>
      <p:sp>
        <p:nvSpPr>
          <p:cNvPr id="3" name="Content Placeholder 2">
            <a:extLst>
              <a:ext uri="{FF2B5EF4-FFF2-40B4-BE49-F238E27FC236}">
                <a16:creationId xmlns:a16="http://schemas.microsoft.com/office/drawing/2014/main" id="{0C78DBC4-35C0-48FB-93DF-AD76CB220F90}"/>
              </a:ext>
            </a:extLst>
          </p:cNvPr>
          <p:cNvSpPr>
            <a:spLocks noGrp="1"/>
          </p:cNvSpPr>
          <p:nvPr>
            <p:ph idx="1"/>
          </p:nvPr>
        </p:nvSpPr>
        <p:spPr/>
        <p:txBody>
          <a:bodyPr>
            <a:normAutofit/>
          </a:bodyPr>
          <a:lstStyle/>
          <a:p>
            <a:r>
              <a:rPr lang="en-US" dirty="0" err="1"/>
              <a:t>Koşullu</a:t>
            </a:r>
            <a:r>
              <a:rPr lang="en-US" dirty="0"/>
              <a:t> </a:t>
            </a:r>
            <a:r>
              <a:rPr lang="en-US" dirty="0" err="1"/>
              <a:t>İfadeler</a:t>
            </a:r>
            <a:endParaRPr lang="en-US" dirty="0"/>
          </a:p>
          <a:p>
            <a:endParaRPr lang="en-US" dirty="0"/>
          </a:p>
          <a:p>
            <a:endParaRPr lang="en-US" dirty="0"/>
          </a:p>
          <a:p>
            <a:endParaRPr lang="en-US" dirty="0"/>
          </a:p>
          <a:p>
            <a:endParaRPr lang="en-US" dirty="0"/>
          </a:p>
          <a:p>
            <a:endParaRPr lang="en-US" dirty="0"/>
          </a:p>
          <a:p>
            <a:r>
              <a:rPr lang="en-US" dirty="0" err="1"/>
              <a:t>İki</a:t>
            </a:r>
            <a:r>
              <a:rPr lang="en-US" dirty="0"/>
              <a:t> </a:t>
            </a:r>
            <a:r>
              <a:rPr lang="en-US" dirty="0" err="1"/>
              <a:t>Koşullu</a:t>
            </a:r>
            <a:r>
              <a:rPr lang="en-US" dirty="0"/>
              <a:t> </a:t>
            </a:r>
            <a:r>
              <a:rPr lang="en-US" dirty="0" err="1"/>
              <a:t>İfadeler</a:t>
            </a:r>
            <a:endParaRPr lang="en-US" dirty="0"/>
          </a:p>
        </p:txBody>
      </p:sp>
      <p:pic>
        <p:nvPicPr>
          <p:cNvPr id="5" name="Picture 4">
            <a:extLst>
              <a:ext uri="{FF2B5EF4-FFF2-40B4-BE49-F238E27FC236}">
                <a16:creationId xmlns:a16="http://schemas.microsoft.com/office/drawing/2014/main" id="{89C5B426-A0F9-466E-A543-D362A8063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1435" y="1825625"/>
            <a:ext cx="2905530" cy="2705478"/>
          </a:xfrm>
          <a:prstGeom prst="rect">
            <a:avLst/>
          </a:prstGeom>
        </p:spPr>
      </p:pic>
      <p:pic>
        <p:nvPicPr>
          <p:cNvPr id="7" name="Picture 6">
            <a:extLst>
              <a:ext uri="{FF2B5EF4-FFF2-40B4-BE49-F238E27FC236}">
                <a16:creationId xmlns:a16="http://schemas.microsoft.com/office/drawing/2014/main" id="{58356FE5-1D2A-4850-BEE9-41D9DA27F8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435" y="4992158"/>
            <a:ext cx="2600688" cy="1247949"/>
          </a:xfrm>
          <a:prstGeom prst="rect">
            <a:avLst/>
          </a:prstGeom>
        </p:spPr>
      </p:pic>
    </p:spTree>
    <p:extLst>
      <p:ext uri="{BB962C8B-B14F-4D97-AF65-F5344CB8AC3E}">
        <p14:creationId xmlns:p14="http://schemas.microsoft.com/office/powerpoint/2010/main" val="2740423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TotalTime>
  <Words>2536</Words>
  <Application>Microsoft Macintosh PowerPoint</Application>
  <PresentationFormat>Widescreen</PresentationFormat>
  <Paragraphs>179</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Cambria Math</vt:lpstr>
      <vt:lpstr>Palatino Linotype</vt:lpstr>
      <vt:lpstr>Office Theme</vt:lpstr>
      <vt:lpstr>Ayrık Yapılar Ders Notları</vt:lpstr>
      <vt:lpstr>PowerPoint Presentation</vt:lpstr>
      <vt:lpstr>PowerPoint Presentation</vt:lpstr>
      <vt:lpstr>PowerPoint Presentation</vt:lpstr>
      <vt:lpstr>Mantıksal Cebirin Kullanım Alanları</vt:lpstr>
      <vt:lpstr>Önerme Eşdeğer </vt:lpstr>
      <vt:lpstr>Mantık Eşdeğer</vt:lpstr>
      <vt:lpstr>Mantık Eşdeğer</vt:lpstr>
      <vt:lpstr>Mantık Eşdeğer</vt:lpstr>
      <vt:lpstr>Mantık Eşdeğer</vt:lpstr>
      <vt:lpstr>Mantık Eşdeğer</vt:lpstr>
      <vt:lpstr>Önermesel Karşılanabilirliği</vt:lpstr>
      <vt:lpstr>Yüklemler ve Niceleyiciler</vt:lpstr>
      <vt:lpstr>Yüklem Mantığı</vt:lpstr>
      <vt:lpstr>Önkoşullar ve Sonkoşullar</vt:lpstr>
      <vt:lpstr>Niceleme</vt:lpstr>
      <vt:lpstr>Evrensel Niceleyiciler</vt:lpstr>
      <vt:lpstr>Evrensel Niceleyiciler</vt:lpstr>
      <vt:lpstr>Varoluşsal Niceleyiciler</vt:lpstr>
      <vt:lpstr>Benzersizlik Niceleyiciler</vt:lpstr>
      <vt:lpstr>Niceleyicilerin Önceliği</vt:lpstr>
      <vt:lpstr>Niceleyicilerin Tersleniği</vt:lpstr>
      <vt:lpstr>Mantık Programlama</vt:lpstr>
      <vt:lpstr>İçiçe Niceleyiciler</vt:lpstr>
      <vt:lpstr>Çıkarım Kuralları</vt:lpstr>
      <vt:lpstr>Çıkarım Kuralları</vt:lpstr>
      <vt:lpstr>Çıkarım Kuralları</vt:lpstr>
      <vt:lpstr>Çıkarım Kuralları</vt:lpstr>
      <vt:lpstr>Çıkarım Kuralları</vt:lpstr>
      <vt:lpstr>Çıkarım Kuralları</vt:lpstr>
      <vt:lpstr>Çözünürlük</vt:lpstr>
      <vt:lpstr>Yanılgılar</vt:lpstr>
      <vt:lpstr>Yanılgılar</vt:lpstr>
      <vt:lpstr>Sayısal İfadeler için Çıkarım Kuralları</vt:lpstr>
      <vt:lpstr>Sayısal İfadeler için Çıkarım Kuralları</vt:lpstr>
      <vt:lpstr>Sayısal İfadeler için Çıkarım Kuralları</vt:lpstr>
      <vt:lpstr>Sayısal İfadeler için Çıkarım Kuralları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Ayrık Yapılar Ders Notları</dc:title>
  <dc:creator>kenan ince</dc:creator>
  <cp:lastModifiedBy>Microsoft Office User</cp:lastModifiedBy>
  <cp:revision>82</cp:revision>
  <dcterms:created xsi:type="dcterms:W3CDTF">2022-03-06T12:28:19Z</dcterms:created>
  <dcterms:modified xsi:type="dcterms:W3CDTF">2022-03-07T08:22:02Z</dcterms:modified>
</cp:coreProperties>
</file>