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8" r:id="rId22"/>
    <p:sldId id="279" r:id="rId23"/>
    <p:sldId id="280" r:id="rId24"/>
    <p:sldId id="281" r:id="rId25"/>
    <p:sldId id="282" r:id="rId26"/>
    <p:sldId id="283" r:id="rId27"/>
    <p:sldId id="285" r:id="rId28"/>
    <p:sldId id="286" r:id="rId29"/>
    <p:sldId id="287" r:id="rId30"/>
    <p:sldId id="288" r:id="rId31"/>
    <p:sldId id="317"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6"/>
    <p:restoredTop sz="91883"/>
  </p:normalViewPr>
  <p:slideViewPr>
    <p:cSldViewPr snapToGrid="0" snapToObjects="1">
      <p:cViewPr varScale="1">
        <p:scale>
          <a:sx n="93" d="100"/>
          <a:sy n="93" d="100"/>
        </p:scale>
        <p:origin x="24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9E37-BBFB-1F4A-8B6E-3EA2B2490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C465C41B-D2D2-8943-9A5F-B2CA4390C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17866B38-E6E4-3642-8EA8-EB0A7192B4DB}"/>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5" name="Footer Placeholder 4">
            <a:extLst>
              <a:ext uri="{FF2B5EF4-FFF2-40B4-BE49-F238E27FC236}">
                <a16:creationId xmlns:a16="http://schemas.microsoft.com/office/drawing/2014/main" id="{66A6995F-3830-7E44-B266-27475568BAF6}"/>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A2BCC77E-36AA-6D4A-9971-3A6C29465944}"/>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427290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F19D-43BC-3B4C-A33A-6F8874E4844B}"/>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D28C6C8C-F14C-1F4D-B390-83126522E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77A0F8DE-2F1D-D744-863F-377CD1CE1F15}"/>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5" name="Footer Placeholder 4">
            <a:extLst>
              <a:ext uri="{FF2B5EF4-FFF2-40B4-BE49-F238E27FC236}">
                <a16:creationId xmlns:a16="http://schemas.microsoft.com/office/drawing/2014/main" id="{99D74199-36D2-3B46-8B28-D0054A3CB37B}"/>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116FDEA5-4CAB-D64B-8E47-B45AACFB8692}"/>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344607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5B32E-9133-FF4E-AB17-B79A01EAA0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6C8F5DB-F9F2-5E4A-AE7F-791858620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E4BE6E3C-E039-6E41-8AFE-824818C624DD}"/>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5" name="Footer Placeholder 4">
            <a:extLst>
              <a:ext uri="{FF2B5EF4-FFF2-40B4-BE49-F238E27FC236}">
                <a16:creationId xmlns:a16="http://schemas.microsoft.com/office/drawing/2014/main" id="{946DB09F-CD18-774B-8241-3250B0D3067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24AE567-127F-9B4D-9F65-52FE1B0ABA54}"/>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243929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570E-4ADB-6442-92E1-6EE2A49E37A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F2B8D3EF-7477-364F-8B34-B7AAC996CF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E411004-FDAA-1946-987A-A865CA1667F7}"/>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5" name="Footer Placeholder 4">
            <a:extLst>
              <a:ext uri="{FF2B5EF4-FFF2-40B4-BE49-F238E27FC236}">
                <a16:creationId xmlns:a16="http://schemas.microsoft.com/office/drawing/2014/main" id="{BBE3AA24-40B6-3D41-AFF0-5146AA016D1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30EA4046-43CF-E34C-A464-322DEF966644}"/>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399599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819A-1949-7248-B891-C36016E2C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AE46964A-46F8-C640-8032-001D5D1BC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994118-266B-144A-A48C-895304C6D41B}"/>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5" name="Footer Placeholder 4">
            <a:extLst>
              <a:ext uri="{FF2B5EF4-FFF2-40B4-BE49-F238E27FC236}">
                <a16:creationId xmlns:a16="http://schemas.microsoft.com/office/drawing/2014/main" id="{2DEBC103-72A1-784E-A886-96C226FF2D57}"/>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B09F6205-9A1D-EF41-8661-2B44F73393A9}"/>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206604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647D-DC78-D548-A1D8-94DCC1F85F18}"/>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79A6518F-53E9-4642-95FD-67E42B674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165DA2DB-B397-C94D-B32E-A4F5966B09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15111A05-3F13-3642-8C50-BB734476AD76}"/>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6" name="Footer Placeholder 5">
            <a:extLst>
              <a:ext uri="{FF2B5EF4-FFF2-40B4-BE49-F238E27FC236}">
                <a16:creationId xmlns:a16="http://schemas.microsoft.com/office/drawing/2014/main" id="{C06D74F4-EA86-5041-B283-CD9C06E75DD2}"/>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FD3B8A2C-0374-1D45-B1B3-56321C911BD1}"/>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78960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33D0-026F-FF43-ADE1-FDB0476B0C57}"/>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216E1825-F6AE-4B44-8C5D-DA1B58FD5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03F3F-9C90-A547-8CA1-69C4213A0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6B83D2CE-83FE-504E-924E-61F4AD4839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6D73E4-2EDD-9444-9A76-9745A76D43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65936828-C208-BD42-8D04-79758DDC914E}"/>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8" name="Footer Placeholder 7">
            <a:extLst>
              <a:ext uri="{FF2B5EF4-FFF2-40B4-BE49-F238E27FC236}">
                <a16:creationId xmlns:a16="http://schemas.microsoft.com/office/drawing/2014/main" id="{8917C86F-EBF2-F244-A325-AA7EC4105B51}"/>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59B831C5-1D40-AE48-9187-1D1B5655020B}"/>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44452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BC76-8F63-6E4A-BBBC-CD5CC60A4FD3}"/>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CE60599-703B-8946-B874-C568F88E7C7C}"/>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4" name="Footer Placeholder 3">
            <a:extLst>
              <a:ext uri="{FF2B5EF4-FFF2-40B4-BE49-F238E27FC236}">
                <a16:creationId xmlns:a16="http://schemas.microsoft.com/office/drawing/2014/main" id="{B108D78F-2F0B-A842-8259-AFDA5233AF04}"/>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E42FFCB6-95E1-C940-BF49-7F2D2AF49D78}"/>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299095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743A9-EB6F-CB44-9DF3-56ECF08BAFFF}"/>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3" name="Footer Placeholder 2">
            <a:extLst>
              <a:ext uri="{FF2B5EF4-FFF2-40B4-BE49-F238E27FC236}">
                <a16:creationId xmlns:a16="http://schemas.microsoft.com/office/drawing/2014/main" id="{8F9CD8DB-4000-164C-A659-5D04F0952997}"/>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1A744C76-9462-D54C-845B-39FA767EEFF2}"/>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36044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D398-5288-6542-AE79-7880865E7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924DEF2-8B8E-9C43-876D-268EF3575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835B2533-8584-DD4F-BC17-FDE89BFAE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145F2-34D6-B34B-BAEA-02F5E47C03A0}"/>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6" name="Footer Placeholder 5">
            <a:extLst>
              <a:ext uri="{FF2B5EF4-FFF2-40B4-BE49-F238E27FC236}">
                <a16:creationId xmlns:a16="http://schemas.microsoft.com/office/drawing/2014/main" id="{A7558C2A-1817-0443-88E9-6B5D96BB6D7B}"/>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8A7757BD-6A72-FE41-B8D7-1DF8A694F4AA}"/>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173980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D8A1-DEE4-7549-9B26-9BF7309ED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389A3025-8B79-C342-B67D-0C75A2C91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034A14B3-F59A-D44C-895D-47153BBA3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A32C2-6088-4F4F-A08C-BFD53A7A26F5}"/>
              </a:ext>
            </a:extLst>
          </p:cNvPr>
          <p:cNvSpPr>
            <a:spLocks noGrp="1"/>
          </p:cNvSpPr>
          <p:nvPr>
            <p:ph type="dt" sz="half" idx="10"/>
          </p:nvPr>
        </p:nvSpPr>
        <p:spPr/>
        <p:txBody>
          <a:bodyPr/>
          <a:lstStyle/>
          <a:p>
            <a:fld id="{F115B9C0-8FA1-7A45-A52E-032019501691}" type="datetimeFigureOut">
              <a:rPr lang="en-TR" smtClean="0"/>
              <a:t>20.03.2022</a:t>
            </a:fld>
            <a:endParaRPr lang="en-TR"/>
          </a:p>
        </p:txBody>
      </p:sp>
      <p:sp>
        <p:nvSpPr>
          <p:cNvPr id="6" name="Footer Placeholder 5">
            <a:extLst>
              <a:ext uri="{FF2B5EF4-FFF2-40B4-BE49-F238E27FC236}">
                <a16:creationId xmlns:a16="http://schemas.microsoft.com/office/drawing/2014/main" id="{B88A8020-60DB-A14D-82D7-3BF3066ECA01}"/>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81C488AD-10D6-C740-BC9E-E829768F4FE4}"/>
              </a:ext>
            </a:extLst>
          </p:cNvPr>
          <p:cNvSpPr>
            <a:spLocks noGrp="1"/>
          </p:cNvSpPr>
          <p:nvPr>
            <p:ph type="sldNum" sz="quarter" idx="12"/>
          </p:nvPr>
        </p:nvSpPr>
        <p:spPr/>
        <p:txBody>
          <a:bodyPr/>
          <a:lstStyle/>
          <a:p>
            <a:fld id="{B746E5AF-20C5-0A4F-9239-DC93622F7266}" type="slidenum">
              <a:rPr lang="en-TR" smtClean="0"/>
              <a:t>‹#›</a:t>
            </a:fld>
            <a:endParaRPr lang="en-TR"/>
          </a:p>
        </p:txBody>
      </p:sp>
    </p:spTree>
    <p:extLst>
      <p:ext uri="{BB962C8B-B14F-4D97-AF65-F5344CB8AC3E}">
        <p14:creationId xmlns:p14="http://schemas.microsoft.com/office/powerpoint/2010/main" val="84009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46C02-6E12-E743-8E57-A043048BF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TR" dirty="0"/>
          </a:p>
        </p:txBody>
      </p:sp>
      <p:sp>
        <p:nvSpPr>
          <p:cNvPr id="3" name="Text Placeholder 2">
            <a:extLst>
              <a:ext uri="{FF2B5EF4-FFF2-40B4-BE49-F238E27FC236}">
                <a16:creationId xmlns:a16="http://schemas.microsoft.com/office/drawing/2014/main" id="{78C96BA0-F98D-384C-BF2E-0EC478957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R" dirty="0"/>
          </a:p>
        </p:txBody>
      </p:sp>
      <p:sp>
        <p:nvSpPr>
          <p:cNvPr id="4" name="Date Placeholder 3">
            <a:extLst>
              <a:ext uri="{FF2B5EF4-FFF2-40B4-BE49-F238E27FC236}">
                <a16:creationId xmlns:a16="http://schemas.microsoft.com/office/drawing/2014/main" id="{E743ED00-B439-BC4B-850F-708C3265C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Palatino Linotype" panose="02040502050505030304" pitchFamily="18" charset="0"/>
              </a:defRPr>
            </a:lvl1pPr>
          </a:lstStyle>
          <a:p>
            <a:fld id="{F115B9C0-8FA1-7A45-A52E-032019501691}" type="datetimeFigureOut">
              <a:rPr lang="en-TR" smtClean="0"/>
              <a:pPr/>
              <a:t>20.03.2022</a:t>
            </a:fld>
            <a:endParaRPr lang="en-TR" dirty="0"/>
          </a:p>
        </p:txBody>
      </p:sp>
      <p:sp>
        <p:nvSpPr>
          <p:cNvPr id="5" name="Footer Placeholder 4">
            <a:extLst>
              <a:ext uri="{FF2B5EF4-FFF2-40B4-BE49-F238E27FC236}">
                <a16:creationId xmlns:a16="http://schemas.microsoft.com/office/drawing/2014/main" id="{5FE44D1D-3D1D-0549-A5FA-A669EA05E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Palatino Linotype" panose="02040502050505030304" pitchFamily="18" charset="0"/>
              </a:defRPr>
            </a:lvl1pPr>
          </a:lstStyle>
          <a:p>
            <a:endParaRPr lang="en-TR" dirty="0"/>
          </a:p>
        </p:txBody>
      </p:sp>
      <p:sp>
        <p:nvSpPr>
          <p:cNvPr id="6" name="Slide Number Placeholder 5">
            <a:extLst>
              <a:ext uri="{FF2B5EF4-FFF2-40B4-BE49-F238E27FC236}">
                <a16:creationId xmlns:a16="http://schemas.microsoft.com/office/drawing/2014/main" id="{550273F6-8DB2-CC4E-8BCE-AA50850F9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Palatino Linotype" panose="02040502050505030304" pitchFamily="18" charset="0"/>
              </a:defRPr>
            </a:lvl1pPr>
          </a:lstStyle>
          <a:p>
            <a:fld id="{B746E5AF-20C5-0A4F-9239-DC93622F7266}" type="slidenum">
              <a:rPr lang="en-TR" smtClean="0"/>
              <a:pPr/>
              <a:t>‹#›</a:t>
            </a:fld>
            <a:endParaRPr lang="en-TR" dirty="0"/>
          </a:p>
        </p:txBody>
      </p:sp>
    </p:spTree>
    <p:extLst>
      <p:ext uri="{BB962C8B-B14F-4D97-AF65-F5344CB8AC3E}">
        <p14:creationId xmlns:p14="http://schemas.microsoft.com/office/powerpoint/2010/main" val="133859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00AA-4A00-5A46-AA62-BF9CB297E0C3}"/>
              </a:ext>
            </a:extLst>
          </p:cNvPr>
          <p:cNvSpPr>
            <a:spLocks noGrp="1"/>
          </p:cNvSpPr>
          <p:nvPr>
            <p:ph type="ctrTitle"/>
          </p:nvPr>
        </p:nvSpPr>
        <p:spPr/>
        <p:txBody>
          <a:bodyPr/>
          <a:lstStyle/>
          <a:p>
            <a:r>
              <a:rPr lang="en-TR" dirty="0">
                <a:solidFill>
                  <a:srgbClr val="00B0F0"/>
                </a:solidFill>
              </a:rPr>
              <a:t>Ayrık Yapılar</a:t>
            </a:r>
          </a:p>
        </p:txBody>
      </p:sp>
      <p:sp>
        <p:nvSpPr>
          <p:cNvPr id="3" name="Subtitle 2">
            <a:extLst>
              <a:ext uri="{FF2B5EF4-FFF2-40B4-BE49-F238E27FC236}">
                <a16:creationId xmlns:a16="http://schemas.microsoft.com/office/drawing/2014/main" id="{97F9BCCF-A2E8-DB44-8AED-CD9FF6778BA1}"/>
              </a:ext>
            </a:extLst>
          </p:cNvPr>
          <p:cNvSpPr>
            <a:spLocks noGrp="1"/>
          </p:cNvSpPr>
          <p:nvPr>
            <p:ph type="subTitle" idx="1"/>
          </p:nvPr>
        </p:nvSpPr>
        <p:spPr/>
        <p:txBody>
          <a:bodyPr/>
          <a:lstStyle/>
          <a:p>
            <a:r>
              <a:rPr lang="en-TR" dirty="0"/>
              <a:t>Hafta-3</a:t>
            </a:r>
          </a:p>
          <a:p>
            <a:r>
              <a:rPr lang="en-US" dirty="0"/>
              <a:t>K</a:t>
            </a:r>
            <a:r>
              <a:rPr lang="en-TR" dirty="0"/>
              <a:t>enan İNCE</a:t>
            </a:r>
          </a:p>
        </p:txBody>
      </p:sp>
    </p:spTree>
    <p:extLst>
      <p:ext uri="{BB962C8B-B14F-4D97-AF65-F5344CB8AC3E}">
        <p14:creationId xmlns:p14="http://schemas.microsoft.com/office/powerpoint/2010/main" val="366989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Önemli Kümeler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77500" lnSpcReduction="20000"/>
              </a:bodyPr>
              <a:lstStyle/>
              <a:p>
                <a:pPr algn="just">
                  <a:lnSpc>
                    <a:spcPct val="150000"/>
                  </a:lnSpc>
                </a:pPr>
                <a:r>
                  <a:rPr lang="tr-TR" dirty="0"/>
                  <a:t>N = {0,1,2,3,...}, doğal sayılar kümesi </a:t>
                </a:r>
              </a:p>
              <a:p>
                <a:pPr algn="just">
                  <a:lnSpc>
                    <a:spcPct val="150000"/>
                  </a:lnSpc>
                </a:pPr>
                <a:r>
                  <a:rPr lang="tr-TR" dirty="0"/>
                  <a:t>Z = {...,−2,−1,0,1,2,...}, tamsayılar kümesi </a:t>
                </a:r>
              </a:p>
              <a:p>
                <a:pPr algn="just">
                  <a:lnSpc>
                    <a:spcPct val="150000"/>
                  </a:lnSpc>
                </a:pP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𝑍</m:t>
                        </m:r>
                      </m:e>
                      <m:sup>
                        <m:r>
                          <a:rPr lang="tr-TR" b="0" i="1" smtClean="0">
                            <a:latin typeface="Cambria Math" panose="02040503050406030204" pitchFamily="18" charset="0"/>
                          </a:rPr>
                          <m:t>+</m:t>
                        </m:r>
                      </m:sup>
                    </m:sSup>
                  </m:oMath>
                </a14:m>
                <a:r>
                  <a:rPr lang="tr-TR" dirty="0"/>
                  <a:t> = {1, 2, 3, . . .}, pozitif tam sayılar kümesi </a:t>
                </a:r>
              </a:p>
              <a:p>
                <a:pPr algn="just">
                  <a:lnSpc>
                    <a:spcPct val="150000"/>
                  </a:lnSpc>
                </a:pPr>
                <a14:m>
                  <m:oMath xmlns:m="http://schemas.openxmlformats.org/officeDocument/2006/math">
                    <m:r>
                      <a:rPr lang="tr-TR" b="0" i="1" smtClean="0">
                        <a:latin typeface="Cambria Math" panose="02040503050406030204" pitchFamily="18" charset="0"/>
                      </a:rPr>
                      <m:t>𝑄</m:t>
                    </m:r>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f>
                          <m:fPr>
                            <m:ctrlPr>
                              <a:rPr lang="tr-TR" b="0" i="1" smtClean="0">
                                <a:latin typeface="Cambria Math" panose="02040503050406030204" pitchFamily="18" charset="0"/>
                              </a:rPr>
                            </m:ctrlPr>
                          </m:fPr>
                          <m:num>
                            <m:r>
                              <a:rPr lang="tr-TR" b="0" i="1" smtClean="0">
                                <a:latin typeface="Cambria Math" panose="02040503050406030204" pitchFamily="18" charset="0"/>
                              </a:rPr>
                              <m:t>𝑝</m:t>
                            </m:r>
                          </m:num>
                          <m:den>
                            <m:r>
                              <a:rPr lang="tr-TR" b="0" i="1" smtClean="0">
                                <a:latin typeface="Cambria Math" panose="02040503050406030204" pitchFamily="18" charset="0"/>
                              </a:rPr>
                              <m:t>𝑞</m:t>
                            </m:r>
                          </m:den>
                        </m:f>
                      </m:e>
                    </m:d>
                    <m:r>
                      <a:rPr lang="tr-TR" b="0" i="1" smtClean="0">
                        <a:latin typeface="Cambria Math" panose="02040503050406030204" pitchFamily="18" charset="0"/>
                      </a:rPr>
                      <m:t>𝑝</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𝑍</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𝑞</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𝑍</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𝑣𝑒</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𝑞</m:t>
                    </m:r>
                    <m:r>
                      <a:rPr lang="tr-TR" b="0" i="1" smtClean="0">
                        <a:latin typeface="Cambria Math" panose="02040503050406030204" pitchFamily="18" charset="0"/>
                        <a:ea typeface="Cambria Math" panose="02040503050406030204" pitchFamily="18" charset="0"/>
                      </a:rPr>
                      <m:t>≠0}</m:t>
                    </m:r>
                  </m:oMath>
                </a14:m>
                <a:r>
                  <a:rPr lang="tr-TR" dirty="0"/>
                  <a:t> rasyonel sayılar kümesi</a:t>
                </a:r>
              </a:p>
              <a:p>
                <a:pPr algn="just">
                  <a:lnSpc>
                    <a:spcPct val="150000"/>
                  </a:lnSpc>
                </a:pPr>
                <a:r>
                  <a:rPr lang="tr-TR" dirty="0"/>
                  <a:t>R, reel sayılar kümesi </a:t>
                </a:r>
              </a:p>
              <a:p>
                <a:pPr algn="just">
                  <a:lnSpc>
                    <a:spcPct val="150000"/>
                  </a:lnSpc>
                </a:pP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𝑅</m:t>
                        </m:r>
                      </m:e>
                      <m:sup>
                        <m:r>
                          <a:rPr lang="tr-TR" b="0" i="1" smtClean="0">
                            <a:latin typeface="Cambria Math" panose="02040503050406030204" pitchFamily="18" charset="0"/>
                          </a:rPr>
                          <m:t>+</m:t>
                        </m:r>
                      </m:sup>
                    </m:sSup>
                  </m:oMath>
                </a14:m>
                <a:r>
                  <a:rPr lang="tr-TR" dirty="0"/>
                  <a:t>, pozitif reel sayılar kümesi </a:t>
                </a:r>
              </a:p>
              <a:p>
                <a:pPr algn="just">
                  <a:lnSpc>
                    <a:spcPct val="150000"/>
                  </a:lnSpc>
                </a:pPr>
                <a:r>
                  <a:rPr lang="tr-TR" dirty="0"/>
                  <a:t>C, karmaşık sayılar kümesi. </a:t>
                </a:r>
                <a:endParaRPr lang="en-TR"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724"/>
                </a:stretch>
              </a:blipFill>
            </p:spPr>
            <p:txBody>
              <a:bodyPr/>
              <a:lstStyle/>
              <a:p>
                <a:r>
                  <a:rPr lang="en-TR">
                    <a:noFill/>
                  </a:rPr>
                  <a:t> </a:t>
                </a:r>
              </a:p>
            </p:txBody>
          </p:sp>
        </mc:Fallback>
      </mc:AlternateContent>
    </p:spTree>
    <p:extLst>
      <p:ext uri="{BB962C8B-B14F-4D97-AF65-F5344CB8AC3E}">
        <p14:creationId xmlns:p14="http://schemas.microsoft.com/office/powerpoint/2010/main" val="83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 Aralıkları</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50000"/>
              </a:lnSpc>
            </a:pPr>
            <a:r>
              <a:rPr lang="en-TR" dirty="0"/>
              <a:t>[a,b] kapalı aralık</a:t>
            </a:r>
          </a:p>
          <a:p>
            <a:pPr algn="just">
              <a:lnSpc>
                <a:spcPct val="150000"/>
              </a:lnSpc>
            </a:pPr>
            <a:r>
              <a:rPr lang="en-TR" dirty="0"/>
              <a:t>(a,b) açık aralık</a:t>
            </a:r>
          </a:p>
          <a:p>
            <a:pPr algn="just">
              <a:lnSpc>
                <a:spcPct val="150000"/>
              </a:lnSpc>
            </a:pPr>
            <a:endParaRPr lang="en-TR" dirty="0"/>
          </a:p>
        </p:txBody>
      </p:sp>
    </p:spTree>
    <p:extLst>
      <p:ext uri="{BB962C8B-B14F-4D97-AF65-F5344CB8AC3E}">
        <p14:creationId xmlns:p14="http://schemas.microsoft.com/office/powerpoint/2010/main" val="130365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a:bodyPr>
          <a:lstStyle/>
          <a:p>
            <a:pPr algn="just">
              <a:lnSpc>
                <a:spcPct val="150000"/>
              </a:lnSpc>
            </a:pPr>
            <a:r>
              <a:rPr lang="tr-TR" dirty="0"/>
              <a:t>Bilgisayar bilimindeki veri türü veya tür kavramının bir küme kavramı üzerine kurulmuştur. </a:t>
            </a:r>
          </a:p>
          <a:p>
            <a:pPr algn="just">
              <a:lnSpc>
                <a:spcPct val="150000"/>
              </a:lnSpc>
            </a:pPr>
            <a:r>
              <a:rPr lang="tr-TR" dirty="0"/>
              <a:t>Özellikle, bir veri türü veya tür, o kümedeki nesneler üzerinde gerçekleştirilebilecek bir dizi işlemle birlikte bir kümenin adıdır. </a:t>
            </a:r>
          </a:p>
          <a:p>
            <a:pPr algn="just">
              <a:lnSpc>
                <a:spcPct val="150000"/>
              </a:lnSpc>
            </a:pPr>
            <a:r>
              <a:rPr lang="tr-TR" dirty="0"/>
              <a:t>Örneğin </a:t>
            </a:r>
            <a:r>
              <a:rPr lang="tr-TR" dirty="0" err="1"/>
              <a:t>boolean</a:t>
            </a:r>
            <a:r>
              <a:rPr lang="tr-TR" dirty="0"/>
              <a:t>, {0, 1} kümesinin ve bu kümenin AND, OR ve NOT gibi bir veya daha fazla öğesindeki operatörlerle birlikte adıdır. </a:t>
            </a:r>
            <a:endParaRPr lang="en-TR" dirty="0"/>
          </a:p>
        </p:txBody>
      </p:sp>
    </p:spTree>
    <p:extLst>
      <p:ext uri="{BB962C8B-B14F-4D97-AF65-F5344CB8AC3E}">
        <p14:creationId xmlns:p14="http://schemas.microsoft.com/office/powerpoint/2010/main" val="420197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 Eşitliği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lnSpcReduction="20000"/>
              </a:bodyPr>
              <a:lstStyle/>
              <a:p>
                <a:pPr algn="just">
                  <a:lnSpc>
                    <a:spcPct val="150000"/>
                  </a:lnSpc>
                </a:pPr>
                <a:r>
                  <a:rPr lang="tr-TR" dirty="0"/>
                  <a:t>İki küme, ancak ve ancak aynı elemanlara sahipse eşittir. Bu nedenle, eğer A ve B küme ise, A ve B ancak ve ancak </a:t>
                </a:r>
                <a14:m>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d>
                      <m:dPr>
                        <m:ctrlPr>
                          <a:rPr lang="tr-TR" b="0" i="1" smtClean="0">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e>
                    </m:d>
                  </m:oMath>
                </a14:m>
                <a:r>
                  <a:rPr lang="tr-TR" dirty="0"/>
                  <a:t> ise eşittir. Eğer A ve B eşit kümelerse </a:t>
                </a:r>
                <a14:m>
                  <m:oMath xmlns:m="http://schemas.openxmlformats.org/officeDocument/2006/math">
                    <m:r>
                      <a:rPr lang="tr-TR" b="0" i="1" smtClean="0">
                        <a:latin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oMath>
                </a14:m>
                <a:r>
                  <a:rPr lang="tr-TR" dirty="0"/>
                  <a:t> yazarız. </a:t>
                </a:r>
              </a:p>
              <a:p>
                <a:pPr algn="just">
                  <a:lnSpc>
                    <a:spcPct val="150000"/>
                  </a:lnSpc>
                </a:pPr>
                <a:r>
                  <a:rPr lang="tr-TR" dirty="0"/>
                  <a:t>{1, 3, 5} ve {3, 5, 1} kümeleri aynı elemanlara sahip oldukları için eşittir. Bir kümenin öğelerinin listelenme sırası önemli değildir. Ayrıca, bir kümenin bir elemanının birden fazla listelenmesi önemli değildir, bu nedenle {1,3,3,3,5,5,5,5}, {1, 3, 5} kümesiyle aynıdır çünkü aynı elemanlara sahipler. </a:t>
                </a:r>
                <a:endParaRPr lang="en-TR"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965" r="-965" b="-2035"/>
                </a:stretch>
              </a:blipFill>
            </p:spPr>
            <p:txBody>
              <a:bodyPr/>
              <a:lstStyle/>
              <a:p>
                <a:r>
                  <a:rPr lang="en-TR">
                    <a:noFill/>
                  </a:rPr>
                  <a:t> </a:t>
                </a:r>
              </a:p>
            </p:txBody>
          </p:sp>
        </mc:Fallback>
      </mc:AlternateContent>
    </p:spTree>
    <p:extLst>
      <p:ext uri="{BB962C8B-B14F-4D97-AF65-F5344CB8AC3E}">
        <p14:creationId xmlns:p14="http://schemas.microsoft.com/office/powerpoint/2010/main" val="144391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Boş Küme ve Tekil Küme</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62500" lnSpcReduction="20000"/>
          </a:bodyPr>
          <a:lstStyle/>
          <a:p>
            <a:pPr algn="just">
              <a:lnSpc>
                <a:spcPct val="150000"/>
              </a:lnSpc>
            </a:pPr>
            <a:r>
              <a:rPr lang="tr-TR" dirty="0"/>
              <a:t>BOŞ KÜME Elemanı olmayan özel bir küme vardır. Bu kümeye boş küme veya boş küme denir ve ∅ ile gösterilir. Boş küme { } ile de gösterilebilir (yani boş kümeyi bu kümedeki tüm öğeleri kapsayan bir çift parantez ile temsil ederiz). Çoğu zaman, belirli özelliklere sahip bir dizi eleman boş küme olarak ortaya çıkar. Örneğin, karelerinden büyük olan tüm pozitif tam sayıların kümesi boş kümedir. </a:t>
            </a:r>
          </a:p>
          <a:p>
            <a:pPr algn="just">
              <a:lnSpc>
                <a:spcPct val="150000"/>
              </a:lnSpc>
            </a:pPr>
            <a:r>
              <a:rPr lang="tr-TR" dirty="0"/>
              <a:t>Tek elemanlı kümeye tekil küme denir. Yaygın bir hata, boş ∅ kümesini tek bir küme olan {∅} kümesiyle karıştırmaktır. {∅} kümesinin tek elemanı boş kümenin kendisidir! Bu farkı hatırlamak için yararlı bir benzetme, bir bilgisayar dosya sistemindeki klasörleri düşünmektir. Boş küme, boş bir klasör olarak düşünülebilir ve sadece boş kümeden oluşan küme, içinde tam olarak bir klasör, yani boş klasör olan bir klasör olarak düşünülebilir. </a:t>
            </a:r>
            <a:endParaRPr lang="en-TR" dirty="0"/>
          </a:p>
        </p:txBody>
      </p:sp>
    </p:spTree>
    <p:extLst>
      <p:ext uri="{BB962C8B-B14F-4D97-AF65-F5344CB8AC3E}">
        <p14:creationId xmlns:p14="http://schemas.microsoft.com/office/powerpoint/2010/main" val="2705331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Venn Küme Gösterimi</a:t>
            </a:r>
          </a:p>
        </p:txBody>
      </p:sp>
      <p:pic>
        <p:nvPicPr>
          <p:cNvPr id="5" name="Content Placeholder 4">
            <a:extLst>
              <a:ext uri="{FF2B5EF4-FFF2-40B4-BE49-F238E27FC236}">
                <a16:creationId xmlns:a16="http://schemas.microsoft.com/office/drawing/2014/main" id="{337A0C20-0F32-E540-B32F-A55C11687020}"/>
              </a:ext>
            </a:extLst>
          </p:cNvPr>
          <p:cNvPicPr>
            <a:picLocks noGrp="1" noChangeAspect="1"/>
          </p:cNvPicPr>
          <p:nvPr>
            <p:ph idx="1"/>
          </p:nvPr>
        </p:nvPicPr>
        <p:blipFill>
          <a:blip r:embed="rId2"/>
          <a:stretch>
            <a:fillRect/>
          </a:stretch>
        </p:blipFill>
        <p:spPr>
          <a:xfrm>
            <a:off x="838200" y="1690688"/>
            <a:ext cx="4025900" cy="2349500"/>
          </a:xfrm>
        </p:spPr>
      </p:pic>
    </p:spTree>
    <p:extLst>
      <p:ext uri="{BB962C8B-B14F-4D97-AF65-F5344CB8AC3E}">
        <p14:creationId xmlns:p14="http://schemas.microsoft.com/office/powerpoint/2010/main" val="211012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Alt Küme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77500" lnSpcReduction="20000"/>
              </a:bodyPr>
              <a:lstStyle/>
              <a:p>
                <a:pPr>
                  <a:lnSpc>
                    <a:spcPct val="150000"/>
                  </a:lnSpc>
                </a:pPr>
                <a:r>
                  <a:rPr lang="tr-TR" dirty="0"/>
                  <a:t>Bu A kümesi, ancak ve ancak A'nın her elemanı aynı zamanda B'nin bir elemanı ise, B'nin bir alt kümesidir. A'nın B kümesinin bir alt kümesi olduğunu belirtmek için A ⊆ B gösterimini kullanırız. </a:t>
                </a:r>
              </a:p>
              <a:p>
                <a:pPr>
                  <a:lnSpc>
                    <a:spcPct val="150000"/>
                  </a:lnSpc>
                </a:pPr>
                <a14:m>
                  <m:oMath xmlns:m="http://schemas.openxmlformats.org/officeDocument/2006/math">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r>
                      <a:rPr lang="tr-TR" b="0" i="1" smtClean="0">
                        <a:latin typeface="Cambria Math" panose="02040503050406030204" pitchFamily="18" charset="0"/>
                        <a:ea typeface="Cambria Math" panose="02040503050406030204" pitchFamily="18" charset="0"/>
                      </a:rPr>
                      <m:t> , ∀</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oMath>
                </a14:m>
                <a:r>
                  <a:rPr lang="en-US" dirty="0"/>
                  <a:t> Uygun </a:t>
                </a:r>
                <a:r>
                  <a:rPr lang="en-US" dirty="0" err="1"/>
                  <a:t>Altküme</a:t>
                </a:r>
                <a:r>
                  <a:rPr lang="en-US" dirty="0"/>
                  <a:t> (proper subset)</a:t>
                </a:r>
              </a:p>
              <a:p>
                <a:pPr>
                  <a:lnSpc>
                    <a:spcPct val="150000"/>
                  </a:lnSpc>
                </a:pPr>
                <a14:m>
                  <m:oMath xmlns:m="http://schemas.openxmlformats.org/officeDocument/2006/math">
                    <m:r>
                      <a:rPr lang="tr-TR" i="1">
                        <a:latin typeface="Cambria Math" panose="02040503050406030204" pitchFamily="18" charset="0"/>
                        <a:ea typeface="Cambria Math" panose="02040503050406030204" pitchFamily="18" charset="0"/>
                      </a:rPr>
                      <m:t>𝐴</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r>
                      <a:rPr lang="tr-TR" i="1">
                        <a:latin typeface="Cambria Math" panose="02040503050406030204" pitchFamily="18" charset="0"/>
                        <a:ea typeface="Cambria Math" panose="02040503050406030204" pitchFamily="18" charset="0"/>
                      </a:rPr>
                      <m:t> </m:t>
                    </m:r>
                  </m:oMath>
                </a14:m>
                <a:r>
                  <a:rPr lang="en-US" dirty="0" err="1"/>
                  <a:t>olması</a:t>
                </a:r>
                <a:r>
                  <a:rPr lang="en-US" dirty="0"/>
                  <a:t> </a:t>
                </a:r>
                <a:r>
                  <a:rPr lang="en-US" dirty="0" err="1"/>
                  <a:t>için</a:t>
                </a:r>
                <a:r>
                  <a:rPr lang="en-US" dirty="0"/>
                  <a:t>, </a:t>
                </a:r>
                <a:r>
                  <a:rPr lang="tr-TR" dirty="0"/>
                  <a:t>A ⊆ B olmalı ve B kümesinde olup A kümesinde olmayan bir x elemanı olmalı.</a:t>
                </a:r>
              </a:p>
              <a:p>
                <a:pPr>
                  <a:lnSpc>
                    <a:spcPct val="150000"/>
                  </a:lnSpc>
                </a:pPr>
                <a:r>
                  <a:rPr lang="en-US" dirty="0" err="1"/>
                  <a:t>Altküme</a:t>
                </a:r>
                <a:r>
                  <a:rPr lang="en-US" dirty="0"/>
                  <a:t> </a:t>
                </a:r>
                <a:r>
                  <a:rPr lang="en-US" dirty="0" err="1"/>
                  <a:t>kümelerin</a:t>
                </a:r>
                <a:r>
                  <a:rPr lang="en-US" dirty="0"/>
                  <a:t> </a:t>
                </a:r>
                <a:r>
                  <a:rPr lang="en-US" dirty="0" err="1"/>
                  <a:t>eşitliği</a:t>
                </a:r>
                <a:r>
                  <a:rPr lang="en-US" dirty="0"/>
                  <a:t> </a:t>
                </a:r>
                <a:r>
                  <a:rPr lang="en-US" dirty="0" err="1"/>
                  <a:t>hakkında</a:t>
                </a:r>
                <a:r>
                  <a:rPr lang="en-US" dirty="0"/>
                  <a:t> </a:t>
                </a:r>
                <a:r>
                  <a:rPr lang="en-US" dirty="0" err="1"/>
                  <a:t>bilgi</a:t>
                </a:r>
                <a:r>
                  <a:rPr lang="en-US" dirty="0"/>
                  <a:t> </a:t>
                </a:r>
                <a:r>
                  <a:rPr lang="en-US" dirty="0" err="1"/>
                  <a:t>vermez</a:t>
                </a:r>
                <a:r>
                  <a:rPr lang="en-US" dirty="0"/>
                  <a:t>, </a:t>
                </a:r>
                <a:r>
                  <a:rPr lang="en-US" dirty="0" err="1"/>
                  <a:t>ancak</a:t>
                </a:r>
                <a:r>
                  <a:rPr lang="en-US" dirty="0"/>
                  <a:t> </a:t>
                </a:r>
                <a:r>
                  <a:rPr lang="en-US" dirty="0" err="1"/>
                  <a:t>uygun</a:t>
                </a:r>
                <a:r>
                  <a:rPr lang="en-US" dirty="0"/>
                  <a:t> </a:t>
                </a:r>
                <a:r>
                  <a:rPr lang="en-US" dirty="0" err="1"/>
                  <a:t>altküme</a:t>
                </a:r>
                <a:r>
                  <a:rPr lang="en-US" dirty="0"/>
                  <a:t> </a:t>
                </a:r>
                <a:r>
                  <a:rPr lang="en-US" dirty="0" err="1"/>
                  <a:t>verir</a:t>
                </a:r>
                <a:r>
                  <a:rPr lang="en-US" dirty="0"/>
                  <a:t>.</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724" r="-121"/>
                </a:stretch>
              </a:blipFill>
            </p:spPr>
            <p:txBody>
              <a:bodyPr/>
              <a:lstStyle/>
              <a:p>
                <a:r>
                  <a:rPr lang="en-TR">
                    <a:noFill/>
                  </a:rPr>
                  <a:t> </a:t>
                </a:r>
              </a:p>
            </p:txBody>
          </p:sp>
        </mc:Fallback>
      </mc:AlternateContent>
    </p:spTree>
    <p:extLst>
      <p:ext uri="{BB962C8B-B14F-4D97-AF65-F5344CB8AC3E}">
        <p14:creationId xmlns:p14="http://schemas.microsoft.com/office/powerpoint/2010/main" val="1027323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 Boyutu</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lnSpcReduction="10000"/>
          </a:bodyPr>
          <a:lstStyle/>
          <a:p>
            <a:pPr>
              <a:lnSpc>
                <a:spcPct val="150000"/>
              </a:lnSpc>
            </a:pPr>
            <a:r>
              <a:rPr lang="tr-TR" dirty="0"/>
              <a:t>S bir küme olsun. S'de n pozitif bir tamsayı olduğu tam olarak n farklı eleman varsa, S'nin sonlu bir küme olduğunu ve n sayısının S kümesinin </a:t>
            </a:r>
            <a:r>
              <a:rPr lang="tr-TR" dirty="0" err="1"/>
              <a:t>kardinalitesi</a:t>
            </a:r>
            <a:r>
              <a:rPr lang="tr-TR" dirty="0"/>
              <a:t> olduğunu söyleriz. </a:t>
            </a:r>
          </a:p>
          <a:p>
            <a:pPr>
              <a:lnSpc>
                <a:spcPct val="150000"/>
              </a:lnSpc>
            </a:pPr>
            <a:r>
              <a:rPr lang="tr-TR" dirty="0"/>
              <a:t>S kümesinin </a:t>
            </a:r>
            <a:r>
              <a:rPr lang="tr-TR" dirty="0" err="1"/>
              <a:t>kardinalitesi</a:t>
            </a:r>
            <a:r>
              <a:rPr lang="tr-TR" dirty="0"/>
              <a:t> |S| ile gösterilir.</a:t>
            </a:r>
          </a:p>
          <a:p>
            <a:pPr>
              <a:lnSpc>
                <a:spcPct val="150000"/>
              </a:lnSpc>
            </a:pPr>
            <a:r>
              <a:rPr lang="tr-TR" dirty="0"/>
              <a:t>A, 10'dan küçük tek pozitif tam sayılar kümesi olsun. O zaman |A| = 5.</a:t>
            </a:r>
          </a:p>
          <a:p>
            <a:pPr>
              <a:lnSpc>
                <a:spcPct val="150000"/>
              </a:lnSpc>
            </a:pPr>
            <a:r>
              <a:rPr lang="tr-TR" dirty="0"/>
              <a:t>Boş kümenin elemanı olmadığı için |∅| = 0.</a:t>
            </a:r>
            <a:endParaRPr lang="en-US" dirty="0"/>
          </a:p>
        </p:txBody>
      </p:sp>
    </p:spTree>
    <p:extLst>
      <p:ext uri="{BB962C8B-B14F-4D97-AF65-F5344CB8AC3E}">
        <p14:creationId xmlns:p14="http://schemas.microsoft.com/office/powerpoint/2010/main" val="382572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Sonsuz Küme</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nSpc>
                <a:spcPct val="150000"/>
              </a:lnSpc>
            </a:pPr>
            <a:r>
              <a:rPr lang="tr-TR" dirty="0"/>
              <a:t>Bir küme sonlu değilse sonsuzdur denir.</a:t>
            </a:r>
          </a:p>
          <a:p>
            <a:pPr>
              <a:lnSpc>
                <a:spcPct val="150000"/>
              </a:lnSpc>
            </a:pPr>
            <a:r>
              <a:rPr lang="tr-TR" dirty="0"/>
              <a:t>Pozitif tam sayılar kümesi sonsuzdur.</a:t>
            </a:r>
          </a:p>
          <a:p>
            <a:pPr>
              <a:lnSpc>
                <a:spcPct val="150000"/>
              </a:lnSpc>
            </a:pPr>
            <a:endParaRPr lang="en-US" dirty="0"/>
          </a:p>
        </p:txBody>
      </p:sp>
    </p:spTree>
    <p:extLst>
      <p:ext uri="{BB962C8B-B14F-4D97-AF65-F5344CB8AC3E}">
        <p14:creationId xmlns:p14="http://schemas.microsoft.com/office/powerpoint/2010/main" val="3270600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Kuvvet Kümeleri (Power Sets)</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a:bodyPr>
          <a:lstStyle/>
          <a:p>
            <a:pPr>
              <a:lnSpc>
                <a:spcPct val="150000"/>
              </a:lnSpc>
            </a:pPr>
            <a:r>
              <a:rPr lang="tr-TR" dirty="0"/>
              <a:t>Bir S kümesi verildiğinde, S'nin kuvvet kümesi, S kümesinin tüm alt kümelerinin kümesidir. S'nin kuvvet kümesi P(S) ile gösterilir.</a:t>
            </a:r>
          </a:p>
          <a:p>
            <a:pPr>
              <a:lnSpc>
                <a:spcPct val="150000"/>
              </a:lnSpc>
            </a:pPr>
            <a:r>
              <a:rPr lang="tr-TR" dirty="0"/>
              <a:t>{0, 1, 2} kümesinin kuvvet kümesi nedir?</a:t>
            </a:r>
          </a:p>
          <a:p>
            <a:pPr>
              <a:lnSpc>
                <a:spcPct val="150000"/>
              </a:lnSpc>
            </a:pPr>
            <a:r>
              <a:rPr lang="tr-TR" dirty="0"/>
              <a:t>Kuvvet kümesi P ({0, 1, 2}), {0, 1, 2}'</a:t>
            </a:r>
            <a:r>
              <a:rPr lang="tr-TR" dirty="0" err="1"/>
              <a:t>nin</a:t>
            </a:r>
            <a:r>
              <a:rPr lang="tr-TR" dirty="0"/>
              <a:t> tüm alt kümelerinin kümesidir. Dolayısıyla, P ({0, 1, 2}) = {∅, {0}, {1}, {2}, {0, 1}, {0, 2}, {1, 2}, {0, 1 , 2}}.</a:t>
            </a:r>
            <a:endParaRPr lang="en-US" dirty="0"/>
          </a:p>
        </p:txBody>
      </p:sp>
    </p:spTree>
    <p:extLst>
      <p:ext uri="{BB962C8B-B14F-4D97-AF65-F5344CB8AC3E}">
        <p14:creationId xmlns:p14="http://schemas.microsoft.com/office/powerpoint/2010/main" val="233312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Temel Yapılar</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lstStyle/>
          <a:p>
            <a:pPr>
              <a:lnSpc>
                <a:spcPct val="150000"/>
              </a:lnSpc>
            </a:pPr>
            <a:r>
              <a:rPr lang="en-TR" dirty="0"/>
              <a:t>Kümeler</a:t>
            </a:r>
          </a:p>
          <a:p>
            <a:pPr>
              <a:lnSpc>
                <a:spcPct val="150000"/>
              </a:lnSpc>
            </a:pPr>
            <a:r>
              <a:rPr lang="en-TR" dirty="0"/>
              <a:t>Fonksiyonlar</a:t>
            </a:r>
          </a:p>
          <a:p>
            <a:pPr>
              <a:lnSpc>
                <a:spcPct val="150000"/>
              </a:lnSpc>
            </a:pPr>
            <a:r>
              <a:rPr lang="en-TR" dirty="0"/>
              <a:t>Diziler (sequences), Akışlar</a:t>
            </a:r>
          </a:p>
          <a:p>
            <a:pPr>
              <a:lnSpc>
                <a:spcPct val="150000"/>
              </a:lnSpc>
            </a:pPr>
            <a:r>
              <a:rPr lang="en-TR" dirty="0"/>
              <a:t>Toplamlar</a:t>
            </a:r>
          </a:p>
          <a:p>
            <a:pPr>
              <a:lnSpc>
                <a:spcPct val="150000"/>
              </a:lnSpc>
            </a:pPr>
            <a:r>
              <a:rPr lang="en-TR" dirty="0"/>
              <a:t>Matrisler</a:t>
            </a:r>
          </a:p>
        </p:txBody>
      </p:sp>
    </p:spTree>
    <p:extLst>
      <p:ext uri="{BB962C8B-B14F-4D97-AF65-F5344CB8AC3E}">
        <p14:creationId xmlns:p14="http://schemas.microsoft.com/office/powerpoint/2010/main" val="362712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Kuvvet Kümeleri (Power Sets)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a:bodyPr>
              <a:lstStyle/>
              <a:p>
                <a:pPr>
                  <a:lnSpc>
                    <a:spcPct val="150000"/>
                  </a:lnSpc>
                </a:pPr>
                <a:r>
                  <a:rPr lang="tr-TR" dirty="0"/>
                  <a:t>Boş kümenin kuvvet kümesi nedir? veya {∅} kümesinin kuvvet kümesi nedir?</a:t>
                </a:r>
              </a:p>
              <a:p>
                <a:pPr>
                  <a:lnSpc>
                    <a:spcPct val="150000"/>
                  </a:lnSpc>
                </a:pPr>
                <a:r>
                  <a:rPr lang="tr-TR" dirty="0"/>
                  <a:t>Boş kümenin tam olarak bir alt kümesi vardır, yani kendisi. Sonuç olarak, P(∅) = {∅}. {∅} kümesinin tam olarak iki alt kümesi vardır, yani ∅ ve {∅} kümesinin kendisi. Bu nedenle, P({∅}) = {∅,{∅}}.</a:t>
                </a:r>
              </a:p>
              <a:p>
                <a:pPr>
                  <a:lnSpc>
                    <a:spcPct val="150000"/>
                  </a:lnSpc>
                </a:pPr>
                <a:r>
                  <a:rPr lang="tr-TR" dirty="0"/>
                  <a:t>Bir kümenin n elemanı varsa, kuvvet kümesinin </a:t>
                </a: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2</m:t>
                        </m:r>
                      </m:e>
                      <m:sup>
                        <m:r>
                          <a:rPr lang="tr-TR" b="0" i="1" smtClean="0">
                            <a:latin typeface="Cambria Math" panose="02040503050406030204" pitchFamily="18" charset="0"/>
                          </a:rPr>
                          <m:t>𝑛</m:t>
                        </m:r>
                      </m:sup>
                    </m:sSup>
                  </m:oMath>
                </a14:m>
                <a:r>
                  <a:rPr lang="tr-TR" dirty="0"/>
                  <a:t> elemanı vardır.</a:t>
                </a:r>
                <a:endParaRPr lang="en-US"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965"/>
                </a:stretch>
              </a:blipFill>
            </p:spPr>
            <p:txBody>
              <a:bodyPr/>
              <a:lstStyle/>
              <a:p>
                <a:r>
                  <a:rPr lang="en-TR">
                    <a:noFill/>
                  </a:rPr>
                  <a:t> </a:t>
                </a:r>
              </a:p>
            </p:txBody>
          </p:sp>
        </mc:Fallback>
      </mc:AlternateContent>
    </p:spTree>
    <p:extLst>
      <p:ext uri="{BB962C8B-B14F-4D97-AF65-F5344CB8AC3E}">
        <p14:creationId xmlns:p14="http://schemas.microsoft.com/office/powerpoint/2010/main" val="1074661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N-Demetler (N-Tupples)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70000" lnSpcReduction="20000"/>
              </a:bodyPr>
              <a:lstStyle/>
              <a:p>
                <a:pPr>
                  <a:lnSpc>
                    <a:spcPct val="150000"/>
                  </a:lnSpc>
                </a:pPr>
                <a:r>
                  <a:rPr lang="tr-TR" dirty="0"/>
                  <a:t>Bir koleksiyondaki öğelerin sırası genellikle önemlidir. Kümeler sırasız olduğundan, sıralı koleksiyonları temsil etmek için farklı bir yapıya ihtiyaç vardır. Bu, sıralı n-demetler tarafından sağlanır.</a:t>
                </a:r>
              </a:p>
              <a:p>
                <a:pPr>
                  <a:lnSpc>
                    <a:spcPct val="150000"/>
                  </a:lnSpc>
                </a:pPr>
                <a:r>
                  <a:rPr lang="tr-TR" dirty="0"/>
                  <a:t>İki sıralı n-demetin, ancak ve ancak öğelerinin karşılık gelen her bir çiftinin eşit olması durumunda eşit olduğunu söylenir. </a:t>
                </a:r>
              </a:p>
              <a:p>
                <a:pPr>
                  <a:lnSpc>
                    <a:spcPct val="150000"/>
                  </a:lnSpc>
                </a:pPr>
                <a:r>
                  <a:rPr lang="tr-TR" dirty="0"/>
                  <a:t>Diğer bir deyişle, </a:t>
                </a:r>
                <a14:m>
                  <m:oMath xmlns:m="http://schemas.openxmlformats.org/officeDocument/2006/math">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2</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𝑛</m:t>
                            </m:r>
                          </m:sub>
                        </m:sSub>
                      </m:e>
                    </m:d>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𝑏</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𝑏</m:t>
                        </m:r>
                      </m:e>
                      <m:sub>
                        <m:r>
                          <a:rPr lang="tr-TR" b="0" i="1" smtClean="0">
                            <a:latin typeface="Cambria Math" panose="02040503050406030204" pitchFamily="18" charset="0"/>
                          </a:rPr>
                          <m:t>2</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𝑏</m:t>
                        </m:r>
                      </m:e>
                      <m:sub>
                        <m:r>
                          <a:rPr lang="tr-TR" b="0" i="1" smtClean="0">
                            <a:latin typeface="Cambria Math" panose="02040503050406030204" pitchFamily="18" charset="0"/>
                          </a:rPr>
                          <m:t>𝑛</m:t>
                        </m:r>
                      </m:sub>
                    </m:sSub>
                    <m:r>
                      <a:rPr lang="tr-TR" b="0" i="1" smtClean="0">
                        <a:latin typeface="Cambria Math" panose="02040503050406030204" pitchFamily="18" charset="0"/>
                      </a:rPr>
                      <m:t>)</m:t>
                    </m:r>
                  </m:oMath>
                </a14:m>
                <a:r>
                  <a:rPr lang="tr-TR" dirty="0"/>
                  <a:t> ancak ve ancak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𝑖</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𝑏</m:t>
                        </m:r>
                      </m:e>
                      <m:sub>
                        <m:r>
                          <a:rPr lang="tr-TR" b="0" i="1" smtClean="0">
                            <a:latin typeface="Cambria Math" panose="02040503050406030204" pitchFamily="18" charset="0"/>
                          </a:rPr>
                          <m:t>𝑖</m:t>
                        </m:r>
                      </m:sub>
                    </m:sSub>
                  </m:oMath>
                </a14:m>
                <a:r>
                  <a:rPr lang="tr-TR" dirty="0"/>
                  <a:t> ise, i = 1, 2, . . . , n. </a:t>
                </a:r>
              </a:p>
              <a:p>
                <a:pPr>
                  <a:lnSpc>
                    <a:spcPct val="150000"/>
                  </a:lnSpc>
                </a:pPr>
                <a:r>
                  <a:rPr lang="tr-TR" dirty="0"/>
                  <a:t>Özellikle, sıralı 2 demetlere sıralı çiftler denir. (</a:t>
                </a:r>
                <a:r>
                  <a:rPr lang="tr-TR" dirty="0" err="1"/>
                  <a:t>a,b</a:t>
                </a:r>
                <a:r>
                  <a:rPr lang="tr-TR" dirty="0"/>
                  <a:t>) ve (</a:t>
                </a:r>
                <a:r>
                  <a:rPr lang="tr-TR" dirty="0" err="1"/>
                  <a:t>c,d</a:t>
                </a:r>
                <a:r>
                  <a:rPr lang="tr-TR" dirty="0"/>
                  <a:t>) sıralı çiftleri, ancak ve ancak a = c ve b = d ise eşittir. (</a:t>
                </a:r>
                <a:r>
                  <a:rPr lang="tr-TR" dirty="0" err="1"/>
                  <a:t>a,b</a:t>
                </a:r>
                <a:r>
                  <a:rPr lang="tr-TR" dirty="0"/>
                  <a:t>) ve (</a:t>
                </a:r>
                <a:r>
                  <a:rPr lang="tr-TR" dirty="0" err="1"/>
                  <a:t>b,a</a:t>
                </a:r>
                <a:r>
                  <a:rPr lang="tr-TR" dirty="0"/>
                  <a:t>)'</a:t>
                </a:r>
                <a:r>
                  <a:rPr lang="tr-TR" dirty="0" err="1"/>
                  <a:t>nın</a:t>
                </a:r>
                <a:r>
                  <a:rPr lang="tr-TR" dirty="0"/>
                  <a:t> a = b olmadığı sürece eşit olmadığına dikkat edin.</a:t>
                </a:r>
                <a:endParaRPr lang="en-US"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603" r="-483"/>
                </a:stretch>
              </a:blipFill>
            </p:spPr>
            <p:txBody>
              <a:bodyPr/>
              <a:lstStyle/>
              <a:p>
                <a:r>
                  <a:rPr lang="en-TR">
                    <a:noFill/>
                  </a:rPr>
                  <a:t> </a:t>
                </a:r>
              </a:p>
            </p:txBody>
          </p:sp>
        </mc:Fallback>
      </mc:AlternateContent>
    </p:spTree>
    <p:extLst>
      <p:ext uri="{BB962C8B-B14F-4D97-AF65-F5344CB8AC3E}">
        <p14:creationId xmlns:p14="http://schemas.microsoft.com/office/powerpoint/2010/main" val="400165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Kartezyen Çarpım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85000" lnSpcReduction="10000"/>
              </a:bodyPr>
              <a:lstStyle/>
              <a:p>
                <a:pPr>
                  <a:lnSpc>
                    <a:spcPct val="150000"/>
                  </a:lnSpc>
                </a:pPr>
                <a:r>
                  <a:rPr lang="tr-TR" dirty="0"/>
                  <a:t>A ve B iki küme olsun. A ve B'nin A × B ile gösterilen Kartezyen çarpımı, a ∈ A ve b ∈ B olmak üzere tüm sıralı (a, b) çiftlerinin kümesidir. Dolayısıyla, </a:t>
                </a:r>
                <a:endParaRPr lang="tr-TR" b="0" i="1" dirty="0">
                  <a:latin typeface="Cambria Math" panose="02040503050406030204" pitchFamily="18" charset="0"/>
                </a:endParaRPr>
              </a:p>
              <a:p>
                <a:pPr lvl="1">
                  <a:lnSpc>
                    <a:spcPct val="150000"/>
                  </a:lnSpc>
                </a:pPr>
                <a14:m>
                  <m:oMath xmlns:m="http://schemas.openxmlformats.org/officeDocument/2006/math">
                    <m:r>
                      <a:rPr lang="tr-TR" b="0" i="1" smtClean="0">
                        <a:latin typeface="Cambria Math" panose="02040503050406030204" pitchFamily="18" charset="0"/>
                      </a:rPr>
                      <m:t>𝑎𝑥𝑏</m:t>
                    </m:r>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d>
                          <m:dPr>
                            <m:ctrlPr>
                              <a:rPr lang="tr-TR" b="0" i="1" smtClean="0">
                                <a:latin typeface="Cambria Math" panose="02040503050406030204" pitchFamily="18" charset="0"/>
                              </a:rPr>
                            </m:ctrlPr>
                          </m:dPr>
                          <m:e>
                            <m:r>
                              <a:rPr lang="tr-TR" b="0" i="1" smtClean="0">
                                <a:latin typeface="Cambria Math" panose="02040503050406030204" pitchFamily="18" charset="0"/>
                              </a:rPr>
                              <m:t>𝑎</m:t>
                            </m:r>
                            <m:r>
                              <a:rPr lang="tr-TR" b="0" i="1" smtClean="0">
                                <a:latin typeface="Cambria Math" panose="02040503050406030204" pitchFamily="18" charset="0"/>
                              </a:rPr>
                              <m:t>,</m:t>
                            </m:r>
                            <m:r>
                              <a:rPr lang="tr-TR" b="0" i="1" smtClean="0">
                                <a:latin typeface="Cambria Math" panose="02040503050406030204" pitchFamily="18" charset="0"/>
                              </a:rPr>
                              <m:t>𝑏</m:t>
                            </m:r>
                          </m:e>
                        </m:d>
                      </m:e>
                    </m:d>
                    <m:r>
                      <a:rPr lang="tr-TR" b="0" i="1" smtClean="0">
                        <a:latin typeface="Cambria Math" panose="02040503050406030204" pitchFamily="18" charset="0"/>
                      </a:rPr>
                      <m:t> </m:t>
                    </m:r>
                    <m:r>
                      <a:rPr lang="tr-TR" b="0" i="1" smtClean="0">
                        <a:latin typeface="Cambria Math" panose="02040503050406030204" pitchFamily="18" charset="0"/>
                      </a:rPr>
                      <m:t>𝑎</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𝑏</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r>
                      <a:rPr lang="tr-TR" b="0" i="1" smtClean="0">
                        <a:latin typeface="Cambria Math" panose="02040503050406030204" pitchFamily="18" charset="0"/>
                      </a:rPr>
                      <m:t>}</m:t>
                    </m:r>
                  </m:oMath>
                </a14:m>
                <a:endParaRPr lang="en-US" dirty="0"/>
              </a:p>
              <a:p>
                <a:pPr>
                  <a:lnSpc>
                    <a:spcPct val="150000"/>
                  </a:lnSpc>
                </a:pPr>
                <a:endParaRPr lang="en-US" dirty="0"/>
              </a:p>
              <a:p>
                <a:pPr>
                  <a:lnSpc>
                    <a:spcPct val="150000"/>
                  </a:lnSpc>
                </a:pPr>
                <a:r>
                  <a:rPr lang="tr-TR" dirty="0"/>
                  <a:t>A = {1, 2} ve B = {a, b, c}'</a:t>
                </a:r>
                <a:r>
                  <a:rPr lang="tr-TR" dirty="0" err="1"/>
                  <a:t>nin</a:t>
                </a:r>
                <a:r>
                  <a:rPr lang="tr-TR" dirty="0"/>
                  <a:t> Kartezyen ürünü nedir?</a:t>
                </a:r>
              </a:p>
              <a:p>
                <a:pPr lvl="1">
                  <a:lnSpc>
                    <a:spcPct val="150000"/>
                  </a:lnSpc>
                </a:pPr>
                <a:r>
                  <a:rPr lang="en-US" dirty="0"/>
                  <a:t>A×B ={(1,a),(1,b),(1,c),(2,a),(2,b),(2,c)}.</a:t>
                </a:r>
                <a:br>
                  <a:rPr lang="en-US" dirty="0"/>
                </a:br>
                <a:endParaRPr lang="en-US"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844"/>
                </a:stretch>
              </a:blipFill>
            </p:spPr>
            <p:txBody>
              <a:bodyPr/>
              <a:lstStyle/>
              <a:p>
                <a:r>
                  <a:rPr lang="en-TR">
                    <a:noFill/>
                  </a:rPr>
                  <a:t> </a:t>
                </a:r>
              </a:p>
            </p:txBody>
          </p:sp>
        </mc:Fallback>
      </mc:AlternateContent>
    </p:spTree>
    <p:extLst>
      <p:ext uri="{BB962C8B-B14F-4D97-AF65-F5344CB8AC3E}">
        <p14:creationId xmlns:p14="http://schemas.microsoft.com/office/powerpoint/2010/main" val="2322774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Kartezyen Çarpım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62500" lnSpcReduction="20000"/>
              </a:bodyPr>
              <a:lstStyle/>
              <a:p>
                <a:pPr>
                  <a:lnSpc>
                    <a:spcPct val="160000"/>
                  </a:lnSpc>
                </a:pP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1</m:t>
                        </m:r>
                      </m:sub>
                    </m:sSub>
                    <m:r>
                      <a:rPr lang="tr-TR" b="0" i="1" smtClean="0">
                        <a:latin typeface="Cambria Math" panose="02040503050406030204" pitchFamily="18" charset="0"/>
                      </a:rPr>
                      <m:t>𝑥</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2</m:t>
                        </m:r>
                      </m:sub>
                    </m:sSub>
                    <m:r>
                      <a:rPr lang="tr-TR" b="0" i="1" smtClean="0">
                        <a:latin typeface="Cambria Math" panose="02040503050406030204" pitchFamily="18" charset="0"/>
                      </a:rPr>
                      <m:t>𝑥</m:t>
                    </m:r>
                    <m:r>
                      <a:rPr lang="tr-TR" b="0" i="1" smtClean="0">
                        <a:latin typeface="Cambria Math" panose="02040503050406030204" pitchFamily="18" charset="0"/>
                      </a:rPr>
                      <m:t>…</m:t>
                    </m:r>
                    <m:r>
                      <a:rPr lang="tr-TR" b="0" i="1" smtClean="0">
                        <a:latin typeface="Cambria Math" panose="02040503050406030204" pitchFamily="18" charset="0"/>
                      </a:rPr>
                      <m:t>𝑥</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𝑛</m:t>
                        </m:r>
                      </m:sub>
                    </m:sSub>
                  </m:oMath>
                </a14:m>
                <a:r>
                  <a:rPr lang="tr-TR" dirty="0"/>
                  <a:t> ile gösterilen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2</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𝑛</m:t>
                        </m:r>
                      </m:sub>
                    </m:sSub>
                  </m:oMath>
                </a14:m>
                <a:r>
                  <a:rPr lang="tr-TR" dirty="0"/>
                  <a:t> kümelerinin Kartezyen çarpımı, sıralı n-demetler </a:t>
                </a:r>
                <a14:m>
                  <m:oMath xmlns:m="http://schemas.openxmlformats.org/officeDocument/2006/math">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2</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𝑛</m:t>
                        </m:r>
                      </m:sub>
                    </m:sSub>
                    <m:r>
                      <a:rPr lang="tr-TR" b="0" i="1" smtClean="0">
                        <a:latin typeface="Cambria Math" panose="02040503050406030204" pitchFamily="18" charset="0"/>
                      </a:rPr>
                      <m:t>)</m:t>
                    </m:r>
                  </m:oMath>
                </a14:m>
                <a:r>
                  <a:rPr lang="tr-TR" dirty="0"/>
                  <a:t>, burada </a:t>
                </a: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𝑖</m:t>
                        </m:r>
                      </m:sub>
                    </m:sSub>
                    <m:r>
                      <a:rPr lang="tr-TR" i="1">
                        <a:latin typeface="Cambria Math" panose="02040503050406030204" pitchFamily="18" charset="0"/>
                        <a:ea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𝑖</m:t>
                        </m:r>
                      </m:sub>
                    </m:sSub>
                    <m:r>
                      <a:rPr lang="tr-TR" b="0" i="0" smtClean="0">
                        <a:latin typeface="Cambria Math" panose="02040503050406030204" pitchFamily="18" charset="0"/>
                      </a:rPr>
                      <m:t>,</m:t>
                    </m:r>
                  </m:oMath>
                </a14:m>
                <a:r>
                  <a:rPr lang="tr-TR" dirty="0"/>
                  <a:t> i = 1,2,...,n için. Başka bir deyişle,</a:t>
                </a:r>
              </a:p>
              <a:p>
                <a:pPr>
                  <a:lnSpc>
                    <a:spcPct val="160000"/>
                  </a:lnSpc>
                </a:pP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1</m:t>
                        </m:r>
                      </m:sub>
                    </m:sSub>
                    <m:r>
                      <a:rPr lang="tr-TR" b="0" i="1" smtClean="0">
                        <a:latin typeface="Cambria Math" panose="02040503050406030204" pitchFamily="18" charset="0"/>
                      </a:rPr>
                      <m:t>𝑥</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2</m:t>
                        </m:r>
                      </m:sub>
                    </m:sSub>
                    <m:r>
                      <a:rPr lang="tr-TR" b="0" i="1" smtClean="0">
                        <a:latin typeface="Cambria Math" panose="02040503050406030204" pitchFamily="18" charset="0"/>
                      </a:rPr>
                      <m:t>𝑥</m:t>
                    </m:r>
                    <m:r>
                      <a:rPr lang="tr-TR" b="0" i="1" smtClean="0">
                        <a:latin typeface="Cambria Math" panose="02040503050406030204" pitchFamily="18" charset="0"/>
                      </a:rPr>
                      <m:t>…</m:t>
                    </m:r>
                    <m:r>
                      <a:rPr lang="tr-TR" b="0" i="1" smtClean="0">
                        <a:latin typeface="Cambria Math" panose="02040503050406030204" pitchFamily="18" charset="0"/>
                      </a:rPr>
                      <m:t>𝑥</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𝑛</m:t>
                        </m:r>
                      </m:sub>
                    </m:sSub>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2</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𝑛</m:t>
                                </m:r>
                              </m:sub>
                            </m:sSub>
                          </m:e>
                        </m:d>
                      </m:e>
                    </m:d>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𝑖</m:t>
                        </m:r>
                      </m:sub>
                    </m:sSub>
                    <m:r>
                      <a:rPr lang="tr-TR" b="0" i="1" smtClean="0">
                        <a:latin typeface="Cambria Math" panose="02040503050406030204" pitchFamily="18" charset="0"/>
                        <a:ea typeface="Cambria Math" panose="02040503050406030204" pitchFamily="18" charset="0"/>
                      </a:rPr>
                      <m:t>∈</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𝐴</m:t>
                        </m:r>
                      </m:e>
                      <m:sub>
                        <m:r>
                          <a:rPr lang="tr-TR" b="0" i="1" smtClean="0">
                            <a:latin typeface="Cambria Math" panose="02040503050406030204" pitchFamily="18" charset="0"/>
                            <a:ea typeface="Cambria Math" panose="02040503050406030204" pitchFamily="18" charset="0"/>
                          </a:rPr>
                          <m:t>𝑖</m:t>
                        </m:r>
                      </m:sub>
                    </m:sSub>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𝑖</m:t>
                    </m:r>
                    <m:r>
                      <a:rPr lang="tr-TR" b="0" i="1" smtClean="0">
                        <a:latin typeface="Cambria Math" panose="02040503050406030204" pitchFamily="18" charset="0"/>
                        <a:ea typeface="Cambria Math" panose="02040503050406030204" pitchFamily="18" charset="0"/>
                      </a:rPr>
                      <m:t>=1,2,…,</m:t>
                    </m:r>
                    <m:r>
                      <a:rPr lang="tr-TR" b="0" i="1" smtClean="0">
                        <a:latin typeface="Cambria Math" panose="02040503050406030204" pitchFamily="18" charset="0"/>
                        <a:ea typeface="Cambria Math" panose="02040503050406030204" pitchFamily="18" charset="0"/>
                      </a:rPr>
                      <m:t>𝑛</m:t>
                    </m:r>
                    <m:r>
                      <a:rPr lang="tr-TR" b="0" i="1" smtClean="0">
                        <a:latin typeface="Cambria Math" panose="02040503050406030204" pitchFamily="18" charset="0"/>
                      </a:rPr>
                      <m:t>}</m:t>
                    </m:r>
                  </m:oMath>
                </a14:m>
                <a:endParaRPr lang="tr-TR" dirty="0"/>
              </a:p>
              <a:p>
                <a:pPr>
                  <a:lnSpc>
                    <a:spcPct val="160000"/>
                  </a:lnSpc>
                </a:pPr>
                <a:endParaRPr lang="en-US" dirty="0"/>
              </a:p>
              <a:p>
                <a:pPr>
                  <a:lnSpc>
                    <a:spcPct val="160000"/>
                  </a:lnSpc>
                </a:pPr>
                <a:r>
                  <a:rPr lang="tr-TR" dirty="0"/>
                  <a:t>A={0,1}, B={1,2} ve C={0,1,2} olmak üzere Kartezyen A×B×C çarpımı nedir?</a:t>
                </a:r>
              </a:p>
              <a:p>
                <a:pPr lvl="1">
                  <a:lnSpc>
                    <a:spcPct val="160000"/>
                  </a:lnSpc>
                </a:pPr>
                <a:r>
                  <a:rPr lang="en-US" dirty="0"/>
                  <a:t>A × B × C = {(0, 1, 0), (0, 1, 1), (0, 1, 2), (0, 2, 0), (0, 2, 1), (0, 2, 2), (1,1,0), (1,1,1), (1,1,2), (1,2,0), (1,2,1), (1,2,2)}.</a:t>
                </a:r>
              </a:p>
              <a:p>
                <a:pPr>
                  <a:lnSpc>
                    <a:spcPct val="160000"/>
                  </a:lnSpc>
                </a:pPr>
                <a:endParaRPr lang="en-US" dirty="0"/>
              </a:p>
              <a:p>
                <a:pPr>
                  <a:lnSpc>
                    <a:spcPct val="160000"/>
                  </a:lnSpc>
                </a:pPr>
                <a:r>
                  <a:rPr lang="tr-TR" dirty="0"/>
                  <a:t>A, B ve C kümeleri olduğunda, (A × B) × C'nin A × B × C ile aynı olmadığına dikkat edin.</a:t>
                </a:r>
                <a:br>
                  <a:rPr lang="en-US" dirty="0"/>
                </a:br>
                <a:endParaRPr lang="en-US" dirty="0"/>
              </a:p>
              <a:p>
                <a:pPr>
                  <a:lnSpc>
                    <a:spcPct val="160000"/>
                  </a:lnSpc>
                </a:pPr>
                <a:endParaRPr lang="en-US"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en-TR">
                    <a:noFill/>
                  </a:rPr>
                  <a:t> </a:t>
                </a:r>
              </a:p>
            </p:txBody>
          </p:sp>
        </mc:Fallback>
      </mc:AlternateContent>
    </p:spTree>
    <p:extLst>
      <p:ext uri="{BB962C8B-B14F-4D97-AF65-F5344CB8AC3E}">
        <p14:creationId xmlns:p14="http://schemas.microsoft.com/office/powerpoint/2010/main" val="2127716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Kartezyen Çarpım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lnSpcReduction="20000"/>
              </a:bodyPr>
              <a:lstStyle/>
              <a:p>
                <a:pPr>
                  <a:lnSpc>
                    <a:spcPct val="160000"/>
                  </a:lnSpc>
                </a:pPr>
                <a:r>
                  <a:rPr lang="tr-TR" dirty="0"/>
                  <a:t>A kümesinin Kartezyen çarpımı olan </a:t>
                </a:r>
                <a14:m>
                  <m:oMath xmlns:m="http://schemas.openxmlformats.org/officeDocument/2006/math">
                    <m:r>
                      <a:rPr lang="tr-TR" b="0" i="1" smtClean="0">
                        <a:latin typeface="Cambria Math" panose="02040503050406030204" pitchFamily="18" charset="0"/>
                      </a:rPr>
                      <m:t>𝐴𝑥𝐴</m:t>
                    </m:r>
                  </m:oMath>
                </a14:m>
                <a:r>
                  <a:rPr lang="tr-TR" dirty="0"/>
                  <a:t>'</a:t>
                </a:r>
                <a:r>
                  <a:rPr lang="tr-TR" dirty="0" err="1"/>
                  <a:t>yı</a:t>
                </a:r>
                <a:r>
                  <a:rPr lang="tr-TR" dirty="0"/>
                  <a:t> belirtmek için </a:t>
                </a: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𝐴</m:t>
                        </m:r>
                      </m:e>
                      <m:sup>
                        <m:r>
                          <a:rPr lang="tr-TR" b="0" i="1" smtClean="0">
                            <a:latin typeface="Cambria Math" panose="02040503050406030204" pitchFamily="18" charset="0"/>
                          </a:rPr>
                          <m:t>2</m:t>
                        </m:r>
                      </m:sup>
                    </m:sSup>
                  </m:oMath>
                </a14:m>
                <a:r>
                  <a:rPr lang="tr-TR" dirty="0"/>
                  <a:t>gösterimini kullanırız. Benzer şekilde, </a:t>
                </a: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𝐴</m:t>
                        </m:r>
                      </m:e>
                      <m:sup>
                        <m:r>
                          <a:rPr lang="tr-TR" b="0" i="1" smtClean="0">
                            <a:latin typeface="Cambria Math" panose="02040503050406030204" pitchFamily="18" charset="0"/>
                          </a:rPr>
                          <m:t>3</m:t>
                        </m:r>
                      </m:sup>
                    </m:sSup>
                    <m:r>
                      <a:rPr lang="tr-TR" b="0" i="1" smtClean="0">
                        <a:latin typeface="Cambria Math" panose="02040503050406030204" pitchFamily="18" charset="0"/>
                      </a:rPr>
                      <m:t>=</m:t>
                    </m:r>
                    <m:r>
                      <a:rPr lang="tr-TR" b="0" i="1" smtClean="0">
                        <a:latin typeface="Cambria Math" panose="02040503050406030204" pitchFamily="18" charset="0"/>
                      </a:rPr>
                      <m:t>𝐴𝑥𝐴𝑥𝐴</m:t>
                    </m:r>
                  </m:oMath>
                </a14:m>
                <a:r>
                  <a:rPr lang="tr-TR" dirty="0"/>
                  <a:t>, </a:t>
                </a: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𝐴</m:t>
                        </m:r>
                      </m:e>
                      <m:sup>
                        <m:r>
                          <a:rPr lang="tr-TR" b="0" i="1" smtClean="0">
                            <a:latin typeface="Cambria Math" panose="02040503050406030204" pitchFamily="18" charset="0"/>
                          </a:rPr>
                          <m:t>4</m:t>
                        </m:r>
                      </m:sup>
                    </m:sSup>
                    <m:r>
                      <a:rPr lang="tr-TR" b="0" i="1" smtClean="0">
                        <a:latin typeface="Cambria Math" panose="02040503050406030204" pitchFamily="18" charset="0"/>
                      </a:rPr>
                      <m:t>=</m:t>
                    </m:r>
                    <m:r>
                      <a:rPr lang="tr-TR" b="0" i="1" smtClean="0">
                        <a:latin typeface="Cambria Math" panose="02040503050406030204" pitchFamily="18" charset="0"/>
                      </a:rPr>
                      <m:t>𝐴𝑥𝐴𝑥𝐴𝑥𝐴</m:t>
                    </m:r>
                  </m:oMath>
                </a14:m>
                <a:r>
                  <a:rPr lang="tr-TR" dirty="0"/>
                  <a:t> vb. Daha genel olarak, </a:t>
                </a:r>
              </a:p>
              <a:p>
                <a:pPr lvl="1">
                  <a:lnSpc>
                    <a:spcPct val="160000"/>
                  </a:lnSpc>
                </a:pPr>
                <a14:m>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𝑛</m:t>
                        </m:r>
                      </m:sub>
                    </m:sSub>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1</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2</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𝑛</m:t>
                                </m:r>
                              </m:sub>
                            </m:sSub>
                          </m:e>
                        </m:d>
                      </m:e>
                    </m:d>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𝑎</m:t>
                        </m:r>
                      </m:e>
                      <m:sub>
                        <m:r>
                          <a:rPr lang="tr-TR" b="0" i="1" smtClean="0">
                            <a:latin typeface="Cambria Math" panose="02040503050406030204" pitchFamily="18" charset="0"/>
                          </a:rPr>
                          <m:t>𝑖</m:t>
                        </m:r>
                      </m:sub>
                    </m:sSub>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𝑖</m:t>
                    </m:r>
                    <m:r>
                      <a:rPr lang="tr-TR" b="0" i="1" smtClean="0">
                        <a:latin typeface="Cambria Math" panose="02040503050406030204" pitchFamily="18" charset="0"/>
                        <a:ea typeface="Cambria Math" panose="02040503050406030204" pitchFamily="18" charset="0"/>
                      </a:rPr>
                      <m:t>=1,2,…,</m:t>
                    </m:r>
                    <m:r>
                      <a:rPr lang="tr-TR" b="0" i="1" smtClean="0">
                        <a:latin typeface="Cambria Math" panose="02040503050406030204" pitchFamily="18" charset="0"/>
                        <a:ea typeface="Cambria Math" panose="02040503050406030204" pitchFamily="18" charset="0"/>
                      </a:rPr>
                      <m:t>𝑛</m:t>
                    </m:r>
                    <m:r>
                      <a:rPr lang="tr-TR" b="0" i="1" smtClean="0">
                        <a:latin typeface="Cambria Math" panose="02040503050406030204" pitchFamily="18" charset="0"/>
                      </a:rPr>
                      <m:t>}</m:t>
                    </m:r>
                  </m:oMath>
                </a14:m>
                <a:endParaRPr lang="tr-TR" dirty="0"/>
              </a:p>
              <a:p>
                <a:pPr>
                  <a:lnSpc>
                    <a:spcPct val="160000"/>
                  </a:lnSpc>
                </a:pPr>
                <a:endParaRPr lang="tr-TR" dirty="0"/>
              </a:p>
              <a:p>
                <a:pPr>
                  <a:lnSpc>
                    <a:spcPct val="160000"/>
                  </a:lnSpc>
                </a:pPr>
                <a:r>
                  <a:rPr lang="tr-TR" dirty="0"/>
                  <a:t>A = {1, 2} olduğunu varsayalım. </a:t>
                </a: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𝐴</m:t>
                        </m:r>
                      </m:e>
                      <m:sup>
                        <m:r>
                          <a:rPr lang="tr-TR" b="0" i="1" smtClean="0">
                            <a:latin typeface="Cambria Math" panose="02040503050406030204" pitchFamily="18" charset="0"/>
                          </a:rPr>
                          <m:t>2</m:t>
                        </m:r>
                      </m:sup>
                    </m:sSup>
                  </m:oMath>
                </a14:m>
                <a:r>
                  <a:rPr lang="tr-TR" dirty="0"/>
                  <a:t> = {(1, 1), (1, 2), (2, 1), (2, 2)} ve </a:t>
                </a: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𝐴</m:t>
                        </m:r>
                      </m:e>
                      <m:sup>
                        <m:r>
                          <a:rPr lang="tr-TR" b="0" i="1" smtClean="0">
                            <a:latin typeface="Cambria Math" panose="02040503050406030204" pitchFamily="18" charset="0"/>
                          </a:rPr>
                          <m:t>3</m:t>
                        </m:r>
                      </m:sup>
                    </m:sSup>
                  </m:oMath>
                </a14:m>
                <a:r>
                  <a:rPr lang="tr-TR" dirty="0"/>
                  <a:t> = {(1,1,1),(1,1,2), (1,2,1),(1,2,2),(2,1,1),(2,1,2),(2,2,1),(2,2,2)}.</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965" r="-1206" b="-581"/>
                </a:stretch>
              </a:blipFill>
            </p:spPr>
            <p:txBody>
              <a:bodyPr/>
              <a:lstStyle/>
              <a:p>
                <a:r>
                  <a:rPr lang="en-TR">
                    <a:noFill/>
                  </a:rPr>
                  <a:t> </a:t>
                </a:r>
              </a:p>
            </p:txBody>
          </p:sp>
        </mc:Fallback>
      </mc:AlternateContent>
    </p:spTree>
    <p:extLst>
      <p:ext uri="{BB962C8B-B14F-4D97-AF65-F5344CB8AC3E}">
        <p14:creationId xmlns:p14="http://schemas.microsoft.com/office/powerpoint/2010/main" val="309986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 İlişkileri</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nSpc>
                <a:spcPct val="160000"/>
              </a:lnSpc>
            </a:pPr>
            <a:r>
              <a:rPr lang="tr-TR" dirty="0"/>
              <a:t>Kartezyen A × B ürününün bir R alt kümesine A kümesinden B kümesine bir ilişki denir. R'nin elemanları sıralı çiftlerdir, burada birinci eleman A'ya ve ikinci eleman B'ye aittir. </a:t>
            </a:r>
          </a:p>
          <a:p>
            <a:pPr>
              <a:lnSpc>
                <a:spcPct val="160000"/>
              </a:lnSpc>
            </a:pPr>
            <a:r>
              <a:rPr lang="tr-TR" dirty="0"/>
              <a:t>Örneğin, R = { (a, 0), (a, 1), (a, 3), (b, 1), (b, 2), (c, 0), (c, 3)} {</a:t>
            </a:r>
            <a:r>
              <a:rPr lang="tr-TR" dirty="0" err="1"/>
              <a:t>a,b,c</a:t>
            </a:r>
            <a:r>
              <a:rPr lang="tr-TR" dirty="0"/>
              <a:t>} kümesinden {0, 1, 2, 3} kümesine bir ilişkidir. Bir A kümesinden kendisine olan bir ilişkiye A üzerinde bir ilişki denir.</a:t>
            </a:r>
          </a:p>
        </p:txBody>
      </p:sp>
    </p:spTree>
    <p:extLst>
      <p:ext uri="{BB962C8B-B14F-4D97-AF65-F5344CB8AC3E}">
        <p14:creationId xmlns:p14="http://schemas.microsoft.com/office/powerpoint/2010/main" val="4070478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 İlişkileri</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nSpc>
                <a:spcPct val="160000"/>
              </a:lnSpc>
            </a:pPr>
            <a:r>
              <a:rPr lang="tr-TR" dirty="0"/>
              <a:t>{0, 1, 2, 3} kümesinde a ≤ b ise (a, b) içeren küçük veya eşittir bağıntısındaki sıralı çiftler nelerdir?</a:t>
            </a:r>
          </a:p>
          <a:p>
            <a:pPr lvl="1">
              <a:lnSpc>
                <a:spcPct val="160000"/>
              </a:lnSpc>
            </a:pPr>
            <a:r>
              <a:rPr lang="tr-TR" dirty="0"/>
              <a:t>(a, b) sıralı ikilisi, ancak ve ancak hem a hem de b {0, 1, 2, 3} ve a ≤ b'ye aitse R'ye aittir. Sonuç olarak, R'deki sıralı çiftler (0,0), (0,1), (0,2), (0,3), (1,1), (1,2), (1,3), (2,2), (2, 3) ve (3, 3).</a:t>
            </a:r>
          </a:p>
        </p:txBody>
      </p:sp>
    </p:spTree>
    <p:extLst>
      <p:ext uri="{BB962C8B-B14F-4D97-AF65-F5344CB8AC3E}">
        <p14:creationId xmlns:p14="http://schemas.microsoft.com/office/powerpoint/2010/main" val="2171193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Doğruluk Kümeleri ve Yüklemler</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62500" lnSpcReduction="20000"/>
              </a:bodyPr>
              <a:lstStyle/>
              <a:p>
                <a:pPr>
                  <a:lnSpc>
                    <a:spcPct val="160000"/>
                  </a:lnSpc>
                </a:pPr>
                <a:r>
                  <a:rPr lang="tr-TR" dirty="0"/>
                  <a:t>Şimdi küme teorisinden ve yüklem mantığından gelen kavramları birbirine bağlayacağız. Bir P yüklemi ve bir D alanı verildiğinde, P'nin doğruluk kümesini, P(x)'in doğru olduğu D'deki x öğelerinin kümesi olarak tanımlarız. P(x)'in doğruluk kümesi {x ∈ D | P(x)}.</a:t>
                </a:r>
              </a:p>
              <a:p>
                <a:pPr>
                  <a:lnSpc>
                    <a:spcPct val="160000"/>
                  </a:lnSpc>
                </a:pPr>
                <a:r>
                  <a:rPr lang="tr-TR" dirty="0"/>
                  <a:t>P (x), </a:t>
                </a:r>
                <a:r>
                  <a:rPr lang="tr-TR" dirty="0" err="1"/>
                  <a:t>Q</a:t>
                </a:r>
                <a:r>
                  <a:rPr lang="tr-TR" dirty="0"/>
                  <a:t>(x) ve R(x) yüklemlerinin doğruluk kümeleri nelerdir, burada etki alanı tamsayılar kümesidir ve P (x) “|x| = 1”, </a:t>
                </a:r>
                <a:r>
                  <a:rPr lang="tr-TR" dirty="0" err="1"/>
                  <a:t>Q</a:t>
                </a:r>
                <a:r>
                  <a:rPr lang="tr-TR" dirty="0"/>
                  <a:t>(x) “</a:t>
                </a: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𝑥</m:t>
                        </m:r>
                      </m:e>
                      <m:sup>
                        <m:r>
                          <a:rPr lang="tr-TR" b="0" i="1" smtClean="0">
                            <a:latin typeface="Cambria Math" panose="02040503050406030204" pitchFamily="18" charset="0"/>
                          </a:rPr>
                          <m:t>2</m:t>
                        </m:r>
                      </m:sup>
                    </m:sSup>
                    <m:r>
                      <a:rPr lang="tr-TR" b="0" i="1" smtClean="0">
                        <a:latin typeface="Cambria Math" panose="02040503050406030204" pitchFamily="18" charset="0"/>
                      </a:rPr>
                      <m:t>=2</m:t>
                    </m:r>
                  </m:oMath>
                </a14:m>
                <a:r>
                  <a:rPr lang="tr-TR" dirty="0"/>
                  <a:t>” ve R(x) “|x| = x.”</a:t>
                </a:r>
              </a:p>
              <a:p>
                <a:pPr lvl="1">
                  <a:lnSpc>
                    <a:spcPct val="160000"/>
                  </a:lnSpc>
                </a:pPr>
                <a:r>
                  <a:rPr lang="tr-TR" dirty="0"/>
                  <a:t>P'nin doğruluk kümesi , {x ∈ Z | |x| = 1}, |x| = 1. Çünkü |x| = 1 x = 1 veya x = -1 olduğunda ve başka hiçbir x tamsayısı olmadığında, P'nin doğruluk kümesinin {−1, 1} kümesi olduğunu görürüz. </a:t>
                </a:r>
              </a:p>
              <a:p>
                <a:pPr lvl="1">
                  <a:lnSpc>
                    <a:spcPct val="160000"/>
                  </a:lnSpc>
                </a:pPr>
                <a:r>
                  <a:rPr lang="tr-TR" dirty="0" err="1"/>
                  <a:t>Q'nun</a:t>
                </a:r>
                <a:r>
                  <a:rPr lang="tr-TR" dirty="0"/>
                  <a:t> doğruluk kümesi,{</a:t>
                </a:r>
                <a:r>
                  <a:rPr lang="tr-TR" dirty="0" err="1"/>
                  <a:t>x∈Z</a:t>
                </a:r>
                <a:r>
                  <a:rPr lang="tr-TR" dirty="0"/>
                  <a:t>|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𝑥</m:t>
                        </m:r>
                      </m:e>
                      <m:sup>
                        <m:r>
                          <a:rPr lang="tr-TR" i="1">
                            <a:latin typeface="Cambria Math" panose="02040503050406030204" pitchFamily="18" charset="0"/>
                          </a:rPr>
                          <m:t>2</m:t>
                        </m:r>
                      </m:sup>
                    </m:sSup>
                    <m:r>
                      <a:rPr lang="tr-TR" i="1">
                        <a:latin typeface="Cambria Math" panose="02040503050406030204" pitchFamily="18" charset="0"/>
                      </a:rPr>
                      <m:t>=2</m:t>
                    </m:r>
                  </m:oMath>
                </a14:m>
                <a:r>
                  <a:rPr lang="tr-TR" dirty="0"/>
                  <a:t>},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𝑥</m:t>
                        </m:r>
                      </m:e>
                      <m:sup>
                        <m:r>
                          <a:rPr lang="tr-TR" i="1">
                            <a:latin typeface="Cambria Math" panose="02040503050406030204" pitchFamily="18" charset="0"/>
                          </a:rPr>
                          <m:t>2</m:t>
                        </m:r>
                      </m:sup>
                    </m:sSup>
                    <m:r>
                      <a:rPr lang="tr-TR" i="1">
                        <a:latin typeface="Cambria Math" panose="02040503050406030204" pitchFamily="18" charset="0"/>
                      </a:rPr>
                      <m:t>=2</m:t>
                    </m:r>
                  </m:oMath>
                </a14:m>
                <a:r>
                  <a:rPr lang="tr-TR" dirty="0"/>
                  <a:t> olan tamsayılar kümesidir. Bu boş kümedir çünkü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𝑥</m:t>
                        </m:r>
                      </m:e>
                      <m:sup>
                        <m:r>
                          <a:rPr lang="tr-TR" i="1">
                            <a:latin typeface="Cambria Math" panose="02040503050406030204" pitchFamily="18" charset="0"/>
                          </a:rPr>
                          <m:t>2</m:t>
                        </m:r>
                      </m:sup>
                    </m:sSup>
                    <m:r>
                      <a:rPr lang="tr-TR" i="1">
                        <a:latin typeface="Cambria Math" panose="02040503050406030204" pitchFamily="18" charset="0"/>
                      </a:rPr>
                      <m:t>=2</m:t>
                    </m:r>
                  </m:oMath>
                </a14:m>
                <a:r>
                  <a:rPr lang="tr-TR" dirty="0"/>
                  <a:t> olan hiçbir x tamsayısı yoktur.</a:t>
                </a:r>
              </a:p>
              <a:p>
                <a:pPr lvl="1">
                  <a:lnSpc>
                    <a:spcPct val="160000"/>
                  </a:lnSpc>
                </a:pPr>
                <a:r>
                  <a:rPr lang="tr-TR" dirty="0"/>
                  <a:t> R'nin doğruluk kümesi, {x ∈ Z | |x| = x}, |x| = x. Çünkü |x| = x ancak ve ancak x ≥ 0 ise, bundan R'nin doğruluk kümesinin N, negatif olmayan tamsayılar kümesi olduğu sonucu çıkar.</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en-TR">
                    <a:noFill/>
                  </a:rPr>
                  <a:t> </a:t>
                </a:r>
              </a:p>
            </p:txBody>
          </p:sp>
        </mc:Fallback>
      </mc:AlternateContent>
    </p:spTree>
    <p:extLst>
      <p:ext uri="{BB962C8B-B14F-4D97-AF65-F5344CB8AC3E}">
        <p14:creationId xmlns:p14="http://schemas.microsoft.com/office/powerpoint/2010/main" val="3600176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 İşlemleri</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lnSpcReduction="10000"/>
          </a:bodyPr>
          <a:lstStyle/>
          <a:p>
            <a:pPr>
              <a:lnSpc>
                <a:spcPct val="160000"/>
              </a:lnSpc>
            </a:pPr>
            <a:r>
              <a:rPr lang="tr-TR" dirty="0"/>
              <a:t>İki veya daha </a:t>
            </a:r>
            <a:r>
              <a:rPr lang="tr-TR"/>
              <a:t>fazla küme </a:t>
            </a:r>
            <a:r>
              <a:rPr lang="tr-TR" dirty="0"/>
              <a:t>birçok farklı şekilde birleştirilebilir. Örneğin, okulunuzdaki matematik ana dalları kümesinden ve okulunuzdaki bilgisayar bilimleri ana dalları kümesinden başlayarak, matematik veya bilgisayar bilimleri </a:t>
            </a:r>
            <a:r>
              <a:rPr lang="tr-TR" dirty="0" err="1"/>
              <a:t>anadalları</a:t>
            </a:r>
            <a:r>
              <a:rPr lang="tr-TR" dirty="0"/>
              <a:t> olan öğrenciler kümesini, matematikte ortak </a:t>
            </a:r>
            <a:r>
              <a:rPr lang="tr-TR" dirty="0" err="1"/>
              <a:t>anadal</a:t>
            </a:r>
            <a:r>
              <a:rPr lang="tr-TR" dirty="0"/>
              <a:t> olan öğrenciler kümesini oluşturabiliriz. ve bilgisayar bilimi, matematik alanında uzman olmayan tüm öğrencilerin oluşturduğu küme vb.</a:t>
            </a:r>
          </a:p>
        </p:txBody>
      </p:sp>
    </p:spTree>
    <p:extLst>
      <p:ext uri="{BB962C8B-B14F-4D97-AF65-F5344CB8AC3E}">
        <p14:creationId xmlns:p14="http://schemas.microsoft.com/office/powerpoint/2010/main" val="1753455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 İşlemleri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55000" lnSpcReduction="20000"/>
              </a:bodyPr>
              <a:lstStyle/>
              <a:p>
                <a:pPr>
                  <a:lnSpc>
                    <a:spcPct val="160000"/>
                  </a:lnSpc>
                </a:pPr>
                <a:r>
                  <a:rPr lang="tr-TR" dirty="0"/>
                  <a:t>A ve B küme olsun. A ∪ B ile gösterilen A ve B kümelerinin birleşimi, A'da veya B'de veya her ikisinde bulunan öğeleri içeren kümedir.</a:t>
                </a:r>
              </a:p>
              <a:p>
                <a:pPr>
                  <a:lnSpc>
                    <a:spcPct val="160000"/>
                  </a:lnSpc>
                </a:pPr>
                <a:r>
                  <a:rPr lang="tr-TR" dirty="0"/>
                  <a:t>A ve B küme olsun. A ∩ B ile gösterilen A ve B kümelerinin kesişimi, hem A hem de B'deki bu öğeleri içeren kümedir.</a:t>
                </a:r>
              </a:p>
              <a:p>
                <a:pPr>
                  <a:lnSpc>
                    <a:spcPct val="160000"/>
                  </a:lnSpc>
                </a:pPr>
                <a:r>
                  <a:rPr lang="tr-TR" dirty="0"/>
                  <a:t>Kesişmeleri boş küme ise iki kümeye ayrık küme denir.</a:t>
                </a:r>
              </a:p>
              <a:p>
                <a:pPr>
                  <a:lnSpc>
                    <a:spcPct val="160000"/>
                  </a:lnSpc>
                </a:pPr>
                <a:r>
                  <a:rPr lang="tr-TR" dirty="0"/>
                  <a:t>A ve B küme olsun. A ve B'nin A - B ile gösterilen farkı, A'da olup B'de olmayan öğeleri içeren kümedir. A ve B'nin farkı, B'nin A'ya göre </a:t>
                </a:r>
                <a:r>
                  <a:rPr lang="tr-TR" dirty="0" err="1"/>
                  <a:t>tümleyeni</a:t>
                </a:r>
                <a:r>
                  <a:rPr lang="tr-TR" dirty="0"/>
                  <a:t> olarak da adlandırılır. A ve B kümelerinin farkı bazen A\B ile gösterilir. </a:t>
                </a:r>
              </a:p>
              <a:p>
                <a:pPr>
                  <a:lnSpc>
                    <a:spcPct val="160000"/>
                  </a:lnSpc>
                </a:pPr>
                <a:r>
                  <a:rPr lang="tr-TR" dirty="0"/>
                  <a:t>Evrensel küme U olsun. A kümesinin </a:t>
                </a:r>
                <a14:m>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𝐴</m:t>
                        </m:r>
                      </m:e>
                    </m:acc>
                  </m:oMath>
                </a14:m>
                <a:r>
                  <a:rPr lang="tr-TR" dirty="0"/>
                  <a:t> ile gösterilen </a:t>
                </a:r>
                <a:r>
                  <a:rPr lang="tr-TR" dirty="0" err="1"/>
                  <a:t>tümleyeni</a:t>
                </a:r>
                <a:r>
                  <a:rPr lang="tr-TR" dirty="0"/>
                  <a:t>, A'nın U'ya göre </a:t>
                </a:r>
                <a:r>
                  <a:rPr lang="tr-TR" dirty="0" err="1"/>
                  <a:t>tümleyenidir</a:t>
                </a:r>
                <a:r>
                  <a:rPr lang="tr-TR" dirty="0"/>
                  <a:t>. Bu nedenle, A kümesinin </a:t>
                </a:r>
                <a:r>
                  <a:rPr lang="tr-TR" dirty="0" err="1"/>
                  <a:t>tümleyeni</a:t>
                </a:r>
                <a:r>
                  <a:rPr lang="tr-TR" dirty="0"/>
                  <a:t> U - A'dır.</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241" r="-362"/>
                </a:stretch>
              </a:blipFill>
            </p:spPr>
            <p:txBody>
              <a:bodyPr/>
              <a:lstStyle/>
              <a:p>
                <a:r>
                  <a:rPr lang="en-TR">
                    <a:noFill/>
                  </a:rPr>
                  <a:t> </a:t>
                </a:r>
              </a:p>
            </p:txBody>
          </p:sp>
        </mc:Fallback>
      </mc:AlternateContent>
    </p:spTree>
    <p:extLst>
      <p:ext uri="{BB962C8B-B14F-4D97-AF65-F5344CB8AC3E}">
        <p14:creationId xmlns:p14="http://schemas.microsoft.com/office/powerpoint/2010/main" val="39363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Temel Yapılar</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85000" lnSpcReduction="10000"/>
          </a:bodyPr>
          <a:lstStyle/>
          <a:p>
            <a:pPr algn="just">
              <a:lnSpc>
                <a:spcPct val="150000"/>
              </a:lnSpc>
            </a:pPr>
            <a:r>
              <a:rPr lang="tr-TR" dirty="0"/>
              <a:t>Birçok önemli ayrık yapı, nesne koleksiyonları olan kümeler kullanılarak oluşturulur. Kümelerden oluşturulan ayrık yapılar arasında </a:t>
            </a:r>
          </a:p>
          <a:p>
            <a:pPr lvl="1" algn="just">
              <a:lnSpc>
                <a:spcPct val="150000"/>
              </a:lnSpc>
            </a:pPr>
            <a:r>
              <a:rPr lang="tr-TR" dirty="0"/>
              <a:t>kombinasyonlar, </a:t>
            </a:r>
          </a:p>
          <a:p>
            <a:pPr lvl="1" algn="just">
              <a:lnSpc>
                <a:spcPct val="150000"/>
              </a:lnSpc>
            </a:pPr>
            <a:r>
              <a:rPr lang="tr-TR" dirty="0"/>
              <a:t>saymada yaygın olarak kullanılan sırasız nesne koleksiyonları; </a:t>
            </a:r>
          </a:p>
          <a:p>
            <a:pPr lvl="1" algn="just">
              <a:lnSpc>
                <a:spcPct val="150000"/>
              </a:lnSpc>
            </a:pPr>
            <a:r>
              <a:rPr lang="tr-TR" dirty="0"/>
              <a:t>İlişkiler (bağıntılar), </a:t>
            </a:r>
          </a:p>
          <a:p>
            <a:pPr lvl="1" algn="just">
              <a:lnSpc>
                <a:spcPct val="150000"/>
              </a:lnSpc>
            </a:pPr>
            <a:r>
              <a:rPr lang="tr-TR" dirty="0"/>
              <a:t>Nesneler arasındaki ilişkileri temsil eden sıralı çiftler; </a:t>
            </a:r>
          </a:p>
          <a:p>
            <a:pPr lvl="1" algn="just">
              <a:lnSpc>
                <a:spcPct val="150000"/>
              </a:lnSpc>
            </a:pPr>
            <a:r>
              <a:rPr lang="tr-TR" dirty="0"/>
              <a:t>Çizgeler</a:t>
            </a:r>
          </a:p>
          <a:p>
            <a:pPr lvl="1" algn="just">
              <a:lnSpc>
                <a:spcPct val="150000"/>
              </a:lnSpc>
            </a:pPr>
            <a:r>
              <a:rPr lang="tr-TR" dirty="0"/>
              <a:t>Bilgisayar makinelerini modellemek için kullanılan sonlu durum makineleri. </a:t>
            </a:r>
            <a:endParaRPr lang="en-TR" dirty="0"/>
          </a:p>
        </p:txBody>
      </p:sp>
    </p:spTree>
    <p:extLst>
      <p:ext uri="{BB962C8B-B14F-4D97-AF65-F5344CB8AC3E}">
        <p14:creationId xmlns:p14="http://schemas.microsoft.com/office/powerpoint/2010/main" val="2195555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 Özdeşlikleri</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47500" lnSpcReduction="20000"/>
          </a:bodyPr>
          <a:lstStyle/>
          <a:p>
            <a:pPr>
              <a:lnSpc>
                <a:spcPct val="160000"/>
              </a:lnSpc>
            </a:pPr>
            <a:r>
              <a:rPr lang="tr-TR" dirty="0"/>
              <a:t>Birim Eleman</a:t>
            </a:r>
          </a:p>
          <a:p>
            <a:pPr>
              <a:lnSpc>
                <a:spcPct val="160000"/>
              </a:lnSpc>
            </a:pPr>
            <a:r>
              <a:rPr lang="tr-TR" dirty="0"/>
              <a:t>Yutan Eleman</a:t>
            </a:r>
          </a:p>
          <a:p>
            <a:pPr>
              <a:lnSpc>
                <a:spcPct val="160000"/>
              </a:lnSpc>
            </a:pPr>
            <a:r>
              <a:rPr lang="tr-TR" dirty="0"/>
              <a:t>Etkisiz Eleman</a:t>
            </a:r>
          </a:p>
          <a:p>
            <a:pPr>
              <a:lnSpc>
                <a:spcPct val="160000"/>
              </a:lnSpc>
            </a:pPr>
            <a:r>
              <a:rPr lang="tr-TR" dirty="0"/>
              <a:t>Tamamlama Kuralı</a:t>
            </a:r>
          </a:p>
          <a:p>
            <a:pPr>
              <a:lnSpc>
                <a:spcPct val="160000"/>
              </a:lnSpc>
            </a:pPr>
            <a:r>
              <a:rPr lang="tr-TR" dirty="0"/>
              <a:t>Değişme Özelliği</a:t>
            </a:r>
          </a:p>
          <a:p>
            <a:pPr>
              <a:lnSpc>
                <a:spcPct val="160000"/>
              </a:lnSpc>
            </a:pPr>
            <a:r>
              <a:rPr lang="tr-TR" dirty="0"/>
              <a:t>Birleşme Özelliği</a:t>
            </a:r>
          </a:p>
          <a:p>
            <a:pPr>
              <a:lnSpc>
                <a:spcPct val="160000"/>
              </a:lnSpc>
            </a:pPr>
            <a:r>
              <a:rPr lang="tr-TR" dirty="0"/>
              <a:t>Dağılma Özelliği</a:t>
            </a:r>
          </a:p>
          <a:p>
            <a:pPr>
              <a:lnSpc>
                <a:spcPct val="160000"/>
              </a:lnSpc>
            </a:pPr>
            <a:r>
              <a:rPr lang="tr-TR" dirty="0"/>
              <a:t>De-Morgan Kuralı</a:t>
            </a:r>
          </a:p>
          <a:p>
            <a:pPr>
              <a:lnSpc>
                <a:spcPct val="160000"/>
              </a:lnSpc>
            </a:pPr>
            <a:r>
              <a:rPr lang="tr-TR" dirty="0"/>
              <a:t>Emilme Kuralı</a:t>
            </a:r>
          </a:p>
          <a:p>
            <a:pPr>
              <a:lnSpc>
                <a:spcPct val="160000"/>
              </a:lnSpc>
            </a:pPr>
            <a:r>
              <a:rPr lang="tr-TR" dirty="0"/>
              <a:t>Tamamlayıcı Eleman</a:t>
            </a:r>
          </a:p>
        </p:txBody>
      </p:sp>
      <p:pic>
        <p:nvPicPr>
          <p:cNvPr id="7" name="Picture 6">
            <a:extLst>
              <a:ext uri="{FF2B5EF4-FFF2-40B4-BE49-F238E27FC236}">
                <a16:creationId xmlns:a16="http://schemas.microsoft.com/office/drawing/2014/main" id="{E40568F7-9182-0D44-A2E1-D71C0FCD0194}"/>
              </a:ext>
            </a:extLst>
          </p:cNvPr>
          <p:cNvPicPr>
            <a:picLocks noChangeAspect="1"/>
          </p:cNvPicPr>
          <p:nvPr/>
        </p:nvPicPr>
        <p:blipFill>
          <a:blip r:embed="rId2"/>
          <a:stretch>
            <a:fillRect/>
          </a:stretch>
        </p:blipFill>
        <p:spPr>
          <a:xfrm>
            <a:off x="6561953" y="0"/>
            <a:ext cx="5630047" cy="6858000"/>
          </a:xfrm>
          <a:prstGeom prst="rect">
            <a:avLst/>
          </a:prstGeom>
        </p:spPr>
      </p:pic>
    </p:spTree>
    <p:extLst>
      <p:ext uri="{BB962C8B-B14F-4D97-AF65-F5344CB8AC3E}">
        <p14:creationId xmlns:p14="http://schemas.microsoft.com/office/powerpoint/2010/main" val="4291718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 Özdeşlikleri</a:t>
            </a:r>
            <a:endParaRPr lang="en-TR" dirty="0">
              <a:solidFill>
                <a:srgbClr val="00B0F0"/>
              </a:solidFill>
            </a:endParaRPr>
          </a:p>
        </p:txBody>
      </p:sp>
      <p:pic>
        <p:nvPicPr>
          <p:cNvPr id="7" name="Picture 6">
            <a:extLst>
              <a:ext uri="{FF2B5EF4-FFF2-40B4-BE49-F238E27FC236}">
                <a16:creationId xmlns:a16="http://schemas.microsoft.com/office/drawing/2014/main" id="{E40568F7-9182-0D44-A2E1-D71C0FCD0194}"/>
              </a:ext>
            </a:extLst>
          </p:cNvPr>
          <p:cNvPicPr>
            <a:picLocks noChangeAspect="1"/>
          </p:cNvPicPr>
          <p:nvPr/>
        </p:nvPicPr>
        <p:blipFill>
          <a:blip r:embed="rId2"/>
          <a:stretch>
            <a:fillRect/>
          </a:stretch>
        </p:blipFill>
        <p:spPr>
          <a:xfrm>
            <a:off x="5609310" y="1922792"/>
            <a:ext cx="3927004" cy="4783512"/>
          </a:xfrm>
          <a:prstGeom prst="rect">
            <a:avLst/>
          </a:prstGeom>
        </p:spPr>
      </p:pic>
      <p:pic>
        <p:nvPicPr>
          <p:cNvPr id="8" name="Picture 7">
            <a:extLst>
              <a:ext uri="{FF2B5EF4-FFF2-40B4-BE49-F238E27FC236}">
                <a16:creationId xmlns:a16="http://schemas.microsoft.com/office/drawing/2014/main" id="{D1B1996C-7841-AE43-91BE-1A1435DD5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843" y="1690688"/>
            <a:ext cx="3818467" cy="5012249"/>
          </a:xfrm>
          <a:prstGeom prst="rect">
            <a:avLst/>
          </a:prstGeom>
        </p:spPr>
      </p:pic>
    </p:spTree>
    <p:extLst>
      <p:ext uri="{BB962C8B-B14F-4D97-AF65-F5344CB8AC3E}">
        <p14:creationId xmlns:p14="http://schemas.microsoft.com/office/powerpoint/2010/main" val="2309692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 Özdeşlikleri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62500" lnSpcReduction="20000"/>
              </a:bodyPr>
              <a:lstStyle/>
              <a:p>
                <a:pPr>
                  <a:lnSpc>
                    <a:spcPct val="160000"/>
                  </a:lnSpc>
                </a:pPr>
                <a14:m>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e>
                    </m:acc>
                    <m:r>
                      <a:rPr lang="tr-TR" b="0" i="1" smtClean="0">
                        <a:latin typeface="Cambria Math" panose="02040503050406030204" pitchFamily="18" charset="0"/>
                      </a:rPr>
                      <m:t>=</m:t>
                    </m:r>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𝐴</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ea typeface="Cambria Math" panose="02040503050406030204" pitchFamily="18" charset="0"/>
                          </a:rPr>
                        </m:ctrlPr>
                      </m:accPr>
                      <m:e>
                        <m:r>
                          <a:rPr lang="tr-TR" b="0" i="1" smtClean="0">
                            <a:latin typeface="Cambria Math" panose="02040503050406030204" pitchFamily="18" charset="0"/>
                            <a:ea typeface="Cambria Math" panose="02040503050406030204" pitchFamily="18" charset="0"/>
                          </a:rPr>
                          <m:t>𝐵</m:t>
                        </m:r>
                      </m:e>
                    </m:acc>
                  </m:oMath>
                </a14:m>
                <a:r>
                  <a:rPr lang="tr-TR" dirty="0"/>
                  <a:t> olduğunu ispatlayınız</a:t>
                </a:r>
              </a:p>
              <a:p>
                <a:pPr lvl="1">
                  <a:lnSpc>
                    <a:spcPct val="160000"/>
                  </a:lnSpc>
                </a:pPr>
                <a:r>
                  <a:rPr lang="tr-TR" dirty="0"/>
                  <a:t>Her kümenin diğerinin bir alt kümesi olduğunu göstererek </a:t>
                </a:r>
                <a14:m>
                  <m:oMath xmlns:m="http://schemas.openxmlformats.org/officeDocument/2006/math">
                    <m:acc>
                      <m:accPr>
                        <m:chr m:val="̅"/>
                        <m:ctrlPr>
                          <a:rPr lang="tr-TR" i="1" smtClean="0">
                            <a:latin typeface="Cambria Math" panose="02040503050406030204" pitchFamily="18" charset="0"/>
                          </a:rPr>
                        </m:ctrlPr>
                      </m:accPr>
                      <m:e>
                        <m:r>
                          <a:rPr lang="tr-TR" i="1">
                            <a:latin typeface="Cambria Math" panose="02040503050406030204" pitchFamily="18" charset="0"/>
                          </a:rPr>
                          <m:t>𝐴</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e>
                    </m:acc>
                  </m:oMath>
                </a14:m>
                <a:r>
                  <a:rPr lang="tr-TR" dirty="0"/>
                  <a:t> ve </a:t>
                </a:r>
                <a14:m>
                  <m:oMath xmlns:m="http://schemas.openxmlformats.org/officeDocument/2006/math">
                    <m:acc>
                      <m:accPr>
                        <m:chr m:val="̅"/>
                        <m:ctrlPr>
                          <a:rPr lang="tr-TR" i="1">
                            <a:latin typeface="Cambria Math" panose="02040503050406030204" pitchFamily="18" charset="0"/>
                          </a:rPr>
                        </m:ctrlPr>
                      </m:accPr>
                      <m:e>
                        <m:r>
                          <a:rPr lang="tr-TR" i="1">
                            <a:latin typeface="Cambria Math" panose="02040503050406030204" pitchFamily="18" charset="0"/>
                          </a:rPr>
                          <m:t>𝐴</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ea typeface="Cambria Math" panose="02040503050406030204" pitchFamily="18" charset="0"/>
                          </a:rPr>
                        </m:ctrlPr>
                      </m:accPr>
                      <m:e>
                        <m:r>
                          <a:rPr lang="tr-TR" i="1">
                            <a:latin typeface="Cambria Math" panose="02040503050406030204" pitchFamily="18" charset="0"/>
                            <a:ea typeface="Cambria Math" panose="02040503050406030204" pitchFamily="18" charset="0"/>
                          </a:rPr>
                          <m:t>𝐵</m:t>
                        </m:r>
                      </m:e>
                    </m:acc>
                  </m:oMath>
                </a14:m>
                <a:r>
                  <a:rPr lang="tr-TR" dirty="0"/>
                  <a:t> iki kümesinin eşit olduğunu kanıtlayacağız.</a:t>
                </a:r>
              </a:p>
              <a:p>
                <a:pPr lvl="1">
                  <a:lnSpc>
                    <a:spcPct val="160000"/>
                  </a:lnSpc>
                </a:pPr>
                <a:r>
                  <a:rPr lang="tr-TR" dirty="0"/>
                  <a:t>Öncelikle </a:t>
                </a:r>
                <a14:m>
                  <m:oMath xmlns:m="http://schemas.openxmlformats.org/officeDocument/2006/math">
                    <m:acc>
                      <m:accPr>
                        <m:chr m:val="̅"/>
                        <m:ctrlPr>
                          <a:rPr lang="tr-TR" i="1" smtClean="0">
                            <a:latin typeface="Cambria Math" panose="02040503050406030204" pitchFamily="18" charset="0"/>
                          </a:rPr>
                        </m:ctrlPr>
                      </m:accPr>
                      <m:e>
                        <m:r>
                          <a:rPr lang="tr-TR" i="1">
                            <a:latin typeface="Cambria Math" panose="02040503050406030204" pitchFamily="18" charset="0"/>
                          </a:rPr>
                          <m:t>𝐴</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rPr>
                        </m:ctrlPr>
                      </m:accPr>
                      <m:e>
                        <m:r>
                          <a:rPr lang="tr-TR" i="1">
                            <a:latin typeface="Cambria Math" panose="02040503050406030204" pitchFamily="18" charset="0"/>
                          </a:rPr>
                          <m:t>𝐴</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ea typeface="Cambria Math" panose="02040503050406030204" pitchFamily="18" charset="0"/>
                          </a:rPr>
                        </m:ctrlPr>
                      </m:accPr>
                      <m:e>
                        <m:r>
                          <a:rPr lang="tr-TR" i="1">
                            <a:latin typeface="Cambria Math" panose="02040503050406030204" pitchFamily="18" charset="0"/>
                            <a:ea typeface="Cambria Math" panose="02040503050406030204" pitchFamily="18" charset="0"/>
                          </a:rPr>
                          <m:t>𝐵</m:t>
                        </m:r>
                      </m:e>
                    </m:acc>
                  </m:oMath>
                </a14:m>
                <a:r>
                  <a:rPr lang="tr-TR" dirty="0"/>
                  <a:t> olduğunu gösterelim. Eğer x </a:t>
                </a:r>
                <a14:m>
                  <m:oMath xmlns:m="http://schemas.openxmlformats.org/officeDocument/2006/math">
                    <m:acc>
                      <m:accPr>
                        <m:chr m:val="̅"/>
                        <m:ctrlPr>
                          <a:rPr lang="tr-TR" i="1" smtClean="0">
                            <a:latin typeface="Cambria Math" panose="02040503050406030204" pitchFamily="18" charset="0"/>
                          </a:rPr>
                        </m:ctrlPr>
                      </m:accPr>
                      <m:e>
                        <m:r>
                          <a:rPr lang="tr-TR" i="1">
                            <a:latin typeface="Cambria Math" panose="02040503050406030204" pitchFamily="18" charset="0"/>
                          </a:rPr>
                          <m:t>𝐴</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e>
                    </m:acc>
                  </m:oMath>
                </a14:m>
                <a:r>
                  <a:rPr lang="tr-TR" dirty="0"/>
                  <a:t> içindeyse aynı zamanda </a:t>
                </a:r>
                <a14:m>
                  <m:oMath xmlns:m="http://schemas.openxmlformats.org/officeDocument/2006/math">
                    <m:acc>
                      <m:accPr>
                        <m:chr m:val="̅"/>
                        <m:ctrlPr>
                          <a:rPr lang="tr-TR" i="1">
                            <a:latin typeface="Cambria Math" panose="02040503050406030204" pitchFamily="18" charset="0"/>
                          </a:rPr>
                        </m:ctrlPr>
                      </m:accPr>
                      <m:e>
                        <m:r>
                          <a:rPr lang="tr-TR" i="1">
                            <a:latin typeface="Cambria Math" panose="02040503050406030204" pitchFamily="18" charset="0"/>
                          </a:rPr>
                          <m:t>𝐴</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ea typeface="Cambria Math" panose="02040503050406030204" pitchFamily="18" charset="0"/>
                          </a:rPr>
                        </m:ctrlPr>
                      </m:accPr>
                      <m:e>
                        <m:r>
                          <a:rPr lang="tr-TR" i="1">
                            <a:latin typeface="Cambria Math" panose="02040503050406030204" pitchFamily="18" charset="0"/>
                            <a:ea typeface="Cambria Math" panose="02040503050406030204" pitchFamily="18" charset="0"/>
                          </a:rPr>
                          <m:t>𝐵</m:t>
                        </m:r>
                      </m:e>
                    </m:acc>
                  </m:oMath>
                </a14:m>
                <a:r>
                  <a:rPr lang="tr-TR" dirty="0"/>
                  <a:t> içinde olduğunu göstererek yapabiliriz. </a:t>
                </a:r>
                <a14:m>
                  <m:oMath xmlns:m="http://schemas.openxmlformats.org/officeDocument/2006/math">
                    <m:r>
                      <m:rPr>
                        <m:sty m:val="p"/>
                      </m:rPr>
                      <a:rPr lang="tr-TR" b="0" i="0" smtClean="0">
                        <a:latin typeface="Cambria Math" panose="02040503050406030204" pitchFamily="18" charset="0"/>
                      </a:rPr>
                      <m:t>x</m:t>
                    </m:r>
                    <m:r>
                      <a:rPr lang="tr-TR" b="0"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rPr>
                        </m:ctrlPr>
                      </m:accPr>
                      <m:e>
                        <m:r>
                          <a:rPr lang="tr-TR" i="1">
                            <a:latin typeface="Cambria Math" panose="02040503050406030204" pitchFamily="18" charset="0"/>
                          </a:rPr>
                          <m:t>𝐴</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e>
                    </m:acc>
                  </m:oMath>
                </a14:m>
                <a:r>
                  <a:rPr lang="tr-TR" dirty="0"/>
                  <a:t> olduğunu kabul ederek başlayalım. Öyleyse </a:t>
                </a:r>
                <a14:m>
                  <m:oMath xmlns:m="http://schemas.openxmlformats.org/officeDocument/2006/math">
                    <m:r>
                      <a:rPr lang="tr-TR" b="0" i="1" smtClean="0">
                        <a:latin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oMath>
                </a14:m>
                <a:r>
                  <a:rPr lang="tr-TR" dirty="0"/>
                  <a:t>. Kesişim tanımını kullanarak </a:t>
                </a:r>
                <a14:m>
                  <m:oMath xmlns:m="http://schemas.openxmlformats.org/officeDocument/2006/math">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r>
                      <a:rPr lang="tr-TR" b="0" i="1" smtClean="0">
                        <a:latin typeface="Cambria Math" panose="02040503050406030204" pitchFamily="18" charset="0"/>
                        <a:ea typeface="Cambria Math" panose="02040503050406030204" pitchFamily="18" charset="0"/>
                      </a:rPr>
                      <m:t>))</m:t>
                    </m:r>
                  </m:oMath>
                </a14:m>
                <a:r>
                  <a:rPr lang="tr-TR" dirty="0"/>
                  <a:t> önermesi doğrulanmış olur.</a:t>
                </a:r>
              </a:p>
              <a:p>
                <a:pPr lvl="1">
                  <a:lnSpc>
                    <a:spcPct val="160000"/>
                  </a:lnSpc>
                </a:pPr>
                <a:r>
                  <a:rPr lang="tr-TR" dirty="0"/>
                  <a:t>De-Morgan yasasını kullanarak </a:t>
                </a:r>
                <a14:m>
                  <m:oMath xmlns:m="http://schemas.openxmlformats.org/officeDocument/2006/math">
                    <m:r>
                      <a:rPr lang="tr-TR" i="1" smtClean="0">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𝑥</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𝐴</m:t>
                    </m:r>
                    <m:r>
                      <a:rPr lang="tr-TR" i="1">
                        <a:latin typeface="Cambria Math" panose="02040503050406030204" pitchFamily="18" charset="0"/>
                        <a:ea typeface="Cambria Math" panose="02040503050406030204" pitchFamily="18" charset="0"/>
                      </a:rPr>
                      <m:t>)</m:t>
                    </m:r>
                  </m:oMath>
                </a14:m>
                <a:r>
                  <a:rPr lang="tr-TR" dirty="0"/>
                  <a:t> veya </a:t>
                </a:r>
                <a14:m>
                  <m:oMath xmlns:m="http://schemas.openxmlformats.org/officeDocument/2006/math">
                    <m:r>
                      <a:rPr lang="tr-TR" i="1" smtClean="0">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𝑥</m:t>
                    </m:r>
                    <m:r>
                      <a:rPr lang="tr-TR" i="1">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r>
                      <a:rPr lang="tr-TR" i="1">
                        <a:latin typeface="Cambria Math" panose="02040503050406030204" pitchFamily="18" charset="0"/>
                        <a:ea typeface="Cambria Math" panose="02040503050406030204" pitchFamily="18" charset="0"/>
                      </a:rPr>
                      <m:t>)</m:t>
                    </m:r>
                  </m:oMath>
                </a14:m>
                <a:r>
                  <a:rPr lang="tr-TR" dirty="0"/>
                  <a:t>. Önermelerin olumsuzluk tanımından </a:t>
                </a:r>
                <a14:m>
                  <m:oMath xmlns:m="http://schemas.openxmlformats.org/officeDocument/2006/math">
                    <m:r>
                      <a:rPr lang="tr-TR" b="0" i="1" smtClean="0">
                        <a:latin typeface="Cambria Math" panose="02040503050406030204" pitchFamily="18" charset="0"/>
                      </a:rPr>
                      <m:t>𝑥</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𝐴</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𝑣𝑒𝑦𝑎</m:t>
                    </m:r>
                    <m:r>
                      <a:rPr lang="tr-TR" i="1">
                        <a:latin typeface="Cambria Math" panose="02040503050406030204" pitchFamily="18" charset="0"/>
                        <a:ea typeface="Cambria Math" panose="02040503050406030204" pitchFamily="18" charset="0"/>
                      </a:rPr>
                      <m:t> </m:t>
                    </m:r>
                    <m:r>
                      <a:rPr lang="tr-TR" i="1">
                        <a:latin typeface="Cambria Math" panose="02040503050406030204" pitchFamily="18" charset="0"/>
                        <a:ea typeface="Cambria Math" panose="02040503050406030204" pitchFamily="18" charset="0"/>
                      </a:rPr>
                      <m:t>𝑥</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oMath>
                </a14:m>
                <a:r>
                  <a:rPr lang="tr-TR" dirty="0"/>
                  <a:t> elde ederiz. Bir kümenin tersi tanımını kullanarak </a:t>
                </a:r>
                <a14:m>
                  <m:oMath xmlns:m="http://schemas.openxmlformats.org/officeDocument/2006/math">
                    <m:r>
                      <a:rPr lang="tr-TR" b="0" i="1" smtClean="0">
                        <a:latin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acc>
                      <m:accPr>
                        <m:chr m:val="̅"/>
                        <m:ctrlPr>
                          <a:rPr lang="tr-TR" b="0" i="1" smtClean="0">
                            <a:latin typeface="Cambria Math" panose="02040503050406030204" pitchFamily="18" charset="0"/>
                            <a:ea typeface="Cambria Math" panose="02040503050406030204" pitchFamily="18" charset="0"/>
                          </a:rPr>
                        </m:ctrlPr>
                      </m:accPr>
                      <m:e>
                        <m:r>
                          <a:rPr lang="tr-TR" b="0" i="1" smtClean="0">
                            <a:latin typeface="Cambria Math" panose="02040503050406030204" pitchFamily="18" charset="0"/>
                            <a:ea typeface="Cambria Math" panose="02040503050406030204" pitchFamily="18" charset="0"/>
                          </a:rPr>
                          <m:t>𝐴</m:t>
                        </m:r>
                      </m:e>
                    </m:acc>
                    <m:r>
                      <a:rPr lang="tr-TR" i="1">
                        <a:latin typeface="Cambria Math" panose="02040503050406030204" pitchFamily="18" charset="0"/>
                      </a:rPr>
                      <m:t> </m:t>
                    </m:r>
                    <m:r>
                      <a:rPr lang="tr-TR" i="1">
                        <a:latin typeface="Cambria Math" panose="02040503050406030204" pitchFamily="18" charset="0"/>
                      </a:rPr>
                      <m:t>𝑣𝑒𝑦𝑎</m:t>
                    </m:r>
                    <m:r>
                      <a:rPr lang="tr-TR" b="0" i="1" smtClean="0">
                        <a:latin typeface="Cambria Math" panose="02040503050406030204" pitchFamily="18" charset="0"/>
                      </a:rPr>
                      <m:t> </m:t>
                    </m:r>
                    <m:r>
                      <a:rPr lang="tr-TR" i="1">
                        <a:latin typeface="Cambria Math" panose="02040503050406030204" pitchFamily="18" charset="0"/>
                      </a:rPr>
                      <m:t>𝑥</m:t>
                    </m:r>
                    <m:r>
                      <a:rPr lang="tr-TR" i="1">
                        <a:latin typeface="Cambria Math" panose="02040503050406030204" pitchFamily="18" charset="0"/>
                        <a:ea typeface="Cambria Math" panose="02040503050406030204" pitchFamily="18" charset="0"/>
                      </a:rPr>
                      <m:t>∈</m:t>
                    </m:r>
                    <m:acc>
                      <m:accPr>
                        <m:chr m:val="̅"/>
                        <m:ctrlPr>
                          <a:rPr lang="tr-TR" i="1">
                            <a:latin typeface="Cambria Math" panose="02040503050406030204" pitchFamily="18" charset="0"/>
                            <a:ea typeface="Cambria Math" panose="02040503050406030204" pitchFamily="18" charset="0"/>
                          </a:rPr>
                        </m:ctrlPr>
                      </m:accPr>
                      <m:e>
                        <m:r>
                          <a:rPr lang="tr-TR" b="0" i="1" smtClean="0">
                            <a:latin typeface="Cambria Math" panose="02040503050406030204" pitchFamily="18" charset="0"/>
                            <a:ea typeface="Cambria Math" panose="02040503050406030204" pitchFamily="18" charset="0"/>
                          </a:rPr>
                          <m:t>𝐵</m:t>
                        </m:r>
                      </m:e>
                    </m:acc>
                  </m:oMath>
                </a14:m>
                <a:r>
                  <a:rPr lang="tr-TR" dirty="0"/>
                  <a:t> gerektirir (</a:t>
                </a:r>
                <a:r>
                  <a:rPr lang="tr-TR" dirty="0" err="1"/>
                  <a:t>implies</a:t>
                </a:r>
                <a:r>
                  <a:rPr lang="tr-TR" dirty="0"/>
                  <a:t>).</a:t>
                </a:r>
              </a:p>
              <a:p>
                <a:pPr lvl="1">
                  <a:lnSpc>
                    <a:spcPct val="160000"/>
                  </a:lnSpc>
                </a:pPr>
                <a:r>
                  <a:rPr lang="tr-TR" dirty="0"/>
                  <a:t>Sonuç olarak, Birleşme özelliği ile </a:t>
                </a:r>
                <a14:m>
                  <m:oMath xmlns:m="http://schemas.openxmlformats.org/officeDocument/2006/math">
                    <m:r>
                      <a:rPr lang="tr-TR" b="0" i="1" smtClean="0">
                        <a:latin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acc>
                      <m:accPr>
                        <m:chr m:val="̅"/>
                        <m:ctrlPr>
                          <a:rPr lang="tr-TR" b="0" i="1" smtClean="0">
                            <a:latin typeface="Cambria Math" panose="02040503050406030204" pitchFamily="18" charset="0"/>
                            <a:ea typeface="Cambria Math" panose="02040503050406030204" pitchFamily="18" charset="0"/>
                          </a:rPr>
                        </m:ctrlPr>
                      </m:accPr>
                      <m:e>
                        <m:r>
                          <a:rPr lang="tr-TR" b="0" i="1" smtClean="0">
                            <a:latin typeface="Cambria Math" panose="02040503050406030204" pitchFamily="18" charset="0"/>
                            <a:ea typeface="Cambria Math" panose="02040503050406030204" pitchFamily="18" charset="0"/>
                          </a:rPr>
                          <m:t>𝐴</m:t>
                        </m:r>
                      </m:e>
                    </m:acc>
                    <m:r>
                      <a:rPr lang="tr-TR" b="0" i="1" smtClean="0">
                        <a:latin typeface="Cambria Math" panose="02040503050406030204" pitchFamily="18" charset="0"/>
                        <a:ea typeface="Cambria Math" panose="02040503050406030204" pitchFamily="18" charset="0"/>
                      </a:rPr>
                      <m:t>∪</m:t>
                    </m:r>
                    <m:acc>
                      <m:accPr>
                        <m:chr m:val="̅"/>
                        <m:ctrlPr>
                          <a:rPr lang="tr-TR" b="0" i="1" smtClean="0">
                            <a:latin typeface="Cambria Math" panose="02040503050406030204" pitchFamily="18" charset="0"/>
                            <a:ea typeface="Cambria Math" panose="02040503050406030204" pitchFamily="18" charset="0"/>
                          </a:rPr>
                        </m:ctrlPr>
                      </m:accPr>
                      <m:e>
                        <m:r>
                          <a:rPr lang="tr-TR" b="0" i="1" smtClean="0">
                            <a:latin typeface="Cambria Math" panose="02040503050406030204" pitchFamily="18" charset="0"/>
                            <a:ea typeface="Cambria Math" panose="02040503050406030204" pitchFamily="18" charset="0"/>
                          </a:rPr>
                          <m:t>𝐵</m:t>
                        </m:r>
                      </m:e>
                    </m:acc>
                  </m:oMath>
                </a14:m>
                <a:r>
                  <a:rPr lang="tr-TR" dirty="0"/>
                  <a:t>. Böylece </a:t>
                </a:r>
                <a14:m>
                  <m:oMath xmlns:m="http://schemas.openxmlformats.org/officeDocument/2006/math">
                    <m:acc>
                      <m:accPr>
                        <m:chr m:val="̅"/>
                        <m:ctrlPr>
                          <a:rPr lang="tr-TR" i="1" smtClean="0">
                            <a:latin typeface="Cambria Math" panose="02040503050406030204" pitchFamily="18" charset="0"/>
                          </a:rPr>
                        </m:ctrlPr>
                      </m:accPr>
                      <m:e>
                        <m:r>
                          <a:rPr lang="tr-TR" i="1">
                            <a:latin typeface="Cambria Math" panose="02040503050406030204" pitchFamily="18" charset="0"/>
                          </a:rPr>
                          <m:t>𝐴</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rPr>
                        </m:ctrlPr>
                      </m:accPr>
                      <m:e>
                        <m:r>
                          <a:rPr lang="tr-TR" i="1">
                            <a:latin typeface="Cambria Math" panose="02040503050406030204" pitchFamily="18" charset="0"/>
                          </a:rPr>
                          <m:t>𝐴</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ea typeface="Cambria Math" panose="02040503050406030204" pitchFamily="18" charset="0"/>
                          </a:rPr>
                        </m:ctrlPr>
                      </m:accPr>
                      <m:e>
                        <m:r>
                          <a:rPr lang="tr-TR" i="1">
                            <a:latin typeface="Cambria Math" panose="02040503050406030204" pitchFamily="18" charset="0"/>
                            <a:ea typeface="Cambria Math" panose="02040503050406030204" pitchFamily="18" charset="0"/>
                          </a:rPr>
                          <m:t>𝐵</m:t>
                        </m:r>
                      </m:e>
                    </m:acc>
                  </m:oMath>
                </a14:m>
                <a:r>
                  <a:rPr lang="tr-TR" dirty="0"/>
                  <a:t> ispatlanmış oldu.</a:t>
                </a:r>
              </a:p>
              <a:p>
                <a:pPr lvl="1">
                  <a:lnSpc>
                    <a:spcPct val="160000"/>
                  </a:lnSpc>
                </a:pPr>
                <a:r>
                  <a:rPr lang="tr-TR" dirty="0"/>
                  <a:t>Şimdi </a:t>
                </a:r>
                <a14:m>
                  <m:oMath xmlns:m="http://schemas.openxmlformats.org/officeDocument/2006/math">
                    <m:acc>
                      <m:accPr>
                        <m:chr m:val="̅"/>
                        <m:ctrlPr>
                          <a:rPr lang="tr-TR" i="1" smtClean="0">
                            <a:latin typeface="Cambria Math" panose="02040503050406030204" pitchFamily="18" charset="0"/>
                          </a:rPr>
                        </m:ctrlPr>
                      </m:accPr>
                      <m:e>
                        <m:r>
                          <a:rPr lang="tr-TR" i="1">
                            <a:latin typeface="Cambria Math" panose="02040503050406030204" pitchFamily="18" charset="0"/>
                          </a:rPr>
                          <m:t>𝐴</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ea typeface="Cambria Math" panose="02040503050406030204" pitchFamily="18" charset="0"/>
                          </a:rPr>
                        </m:ctrlPr>
                      </m:accPr>
                      <m:e>
                        <m:r>
                          <a:rPr lang="tr-TR" i="1">
                            <a:latin typeface="Cambria Math" panose="02040503050406030204" pitchFamily="18" charset="0"/>
                            <a:ea typeface="Cambria Math" panose="02040503050406030204" pitchFamily="18" charset="0"/>
                          </a:rPr>
                          <m:t>𝐵</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rPr>
                        </m:ctrlPr>
                      </m:accPr>
                      <m:e>
                        <m:r>
                          <a:rPr lang="tr-TR" i="1">
                            <a:latin typeface="Cambria Math" panose="02040503050406030204" pitchFamily="18" charset="0"/>
                          </a:rPr>
                          <m:t>𝐴</m:t>
                        </m:r>
                        <m:r>
                          <a:rPr lang="tr-TR" i="1">
                            <a:latin typeface="Cambria Math" panose="02040503050406030204" pitchFamily="18" charset="0"/>
                            <a:ea typeface="Cambria Math" panose="02040503050406030204" pitchFamily="18" charset="0"/>
                          </a:rPr>
                          <m:t>∩</m:t>
                        </m:r>
                        <m:r>
                          <a:rPr lang="tr-TR" i="1">
                            <a:latin typeface="Cambria Math" panose="02040503050406030204" pitchFamily="18" charset="0"/>
                            <a:ea typeface="Cambria Math" panose="02040503050406030204" pitchFamily="18" charset="0"/>
                          </a:rPr>
                          <m:t>𝐵</m:t>
                        </m:r>
                      </m:e>
                    </m:acc>
                  </m:oMath>
                </a14:m>
                <a:r>
                  <a:rPr lang="tr-TR" dirty="0"/>
                  <a:t> olduğunu göstereceğiz.</a:t>
                </a:r>
              </a:p>
              <a:p>
                <a:pPr lvl="1">
                  <a:lnSpc>
                    <a:spcPct val="160000"/>
                  </a:lnSpc>
                </a:pPr>
                <a:r>
                  <a:rPr lang="tr-TR" dirty="0"/>
                  <a:t>Bunu da ispatladıktan sonra, birbirini kapsayan iki küme, birbirine eşit olmalıdır.</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en-TR">
                    <a:noFill/>
                  </a:rPr>
                  <a:t> </a:t>
                </a:r>
              </a:p>
            </p:txBody>
          </p:sp>
        </mc:Fallback>
      </mc:AlternateContent>
    </p:spTree>
    <p:extLst>
      <p:ext uri="{BB962C8B-B14F-4D97-AF65-F5344CB8AC3E}">
        <p14:creationId xmlns:p14="http://schemas.microsoft.com/office/powerpoint/2010/main" val="3509676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 Özdeşlikleri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nSpc>
                    <a:spcPct val="160000"/>
                  </a:lnSpc>
                </a:pPr>
                <a:r>
                  <a:rPr lang="tr-TR" sz="1800" dirty="0"/>
                  <a:t>İlk De Morgan yasasını </a:t>
                </a:r>
                <a14:m>
                  <m:oMath xmlns:m="http://schemas.openxmlformats.org/officeDocument/2006/math">
                    <m:acc>
                      <m:accPr>
                        <m:chr m:val="̅"/>
                        <m:ctrlPr>
                          <a:rPr lang="tr-TR" sz="1800" i="1" smtClean="0">
                            <a:latin typeface="Cambria Math" panose="02040503050406030204" pitchFamily="18" charset="0"/>
                          </a:rPr>
                        </m:ctrlPr>
                      </m:accPr>
                      <m:e>
                        <m:r>
                          <a:rPr lang="tr-TR" sz="1800" i="1">
                            <a:latin typeface="Cambria Math" panose="02040503050406030204" pitchFamily="18" charset="0"/>
                          </a:rPr>
                          <m:t>𝐴</m:t>
                        </m:r>
                        <m:r>
                          <a:rPr lang="tr-TR" sz="1800" i="1">
                            <a:latin typeface="Cambria Math" panose="02040503050406030204" pitchFamily="18" charset="0"/>
                            <a:ea typeface="Cambria Math" panose="02040503050406030204" pitchFamily="18" charset="0"/>
                          </a:rPr>
                          <m:t>∩</m:t>
                        </m:r>
                        <m:r>
                          <a:rPr lang="tr-TR" sz="1800" i="1">
                            <a:latin typeface="Cambria Math" panose="02040503050406030204" pitchFamily="18" charset="0"/>
                            <a:ea typeface="Cambria Math" panose="02040503050406030204" pitchFamily="18" charset="0"/>
                          </a:rPr>
                          <m:t>𝐵</m:t>
                        </m:r>
                      </m:e>
                    </m:acc>
                    <m:r>
                      <a:rPr lang="tr-TR" sz="1800" i="1">
                        <a:latin typeface="Cambria Math" panose="02040503050406030204" pitchFamily="18" charset="0"/>
                      </a:rPr>
                      <m:t>=</m:t>
                    </m:r>
                    <m:acc>
                      <m:accPr>
                        <m:chr m:val="̅"/>
                        <m:ctrlPr>
                          <a:rPr lang="tr-TR" sz="1800" i="1">
                            <a:latin typeface="Cambria Math" panose="02040503050406030204" pitchFamily="18" charset="0"/>
                          </a:rPr>
                        </m:ctrlPr>
                      </m:accPr>
                      <m:e>
                        <m:r>
                          <a:rPr lang="tr-TR" sz="1800" i="1">
                            <a:latin typeface="Cambria Math" panose="02040503050406030204" pitchFamily="18" charset="0"/>
                          </a:rPr>
                          <m:t>𝐴</m:t>
                        </m:r>
                      </m:e>
                    </m:acc>
                    <m:r>
                      <a:rPr lang="tr-TR" sz="1800" i="1" smtClean="0">
                        <a:latin typeface="Cambria Math" panose="02040503050406030204" pitchFamily="18" charset="0"/>
                        <a:ea typeface="Cambria Math" panose="02040503050406030204" pitchFamily="18" charset="0"/>
                      </a:rPr>
                      <m:t>∪</m:t>
                    </m:r>
                    <m:acc>
                      <m:accPr>
                        <m:chr m:val="̅"/>
                        <m:ctrlPr>
                          <a:rPr lang="tr-TR" sz="1800" i="1" smtClean="0">
                            <a:latin typeface="Cambria Math" panose="02040503050406030204" pitchFamily="18" charset="0"/>
                            <a:ea typeface="Cambria Math" panose="02040503050406030204" pitchFamily="18" charset="0"/>
                          </a:rPr>
                        </m:ctrlPr>
                      </m:accPr>
                      <m:e>
                        <m:r>
                          <a:rPr lang="tr-TR" sz="1800" i="1">
                            <a:latin typeface="Cambria Math" panose="02040503050406030204" pitchFamily="18" charset="0"/>
                            <a:ea typeface="Cambria Math" panose="02040503050406030204" pitchFamily="18" charset="0"/>
                          </a:rPr>
                          <m:t>𝐵</m:t>
                        </m:r>
                      </m:e>
                    </m:acc>
                  </m:oMath>
                </a14:m>
                <a:r>
                  <a:rPr lang="tr-TR" sz="1800" dirty="0"/>
                  <a:t> oluşturmak için set oluşturucu </a:t>
                </a:r>
                <a:r>
                  <a:rPr lang="tr-TR" sz="1800" dirty="0" err="1"/>
                  <a:t>notasyonu</a:t>
                </a:r>
                <a:r>
                  <a:rPr lang="tr-TR" sz="1800" dirty="0"/>
                  <a:t> ve mantıksal denklikleri kullanın.</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en-TR">
                    <a:noFill/>
                  </a:rPr>
                  <a:t> </a:t>
                </a:r>
              </a:p>
            </p:txBody>
          </p:sp>
        </mc:Fallback>
      </mc:AlternateContent>
      <p:pic>
        <p:nvPicPr>
          <p:cNvPr id="5" name="Picture 4">
            <a:extLst>
              <a:ext uri="{FF2B5EF4-FFF2-40B4-BE49-F238E27FC236}">
                <a16:creationId xmlns:a16="http://schemas.microsoft.com/office/drawing/2014/main" id="{93A35C3F-FF54-A34C-98A4-7AB23F67D213}"/>
              </a:ext>
            </a:extLst>
          </p:cNvPr>
          <p:cNvPicPr>
            <a:picLocks noChangeAspect="1"/>
          </p:cNvPicPr>
          <p:nvPr/>
        </p:nvPicPr>
        <p:blipFill>
          <a:blip r:embed="rId3"/>
          <a:stretch>
            <a:fillRect/>
          </a:stretch>
        </p:blipFill>
        <p:spPr>
          <a:xfrm>
            <a:off x="1727200" y="2909454"/>
            <a:ext cx="8737600" cy="3111500"/>
          </a:xfrm>
          <a:prstGeom prst="rect">
            <a:avLst/>
          </a:prstGeom>
        </p:spPr>
      </p:pic>
    </p:spTree>
    <p:extLst>
      <p:ext uri="{BB962C8B-B14F-4D97-AF65-F5344CB8AC3E}">
        <p14:creationId xmlns:p14="http://schemas.microsoft.com/office/powerpoint/2010/main" val="270419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 Özdeşlikleri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lnSpcReduction="10000"/>
              </a:bodyPr>
              <a:lstStyle/>
              <a:p>
                <a:pPr>
                  <a:lnSpc>
                    <a:spcPct val="160000"/>
                  </a:lnSpc>
                </a:pPr>
                <a:r>
                  <a:rPr lang="tr-TR" dirty="0"/>
                  <a:t>Tüm A, B ve C kümeleri için A ∩ (B ∪ C) = (A ∩ B) ∪ (A ∩ C) olduğunu belirten Tablodaki ikinci dağıtım yasasını kanıtlayın.</a:t>
                </a:r>
              </a:p>
              <a:p>
                <a:pPr>
                  <a:lnSpc>
                    <a:spcPct val="160000"/>
                  </a:lnSpc>
                </a:pPr>
                <a:r>
                  <a:rPr lang="tr-TR" dirty="0"/>
                  <a:t>A∩(B∪C)=(A∩B)∪(A∩C) olduğunu göstermek için bir üyelik tablosunu kullanın.</a:t>
                </a:r>
              </a:p>
              <a:p>
                <a:pPr>
                  <a:lnSpc>
                    <a:spcPct val="160000"/>
                  </a:lnSpc>
                </a:pPr>
                <a:r>
                  <a:rPr lang="tr-TR" dirty="0"/>
                  <a:t>A,B,C birer küme olsun. </a:t>
                </a:r>
                <a14:m>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𝐴</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𝐵</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𝐶</m:t>
                        </m:r>
                        <m:r>
                          <a:rPr lang="tr-TR" b="0" i="1" smtClean="0">
                            <a:latin typeface="Cambria Math" panose="02040503050406030204" pitchFamily="18" charset="0"/>
                            <a:ea typeface="Cambria Math" panose="02040503050406030204" pitchFamily="18" charset="0"/>
                          </a:rPr>
                          <m:t>)</m:t>
                        </m:r>
                      </m:e>
                    </m:acc>
                    <m:r>
                      <a:rPr lang="tr-TR" b="0" i="1" smtClean="0">
                        <a:latin typeface="Cambria Math" panose="02040503050406030204" pitchFamily="18" charset="0"/>
                      </a:rPr>
                      <m:t>=(</m:t>
                    </m:r>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𝐶</m:t>
                        </m:r>
                      </m:e>
                    </m:acc>
                    <m:r>
                      <a:rPr lang="tr-TR" i="1" smtClean="0">
                        <a:latin typeface="Cambria Math" panose="02040503050406030204" pitchFamily="18" charset="0"/>
                        <a:ea typeface="Cambria Math" panose="02040503050406030204" pitchFamily="18" charset="0"/>
                      </a:rPr>
                      <m:t>∪</m:t>
                    </m:r>
                    <m:acc>
                      <m:accPr>
                        <m:chr m:val="̅"/>
                        <m:ctrlPr>
                          <a:rPr lang="tr-TR" i="1" smtClean="0">
                            <a:latin typeface="Cambria Math" panose="02040503050406030204" pitchFamily="18" charset="0"/>
                          </a:rPr>
                        </m:ctrlPr>
                      </m:accPr>
                      <m:e>
                        <m:r>
                          <a:rPr lang="tr-TR" b="0" i="1" smtClean="0">
                            <a:latin typeface="Cambria Math" panose="02040503050406030204" pitchFamily="18" charset="0"/>
                          </a:rPr>
                          <m:t>𝐵</m:t>
                        </m:r>
                      </m:e>
                    </m:acc>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m:t>
                    </m:r>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𝐴</m:t>
                        </m:r>
                      </m:e>
                    </m:acc>
                  </m:oMath>
                </a14:m>
                <a:r>
                  <a:rPr lang="tr-TR" dirty="0"/>
                  <a:t> olduğunu ispatlayınız.</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en-TR">
                    <a:noFill/>
                  </a:rPr>
                  <a:t> </a:t>
                </a:r>
              </a:p>
            </p:txBody>
          </p:sp>
        </mc:Fallback>
      </mc:AlternateContent>
    </p:spTree>
    <p:extLst>
      <p:ext uri="{BB962C8B-B14F-4D97-AF65-F5344CB8AC3E}">
        <p14:creationId xmlns:p14="http://schemas.microsoft.com/office/powerpoint/2010/main" val="223746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Genelleştirilmiş Birleşme ve Kesişim</a:t>
            </a:r>
            <a:endParaRPr lang="en-TR" dirty="0">
              <a:solidFill>
                <a:srgbClr val="00B0F0"/>
              </a:solidFill>
            </a:endParaRP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60000"/>
              </a:lnSpc>
            </a:pPr>
            <a:r>
              <a:rPr lang="tr-TR" sz="1800" dirty="0"/>
              <a:t>Kümelerin birleşimleri ve </a:t>
            </a:r>
            <a:r>
              <a:rPr lang="tr-TR" sz="1800" dirty="0" err="1"/>
              <a:t>kesişimleri</a:t>
            </a:r>
            <a:r>
              <a:rPr lang="tr-TR" sz="1800" dirty="0"/>
              <a:t> ilişkisel yasaları karşıladığı için, A ∪ B ∪ C ve A ∩ B ∩ C kümeleri iyi tanımlanmıştır; yani, A, B ve C kümeleri olduğunda bu gösterimin anlamı açıktır. Yani, A ∪ (B ∪ C) = (A ∪ B) ∪ C ve A ∩ (B ∩ C) = (A ∩ B) ∩ C olduğu için hangi işlemin önce geldiğini belirtmek için parantez kullanmamız gerekmez. A ∪ B ∪ C, A, B ve C kümelerinden en az birinde bulunan öğeleri içerir ve A ∩ B ∩ C, A, B ve C'nin tümünde bulunan öğeleri içerir.</a:t>
            </a:r>
          </a:p>
        </p:txBody>
      </p:sp>
      <p:pic>
        <p:nvPicPr>
          <p:cNvPr id="5" name="Picture 4">
            <a:extLst>
              <a:ext uri="{FF2B5EF4-FFF2-40B4-BE49-F238E27FC236}">
                <a16:creationId xmlns:a16="http://schemas.microsoft.com/office/drawing/2014/main" id="{7FD752C1-9585-9348-9904-74A30D2F5FB2}"/>
              </a:ext>
            </a:extLst>
          </p:cNvPr>
          <p:cNvPicPr>
            <a:picLocks noChangeAspect="1"/>
          </p:cNvPicPr>
          <p:nvPr/>
        </p:nvPicPr>
        <p:blipFill>
          <a:blip r:embed="rId2"/>
          <a:stretch>
            <a:fillRect/>
          </a:stretch>
        </p:blipFill>
        <p:spPr>
          <a:xfrm>
            <a:off x="3216564" y="4331947"/>
            <a:ext cx="5758872" cy="2074625"/>
          </a:xfrm>
          <a:prstGeom prst="rect">
            <a:avLst/>
          </a:prstGeom>
        </p:spPr>
      </p:pic>
    </p:spTree>
    <p:extLst>
      <p:ext uri="{BB962C8B-B14F-4D97-AF65-F5344CB8AC3E}">
        <p14:creationId xmlns:p14="http://schemas.microsoft.com/office/powerpoint/2010/main" val="1312651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Birleşim</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60000"/>
                  </a:lnSpc>
                </a:pPr>
                <a:r>
                  <a:rPr lang="tr-TR" sz="1800" dirty="0"/>
                  <a:t>Bir küme koleksiyonunun birleşimi, koleksiyondaki en az bir kümenin üyesi olan öğeleri içeren kümedir.</a:t>
                </a:r>
              </a:p>
              <a:p>
                <a:pPr lvl="1" algn="just">
                  <a:lnSpc>
                    <a:spcPct val="160000"/>
                  </a:lnSpc>
                </a:pPr>
                <a14:m>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𝐴</m:t>
                        </m:r>
                      </m:e>
                      <m:sub>
                        <m:r>
                          <a:rPr lang="tr-TR" sz="1400" b="0" i="1" smtClean="0">
                            <a:latin typeface="Cambria Math" panose="02040503050406030204" pitchFamily="18" charset="0"/>
                          </a:rPr>
                          <m:t>1</m:t>
                        </m:r>
                      </m:sub>
                    </m:sSub>
                    <m:r>
                      <a:rPr lang="tr-TR" sz="1400" b="0" i="1" smtClean="0">
                        <a:latin typeface="Cambria Math" panose="02040503050406030204" pitchFamily="18" charset="0"/>
                        <a:ea typeface="Cambria Math" panose="02040503050406030204" pitchFamily="18" charset="0"/>
                      </a:rPr>
                      <m:t>∪</m:t>
                    </m:r>
                    <m:sSub>
                      <m:sSubPr>
                        <m:ctrlPr>
                          <a:rPr lang="tr-TR" sz="1400" b="0" i="1" smtClean="0">
                            <a:latin typeface="Cambria Math" panose="02040503050406030204" pitchFamily="18" charset="0"/>
                            <a:ea typeface="Cambria Math" panose="02040503050406030204" pitchFamily="18" charset="0"/>
                          </a:rPr>
                        </m:ctrlPr>
                      </m:sSubPr>
                      <m:e>
                        <m:r>
                          <a:rPr lang="tr-TR" sz="1400" b="0" i="1" smtClean="0">
                            <a:latin typeface="Cambria Math" panose="02040503050406030204" pitchFamily="18" charset="0"/>
                            <a:ea typeface="Cambria Math" panose="02040503050406030204" pitchFamily="18" charset="0"/>
                          </a:rPr>
                          <m:t>𝐴</m:t>
                        </m:r>
                      </m:e>
                      <m:sub>
                        <m:r>
                          <a:rPr lang="tr-TR" sz="1400" b="0" i="1" smtClean="0">
                            <a:latin typeface="Cambria Math" panose="02040503050406030204" pitchFamily="18" charset="0"/>
                            <a:ea typeface="Cambria Math" panose="02040503050406030204" pitchFamily="18" charset="0"/>
                          </a:rPr>
                          <m:t>2</m:t>
                        </m:r>
                      </m:sub>
                    </m:sSub>
                    <m:r>
                      <a:rPr lang="tr-TR" sz="1400" b="0" i="1" smtClean="0">
                        <a:latin typeface="Cambria Math" panose="02040503050406030204" pitchFamily="18" charset="0"/>
                        <a:ea typeface="Cambria Math" panose="02040503050406030204" pitchFamily="18" charset="0"/>
                      </a:rPr>
                      <m:t>∪…∪</m:t>
                    </m:r>
                    <m:sSub>
                      <m:sSubPr>
                        <m:ctrlPr>
                          <a:rPr lang="tr-TR" sz="1400" b="0" i="1" smtClean="0">
                            <a:latin typeface="Cambria Math" panose="02040503050406030204" pitchFamily="18" charset="0"/>
                            <a:ea typeface="Cambria Math" panose="02040503050406030204" pitchFamily="18" charset="0"/>
                          </a:rPr>
                        </m:ctrlPr>
                      </m:sSubPr>
                      <m:e>
                        <m:r>
                          <a:rPr lang="tr-TR" sz="1400" b="0" i="1" smtClean="0">
                            <a:latin typeface="Cambria Math" panose="02040503050406030204" pitchFamily="18" charset="0"/>
                            <a:ea typeface="Cambria Math" panose="02040503050406030204" pitchFamily="18" charset="0"/>
                          </a:rPr>
                          <m:t>𝐴</m:t>
                        </m:r>
                      </m:e>
                      <m:sub>
                        <m:r>
                          <a:rPr lang="tr-TR" sz="1400" b="0" i="1" smtClean="0">
                            <a:latin typeface="Cambria Math" panose="02040503050406030204" pitchFamily="18" charset="0"/>
                            <a:ea typeface="Cambria Math" panose="02040503050406030204" pitchFamily="18" charset="0"/>
                          </a:rPr>
                          <m:t>𝑛</m:t>
                        </m:r>
                      </m:sub>
                    </m:sSub>
                    <m:r>
                      <a:rPr lang="tr-TR" sz="1400" b="0" i="1" smtClean="0">
                        <a:latin typeface="Cambria Math" panose="02040503050406030204" pitchFamily="18" charset="0"/>
                        <a:ea typeface="Cambria Math" panose="02040503050406030204" pitchFamily="18" charset="0"/>
                      </a:rPr>
                      <m:t>=</m:t>
                    </m:r>
                    <m:nary>
                      <m:naryPr>
                        <m:chr m:val="⋃"/>
                        <m:ctrlPr>
                          <a:rPr lang="tr-TR" sz="1400" b="0" i="1" smtClean="0">
                            <a:latin typeface="Cambria Math" panose="02040503050406030204" pitchFamily="18" charset="0"/>
                            <a:ea typeface="Cambria Math" panose="02040503050406030204" pitchFamily="18" charset="0"/>
                          </a:rPr>
                        </m:ctrlPr>
                      </m:naryPr>
                      <m:sub>
                        <m:r>
                          <m:rPr>
                            <m:brk m:alnAt="23"/>
                          </m:rPr>
                          <a:rPr lang="tr-TR" sz="1400" b="0" i="1" smtClean="0">
                            <a:latin typeface="Cambria Math" panose="02040503050406030204" pitchFamily="18" charset="0"/>
                            <a:ea typeface="Cambria Math" panose="02040503050406030204" pitchFamily="18" charset="0"/>
                          </a:rPr>
                          <m:t>𝑖</m:t>
                        </m:r>
                        <m:r>
                          <a:rPr lang="tr-TR" sz="1400" b="0" i="1" smtClean="0">
                            <a:latin typeface="Cambria Math" panose="02040503050406030204" pitchFamily="18" charset="0"/>
                            <a:ea typeface="Cambria Math" panose="02040503050406030204" pitchFamily="18" charset="0"/>
                          </a:rPr>
                          <m:t>=1</m:t>
                        </m:r>
                      </m:sub>
                      <m:sup>
                        <m:r>
                          <a:rPr lang="tr-TR" sz="1400" b="0" i="1" smtClean="0">
                            <a:latin typeface="Cambria Math" panose="02040503050406030204" pitchFamily="18" charset="0"/>
                            <a:ea typeface="Cambria Math" panose="02040503050406030204" pitchFamily="18" charset="0"/>
                          </a:rPr>
                          <m:t>𝑛</m:t>
                        </m:r>
                      </m:sup>
                      <m:e>
                        <m:sSub>
                          <m:sSubPr>
                            <m:ctrlPr>
                              <a:rPr lang="tr-TR" sz="1400" b="0" i="1" smtClean="0">
                                <a:latin typeface="Cambria Math" panose="02040503050406030204" pitchFamily="18" charset="0"/>
                                <a:ea typeface="Cambria Math" panose="02040503050406030204" pitchFamily="18" charset="0"/>
                              </a:rPr>
                            </m:ctrlPr>
                          </m:sSubPr>
                          <m:e>
                            <m:r>
                              <a:rPr lang="tr-TR" sz="1400" b="0" i="1" smtClean="0">
                                <a:latin typeface="Cambria Math" panose="02040503050406030204" pitchFamily="18" charset="0"/>
                                <a:ea typeface="Cambria Math" panose="02040503050406030204" pitchFamily="18" charset="0"/>
                              </a:rPr>
                              <m:t>𝐴</m:t>
                            </m:r>
                          </m:e>
                          <m:sub>
                            <m:r>
                              <a:rPr lang="tr-TR" sz="1400" b="0" i="1" smtClean="0">
                                <a:latin typeface="Cambria Math" panose="02040503050406030204" pitchFamily="18" charset="0"/>
                                <a:ea typeface="Cambria Math" panose="02040503050406030204" pitchFamily="18" charset="0"/>
                              </a:rPr>
                              <m:t>𝑖</m:t>
                            </m:r>
                          </m:sub>
                        </m:sSub>
                      </m:e>
                    </m:nary>
                  </m:oMath>
                </a14:m>
                <a:endParaRPr lang="tr-TR" sz="1400" dirty="0"/>
              </a:p>
              <a:p>
                <a:pPr algn="just">
                  <a:lnSpc>
                    <a:spcPct val="160000"/>
                  </a:lnSpc>
                </a:pPr>
                <a:r>
                  <a:rPr lang="tr-TR" sz="1800" dirty="0"/>
                  <a:t>Bir küme koleksiyonunun kesişimi, koleksiyondaki tüm kümelerin üyesi olan öğeleri içeren kümedir.</a:t>
                </a:r>
              </a:p>
              <a:p>
                <a:pPr lvl="1" algn="just">
                  <a:lnSpc>
                    <a:spcPct val="160000"/>
                  </a:lnSpc>
                </a:pP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𝐴</m:t>
                        </m:r>
                      </m:e>
                      <m:sub>
                        <m:r>
                          <a:rPr lang="tr-TR" sz="1400" i="1">
                            <a:latin typeface="Cambria Math" panose="02040503050406030204" pitchFamily="18" charset="0"/>
                          </a:rPr>
                          <m:t>1</m:t>
                        </m:r>
                      </m:sub>
                    </m:sSub>
                    <m:r>
                      <a:rPr lang="tr-TR" sz="1400" i="1" smtClean="0">
                        <a:latin typeface="Cambria Math" panose="02040503050406030204" pitchFamily="18" charset="0"/>
                        <a:ea typeface="Cambria Math" panose="02040503050406030204" pitchFamily="18" charset="0"/>
                      </a:rPr>
                      <m:t>∩</m:t>
                    </m:r>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𝐴</m:t>
                        </m:r>
                      </m:e>
                      <m:sub>
                        <m:r>
                          <a:rPr lang="tr-TR" sz="1400" i="1">
                            <a:latin typeface="Cambria Math" panose="02040503050406030204" pitchFamily="18" charset="0"/>
                            <a:ea typeface="Cambria Math" panose="02040503050406030204" pitchFamily="18" charset="0"/>
                          </a:rPr>
                          <m:t>2</m:t>
                        </m:r>
                      </m:sub>
                    </m:sSub>
                    <m:r>
                      <a:rPr lang="tr-TR" sz="1400" i="1" smtClean="0">
                        <a:latin typeface="Cambria Math" panose="02040503050406030204" pitchFamily="18" charset="0"/>
                        <a:ea typeface="Cambria Math" panose="02040503050406030204" pitchFamily="18" charset="0"/>
                      </a:rPr>
                      <m:t>∩</m:t>
                    </m:r>
                    <m:r>
                      <a:rPr lang="tr-TR" sz="1400" i="1">
                        <a:latin typeface="Cambria Math" panose="02040503050406030204" pitchFamily="18" charset="0"/>
                        <a:ea typeface="Cambria Math" panose="02040503050406030204" pitchFamily="18" charset="0"/>
                      </a:rPr>
                      <m:t>…</m:t>
                    </m:r>
                    <m:r>
                      <a:rPr lang="tr-TR" sz="1400" i="1" smtClean="0">
                        <a:latin typeface="Cambria Math" panose="02040503050406030204" pitchFamily="18" charset="0"/>
                        <a:ea typeface="Cambria Math" panose="02040503050406030204" pitchFamily="18" charset="0"/>
                      </a:rPr>
                      <m:t>∩</m:t>
                    </m:r>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𝐴</m:t>
                        </m:r>
                      </m:e>
                      <m:sub>
                        <m:r>
                          <a:rPr lang="tr-TR" sz="1400" i="1">
                            <a:latin typeface="Cambria Math" panose="02040503050406030204" pitchFamily="18" charset="0"/>
                            <a:ea typeface="Cambria Math" panose="02040503050406030204" pitchFamily="18" charset="0"/>
                          </a:rPr>
                          <m:t>𝑛</m:t>
                        </m:r>
                      </m:sub>
                    </m:sSub>
                    <m:r>
                      <a:rPr lang="tr-TR" sz="1400" i="1">
                        <a:latin typeface="Cambria Math" panose="02040503050406030204" pitchFamily="18" charset="0"/>
                        <a:ea typeface="Cambria Math" panose="02040503050406030204" pitchFamily="18" charset="0"/>
                      </a:rPr>
                      <m:t>=</m:t>
                    </m:r>
                    <m:nary>
                      <m:naryPr>
                        <m:chr m:val="⋂"/>
                        <m:ctrlPr>
                          <a:rPr lang="tr-TR" sz="1400" i="1" smtClean="0">
                            <a:latin typeface="Cambria Math" panose="02040503050406030204" pitchFamily="18" charset="0"/>
                            <a:ea typeface="Cambria Math" panose="02040503050406030204" pitchFamily="18" charset="0"/>
                          </a:rPr>
                        </m:ctrlPr>
                      </m:naryPr>
                      <m:sub>
                        <m:r>
                          <m:rPr>
                            <m:brk m:alnAt="23"/>
                          </m:rPr>
                          <a:rPr lang="tr-TR" sz="1400" b="0" i="1" smtClean="0">
                            <a:latin typeface="Cambria Math" panose="02040503050406030204" pitchFamily="18" charset="0"/>
                            <a:ea typeface="Cambria Math" panose="02040503050406030204" pitchFamily="18" charset="0"/>
                          </a:rPr>
                          <m:t>𝑖</m:t>
                        </m:r>
                        <m:r>
                          <a:rPr lang="tr-TR" sz="1400" b="0" i="1" smtClean="0">
                            <a:latin typeface="Cambria Math" panose="02040503050406030204" pitchFamily="18" charset="0"/>
                            <a:ea typeface="Cambria Math" panose="02040503050406030204" pitchFamily="18" charset="0"/>
                          </a:rPr>
                          <m:t>=1</m:t>
                        </m:r>
                      </m:sub>
                      <m:sup>
                        <m:r>
                          <a:rPr lang="tr-TR" sz="1400" b="0" i="1" smtClean="0">
                            <a:latin typeface="Cambria Math" panose="02040503050406030204" pitchFamily="18" charset="0"/>
                            <a:ea typeface="Cambria Math" panose="02040503050406030204" pitchFamily="18" charset="0"/>
                          </a:rPr>
                          <m:t>𝑛</m:t>
                        </m:r>
                      </m:sup>
                      <m:e>
                        <m:sSub>
                          <m:sSubPr>
                            <m:ctrlPr>
                              <a:rPr lang="tr-TR" sz="1400" b="0" i="1" smtClean="0">
                                <a:latin typeface="Cambria Math" panose="02040503050406030204" pitchFamily="18" charset="0"/>
                                <a:ea typeface="Cambria Math" panose="02040503050406030204" pitchFamily="18" charset="0"/>
                              </a:rPr>
                            </m:ctrlPr>
                          </m:sSubPr>
                          <m:e>
                            <m:r>
                              <a:rPr lang="tr-TR" sz="1400" b="0" i="1" smtClean="0">
                                <a:latin typeface="Cambria Math" panose="02040503050406030204" pitchFamily="18" charset="0"/>
                                <a:ea typeface="Cambria Math" panose="02040503050406030204" pitchFamily="18" charset="0"/>
                              </a:rPr>
                              <m:t>𝐴</m:t>
                            </m:r>
                          </m:e>
                          <m:sub>
                            <m:r>
                              <a:rPr lang="tr-TR" sz="1400" b="0" i="1" smtClean="0">
                                <a:latin typeface="Cambria Math" panose="02040503050406030204" pitchFamily="18" charset="0"/>
                                <a:ea typeface="Cambria Math" panose="02040503050406030204" pitchFamily="18" charset="0"/>
                              </a:rPr>
                              <m:t>𝑖</m:t>
                            </m:r>
                          </m:sub>
                        </m:sSub>
                      </m:e>
                    </m:nary>
                  </m:oMath>
                </a14:m>
                <a:endParaRPr lang="tr-TR" sz="1400" dirty="0"/>
              </a:p>
              <a:p>
                <a:pPr algn="just">
                  <a:lnSpc>
                    <a:spcPct val="160000"/>
                  </a:lnSpc>
                </a:pPr>
                <a:endParaRPr lang="tr-TR" sz="1800" dirty="0"/>
              </a:p>
              <a:p>
                <a:pPr algn="just">
                  <a:lnSpc>
                    <a:spcPct val="160000"/>
                  </a:lnSpc>
                </a:pPr>
                <a14:m>
                  <m:oMath xmlns:m="http://schemas.openxmlformats.org/officeDocument/2006/math">
                    <m:r>
                      <a:rPr lang="tr-TR" sz="1800" b="0" i="1" smtClean="0">
                        <a:latin typeface="Cambria Math" panose="02040503050406030204" pitchFamily="18" charset="0"/>
                      </a:rPr>
                      <m:t>𝑖</m:t>
                    </m:r>
                    <m:r>
                      <a:rPr lang="tr-TR" sz="1800" b="0" i="1" smtClean="0">
                        <a:latin typeface="Cambria Math" panose="02040503050406030204" pitchFamily="18" charset="0"/>
                      </a:rPr>
                      <m:t>=1,2,…, </m:t>
                    </m:r>
                    <m:r>
                      <a:rPr lang="tr-TR" sz="1800" b="0" i="1" smtClean="0">
                        <a:latin typeface="Cambria Math" panose="02040503050406030204" pitchFamily="18" charset="0"/>
                      </a:rPr>
                      <m:t>𝑖𝑘𝑒𝑛</m:t>
                    </m:r>
                    <m:r>
                      <a:rPr lang="tr-TR" sz="1800" b="0" i="1" smtClean="0">
                        <a:latin typeface="Cambria Math" panose="02040503050406030204" pitchFamily="18" charset="0"/>
                      </a:rPr>
                      <m:t> </m:t>
                    </m:r>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𝐴</m:t>
                        </m:r>
                      </m:e>
                      <m:sub>
                        <m:r>
                          <a:rPr lang="tr-TR" sz="1800" b="0" i="1" smtClean="0">
                            <a:latin typeface="Cambria Math" panose="02040503050406030204" pitchFamily="18" charset="0"/>
                          </a:rPr>
                          <m:t>𝑖</m:t>
                        </m:r>
                      </m:sub>
                    </m:sSub>
                    <m:r>
                      <a:rPr lang="tr-TR" sz="1800" b="0" i="1" smtClean="0">
                        <a:latin typeface="Cambria Math" panose="02040503050406030204" pitchFamily="18" charset="0"/>
                      </a:rPr>
                      <m:t>=</m:t>
                    </m:r>
                    <m:d>
                      <m:dPr>
                        <m:begChr m:val="{"/>
                        <m:endChr m:val="}"/>
                        <m:ctrlPr>
                          <a:rPr lang="tr-TR" sz="1800" b="0" i="1" smtClean="0">
                            <a:latin typeface="Cambria Math" panose="02040503050406030204" pitchFamily="18" charset="0"/>
                          </a:rPr>
                        </m:ctrlPr>
                      </m:dPr>
                      <m:e>
                        <m:r>
                          <a:rPr lang="tr-TR" sz="1800" b="0" i="1" smtClean="0">
                            <a:latin typeface="Cambria Math" panose="02040503050406030204" pitchFamily="18" charset="0"/>
                          </a:rPr>
                          <m:t>𝑖</m:t>
                        </m:r>
                        <m:r>
                          <a:rPr lang="tr-TR" sz="1800" b="0" i="1" smtClean="0">
                            <a:latin typeface="Cambria Math" panose="02040503050406030204" pitchFamily="18" charset="0"/>
                          </a:rPr>
                          <m:t>,</m:t>
                        </m:r>
                        <m:r>
                          <a:rPr lang="tr-TR" sz="1800" b="0" i="1" smtClean="0">
                            <a:latin typeface="Cambria Math" panose="02040503050406030204" pitchFamily="18" charset="0"/>
                          </a:rPr>
                          <m:t>𝑖</m:t>
                        </m:r>
                        <m:r>
                          <a:rPr lang="tr-TR" sz="1800" b="0" i="1" smtClean="0">
                            <a:latin typeface="Cambria Math" panose="02040503050406030204" pitchFamily="18" charset="0"/>
                          </a:rPr>
                          <m:t>+1, </m:t>
                        </m:r>
                        <m:r>
                          <a:rPr lang="tr-TR" sz="1800" b="0" i="1" smtClean="0">
                            <a:latin typeface="Cambria Math" panose="02040503050406030204" pitchFamily="18" charset="0"/>
                          </a:rPr>
                          <m:t>𝑖</m:t>
                        </m:r>
                        <m:r>
                          <a:rPr lang="tr-TR" sz="1800" b="0" i="1" smtClean="0">
                            <a:latin typeface="Cambria Math" panose="02040503050406030204" pitchFamily="18" charset="0"/>
                          </a:rPr>
                          <m:t>+2,…</m:t>
                        </m:r>
                      </m:e>
                    </m:d>
                  </m:oMath>
                </a14:m>
                <a:r>
                  <a:rPr lang="tr-TR" sz="1800" dirty="0"/>
                  <a:t> ise </a:t>
                </a:r>
                <a14:m>
                  <m:oMath xmlns:m="http://schemas.openxmlformats.org/officeDocument/2006/math">
                    <m:nary>
                      <m:naryPr>
                        <m:chr m:val="⋃"/>
                        <m:ctrlPr>
                          <a:rPr lang="tr-TR" sz="1800" i="1" smtClean="0">
                            <a:latin typeface="Cambria Math" panose="02040503050406030204" pitchFamily="18" charset="0"/>
                          </a:rPr>
                        </m:ctrlPr>
                      </m:naryPr>
                      <m:sub>
                        <m:r>
                          <m:rPr>
                            <m:brk m:alnAt="23"/>
                          </m:rPr>
                          <a:rPr lang="tr-TR" sz="1800" b="0" i="1" smtClean="0">
                            <a:latin typeface="Cambria Math" panose="02040503050406030204" pitchFamily="18" charset="0"/>
                          </a:rPr>
                          <m:t>𝑖</m:t>
                        </m:r>
                        <m:r>
                          <a:rPr lang="tr-TR" sz="1800" b="0" i="1" smtClean="0">
                            <a:latin typeface="Cambria Math" panose="02040503050406030204" pitchFamily="18" charset="0"/>
                          </a:rPr>
                          <m:t>=1</m:t>
                        </m:r>
                      </m:sub>
                      <m:sup>
                        <m:r>
                          <a:rPr lang="tr-TR" sz="1800" b="0" i="1" smtClean="0">
                            <a:latin typeface="Cambria Math" panose="02040503050406030204" pitchFamily="18" charset="0"/>
                          </a:rPr>
                          <m:t>𝑛</m:t>
                        </m:r>
                      </m:sup>
                      <m:e>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𝐴</m:t>
                            </m:r>
                          </m:e>
                          <m:sub>
                            <m:r>
                              <a:rPr lang="tr-TR" sz="1800" b="0" i="1" smtClean="0">
                                <a:latin typeface="Cambria Math" panose="02040503050406030204" pitchFamily="18" charset="0"/>
                              </a:rPr>
                              <m:t>𝑖</m:t>
                            </m:r>
                          </m:sub>
                        </m:sSub>
                      </m:e>
                    </m:nary>
                    <m:r>
                      <a:rPr lang="tr-TR" sz="1800" b="0" i="1" smtClean="0">
                        <a:latin typeface="Cambria Math" panose="02040503050406030204" pitchFamily="18" charset="0"/>
                      </a:rPr>
                      <m:t>=</m:t>
                    </m:r>
                    <m:nary>
                      <m:naryPr>
                        <m:chr m:val="⋃"/>
                        <m:ctrlPr>
                          <a:rPr lang="tr-TR" sz="1800" i="1" smtClean="0">
                            <a:latin typeface="Cambria Math" panose="02040503050406030204" pitchFamily="18" charset="0"/>
                          </a:rPr>
                        </m:ctrlPr>
                      </m:naryPr>
                      <m:sub>
                        <m:r>
                          <m:rPr>
                            <m:brk m:alnAt="23"/>
                          </m:rPr>
                          <a:rPr lang="tr-TR" sz="1800" i="1">
                            <a:latin typeface="Cambria Math" panose="02040503050406030204" pitchFamily="18" charset="0"/>
                          </a:rPr>
                          <m:t>𝑖</m:t>
                        </m:r>
                        <m:r>
                          <a:rPr lang="tr-TR" sz="1800" i="1">
                            <a:latin typeface="Cambria Math" panose="02040503050406030204" pitchFamily="18" charset="0"/>
                          </a:rPr>
                          <m:t>=1</m:t>
                        </m:r>
                      </m:sub>
                      <m:sup>
                        <m:r>
                          <a:rPr lang="tr-TR" sz="1800" i="1">
                            <a:latin typeface="Cambria Math" panose="02040503050406030204" pitchFamily="18" charset="0"/>
                          </a:rPr>
                          <m:t>𝑛</m:t>
                        </m:r>
                      </m:sup>
                      <m:e>
                        <m:r>
                          <a:rPr lang="tr-TR" sz="1800" b="0" i="1" smtClean="0">
                            <a:latin typeface="Cambria Math" panose="02040503050406030204" pitchFamily="18" charset="0"/>
                          </a:rPr>
                          <m:t>{</m:t>
                        </m:r>
                        <m:r>
                          <a:rPr lang="tr-TR" sz="1800" b="0" i="1" smtClean="0">
                            <a:latin typeface="Cambria Math" panose="02040503050406030204" pitchFamily="18" charset="0"/>
                          </a:rPr>
                          <m:t>𝑖</m:t>
                        </m:r>
                        <m:r>
                          <a:rPr lang="tr-TR" sz="1800" b="0" i="1" smtClean="0">
                            <a:latin typeface="Cambria Math" panose="02040503050406030204" pitchFamily="18" charset="0"/>
                          </a:rPr>
                          <m:t>,</m:t>
                        </m:r>
                        <m:r>
                          <a:rPr lang="tr-TR" sz="1800" b="0" i="1" smtClean="0">
                            <a:latin typeface="Cambria Math" panose="02040503050406030204" pitchFamily="18" charset="0"/>
                          </a:rPr>
                          <m:t>𝑖</m:t>
                        </m:r>
                        <m:r>
                          <a:rPr lang="tr-TR" sz="1800" b="0" i="1" smtClean="0">
                            <a:latin typeface="Cambria Math" panose="02040503050406030204" pitchFamily="18" charset="0"/>
                          </a:rPr>
                          <m:t>+1, </m:t>
                        </m:r>
                        <m:r>
                          <a:rPr lang="tr-TR" sz="1800" b="0" i="1" smtClean="0">
                            <a:latin typeface="Cambria Math" panose="02040503050406030204" pitchFamily="18" charset="0"/>
                          </a:rPr>
                          <m:t>𝑖</m:t>
                        </m:r>
                        <m:r>
                          <a:rPr lang="tr-TR" sz="1800" b="0" i="1" smtClean="0">
                            <a:latin typeface="Cambria Math" panose="02040503050406030204" pitchFamily="18" charset="0"/>
                          </a:rPr>
                          <m:t>+2,…}</m:t>
                        </m:r>
                      </m:e>
                    </m:nary>
                    <m:r>
                      <a:rPr lang="tr-TR" sz="1800" b="0" i="1" smtClean="0">
                        <a:latin typeface="Cambria Math" panose="02040503050406030204" pitchFamily="18" charset="0"/>
                      </a:rPr>
                      <m:t>=</m:t>
                    </m:r>
                    <m:d>
                      <m:dPr>
                        <m:begChr m:val="{"/>
                        <m:endChr m:val="}"/>
                        <m:ctrlPr>
                          <a:rPr lang="tr-TR" sz="1800" b="0" i="1" smtClean="0">
                            <a:latin typeface="Cambria Math" panose="02040503050406030204" pitchFamily="18" charset="0"/>
                          </a:rPr>
                        </m:ctrlPr>
                      </m:dPr>
                      <m:e>
                        <m:r>
                          <a:rPr lang="tr-TR" sz="1800" b="0" i="1" smtClean="0">
                            <a:latin typeface="Cambria Math" panose="02040503050406030204" pitchFamily="18" charset="0"/>
                          </a:rPr>
                          <m:t>1,2,3,…</m:t>
                        </m:r>
                      </m:e>
                    </m:d>
                  </m:oMath>
                </a14:m>
                <a:r>
                  <a:rPr lang="tr-TR" sz="1800" dirty="0"/>
                  <a:t> ve aynı şekilde kesişim…</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r="-965" b="-1453"/>
                </a:stretch>
              </a:blipFill>
            </p:spPr>
            <p:txBody>
              <a:bodyPr/>
              <a:lstStyle/>
              <a:p>
                <a:r>
                  <a:rPr lang="en-TR">
                    <a:noFill/>
                  </a:rPr>
                  <a:t> </a:t>
                </a:r>
              </a:p>
            </p:txBody>
          </p:sp>
        </mc:Fallback>
      </mc:AlternateContent>
    </p:spTree>
    <p:extLst>
      <p:ext uri="{BB962C8B-B14F-4D97-AF65-F5344CB8AC3E}">
        <p14:creationId xmlns:p14="http://schemas.microsoft.com/office/powerpoint/2010/main" val="3957780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Birleşim</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60000"/>
                  </a:lnSpc>
                </a:pPr>
                <a:r>
                  <a:rPr lang="tr-TR" sz="1800" dirty="0"/>
                  <a:t>Birleşimler ve kesişimler için tanıttığımız gösterimi diğer küme ailelerine genişletebiliriz. Özellikle, aşağıdaki </a:t>
                </a:r>
                <a:r>
                  <a:rPr lang="tr-TR" sz="1800" dirty="0" err="1"/>
                  <a:t>notasyonu</a:t>
                </a:r>
                <a:r>
                  <a:rPr lang="tr-TR" sz="1800" dirty="0"/>
                  <a:t> kullanıyoruz</a:t>
                </a:r>
              </a:p>
              <a:p>
                <a:pPr lvl="1" algn="just">
                  <a:lnSpc>
                    <a:spcPct val="160000"/>
                  </a:lnSpc>
                </a:pP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𝐴</m:t>
                        </m:r>
                      </m:e>
                      <m:sub>
                        <m:r>
                          <a:rPr lang="tr-TR" sz="1400" i="1">
                            <a:latin typeface="Cambria Math" panose="02040503050406030204" pitchFamily="18" charset="0"/>
                          </a:rPr>
                          <m:t>1</m:t>
                        </m:r>
                      </m:sub>
                    </m:sSub>
                    <m:r>
                      <a:rPr lang="tr-TR" sz="1400" i="1">
                        <a:latin typeface="Cambria Math" panose="02040503050406030204" pitchFamily="18" charset="0"/>
                        <a:ea typeface="Cambria Math" panose="02040503050406030204" pitchFamily="18" charset="0"/>
                      </a:rPr>
                      <m:t>∪</m:t>
                    </m:r>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𝐴</m:t>
                        </m:r>
                      </m:e>
                      <m:sub>
                        <m:r>
                          <a:rPr lang="tr-TR" sz="1400" i="1">
                            <a:latin typeface="Cambria Math" panose="02040503050406030204" pitchFamily="18" charset="0"/>
                            <a:ea typeface="Cambria Math" panose="02040503050406030204" pitchFamily="18" charset="0"/>
                          </a:rPr>
                          <m:t>2</m:t>
                        </m:r>
                      </m:sub>
                    </m:sSub>
                    <m:r>
                      <a:rPr lang="tr-TR" sz="1400" i="1">
                        <a:latin typeface="Cambria Math" panose="02040503050406030204" pitchFamily="18" charset="0"/>
                        <a:ea typeface="Cambria Math" panose="02040503050406030204" pitchFamily="18" charset="0"/>
                      </a:rPr>
                      <m:t>∪…∪</m:t>
                    </m:r>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𝐴</m:t>
                        </m:r>
                      </m:e>
                      <m:sub>
                        <m:r>
                          <a:rPr lang="tr-TR" sz="1400" i="1">
                            <a:latin typeface="Cambria Math" panose="02040503050406030204" pitchFamily="18" charset="0"/>
                            <a:ea typeface="Cambria Math" panose="02040503050406030204" pitchFamily="18" charset="0"/>
                          </a:rPr>
                          <m:t>𝑛</m:t>
                        </m:r>
                      </m:sub>
                    </m:sSub>
                    <m:r>
                      <a:rPr lang="tr-TR" sz="1400" i="1" smtClean="0">
                        <a:latin typeface="Cambria Math" panose="02040503050406030204" pitchFamily="18" charset="0"/>
                        <a:ea typeface="Cambria Math" panose="02040503050406030204" pitchFamily="18" charset="0"/>
                      </a:rPr>
                      <m:t>∪</m:t>
                    </m:r>
                    <m:r>
                      <a:rPr lang="tr-TR" sz="1400" i="1">
                        <a:latin typeface="Cambria Math" panose="02040503050406030204" pitchFamily="18" charset="0"/>
                        <a:ea typeface="Cambria Math" panose="02040503050406030204" pitchFamily="18" charset="0"/>
                      </a:rPr>
                      <m:t>…=</m:t>
                    </m:r>
                    <m:nary>
                      <m:naryPr>
                        <m:chr m:val="⋃"/>
                        <m:ctrlPr>
                          <a:rPr lang="tr-TR" sz="1400" i="1">
                            <a:latin typeface="Cambria Math" panose="02040503050406030204" pitchFamily="18" charset="0"/>
                            <a:ea typeface="Cambria Math" panose="02040503050406030204" pitchFamily="18" charset="0"/>
                          </a:rPr>
                        </m:ctrlPr>
                      </m:naryPr>
                      <m:sub>
                        <m:r>
                          <m:rPr>
                            <m:brk m:alnAt="23"/>
                          </m:rPr>
                          <a:rPr lang="tr-TR" sz="1400" i="1">
                            <a:latin typeface="Cambria Math" panose="02040503050406030204" pitchFamily="18" charset="0"/>
                            <a:ea typeface="Cambria Math" panose="02040503050406030204" pitchFamily="18" charset="0"/>
                          </a:rPr>
                          <m:t>𝑖</m:t>
                        </m:r>
                        <m:r>
                          <a:rPr lang="tr-TR" sz="1400" i="1">
                            <a:latin typeface="Cambria Math" panose="02040503050406030204" pitchFamily="18" charset="0"/>
                            <a:ea typeface="Cambria Math" panose="02040503050406030204" pitchFamily="18" charset="0"/>
                          </a:rPr>
                          <m:t>=1</m:t>
                        </m:r>
                      </m:sub>
                      <m:sup>
                        <m:r>
                          <a:rPr lang="tr-TR" sz="1400" i="1" smtClean="0">
                            <a:latin typeface="Cambria Math" panose="02040503050406030204" pitchFamily="18" charset="0"/>
                            <a:ea typeface="Cambria Math" panose="02040503050406030204" pitchFamily="18" charset="0"/>
                          </a:rPr>
                          <m:t>∞</m:t>
                        </m:r>
                      </m:sup>
                      <m:e>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𝐴</m:t>
                            </m:r>
                          </m:e>
                          <m:sub>
                            <m:r>
                              <a:rPr lang="tr-TR" sz="1400" i="1">
                                <a:latin typeface="Cambria Math" panose="02040503050406030204" pitchFamily="18" charset="0"/>
                                <a:ea typeface="Cambria Math" panose="02040503050406030204" pitchFamily="18" charset="0"/>
                              </a:rPr>
                              <m:t>𝑖</m:t>
                            </m:r>
                          </m:sub>
                        </m:sSub>
                      </m:e>
                    </m:nary>
                  </m:oMath>
                </a14:m>
                <a:r>
                  <a:rPr lang="tr-TR" sz="1400" dirty="0"/>
                  <a:t> ve aynı şekilde kesişim içindir.</a:t>
                </a:r>
              </a:p>
              <a:p>
                <a:pPr marL="0" indent="0" algn="just">
                  <a:lnSpc>
                    <a:spcPct val="160000"/>
                  </a:lnSpc>
                  <a:buNone/>
                </a:pPr>
                <a:endParaRPr lang="tr-TR" sz="1400" dirty="0"/>
              </a:p>
              <a:p>
                <a:pPr algn="just">
                  <a:lnSpc>
                    <a:spcPct val="160000"/>
                  </a:lnSpc>
                </a:pPr>
                <a14:m>
                  <m:oMath xmlns:m="http://schemas.openxmlformats.org/officeDocument/2006/math">
                    <m:r>
                      <a:rPr lang="tr-TR" sz="1800" b="0" i="1" smtClean="0">
                        <a:latin typeface="Cambria Math" panose="02040503050406030204" pitchFamily="18" charset="0"/>
                      </a:rPr>
                      <m:t>𝑖</m:t>
                    </m:r>
                    <m:r>
                      <a:rPr lang="tr-TR" sz="1800" b="0" i="1" smtClean="0">
                        <a:latin typeface="Cambria Math" panose="02040503050406030204" pitchFamily="18" charset="0"/>
                      </a:rPr>
                      <m:t>=1,2,3,…</m:t>
                    </m:r>
                    <m:r>
                      <a:rPr lang="tr-TR" sz="1800" b="0" i="1" smtClean="0">
                        <a:latin typeface="Cambria Math" panose="02040503050406030204" pitchFamily="18" charset="0"/>
                      </a:rPr>
                      <m:t>𝑖</m:t>
                    </m:r>
                    <m:r>
                      <a:rPr lang="tr-TR" sz="1800" b="0" i="1" smtClean="0">
                        <a:latin typeface="Cambria Math" panose="02040503050406030204" pitchFamily="18" charset="0"/>
                      </a:rPr>
                      <m:t>ç</m:t>
                    </m:r>
                    <m:r>
                      <a:rPr lang="tr-TR" sz="1800" b="0" i="1" smtClean="0">
                        <a:latin typeface="Cambria Math" panose="02040503050406030204" pitchFamily="18" charset="0"/>
                      </a:rPr>
                      <m:t>𝑖𝑛</m:t>
                    </m:r>
                    <m:r>
                      <a:rPr lang="tr-TR" sz="1800" b="0" i="1" smtClean="0">
                        <a:latin typeface="Cambria Math" panose="02040503050406030204" pitchFamily="18" charset="0"/>
                      </a:rPr>
                      <m:t> </m:t>
                    </m:r>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𝐴</m:t>
                        </m:r>
                      </m:e>
                      <m:sub>
                        <m:r>
                          <a:rPr lang="tr-TR" sz="1800" b="0" i="1" smtClean="0">
                            <a:latin typeface="Cambria Math" panose="02040503050406030204" pitchFamily="18" charset="0"/>
                          </a:rPr>
                          <m:t>𝑖</m:t>
                        </m:r>
                      </m:sub>
                    </m:sSub>
                    <m:r>
                      <a:rPr lang="tr-TR" sz="1800" b="0" i="1" smtClean="0">
                        <a:latin typeface="Cambria Math" panose="02040503050406030204" pitchFamily="18" charset="0"/>
                      </a:rPr>
                      <m:t>={1,2,3,…,</m:t>
                    </m:r>
                    <m:r>
                      <a:rPr lang="tr-TR" sz="1800" b="0" i="1" smtClean="0">
                        <a:latin typeface="Cambria Math" panose="02040503050406030204" pitchFamily="18" charset="0"/>
                      </a:rPr>
                      <m:t>𝑖</m:t>
                    </m:r>
                    <m:r>
                      <a:rPr lang="tr-TR" sz="1800" b="0" i="1" smtClean="0">
                        <a:latin typeface="Cambria Math" panose="02040503050406030204" pitchFamily="18" charset="0"/>
                      </a:rPr>
                      <m:t>}</m:t>
                    </m:r>
                  </m:oMath>
                </a14:m>
                <a:r>
                  <a:rPr lang="tr-TR" sz="1800" dirty="0"/>
                  <a:t> ise </a:t>
                </a:r>
              </a:p>
              <a:p>
                <a:pPr lvl="1" algn="just">
                  <a:lnSpc>
                    <a:spcPct val="160000"/>
                  </a:lnSpc>
                </a:pPr>
                <a14:m>
                  <m:oMath xmlns:m="http://schemas.openxmlformats.org/officeDocument/2006/math">
                    <m:nary>
                      <m:naryPr>
                        <m:chr m:val="⋃"/>
                        <m:ctrlPr>
                          <a:rPr lang="tr-TR" sz="1400" i="1" smtClean="0">
                            <a:latin typeface="Cambria Math" panose="02040503050406030204" pitchFamily="18" charset="0"/>
                            <a:ea typeface="Cambria Math" panose="02040503050406030204" pitchFamily="18" charset="0"/>
                          </a:rPr>
                        </m:ctrlPr>
                      </m:naryPr>
                      <m:sub>
                        <m:r>
                          <m:rPr>
                            <m:brk m:alnAt="23"/>
                          </m:rPr>
                          <a:rPr lang="tr-TR" sz="1400" i="1">
                            <a:latin typeface="Cambria Math" panose="02040503050406030204" pitchFamily="18" charset="0"/>
                            <a:ea typeface="Cambria Math" panose="02040503050406030204" pitchFamily="18" charset="0"/>
                          </a:rPr>
                          <m:t>𝑖</m:t>
                        </m:r>
                        <m:r>
                          <a:rPr lang="tr-TR" sz="1400" i="1">
                            <a:latin typeface="Cambria Math" panose="02040503050406030204" pitchFamily="18" charset="0"/>
                            <a:ea typeface="Cambria Math" panose="02040503050406030204" pitchFamily="18" charset="0"/>
                          </a:rPr>
                          <m:t>=1</m:t>
                        </m:r>
                      </m:sub>
                      <m:sup>
                        <m:r>
                          <a:rPr lang="tr-TR" sz="1400" i="1" smtClean="0">
                            <a:latin typeface="Cambria Math" panose="02040503050406030204" pitchFamily="18" charset="0"/>
                            <a:ea typeface="Cambria Math" panose="02040503050406030204" pitchFamily="18" charset="0"/>
                          </a:rPr>
                          <m:t>∞</m:t>
                        </m:r>
                      </m:sup>
                      <m:e>
                        <m:sSub>
                          <m:sSubPr>
                            <m:ctrlPr>
                              <a:rPr lang="tr-TR" sz="1400" i="1">
                                <a:latin typeface="Cambria Math" panose="02040503050406030204" pitchFamily="18" charset="0"/>
                                <a:ea typeface="Cambria Math" panose="02040503050406030204" pitchFamily="18" charset="0"/>
                              </a:rPr>
                            </m:ctrlPr>
                          </m:sSubPr>
                          <m:e>
                            <m:r>
                              <a:rPr lang="tr-TR" sz="1400" i="1">
                                <a:latin typeface="Cambria Math" panose="02040503050406030204" pitchFamily="18" charset="0"/>
                                <a:ea typeface="Cambria Math" panose="02040503050406030204" pitchFamily="18" charset="0"/>
                              </a:rPr>
                              <m:t>𝐴</m:t>
                            </m:r>
                          </m:e>
                          <m:sub>
                            <m:r>
                              <a:rPr lang="tr-TR" sz="1400" i="1">
                                <a:latin typeface="Cambria Math" panose="02040503050406030204" pitchFamily="18" charset="0"/>
                                <a:ea typeface="Cambria Math" panose="02040503050406030204" pitchFamily="18" charset="0"/>
                              </a:rPr>
                              <m:t>𝑖</m:t>
                            </m:r>
                          </m:sub>
                        </m:sSub>
                      </m:e>
                    </m:nary>
                    <m:r>
                      <a:rPr lang="tr-TR" sz="1400" b="0" i="1" smtClean="0">
                        <a:latin typeface="Cambria Math" panose="02040503050406030204" pitchFamily="18" charset="0"/>
                        <a:ea typeface="Cambria Math" panose="02040503050406030204" pitchFamily="18" charset="0"/>
                      </a:rPr>
                      <m:t>=</m:t>
                    </m:r>
                    <m:nary>
                      <m:naryPr>
                        <m:chr m:val="⋃"/>
                        <m:ctrlPr>
                          <a:rPr lang="tr-TR" sz="1400" i="1" smtClean="0">
                            <a:latin typeface="Cambria Math" panose="02040503050406030204" pitchFamily="18" charset="0"/>
                            <a:ea typeface="Cambria Math" panose="02040503050406030204" pitchFamily="18" charset="0"/>
                          </a:rPr>
                        </m:ctrlPr>
                      </m:naryPr>
                      <m:sub>
                        <m:r>
                          <m:rPr>
                            <m:brk m:alnAt="23"/>
                          </m:rPr>
                          <a:rPr lang="tr-TR" sz="1400" i="1">
                            <a:latin typeface="Cambria Math" panose="02040503050406030204" pitchFamily="18" charset="0"/>
                            <a:ea typeface="Cambria Math" panose="02040503050406030204" pitchFamily="18" charset="0"/>
                          </a:rPr>
                          <m:t>𝑖</m:t>
                        </m:r>
                        <m:r>
                          <a:rPr lang="tr-TR" sz="1400" i="1">
                            <a:latin typeface="Cambria Math" panose="02040503050406030204" pitchFamily="18" charset="0"/>
                            <a:ea typeface="Cambria Math" panose="02040503050406030204" pitchFamily="18" charset="0"/>
                          </a:rPr>
                          <m:t>=1</m:t>
                        </m:r>
                      </m:sub>
                      <m:sup>
                        <m:r>
                          <a:rPr lang="tr-TR" sz="1400" i="1" smtClean="0">
                            <a:latin typeface="Cambria Math" panose="02040503050406030204" pitchFamily="18" charset="0"/>
                            <a:ea typeface="Cambria Math" panose="02040503050406030204" pitchFamily="18" charset="0"/>
                          </a:rPr>
                          <m:t>∞</m:t>
                        </m:r>
                      </m:sup>
                      <m:e>
                        <m:d>
                          <m:dPr>
                            <m:begChr m:val="{"/>
                            <m:endChr m:val="}"/>
                            <m:ctrlPr>
                              <a:rPr lang="tr-TR" sz="1400" b="0" i="1" smtClean="0">
                                <a:latin typeface="Cambria Math" panose="02040503050406030204" pitchFamily="18" charset="0"/>
                                <a:ea typeface="Cambria Math" panose="02040503050406030204" pitchFamily="18" charset="0"/>
                              </a:rPr>
                            </m:ctrlPr>
                          </m:dPr>
                          <m:e>
                            <m:r>
                              <a:rPr lang="tr-TR" sz="1400" b="0" i="1" smtClean="0">
                                <a:latin typeface="Cambria Math" panose="02040503050406030204" pitchFamily="18" charset="0"/>
                                <a:ea typeface="Cambria Math" panose="02040503050406030204" pitchFamily="18" charset="0"/>
                              </a:rPr>
                              <m:t>1,2,3,…,</m:t>
                            </m:r>
                            <m:r>
                              <a:rPr lang="tr-TR" sz="1400" b="0" i="1" smtClean="0">
                                <a:latin typeface="Cambria Math" panose="02040503050406030204" pitchFamily="18" charset="0"/>
                                <a:ea typeface="Cambria Math" panose="02040503050406030204" pitchFamily="18" charset="0"/>
                              </a:rPr>
                              <m:t>𝑖</m:t>
                            </m:r>
                          </m:e>
                        </m:d>
                      </m:e>
                    </m:nary>
                    <m:r>
                      <a:rPr lang="tr-TR" sz="1400" b="0" i="1" smtClean="0">
                        <a:latin typeface="Cambria Math" panose="02040503050406030204" pitchFamily="18" charset="0"/>
                        <a:ea typeface="Cambria Math" panose="02040503050406030204" pitchFamily="18" charset="0"/>
                      </a:rPr>
                      <m:t>=</m:t>
                    </m:r>
                    <m:d>
                      <m:dPr>
                        <m:begChr m:val="{"/>
                        <m:endChr m:val="}"/>
                        <m:ctrlPr>
                          <a:rPr lang="tr-TR" sz="1400" b="0" i="1" smtClean="0">
                            <a:latin typeface="Cambria Math" panose="02040503050406030204" pitchFamily="18" charset="0"/>
                            <a:ea typeface="Cambria Math" panose="02040503050406030204" pitchFamily="18" charset="0"/>
                          </a:rPr>
                        </m:ctrlPr>
                      </m:dPr>
                      <m:e>
                        <m:r>
                          <a:rPr lang="tr-TR" sz="1400" b="0" i="1" smtClean="0">
                            <a:latin typeface="Cambria Math" panose="02040503050406030204" pitchFamily="18" charset="0"/>
                            <a:ea typeface="Cambria Math" panose="02040503050406030204" pitchFamily="18" charset="0"/>
                          </a:rPr>
                          <m:t>1,2,3,…</m:t>
                        </m:r>
                      </m:e>
                    </m:d>
                    <m:r>
                      <a:rPr lang="tr-TR" sz="1400" b="0" i="1" smtClean="0">
                        <a:latin typeface="Cambria Math" panose="02040503050406030204" pitchFamily="18" charset="0"/>
                        <a:ea typeface="Cambria Math" panose="02040503050406030204" pitchFamily="18" charset="0"/>
                      </a:rPr>
                      <m:t>=</m:t>
                    </m:r>
                    <m:sSup>
                      <m:sSupPr>
                        <m:ctrlPr>
                          <a:rPr lang="tr-TR" sz="1400" b="0" i="1" smtClean="0">
                            <a:latin typeface="Cambria Math" panose="02040503050406030204" pitchFamily="18" charset="0"/>
                            <a:ea typeface="Cambria Math" panose="02040503050406030204" pitchFamily="18" charset="0"/>
                          </a:rPr>
                        </m:ctrlPr>
                      </m:sSupPr>
                      <m:e>
                        <m:r>
                          <a:rPr lang="tr-TR" sz="1400" b="0" i="1" smtClean="0">
                            <a:latin typeface="Cambria Math" panose="02040503050406030204" pitchFamily="18" charset="0"/>
                            <a:ea typeface="Cambria Math" panose="02040503050406030204" pitchFamily="18" charset="0"/>
                          </a:rPr>
                          <m:t>𝑍</m:t>
                        </m:r>
                      </m:e>
                      <m:sup>
                        <m:r>
                          <a:rPr lang="tr-TR" sz="1400" b="0" i="1" smtClean="0">
                            <a:latin typeface="Cambria Math" panose="02040503050406030204" pitchFamily="18" charset="0"/>
                            <a:ea typeface="Cambria Math" panose="02040503050406030204" pitchFamily="18" charset="0"/>
                          </a:rPr>
                          <m:t>+</m:t>
                        </m:r>
                      </m:sup>
                    </m:sSup>
                  </m:oMath>
                </a14:m>
                <a:endParaRPr lang="tr-TR" sz="1400" dirty="0"/>
              </a:p>
              <a:p>
                <a:pPr lvl="1" algn="just">
                  <a:lnSpc>
                    <a:spcPct val="160000"/>
                  </a:lnSpc>
                </a:pPr>
                <a:endParaRPr lang="tr-TR" sz="1400"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r="-965"/>
                </a:stretch>
              </a:blipFill>
            </p:spPr>
            <p:txBody>
              <a:bodyPr/>
              <a:lstStyle/>
              <a:p>
                <a:r>
                  <a:rPr lang="en-TR">
                    <a:noFill/>
                  </a:rPr>
                  <a:t> </a:t>
                </a:r>
              </a:p>
            </p:txBody>
          </p:sp>
        </mc:Fallback>
      </mc:AlternateContent>
    </p:spTree>
    <p:extLst>
      <p:ext uri="{BB962C8B-B14F-4D97-AF65-F5344CB8AC3E}">
        <p14:creationId xmlns:p14="http://schemas.microsoft.com/office/powerpoint/2010/main" val="2393128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Kümelerin Bilgisayarda Gösterimi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60000"/>
                  </a:lnSpc>
                </a:pPr>
                <a:r>
                  <a:rPr lang="tr-TR" sz="1800" dirty="0"/>
                  <a:t>Bir bilgisayar kullanarak kümeleri temsil etmenin çeşitli yolları vardır. Bir yöntem, kümenin öğelerini sırasız bir şekilde saklamaktır. Ancak, bu yapılırsa, iki kümenin birleşimini, </a:t>
                </a:r>
                <a:r>
                  <a:rPr lang="tr-TR" sz="1800" dirty="0" err="1"/>
                  <a:t>kesişimini</a:t>
                </a:r>
                <a:r>
                  <a:rPr lang="tr-TR" sz="1800" dirty="0"/>
                  <a:t> veya farkını hesaplama işlemleri zaman alıcı olacaktır, çünkü bu işlemlerin her biri büyük miktarda eleman aramayı gerektirecektir. Evrensel kümenin öğelerinin rastgele bir sıralamasını kullanarak öğeleri depolamak için bir yöntem sunacağız. Bu kümeleri temsil etme yöntemi, küme kombinasyonlarını hesaplamayı kolaylaştırır.</a:t>
                </a:r>
              </a:p>
              <a:p>
                <a:pPr algn="just">
                  <a:lnSpc>
                    <a:spcPct val="160000"/>
                  </a:lnSpc>
                </a:pPr>
                <a:r>
                  <a:rPr lang="tr-TR" sz="1400" dirty="0"/>
                  <a:t>U evrensel kümesinin sonlu olduğunu (ve U'nun öğelerinin sayısının kullanılan bilgisayarın bellek boyutundan daha büyük olmaması için makul boyutta olduğunu) varsayalım. İlk olarak, örneğin </a:t>
                </a:r>
                <a14:m>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1</m:t>
                        </m:r>
                      </m:sub>
                    </m:sSub>
                    <m:r>
                      <a:rPr lang="tr-TR" sz="1400" b="0" i="1" smtClean="0">
                        <a:latin typeface="Cambria Math" panose="02040503050406030204" pitchFamily="18" charset="0"/>
                      </a:rPr>
                      <m:t>,</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2</m:t>
                        </m:r>
                      </m:sub>
                    </m:sSub>
                    <m:r>
                      <a:rPr lang="tr-TR" sz="1400" b="0" i="1" smtClean="0">
                        <a:latin typeface="Cambria Math" panose="02040503050406030204" pitchFamily="18" charset="0"/>
                      </a:rPr>
                      <m:t>,…,</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𝑛</m:t>
                        </m:r>
                      </m:sub>
                    </m:sSub>
                  </m:oMath>
                </a14:m>
                <a:r>
                  <a:rPr lang="tr-TR" sz="1400" dirty="0"/>
                  <a:t> gibi U öğelerinin rastgele bir sıralamasını belirtin. U'nun bir A altkümesini uzunluk n olan bit dizisi ile temsil edin, burada </a:t>
                </a:r>
                <a14:m>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𝑖</m:t>
                        </m:r>
                      </m:sub>
                    </m:sSub>
                  </m:oMath>
                </a14:m>
                <a:r>
                  <a:rPr lang="tr-TR" sz="1400" dirty="0"/>
                  <a:t> A'ya aitse bu dizgedeki </a:t>
                </a:r>
                <a:r>
                  <a:rPr lang="tr-TR" sz="1400" dirty="0" err="1"/>
                  <a:t>i'nci</a:t>
                </a:r>
                <a:r>
                  <a:rPr lang="tr-TR" sz="1400" dirty="0"/>
                  <a:t> bit 1 ve </a:t>
                </a: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𝑎</m:t>
                        </m:r>
                      </m:e>
                      <m:sub>
                        <m:r>
                          <a:rPr lang="tr-TR" sz="1400" i="1">
                            <a:latin typeface="Cambria Math" panose="02040503050406030204" pitchFamily="18" charset="0"/>
                          </a:rPr>
                          <m:t>𝑖</m:t>
                        </m:r>
                      </m:sub>
                    </m:sSub>
                  </m:oMath>
                </a14:m>
                <a:r>
                  <a:rPr lang="tr-TR" sz="1400" dirty="0"/>
                  <a:t> A'ya ait değilse 0'dır. </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r="-483"/>
                </a:stretch>
              </a:blipFill>
            </p:spPr>
            <p:txBody>
              <a:bodyPr/>
              <a:lstStyle/>
              <a:p>
                <a:r>
                  <a:rPr lang="en-TR">
                    <a:noFill/>
                  </a:rPr>
                  <a:t> </a:t>
                </a:r>
              </a:p>
            </p:txBody>
          </p:sp>
        </mc:Fallback>
      </mc:AlternateContent>
    </p:spTree>
    <p:extLst>
      <p:ext uri="{BB962C8B-B14F-4D97-AF65-F5344CB8AC3E}">
        <p14:creationId xmlns:p14="http://schemas.microsoft.com/office/powerpoint/2010/main" val="1418453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Kümelerin Bilgisayarda Gösterimi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60000"/>
                  </a:lnSpc>
                </a:pPr>
                <a:r>
                  <a:rPr lang="tr-TR" sz="1800" dirty="0"/>
                  <a:t>Bir bilgisayar kullanarak kümeleri temsil etmenin çeşitli yolları vardır. Bir yöntem, kümenin öğelerini sırasız bir şekilde saklamaktır. Ancak, bu yapılırsa, iki kümenin birleşimini, </a:t>
                </a:r>
                <a:r>
                  <a:rPr lang="tr-TR" sz="1800" dirty="0" err="1"/>
                  <a:t>kesişimini</a:t>
                </a:r>
                <a:r>
                  <a:rPr lang="tr-TR" sz="1800" dirty="0"/>
                  <a:t> veya farkını hesaplama işlemleri zaman alıcı olacaktır, çünkü bu işlemlerin her biri büyük miktarda eleman aramayı gerektirecektir. Evrensel kümenin öğelerinin rastgele bir sıralamasını kullanarak öğeleri depolamak için bir yöntem sunacağız. Bu kümeleri temsil etme yöntemi, küme kombinasyonlarını hesaplamayı kolaylaştırır.</a:t>
                </a:r>
              </a:p>
              <a:p>
                <a:pPr algn="just">
                  <a:lnSpc>
                    <a:spcPct val="160000"/>
                  </a:lnSpc>
                </a:pPr>
                <a:r>
                  <a:rPr lang="tr-TR" sz="1400" dirty="0"/>
                  <a:t>U evrensel kümesinin sonlu olduğunu (ve U'nun öğelerinin sayısının kullanılan bilgisayarın bellek boyutundan daha büyük olmaması için makul boyutta olduğunu) varsayalım. İlk olarak, örneğin </a:t>
                </a:r>
                <a14:m>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1</m:t>
                        </m:r>
                      </m:sub>
                    </m:sSub>
                    <m:r>
                      <a:rPr lang="tr-TR" sz="1400" b="0" i="1" smtClean="0">
                        <a:latin typeface="Cambria Math" panose="02040503050406030204" pitchFamily="18" charset="0"/>
                      </a:rPr>
                      <m:t>,</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2</m:t>
                        </m:r>
                      </m:sub>
                    </m:sSub>
                    <m:r>
                      <a:rPr lang="tr-TR" sz="1400" b="0" i="1" smtClean="0">
                        <a:latin typeface="Cambria Math" panose="02040503050406030204" pitchFamily="18" charset="0"/>
                      </a:rPr>
                      <m:t>,…,</m:t>
                    </m:r>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𝑛</m:t>
                        </m:r>
                      </m:sub>
                    </m:sSub>
                  </m:oMath>
                </a14:m>
                <a:r>
                  <a:rPr lang="tr-TR" sz="1400" dirty="0"/>
                  <a:t> gibi U öğelerinin rastgele bir sıralamasını belirtin. U'nun bir A altkümesini uzunluk n olan bit dizisi ile temsil edin, burada </a:t>
                </a:r>
                <a14:m>
                  <m:oMath xmlns:m="http://schemas.openxmlformats.org/officeDocument/2006/math">
                    <m:sSub>
                      <m:sSubPr>
                        <m:ctrlPr>
                          <a:rPr lang="tr-TR" sz="1400" b="0" i="1" smtClean="0">
                            <a:latin typeface="Cambria Math" panose="02040503050406030204" pitchFamily="18" charset="0"/>
                          </a:rPr>
                        </m:ctrlPr>
                      </m:sSubPr>
                      <m:e>
                        <m:r>
                          <a:rPr lang="tr-TR" sz="1400" b="0" i="1" smtClean="0">
                            <a:latin typeface="Cambria Math" panose="02040503050406030204" pitchFamily="18" charset="0"/>
                          </a:rPr>
                          <m:t>𝑎</m:t>
                        </m:r>
                      </m:e>
                      <m:sub>
                        <m:r>
                          <a:rPr lang="tr-TR" sz="1400" b="0" i="1" smtClean="0">
                            <a:latin typeface="Cambria Math" panose="02040503050406030204" pitchFamily="18" charset="0"/>
                          </a:rPr>
                          <m:t>𝑖</m:t>
                        </m:r>
                      </m:sub>
                    </m:sSub>
                  </m:oMath>
                </a14:m>
                <a:r>
                  <a:rPr lang="tr-TR" sz="1400" dirty="0"/>
                  <a:t> A'ya aitse bu dizgedeki </a:t>
                </a:r>
                <a:r>
                  <a:rPr lang="tr-TR" sz="1400" dirty="0" err="1"/>
                  <a:t>i'nci</a:t>
                </a:r>
                <a:r>
                  <a:rPr lang="tr-TR" sz="1400" dirty="0"/>
                  <a:t> bit 1 ve </a:t>
                </a:r>
                <a14:m>
                  <m:oMath xmlns:m="http://schemas.openxmlformats.org/officeDocument/2006/math">
                    <m:sSub>
                      <m:sSubPr>
                        <m:ctrlPr>
                          <a:rPr lang="tr-TR" sz="1400" i="1">
                            <a:latin typeface="Cambria Math" panose="02040503050406030204" pitchFamily="18" charset="0"/>
                          </a:rPr>
                        </m:ctrlPr>
                      </m:sSubPr>
                      <m:e>
                        <m:r>
                          <a:rPr lang="tr-TR" sz="1400" i="1">
                            <a:latin typeface="Cambria Math" panose="02040503050406030204" pitchFamily="18" charset="0"/>
                          </a:rPr>
                          <m:t>𝑎</m:t>
                        </m:r>
                      </m:e>
                      <m:sub>
                        <m:r>
                          <a:rPr lang="tr-TR" sz="1400" i="1">
                            <a:latin typeface="Cambria Math" panose="02040503050406030204" pitchFamily="18" charset="0"/>
                          </a:rPr>
                          <m:t>𝑖</m:t>
                        </m:r>
                      </m:sub>
                    </m:sSub>
                  </m:oMath>
                </a14:m>
                <a:r>
                  <a:rPr lang="tr-TR" sz="1400" dirty="0"/>
                  <a:t> A'ya ait değilse 0'dır. </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r="-483"/>
                </a:stretch>
              </a:blipFill>
            </p:spPr>
            <p:txBody>
              <a:bodyPr/>
              <a:lstStyle/>
              <a:p>
                <a:r>
                  <a:rPr lang="en-TR">
                    <a:noFill/>
                  </a:rPr>
                  <a:t> </a:t>
                </a:r>
              </a:p>
            </p:txBody>
          </p:sp>
        </mc:Fallback>
      </mc:AlternateContent>
    </p:spTree>
    <p:extLst>
      <p:ext uri="{BB962C8B-B14F-4D97-AF65-F5344CB8AC3E}">
        <p14:creationId xmlns:p14="http://schemas.microsoft.com/office/powerpoint/2010/main" val="374722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Temel Yapılar</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50000"/>
              </a:lnSpc>
            </a:pPr>
            <a:r>
              <a:rPr lang="en-TR" dirty="0"/>
              <a:t>Fonksiyonlar ayrık yapıların önemli bir aracıdır</a:t>
            </a:r>
          </a:p>
          <a:p>
            <a:pPr lvl="1" algn="just">
              <a:lnSpc>
                <a:spcPct val="150000"/>
              </a:lnSpc>
            </a:pPr>
            <a:r>
              <a:rPr lang="en-TR" dirty="0"/>
              <a:t>Fonksiyon bir kümenin her bir elemanı için ikinci kümeden (birinci ve ikinci küme ayrı iki farklı küme olmak zorunda değildir) sadece tek bir elemana karşılık gelen yapılardır.</a:t>
            </a:r>
          </a:p>
        </p:txBody>
      </p:sp>
    </p:spTree>
    <p:extLst>
      <p:ext uri="{BB962C8B-B14F-4D97-AF65-F5344CB8AC3E}">
        <p14:creationId xmlns:p14="http://schemas.microsoft.com/office/powerpoint/2010/main" val="2283575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Kümelerin Bilgisayarda Gösterimi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60000"/>
                  </a:lnSpc>
                </a:pPr>
                <a:r>
                  <a:rPr lang="tr-TR" sz="1800" dirty="0"/>
                  <a:t>U evrensel kümesinin sonlu olduğunu (ve U'nun öğelerinin sayısının kullanılan bilgisayarın bellek boyutundan daha büyük olmaması için makul boyutta olduğunu) varsayalım. İlk olarak, örneğin </a:t>
                </a:r>
                <a14:m>
                  <m:oMath xmlns:m="http://schemas.openxmlformats.org/officeDocument/2006/math">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𝑎</m:t>
                        </m:r>
                      </m:e>
                      <m:sub>
                        <m:r>
                          <a:rPr lang="tr-TR" sz="1800" b="0" i="1" smtClean="0">
                            <a:latin typeface="Cambria Math" panose="02040503050406030204" pitchFamily="18" charset="0"/>
                          </a:rPr>
                          <m:t>1</m:t>
                        </m:r>
                      </m:sub>
                    </m:sSub>
                    <m:r>
                      <a:rPr lang="tr-TR" sz="1800" b="0" i="1" smtClean="0">
                        <a:latin typeface="Cambria Math" panose="02040503050406030204" pitchFamily="18" charset="0"/>
                      </a:rPr>
                      <m:t>,</m:t>
                    </m:r>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𝑎</m:t>
                        </m:r>
                      </m:e>
                      <m:sub>
                        <m:r>
                          <a:rPr lang="tr-TR" sz="1800" b="0" i="1" smtClean="0">
                            <a:latin typeface="Cambria Math" panose="02040503050406030204" pitchFamily="18" charset="0"/>
                          </a:rPr>
                          <m:t>2</m:t>
                        </m:r>
                      </m:sub>
                    </m:sSub>
                    <m:r>
                      <a:rPr lang="tr-TR" sz="1800" b="0" i="1" smtClean="0">
                        <a:latin typeface="Cambria Math" panose="02040503050406030204" pitchFamily="18" charset="0"/>
                      </a:rPr>
                      <m:t>,…,</m:t>
                    </m:r>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𝑎</m:t>
                        </m:r>
                      </m:e>
                      <m:sub>
                        <m:r>
                          <a:rPr lang="tr-TR" sz="1800" b="0" i="1" smtClean="0">
                            <a:latin typeface="Cambria Math" panose="02040503050406030204" pitchFamily="18" charset="0"/>
                          </a:rPr>
                          <m:t>𝑛</m:t>
                        </m:r>
                      </m:sub>
                    </m:sSub>
                  </m:oMath>
                </a14:m>
                <a:r>
                  <a:rPr lang="tr-TR" sz="1800" dirty="0"/>
                  <a:t> gibi U öğelerinin rastgele bir sıralamasını belirtin. U'nun bir A altkümesini uzunluk n olan bit dizisi ile temsil edin, burada </a:t>
                </a:r>
                <a14:m>
                  <m:oMath xmlns:m="http://schemas.openxmlformats.org/officeDocument/2006/math">
                    <m:sSub>
                      <m:sSubPr>
                        <m:ctrlPr>
                          <a:rPr lang="tr-TR" sz="1800" b="0" i="1" smtClean="0">
                            <a:latin typeface="Cambria Math" panose="02040503050406030204" pitchFamily="18" charset="0"/>
                          </a:rPr>
                        </m:ctrlPr>
                      </m:sSubPr>
                      <m:e>
                        <m:r>
                          <a:rPr lang="tr-TR" sz="1800" b="0" i="1" smtClean="0">
                            <a:latin typeface="Cambria Math" panose="02040503050406030204" pitchFamily="18" charset="0"/>
                          </a:rPr>
                          <m:t>𝑎</m:t>
                        </m:r>
                      </m:e>
                      <m:sub>
                        <m:r>
                          <a:rPr lang="tr-TR" sz="1800" b="0" i="1" smtClean="0">
                            <a:latin typeface="Cambria Math" panose="02040503050406030204" pitchFamily="18" charset="0"/>
                          </a:rPr>
                          <m:t>𝑖</m:t>
                        </m:r>
                      </m:sub>
                    </m:sSub>
                  </m:oMath>
                </a14:m>
                <a:r>
                  <a:rPr lang="tr-TR" sz="1800" dirty="0"/>
                  <a:t> A'ya aitse bu dizgedeki </a:t>
                </a:r>
                <a:r>
                  <a:rPr lang="tr-TR" sz="1800" dirty="0" err="1"/>
                  <a:t>i'nci</a:t>
                </a:r>
                <a:r>
                  <a:rPr lang="tr-TR" sz="1800" dirty="0"/>
                  <a:t> bit 1 ve </a:t>
                </a:r>
                <a14:m>
                  <m:oMath xmlns:m="http://schemas.openxmlformats.org/officeDocument/2006/math">
                    <m:sSub>
                      <m:sSubPr>
                        <m:ctrlPr>
                          <a:rPr lang="tr-TR" sz="1800" i="1">
                            <a:latin typeface="Cambria Math" panose="02040503050406030204" pitchFamily="18" charset="0"/>
                          </a:rPr>
                        </m:ctrlPr>
                      </m:sSubPr>
                      <m:e>
                        <m:r>
                          <a:rPr lang="tr-TR" sz="1800" i="1">
                            <a:latin typeface="Cambria Math" panose="02040503050406030204" pitchFamily="18" charset="0"/>
                          </a:rPr>
                          <m:t>𝑎</m:t>
                        </m:r>
                      </m:e>
                      <m:sub>
                        <m:r>
                          <a:rPr lang="tr-TR" sz="1800" i="1">
                            <a:latin typeface="Cambria Math" panose="02040503050406030204" pitchFamily="18" charset="0"/>
                          </a:rPr>
                          <m:t>𝑖</m:t>
                        </m:r>
                      </m:sub>
                    </m:sSub>
                  </m:oMath>
                </a14:m>
                <a:r>
                  <a:rPr lang="tr-TR" sz="1800" dirty="0"/>
                  <a:t> A'ya ait değilse 0'dır. </a:t>
                </a:r>
              </a:p>
              <a:p>
                <a:pPr lvl="1" algn="just">
                  <a:lnSpc>
                    <a:spcPct val="160000"/>
                  </a:lnSpc>
                </a:pPr>
                <a:r>
                  <a:rPr lang="tr-TR" sz="1600" dirty="0"/>
                  <a:t>U'daki tek tamsayılar kümesini temsil eden bit dizisi, yani {1, 3, 5, 7, 9}, birinci, üçüncü, beşinci, yedinci ve dokuzuncu konumlarda bir bit ve başka yerde bir sıfıra sahiptir. Bu: 10 1010 1010</a:t>
                </a:r>
              </a:p>
              <a:p>
                <a:pPr lvl="1" algn="just">
                  <a:lnSpc>
                    <a:spcPct val="160000"/>
                  </a:lnSpc>
                </a:pPr>
                <a:r>
                  <a:rPr lang="tr-TR" sz="1600" dirty="0"/>
                  <a:t>Benzer şekilde, U'daki tüm çift tam sayıların alt kümesini, yani {2, 4, 6, 8, 10} dizeyle temsil ediyoruz. </a:t>
                </a:r>
              </a:p>
              <a:p>
                <a:pPr marL="457200" lvl="1" indent="0" algn="just">
                  <a:lnSpc>
                    <a:spcPct val="160000"/>
                  </a:lnSpc>
                  <a:buNone/>
                </a:pPr>
                <a:r>
                  <a:rPr lang="tr-TR" sz="1600" dirty="0"/>
                  <a:t>01 0101 0101</a:t>
                </a:r>
              </a:p>
              <a:p>
                <a:pPr lvl="1" algn="just">
                  <a:lnSpc>
                    <a:spcPct val="160000"/>
                  </a:lnSpc>
                </a:pPr>
                <a:r>
                  <a:rPr lang="tr-TR" sz="1600" dirty="0"/>
                  <a:t>5'i geçmeyen U'daki tüm tamsayılar kümesi, yani {1, 2, 3, 4, 5}, dize ile temsil edilir. Bu da: 11 1110 0000</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483" r="-483"/>
                </a:stretch>
              </a:blipFill>
            </p:spPr>
            <p:txBody>
              <a:bodyPr/>
              <a:lstStyle/>
              <a:p>
                <a:r>
                  <a:rPr lang="en-TR">
                    <a:noFill/>
                  </a:rPr>
                  <a:t> </a:t>
                </a:r>
              </a:p>
            </p:txBody>
          </p:sp>
        </mc:Fallback>
      </mc:AlternateContent>
    </p:spTree>
    <p:extLst>
      <p:ext uri="{BB962C8B-B14F-4D97-AF65-F5344CB8AC3E}">
        <p14:creationId xmlns:p14="http://schemas.microsoft.com/office/powerpoint/2010/main" val="3774395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Kümelerin Bilgisayarda Gösterimi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lnSpcReduction="10000"/>
              </a:bodyPr>
              <a:lstStyle/>
              <a:p>
                <a:pPr algn="just">
                  <a:lnSpc>
                    <a:spcPct val="160000"/>
                  </a:lnSpc>
                </a:pPr>
                <a:r>
                  <a:rPr lang="tr-TR" sz="1600" dirty="0"/>
                  <a:t>Kümeleri temsil etmek için bit dizilerini kullanarak, kümelerin ve birleşimlerin tamamlayıcılarını, </a:t>
                </a:r>
                <a:r>
                  <a:rPr lang="tr-TR" sz="1600" dirty="0" err="1"/>
                  <a:t>kesişimleri</a:t>
                </a:r>
                <a:r>
                  <a:rPr lang="tr-TR" sz="1600" dirty="0"/>
                  <a:t> ve kümelerin farklılıklarını bulmak kolaydır. Bir kümenin </a:t>
                </a:r>
                <a:r>
                  <a:rPr lang="tr-TR" sz="1600" dirty="0" err="1"/>
                  <a:t>tümleyeni</a:t>
                </a:r>
                <a:r>
                  <a:rPr lang="tr-TR" sz="1600" dirty="0"/>
                  <a:t> için bit dizisini o kümenin bit dizisinden bulmak için, her 1'i 0'a ve her birini 0'a 1'e değiştiririz çünkü </a:t>
                </a:r>
                <a14:m>
                  <m:oMath xmlns:m="http://schemas.openxmlformats.org/officeDocument/2006/math">
                    <m:r>
                      <a:rPr lang="tr-TR" sz="1600" b="0" i="1" smtClean="0">
                        <a:latin typeface="Cambria Math" panose="02040503050406030204" pitchFamily="18" charset="0"/>
                      </a:rPr>
                      <m:t>𝑥</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rPr>
                      <m:t>𝐴</m:t>
                    </m:r>
                  </m:oMath>
                </a14:m>
                <a:r>
                  <a:rPr lang="tr-TR" sz="1600" dirty="0"/>
                  <a:t> ancak ve ancak </a:t>
                </a:r>
                <a14:m>
                  <m:oMath xmlns:m="http://schemas.openxmlformats.org/officeDocument/2006/math">
                    <m:r>
                      <a:rPr lang="tr-TR" sz="1600" b="0" i="1" smtClean="0">
                        <a:latin typeface="Cambria Math" panose="02040503050406030204" pitchFamily="18" charset="0"/>
                      </a:rPr>
                      <m:t>𝑥</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rPr>
                      <m:t>𝐴</m:t>
                    </m:r>
                  </m:oMath>
                </a14:m>
                <a:r>
                  <a:rPr lang="tr-TR" sz="1600" dirty="0"/>
                  <a:t> ise. Bu işlemin doğruluk tabloları değerleri ile kıyaslandığında bütün bitlerin tersini almak işlemine karşılık geldiğini görebiliriz, 1 doğru ve 0 yanlış olmak üzere.</a:t>
                </a:r>
              </a:p>
              <a:p>
                <a:pPr algn="just">
                  <a:lnSpc>
                    <a:spcPct val="160000"/>
                  </a:lnSpc>
                </a:pPr>
                <a:r>
                  <a:rPr lang="tr-TR" sz="1600" dirty="0"/>
                  <a:t>İki kümenin birleşimi ve kesişimi için bit dizgisini elde etmek için iki kümeyi temsil eden bit dizgileri üzerinde </a:t>
                </a:r>
                <a:r>
                  <a:rPr lang="tr-TR" sz="1600" dirty="0" err="1"/>
                  <a:t>bitsel</a:t>
                </a:r>
                <a:r>
                  <a:rPr lang="tr-TR" sz="1600" dirty="0"/>
                  <a:t> </a:t>
                </a:r>
                <a:r>
                  <a:rPr lang="tr-TR" sz="1600" dirty="0" err="1"/>
                  <a:t>Boolean</a:t>
                </a:r>
                <a:r>
                  <a:rPr lang="tr-TR" sz="1600" dirty="0"/>
                  <a:t> işlemleri gerçekleştiririz. Birleşimin bit dizisinin i. konumundaki bit, iki dizideki i. konumundaki bitlerden biri 1 (veya her ikisi de 1) ise 1'dir ve her iki bit de 0 olduğunda 0'dır. Dolayısıyla, bit birleşim için dizge, iki küme için bit dizgilerinin </a:t>
                </a:r>
                <a:r>
                  <a:rPr lang="tr-TR" sz="1600" dirty="0" err="1"/>
                  <a:t>bitsel</a:t>
                </a:r>
                <a:r>
                  <a:rPr lang="tr-TR" sz="1600" dirty="0"/>
                  <a:t> </a:t>
                </a:r>
                <a:r>
                  <a:rPr lang="tr-TR" sz="1600" dirty="0" err="1"/>
                  <a:t>VEYA'sıdır</a:t>
                </a:r>
                <a:r>
                  <a:rPr lang="tr-TR" sz="1600" dirty="0"/>
                  <a:t>. Kesişmenin bit dizisinin i. konumundaki bit, iki dizideki karşılık gelen konumdaki bitlerin her ikisi de 1 olduğunda 1'dir ve iki bitten biri 0 olduğunda (veya her ikisi de olduğunda) 0'dır. Bu nedenle, kesişim için bit dizisi, iki küme için bit dizilerinin </a:t>
                </a:r>
                <a:r>
                  <a:rPr lang="tr-TR" sz="1600" dirty="0" err="1"/>
                  <a:t>bitsel</a:t>
                </a:r>
                <a:r>
                  <a:rPr lang="tr-TR" sz="1600" dirty="0"/>
                  <a:t> </a:t>
                </a:r>
                <a:r>
                  <a:rPr lang="tr-TR" sz="1600" dirty="0" err="1"/>
                  <a:t>AND'sidir</a:t>
                </a:r>
                <a:r>
                  <a:rPr lang="tr-TR" sz="1600" dirty="0"/>
                  <a:t>.</a:t>
                </a:r>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362" r="-241"/>
                </a:stretch>
              </a:blipFill>
            </p:spPr>
            <p:txBody>
              <a:bodyPr/>
              <a:lstStyle/>
              <a:p>
                <a:r>
                  <a:rPr lang="en-TR">
                    <a:noFill/>
                  </a:rPr>
                  <a:t> </a:t>
                </a:r>
              </a:p>
            </p:txBody>
          </p:sp>
        </mc:Fallback>
      </mc:AlternateContent>
    </p:spTree>
    <p:extLst>
      <p:ext uri="{BB962C8B-B14F-4D97-AF65-F5344CB8AC3E}">
        <p14:creationId xmlns:p14="http://schemas.microsoft.com/office/powerpoint/2010/main" val="1631574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tr-TR" dirty="0">
                <a:solidFill>
                  <a:srgbClr val="00B0F0"/>
                </a:solidFill>
              </a:rPr>
              <a:t>Kümelerin Bilgisayarda Gösterimi</a:t>
            </a:r>
            <a:endParaRPr lang="en-TR" dirty="0">
              <a:solidFill>
                <a:srgbClr val="00B0F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92500" lnSpcReduction="10000"/>
              </a:bodyPr>
              <a:lstStyle/>
              <a:p>
                <a:pPr algn="just">
                  <a:lnSpc>
                    <a:spcPct val="160000"/>
                  </a:lnSpc>
                </a:pPr>
                <a:r>
                  <a:rPr lang="tr-TR" sz="1600" dirty="0"/>
                  <a:t>Kümeleri temsil etmek için bit dizilerini kullanarak, kümelerin ve birleşimlerin tamamlayıcılarını, </a:t>
                </a:r>
                <a:r>
                  <a:rPr lang="tr-TR" sz="1600" dirty="0" err="1"/>
                  <a:t>kesişimleri</a:t>
                </a:r>
                <a:r>
                  <a:rPr lang="tr-TR" sz="1600" dirty="0"/>
                  <a:t> ve kümelerin farklılıklarını bulmak kolaydır. Bir kümenin </a:t>
                </a:r>
                <a:r>
                  <a:rPr lang="tr-TR" sz="1600" dirty="0" err="1"/>
                  <a:t>tümleyeni</a:t>
                </a:r>
                <a:r>
                  <a:rPr lang="tr-TR" sz="1600" dirty="0"/>
                  <a:t> için bit dizisini o kümenin bit dizisinden bulmak için, her 1'i 0'a ve her birini 0'a 1'e değiştiririz çünkü </a:t>
                </a:r>
                <a14:m>
                  <m:oMath xmlns:m="http://schemas.openxmlformats.org/officeDocument/2006/math">
                    <m:r>
                      <a:rPr lang="tr-TR" sz="1600" b="0" i="1" smtClean="0">
                        <a:latin typeface="Cambria Math" panose="02040503050406030204" pitchFamily="18" charset="0"/>
                      </a:rPr>
                      <m:t>𝑥</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rPr>
                      <m:t>𝐴</m:t>
                    </m:r>
                  </m:oMath>
                </a14:m>
                <a:r>
                  <a:rPr lang="tr-TR" sz="1600" dirty="0"/>
                  <a:t> ancak ve ancak </a:t>
                </a:r>
                <a14:m>
                  <m:oMath xmlns:m="http://schemas.openxmlformats.org/officeDocument/2006/math">
                    <m:r>
                      <a:rPr lang="tr-TR" sz="1600" b="0" i="1" smtClean="0">
                        <a:latin typeface="Cambria Math" panose="02040503050406030204" pitchFamily="18" charset="0"/>
                      </a:rPr>
                      <m:t>𝑥</m:t>
                    </m:r>
                    <m:r>
                      <a:rPr lang="tr-TR" sz="1600" b="0" i="1" smtClean="0">
                        <a:latin typeface="Cambria Math" panose="02040503050406030204" pitchFamily="18" charset="0"/>
                        <a:ea typeface="Cambria Math" panose="02040503050406030204" pitchFamily="18" charset="0"/>
                      </a:rPr>
                      <m:t>∉</m:t>
                    </m:r>
                    <m:r>
                      <a:rPr lang="tr-TR" sz="1600" b="0" i="1" smtClean="0">
                        <a:latin typeface="Cambria Math" panose="02040503050406030204" pitchFamily="18" charset="0"/>
                      </a:rPr>
                      <m:t>𝐴</m:t>
                    </m:r>
                  </m:oMath>
                </a14:m>
                <a:r>
                  <a:rPr lang="tr-TR" sz="1600" dirty="0"/>
                  <a:t> ise. Bu işlemin doğruluk tabloları değerleri ile kıyaslandığında bütün bitlerin tersini almak işlemine karşılık geldiğini görebiliriz, 1 doğru ve 0 yanlış olmak üzere.</a:t>
                </a:r>
              </a:p>
              <a:p>
                <a:pPr algn="just">
                  <a:lnSpc>
                    <a:spcPct val="160000"/>
                  </a:lnSpc>
                </a:pPr>
                <a:r>
                  <a:rPr lang="tr-TR" sz="1600" dirty="0"/>
                  <a:t>İki kümenin birleşimi ve kesişimi için bit dizgisini elde etmek için iki kümeyi temsil eden bit dizgileri üzerinde </a:t>
                </a:r>
                <a:r>
                  <a:rPr lang="tr-TR" sz="1600" dirty="0" err="1"/>
                  <a:t>bitsel</a:t>
                </a:r>
                <a:r>
                  <a:rPr lang="tr-TR" sz="1600" dirty="0"/>
                  <a:t> </a:t>
                </a:r>
                <a:r>
                  <a:rPr lang="tr-TR" sz="1600" dirty="0" err="1"/>
                  <a:t>Boolean</a:t>
                </a:r>
                <a:r>
                  <a:rPr lang="tr-TR" sz="1600" dirty="0"/>
                  <a:t> işlemleri gerçekleştiririz. Birleşimin bit dizisinin i. konumundaki bit, iki dizideki i. konumundaki bitlerden biri 1 (veya her ikisi de 1) ise 1'dir ve her iki bit de 0 olduğunda 0'dır. Dolayısıyla, bit birleşim için dizge, iki küme için bit dizgilerinin </a:t>
                </a:r>
                <a:r>
                  <a:rPr lang="tr-TR" sz="1600" dirty="0" err="1"/>
                  <a:t>bitsel</a:t>
                </a:r>
                <a:r>
                  <a:rPr lang="tr-TR" sz="1600" dirty="0"/>
                  <a:t> </a:t>
                </a:r>
                <a:r>
                  <a:rPr lang="tr-TR" sz="1600" dirty="0" err="1"/>
                  <a:t>VEYA'sıdır</a:t>
                </a:r>
                <a:r>
                  <a:rPr lang="tr-TR" sz="1600" dirty="0"/>
                  <a:t>. Kesişmenin bit dizisinin i. konumundaki bit, iki dizideki karşılık gelen konumdaki bitlerin her ikisi de 1 olduğunda 1'dir ve iki bitten biri 0 olduğunda (veya her ikisi de olduğunda) 0'dır. Bu nedenle, kesişim için bit dizisi, iki küme için bit dizilerinin </a:t>
                </a:r>
                <a:r>
                  <a:rPr lang="tr-TR" sz="1600" dirty="0" err="1"/>
                  <a:t>bitsel</a:t>
                </a:r>
                <a:r>
                  <a:rPr lang="tr-TR" sz="1600" dirty="0"/>
                  <a:t> </a:t>
                </a:r>
                <a:r>
                  <a:rPr lang="tr-TR" sz="1600" dirty="0" err="1"/>
                  <a:t>AND'sidir</a:t>
                </a:r>
                <a:r>
                  <a:rPr lang="tr-TR" sz="1600" dirty="0"/>
                  <a:t>.</a:t>
                </a:r>
              </a:p>
              <a:p>
                <a:pPr lvl="1" algn="just">
                  <a:lnSpc>
                    <a:spcPct val="160000"/>
                  </a:lnSpc>
                </a:pPr>
                <a:r>
                  <a:rPr lang="tr-TR" sz="1300" dirty="0"/>
                  <a:t>{1, 2, 3, 4, 5} ve {1, 3, 5, 7, 9} kümeleri için bit dizileri sırasıyla 11 1110 0000 ve 10 1010 1010'dur. Bu kümelerin birleşimini ve </a:t>
                </a:r>
                <a:r>
                  <a:rPr lang="tr-TR" sz="1300" dirty="0" err="1"/>
                  <a:t>kesişimini</a:t>
                </a:r>
                <a:r>
                  <a:rPr lang="tr-TR" sz="1300" dirty="0"/>
                  <a:t> bulmak için bit dizilerini kullanalım. Birleşim: </a:t>
                </a:r>
                <a:r>
                  <a:rPr lang="en-TR" sz="1300" dirty="0"/>
                  <a:t>11 1110 0000 ∨ 10 1010 1010 = 11 1110 1010  Kesişim: 11 1110 0000 ∧ 10 1010 1010 = 10 1010 0000 </a:t>
                </a:r>
              </a:p>
              <a:p>
                <a:pPr lvl="1" algn="just">
                  <a:lnSpc>
                    <a:spcPct val="160000"/>
                  </a:lnSpc>
                </a:pPr>
                <a:endParaRPr lang="en-TR" sz="1200" dirty="0"/>
              </a:p>
              <a:p>
                <a:pPr lvl="1" algn="just">
                  <a:lnSpc>
                    <a:spcPct val="160000"/>
                  </a:lnSpc>
                </a:pPr>
                <a:endParaRPr lang="tr-TR" sz="1200"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241" r="-603"/>
                </a:stretch>
              </a:blipFill>
            </p:spPr>
            <p:txBody>
              <a:bodyPr/>
              <a:lstStyle/>
              <a:p>
                <a:r>
                  <a:rPr lang="en-TR">
                    <a:noFill/>
                  </a:rPr>
                  <a:t> </a:t>
                </a:r>
              </a:p>
            </p:txBody>
          </p:sp>
        </mc:Fallback>
      </mc:AlternateContent>
    </p:spTree>
    <p:extLst>
      <p:ext uri="{BB962C8B-B14F-4D97-AF65-F5344CB8AC3E}">
        <p14:creationId xmlns:p14="http://schemas.microsoft.com/office/powerpoint/2010/main" val="159699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85000" lnSpcReduction="10000"/>
              </a:bodyPr>
              <a:lstStyle/>
              <a:p>
                <a:pPr algn="just">
                  <a:lnSpc>
                    <a:spcPct val="150000"/>
                  </a:lnSpc>
                </a:pPr>
                <a:r>
                  <a:rPr lang="tr-TR" dirty="0"/>
                  <a:t>Küme, kümenin öğeleri veya üyeleri olarak adlandırılan sırasız bir nesneler topluluğudur. </a:t>
                </a:r>
              </a:p>
              <a:p>
                <a:pPr algn="just">
                  <a:lnSpc>
                    <a:spcPct val="150000"/>
                  </a:lnSpc>
                </a:pPr>
                <a:r>
                  <a:rPr lang="tr-TR" dirty="0"/>
                  <a:t>Bir kümenin elemanlarını içerdiği (</a:t>
                </a:r>
                <a:r>
                  <a:rPr lang="tr-TR" dirty="0" err="1"/>
                  <a:t>contains</a:t>
                </a:r>
                <a:r>
                  <a:rPr lang="tr-TR" dirty="0"/>
                  <a:t>) söylenir. </a:t>
                </a:r>
              </a:p>
              <a:p>
                <a:pPr algn="just">
                  <a:lnSpc>
                    <a:spcPct val="150000"/>
                  </a:lnSpc>
                </a:pPr>
                <a:r>
                  <a:rPr lang="tr-TR" dirty="0"/>
                  <a:t>a'nın A kümesinin bir öğesi olduğunu belirtmek için bir </a:t>
                </a:r>
                <a14:m>
                  <m:oMath xmlns:m="http://schemas.openxmlformats.org/officeDocument/2006/math">
                    <m:r>
                      <a:rPr lang="tr-TR" b="0" i="1" smtClean="0">
                        <a:latin typeface="Cambria Math" panose="02040503050406030204" pitchFamily="18" charset="0"/>
                      </a:rPr>
                      <m:t>𝑎</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oMath>
                </a14:m>
                <a:r>
                  <a:rPr lang="tr-TR" dirty="0"/>
                  <a:t> yazarız. </a:t>
                </a:r>
                <a14:m>
                  <m:oMath xmlns:m="http://schemas.openxmlformats.org/officeDocument/2006/math">
                    <m:r>
                      <m:rPr>
                        <m:sty m:val="p"/>
                      </m:rPr>
                      <a:rPr lang="tr-TR" b="0" i="0" smtClean="0">
                        <a:latin typeface="Cambria Math" panose="02040503050406030204" pitchFamily="18" charset="0"/>
                        <a:ea typeface="Cambria Math" panose="02040503050406030204" pitchFamily="18" charset="0"/>
                      </a:rPr>
                      <m:t>a</m:t>
                    </m:r>
                    <m:r>
                      <a:rPr lang="tr-TR"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𝐴</m:t>
                    </m:r>
                  </m:oMath>
                </a14:m>
                <a:r>
                  <a:rPr lang="tr-TR" dirty="0"/>
                  <a:t> </a:t>
                </a:r>
                <a:r>
                  <a:rPr lang="tr-TR" dirty="0" err="1"/>
                  <a:t>notasyonu</a:t>
                </a:r>
                <a:r>
                  <a:rPr lang="tr-TR" dirty="0"/>
                  <a:t>, a'nın A kümesinin bir öğesi olmadığını belirtir. </a:t>
                </a:r>
              </a:p>
              <a:p>
                <a:pPr algn="just">
                  <a:lnSpc>
                    <a:spcPct val="150000"/>
                  </a:lnSpc>
                </a:pPr>
                <a:r>
                  <a:rPr lang="tr-TR" dirty="0"/>
                  <a:t>Kümelerin büyük harflerle gösterilmesi yaygındır. Kümelerin elemanlarını belirtmek için genellikle küçük harfler kullanılır. </a:t>
                </a:r>
                <a:endParaRPr lang="en-TR"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844" r="-1568"/>
                </a:stretch>
              </a:blipFill>
            </p:spPr>
            <p:txBody>
              <a:bodyPr/>
              <a:lstStyle/>
              <a:p>
                <a:r>
                  <a:rPr lang="en-TR">
                    <a:noFill/>
                  </a:rPr>
                  <a:t> </a:t>
                </a:r>
              </a:p>
            </p:txBody>
          </p:sp>
        </mc:Fallback>
      </mc:AlternateContent>
    </p:spTree>
    <p:extLst>
      <p:ext uri="{BB962C8B-B14F-4D97-AF65-F5344CB8AC3E}">
        <p14:creationId xmlns:p14="http://schemas.microsoft.com/office/powerpoint/2010/main" val="240230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lnSpcReduction="10000"/>
          </a:bodyPr>
          <a:lstStyle/>
          <a:p>
            <a:pPr algn="just">
              <a:lnSpc>
                <a:spcPct val="150000"/>
              </a:lnSpc>
            </a:pPr>
            <a:r>
              <a:rPr lang="tr-TR" dirty="0"/>
              <a:t>Bir kümeyi tanımlamanın birkaç yolu vardır. Bunun bir yolu, mümkün olduğunda bir kümenin tüm üyelerini listelemektir. Kümenin tüm üyelerinin parantezler arasında listelendiği bir </a:t>
            </a:r>
            <a:r>
              <a:rPr lang="tr-TR" dirty="0" err="1"/>
              <a:t>notasyon</a:t>
            </a:r>
            <a:r>
              <a:rPr lang="tr-TR" dirty="0"/>
              <a:t> kullanıyoruz. </a:t>
            </a:r>
          </a:p>
          <a:p>
            <a:pPr algn="just">
              <a:lnSpc>
                <a:spcPct val="150000"/>
              </a:lnSpc>
            </a:pPr>
            <a:r>
              <a:rPr lang="tr-TR" dirty="0"/>
              <a:t>Örneğin, {a, b, c, d} gösterimi, a, b, c ve d dört elemanından oluşan kümeyi temsil eder. Bir kümeyi tanımlamanın bu yolu, liste yöntemi olarak bilinir. </a:t>
            </a:r>
            <a:endParaRPr lang="en-TR" dirty="0"/>
          </a:p>
        </p:txBody>
      </p:sp>
    </p:spTree>
    <p:extLst>
      <p:ext uri="{BB962C8B-B14F-4D97-AF65-F5344CB8AC3E}">
        <p14:creationId xmlns:p14="http://schemas.microsoft.com/office/powerpoint/2010/main" val="191167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a:t>
            </a:r>
          </a:p>
        </p:txBody>
      </p:sp>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50000"/>
              </a:lnSpc>
            </a:pPr>
            <a:r>
              <a:rPr lang="tr-TR" dirty="0"/>
              <a:t>Kümeler genellikle ortak özelliklere sahip öğeleri birlikte gruplamak için kullanılsa da, bir kümenin görünüşte ilgisiz öğelere sahip olmasını engelleyen hiçbir şey yoktur. </a:t>
            </a:r>
          </a:p>
          <a:p>
            <a:pPr algn="just">
              <a:lnSpc>
                <a:spcPct val="150000"/>
              </a:lnSpc>
            </a:pPr>
            <a:r>
              <a:rPr lang="tr-TR" dirty="0"/>
              <a:t>Örneğin, {a, 2, </a:t>
            </a:r>
            <a:r>
              <a:rPr lang="tr-TR" dirty="0" err="1"/>
              <a:t>Fred</a:t>
            </a:r>
            <a:r>
              <a:rPr lang="tr-TR" dirty="0"/>
              <a:t>, New Jersey}, a, 2, </a:t>
            </a:r>
            <a:r>
              <a:rPr lang="tr-TR" dirty="0" err="1"/>
              <a:t>Fred</a:t>
            </a:r>
            <a:r>
              <a:rPr lang="tr-TR" dirty="0"/>
              <a:t> ve New Jersey dört elemanını içeren kümedir. </a:t>
            </a:r>
            <a:endParaRPr lang="en-TR" dirty="0"/>
          </a:p>
        </p:txBody>
      </p:sp>
    </p:spTree>
    <p:extLst>
      <p:ext uri="{BB962C8B-B14F-4D97-AF65-F5344CB8AC3E}">
        <p14:creationId xmlns:p14="http://schemas.microsoft.com/office/powerpoint/2010/main" val="365108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fontScale="70000" lnSpcReduction="20000"/>
              </a:bodyPr>
              <a:lstStyle/>
              <a:p>
                <a:pPr algn="just">
                  <a:lnSpc>
                    <a:spcPct val="150000"/>
                  </a:lnSpc>
                </a:pPr>
                <a:r>
                  <a:rPr lang="tr-TR" dirty="0"/>
                  <a:t>Bazen liste yöntemi, tüm üyelerini listelemeden bir kümeyi tanımlamak için kullanılır. Kümenin bazı üyeleri listelenir ve ardından öğelerin genel modeli açık olduğunda üç nokta (…) kullanılır. </a:t>
                </a:r>
              </a:p>
              <a:p>
                <a:pPr algn="just">
                  <a:lnSpc>
                    <a:spcPct val="150000"/>
                  </a:lnSpc>
                </a:pPr>
                <a:r>
                  <a:rPr lang="tr-TR" dirty="0"/>
                  <a:t>Bir kümeyi tanımlamanın başka bir yolu, küme oluşturucu </a:t>
                </a:r>
                <a:r>
                  <a:rPr lang="tr-TR" dirty="0" err="1"/>
                  <a:t>notasyonunu</a:t>
                </a:r>
                <a:r>
                  <a:rPr lang="tr-TR" dirty="0"/>
                  <a:t> kullanmaktır. Kümedeki tüm bu öğeleri, üye olmaları için sahip olmaları gereken özellik veya özellikleri belirterek karakterize ediyoruz. </a:t>
                </a:r>
              </a:p>
              <a:p>
                <a:pPr algn="just">
                  <a:lnSpc>
                    <a:spcPct val="150000"/>
                  </a:lnSpc>
                </a:pPr>
                <a:r>
                  <a:rPr lang="tr-TR" dirty="0"/>
                  <a:t>Örneğin, 10'dan küçük tüm tek pozitif tam sayıların O kümesi şu şekilde yazılabilir: </a:t>
                </a:r>
              </a:p>
              <a:p>
                <a:pPr lvl="1" algn="just">
                  <a:lnSpc>
                    <a:spcPct val="150000"/>
                  </a:lnSpc>
                </a:pPr>
                <a14:m>
                  <m:oMath xmlns:m="http://schemas.openxmlformats.org/officeDocument/2006/math">
                    <m:r>
                      <a:rPr lang="tr-TR" b="0" i="1" smtClean="0">
                        <a:latin typeface="Cambria Math" panose="02040503050406030204" pitchFamily="18" charset="0"/>
                      </a:rPr>
                      <m:t>𝑂</m:t>
                    </m:r>
                    <m:r>
                      <a:rPr lang="tr-TR" b="0" i="1" smtClean="0">
                        <a:latin typeface="Cambria Math" panose="02040503050406030204" pitchFamily="18" charset="0"/>
                      </a:rPr>
                      <m:t>={</m:t>
                    </m:r>
                    <m:r>
                      <a:rPr lang="tr-TR" b="0" i="1" smtClean="0">
                        <a:latin typeface="Cambria Math" panose="02040503050406030204" pitchFamily="18" charset="0"/>
                      </a:rPr>
                      <m:t>𝑥</m:t>
                    </m:r>
                    <m:r>
                      <a:rPr lang="tr-TR" b="0" i="1" smtClean="0">
                        <a:latin typeface="Cambria Math" panose="02040503050406030204" pitchFamily="18" charset="0"/>
                      </a:rPr>
                      <m:t>|</m:t>
                    </m:r>
                    <m:r>
                      <a:rPr lang="tr-TR" b="0" i="1" smtClean="0">
                        <a:latin typeface="Cambria Math" panose="02040503050406030204" pitchFamily="18" charset="0"/>
                      </a:rPr>
                      <m:t>𝑥</m:t>
                    </m:r>
                    <m:r>
                      <a:rPr lang="tr-TR" b="0" i="1" smtClean="0">
                        <a:latin typeface="Cambria Math" panose="02040503050406030204" pitchFamily="18" charset="0"/>
                      </a:rPr>
                      <m:t> </m:t>
                    </m:r>
                    <m:sSup>
                      <m:sSupPr>
                        <m:ctrlPr>
                          <a:rPr lang="tr-TR" b="0" i="1" smtClean="0">
                            <a:latin typeface="Cambria Math" panose="02040503050406030204" pitchFamily="18" charset="0"/>
                          </a:rPr>
                        </m:ctrlPr>
                      </m:sSupPr>
                      <m:e>
                        <m:r>
                          <a:rPr lang="tr-TR" b="0" i="1" smtClean="0">
                            <a:latin typeface="Cambria Math" panose="02040503050406030204" pitchFamily="18" charset="0"/>
                          </a:rPr>
                          <m:t>10</m:t>
                        </m:r>
                      </m:e>
                      <m:sup>
                        <m:r>
                          <a:rPr lang="tr-TR" b="0" i="1" smtClean="0">
                            <a:latin typeface="Cambria Math" panose="02040503050406030204" pitchFamily="18" charset="0"/>
                          </a:rPr>
                          <m:t>′</m:t>
                        </m:r>
                      </m:sup>
                    </m:sSup>
                    <m:r>
                      <a:rPr lang="tr-TR" b="0" i="1" smtClean="0">
                        <a:latin typeface="Cambria Math" panose="02040503050406030204" pitchFamily="18" charset="0"/>
                      </a:rPr>
                      <m:t>𝑑𝑎𝑛</m:t>
                    </m:r>
                    <m:r>
                      <a:rPr lang="tr-TR" b="0" i="1" smtClean="0">
                        <a:latin typeface="Cambria Math" panose="02040503050406030204" pitchFamily="18" charset="0"/>
                      </a:rPr>
                      <m:t> </m:t>
                    </m:r>
                    <m:r>
                      <a:rPr lang="tr-TR" b="0" i="1" smtClean="0">
                        <a:latin typeface="Cambria Math" panose="02040503050406030204" pitchFamily="18" charset="0"/>
                      </a:rPr>
                      <m:t>𝑘</m:t>
                    </m:r>
                    <m:r>
                      <a:rPr lang="tr-TR" b="0" i="1" smtClean="0">
                        <a:latin typeface="Cambria Math" panose="02040503050406030204" pitchFamily="18" charset="0"/>
                      </a:rPr>
                      <m:t>üçü</m:t>
                    </m:r>
                    <m:r>
                      <a:rPr lang="tr-TR" b="0" i="1" smtClean="0">
                        <a:latin typeface="Cambria Math" panose="02040503050406030204" pitchFamily="18" charset="0"/>
                      </a:rPr>
                      <m:t>𝑘</m:t>
                    </m:r>
                    <m:r>
                      <a:rPr lang="tr-TR" b="0" i="1" smtClean="0">
                        <a:latin typeface="Cambria Math" panose="02040503050406030204" pitchFamily="18" charset="0"/>
                      </a:rPr>
                      <m:t> </m:t>
                    </m:r>
                    <m:r>
                      <a:rPr lang="tr-TR" b="0" i="1" smtClean="0">
                        <a:latin typeface="Cambria Math" panose="02040503050406030204" pitchFamily="18" charset="0"/>
                      </a:rPr>
                      <m:t>𝑝𝑜𝑧𝑖𝑡𝑖𝑓</m:t>
                    </m:r>
                    <m:r>
                      <a:rPr lang="tr-TR" b="0" i="1" smtClean="0">
                        <a:latin typeface="Cambria Math" panose="02040503050406030204" pitchFamily="18" charset="0"/>
                      </a:rPr>
                      <m:t> </m:t>
                    </m:r>
                    <m:r>
                      <a:rPr lang="tr-TR" b="0" i="1" smtClean="0">
                        <a:latin typeface="Cambria Math" panose="02040503050406030204" pitchFamily="18" charset="0"/>
                      </a:rPr>
                      <m:t>𝑡𝑒𝑘</m:t>
                    </m:r>
                    <m:r>
                      <a:rPr lang="tr-TR" b="0" i="1" smtClean="0">
                        <a:latin typeface="Cambria Math" panose="02040503050406030204" pitchFamily="18" charset="0"/>
                      </a:rPr>
                      <m:t> </m:t>
                    </m:r>
                    <m:r>
                      <a:rPr lang="tr-TR" b="0" i="1" smtClean="0">
                        <a:latin typeface="Cambria Math" panose="02040503050406030204" pitchFamily="18" charset="0"/>
                      </a:rPr>
                      <m:t>𝑠𝑎𝑦𝚤𝑙𝑎𝑟</m:t>
                    </m:r>
                    <m:r>
                      <a:rPr lang="tr-TR" b="0" i="1" smtClean="0">
                        <a:latin typeface="Cambria Math" panose="02040503050406030204" pitchFamily="18" charset="0"/>
                      </a:rPr>
                      <m:t>}</m:t>
                    </m:r>
                  </m:oMath>
                </a14:m>
                <a:endParaRPr lang="en-TR" dirty="0"/>
              </a:p>
              <a:p>
                <a:pPr lvl="1" algn="just">
                  <a:lnSpc>
                    <a:spcPct val="150000"/>
                  </a:lnSpc>
                </a:pPr>
                <a14:m>
                  <m:oMath xmlns:m="http://schemas.openxmlformats.org/officeDocument/2006/math">
                    <m:r>
                      <a:rPr lang="tr-TR" b="0" i="1" smtClean="0">
                        <a:latin typeface="Cambria Math" panose="02040503050406030204" pitchFamily="18" charset="0"/>
                      </a:rPr>
                      <m:t>𝑂</m:t>
                    </m:r>
                    <m:r>
                      <a:rPr lang="tr-TR" b="0" i="1" smtClean="0">
                        <a:latin typeface="Cambria Math" panose="02040503050406030204" pitchFamily="18" charset="0"/>
                      </a:rPr>
                      <m:t>={</m:t>
                    </m:r>
                    <m:r>
                      <a:rPr lang="tr-TR" b="0" i="1" smtClean="0">
                        <a:latin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sSup>
                      <m:sSupPr>
                        <m:ctrlPr>
                          <a:rPr lang="tr-TR" b="0" i="1" smtClean="0">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𝑍</m:t>
                        </m:r>
                      </m:e>
                      <m:sup>
                        <m:r>
                          <a:rPr lang="tr-TR" b="0" i="1" smtClean="0">
                            <a:latin typeface="Cambria Math" panose="02040503050406030204" pitchFamily="18" charset="0"/>
                            <a:ea typeface="Cambria Math" panose="02040503050406030204" pitchFamily="18" charset="0"/>
                          </a:rPr>
                          <m:t>+</m:t>
                        </m:r>
                      </m:sup>
                    </m:sSup>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𝑡𝑒𝑘</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𝑣𝑒</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&lt;10}</m:t>
                    </m:r>
                  </m:oMath>
                </a14:m>
                <a:endParaRPr lang="en-TR"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603" r="-1086"/>
                </a:stretch>
              </a:blipFill>
            </p:spPr>
            <p:txBody>
              <a:bodyPr/>
              <a:lstStyle/>
              <a:p>
                <a:r>
                  <a:rPr lang="en-TR">
                    <a:noFill/>
                  </a:rPr>
                  <a:t> </a:t>
                </a:r>
              </a:p>
            </p:txBody>
          </p:sp>
        </mc:Fallback>
      </mc:AlternateContent>
    </p:spTree>
    <p:extLst>
      <p:ext uri="{BB962C8B-B14F-4D97-AF65-F5344CB8AC3E}">
        <p14:creationId xmlns:p14="http://schemas.microsoft.com/office/powerpoint/2010/main" val="229633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AFAE-0C14-2E47-B83E-6E2AF9583A6D}"/>
              </a:ext>
            </a:extLst>
          </p:cNvPr>
          <p:cNvSpPr>
            <a:spLocks noGrp="1"/>
          </p:cNvSpPr>
          <p:nvPr>
            <p:ph type="title"/>
          </p:nvPr>
        </p:nvSpPr>
        <p:spPr/>
        <p:txBody>
          <a:bodyPr/>
          <a:lstStyle/>
          <a:p>
            <a:r>
              <a:rPr lang="en-TR" dirty="0">
                <a:solidFill>
                  <a:srgbClr val="00B0F0"/>
                </a:solidFill>
              </a:rPr>
              <a:t>Küme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C22EC7-736F-CE4C-918B-8FFD6B00CAC3}"/>
                  </a:ext>
                </a:extLst>
              </p:cNvPr>
              <p:cNvSpPr>
                <a:spLocks noGrp="1"/>
              </p:cNvSpPr>
              <p:nvPr>
                <p:ph idx="1"/>
              </p:nvPr>
            </p:nvSpPr>
            <p:spPr/>
            <p:txBody>
              <a:bodyPr>
                <a:normAutofit/>
              </a:bodyPr>
              <a:lstStyle/>
              <a:p>
                <a:pPr algn="just">
                  <a:lnSpc>
                    <a:spcPct val="150000"/>
                  </a:lnSpc>
                </a:pPr>
                <a:r>
                  <a:rPr lang="tr-TR" dirty="0"/>
                  <a:t>Tüm öğeleri listelemenin imkansız olduğu durumlarda kümeleri tanımlamak için genellikle tür </a:t>
                </a:r>
                <a:r>
                  <a:rPr lang="tr-TR" dirty="0" err="1"/>
                  <a:t>notasyonu</a:t>
                </a:r>
                <a:r>
                  <a:rPr lang="tr-TR" dirty="0"/>
                  <a:t> kullanırız.  </a:t>
                </a:r>
              </a:p>
              <a:p>
                <a:pPr algn="just">
                  <a:lnSpc>
                    <a:spcPct val="150000"/>
                  </a:lnSpc>
                </a:pPr>
                <a:r>
                  <a:rPr lang="tr-TR" dirty="0"/>
                  <a:t>Örneğin, tüm pozitif rasyonel sayıların </a:t>
                </a:r>
                <a:r>
                  <a:rPr lang="tr-TR" dirty="0" err="1"/>
                  <a:t>Q</a:t>
                </a:r>
                <a:r>
                  <a:rPr lang="tr-TR" dirty="0"/>
                  <a:t>+ kümesi şu şekilde yazılabilir: </a:t>
                </a:r>
              </a:p>
              <a:p>
                <a:pPr lvl="1" algn="just">
                  <a:lnSpc>
                    <a:spcPct val="150000"/>
                  </a:lnSpc>
                </a:pPr>
                <a14:m>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𝑄</m:t>
                        </m:r>
                      </m:e>
                      <m:sup>
                        <m:r>
                          <a:rPr lang="tr-TR" b="0" i="1" smtClean="0">
                            <a:latin typeface="Cambria Math" panose="02040503050406030204" pitchFamily="18" charset="0"/>
                          </a:rPr>
                          <m:t>+</m:t>
                        </m:r>
                      </m:sup>
                    </m:sSup>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r>
                          <a:rPr lang="tr-TR" b="0" i="1" smtClean="0">
                            <a:latin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𝑅</m:t>
                        </m:r>
                        <m:r>
                          <a:rPr lang="tr-TR" b="0" i="1" smtClean="0">
                            <a:latin typeface="Cambria Math" panose="02040503050406030204" pitchFamily="18" charset="0"/>
                            <a:ea typeface="Cambria Math" panose="02040503050406030204" pitchFamily="18" charset="0"/>
                          </a:rPr>
                          <m:t> </m:t>
                        </m:r>
                      </m:e>
                    </m:d>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𝑥</m:t>
                    </m:r>
                    <m:r>
                      <a:rPr lang="tr-TR" b="0" i="1" smtClean="0">
                        <a:latin typeface="Cambria Math" panose="02040503050406030204" pitchFamily="18" charset="0"/>
                        <a:ea typeface="Cambria Math" panose="02040503050406030204" pitchFamily="18" charset="0"/>
                      </a:rPr>
                      <m:t>=</m:t>
                    </m:r>
                    <m:f>
                      <m:fPr>
                        <m:ctrlPr>
                          <a:rPr lang="tr-TR" b="0" i="1" smtClean="0">
                            <a:latin typeface="Cambria Math" panose="02040503050406030204" pitchFamily="18" charset="0"/>
                            <a:ea typeface="Cambria Math" panose="02040503050406030204" pitchFamily="18" charset="0"/>
                          </a:rPr>
                        </m:ctrlPr>
                      </m:fPr>
                      <m:num>
                        <m:r>
                          <a:rPr lang="tr-TR" b="0" i="1" smtClean="0">
                            <a:latin typeface="Cambria Math" panose="02040503050406030204" pitchFamily="18" charset="0"/>
                            <a:ea typeface="Cambria Math" panose="02040503050406030204" pitchFamily="18" charset="0"/>
                          </a:rPr>
                          <m:t>𝑝</m:t>
                        </m:r>
                      </m:num>
                      <m:den>
                        <m:r>
                          <a:rPr lang="tr-TR" b="0" i="1" smtClean="0">
                            <a:latin typeface="Cambria Math" panose="02040503050406030204" pitchFamily="18" charset="0"/>
                            <a:ea typeface="Cambria Math" panose="02040503050406030204" pitchFamily="18" charset="0"/>
                          </a:rPr>
                          <m:t>𝑞</m:t>
                        </m:r>
                      </m:den>
                    </m:f>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𝑝</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𝑣𝑒</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𝑞</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𝑝𝑜𝑧𝑖𝑡𝑖𝑓</m:t>
                    </m:r>
                    <m:r>
                      <a:rPr lang="tr-TR" b="0" i="1" smtClean="0">
                        <a:latin typeface="Cambria Math" panose="02040503050406030204" pitchFamily="18" charset="0"/>
                        <a:ea typeface="Cambria Math" panose="02040503050406030204" pitchFamily="18" charset="0"/>
                      </a:rPr>
                      <m:t> </m:t>
                    </m:r>
                    <m:r>
                      <a:rPr lang="tr-TR" b="0" i="1" smtClean="0">
                        <a:latin typeface="Cambria Math" panose="02040503050406030204" pitchFamily="18" charset="0"/>
                        <a:ea typeface="Cambria Math" panose="02040503050406030204" pitchFamily="18" charset="0"/>
                      </a:rPr>
                      <m:t>𝑡𝑎𝑚𝑠𝑎𝑦𝚤</m:t>
                    </m:r>
                    <m:r>
                      <a:rPr lang="tr-TR" b="0" i="1" smtClean="0">
                        <a:latin typeface="Cambria Math" panose="02040503050406030204" pitchFamily="18" charset="0"/>
                      </a:rPr>
                      <m:t>}</m:t>
                    </m:r>
                  </m:oMath>
                </a14:m>
                <a:endParaRPr lang="en-TR" dirty="0"/>
              </a:p>
            </p:txBody>
          </p:sp>
        </mc:Choice>
        <mc:Fallback xmlns="">
          <p:sp>
            <p:nvSpPr>
              <p:cNvPr id="3" name="Content Placeholder 2">
                <a:extLst>
                  <a:ext uri="{FF2B5EF4-FFF2-40B4-BE49-F238E27FC236}">
                    <a16:creationId xmlns:a16="http://schemas.microsoft.com/office/drawing/2014/main" id="{69C22EC7-736F-CE4C-918B-8FFD6B00CAC3}"/>
                  </a:ext>
                </a:extLst>
              </p:cNvPr>
              <p:cNvSpPr>
                <a:spLocks noGrp="1" noRot="1" noChangeAspect="1" noMove="1" noResize="1" noEditPoints="1" noAdjustHandles="1" noChangeArrowheads="1" noChangeShapeType="1" noTextEdit="1"/>
              </p:cNvSpPr>
              <p:nvPr>
                <p:ph idx="1"/>
              </p:nvPr>
            </p:nvSpPr>
            <p:spPr>
              <a:blipFill>
                <a:blip r:embed="rId2"/>
                <a:stretch>
                  <a:fillRect l="-1086" r="-1086"/>
                </a:stretch>
              </a:blipFill>
            </p:spPr>
            <p:txBody>
              <a:bodyPr/>
              <a:lstStyle/>
              <a:p>
                <a:r>
                  <a:rPr lang="en-TR">
                    <a:noFill/>
                  </a:rPr>
                  <a:t> </a:t>
                </a:r>
              </a:p>
            </p:txBody>
          </p:sp>
        </mc:Fallback>
      </mc:AlternateContent>
    </p:spTree>
    <p:extLst>
      <p:ext uri="{BB962C8B-B14F-4D97-AF65-F5344CB8AC3E}">
        <p14:creationId xmlns:p14="http://schemas.microsoft.com/office/powerpoint/2010/main" val="317742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3927</Words>
  <Application>Microsoft Macintosh PowerPoint</Application>
  <PresentationFormat>Widescreen</PresentationFormat>
  <Paragraphs>188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Cambria Math</vt:lpstr>
      <vt:lpstr>Palatino Linotype</vt:lpstr>
      <vt:lpstr>Office Theme</vt:lpstr>
      <vt:lpstr>Ayrık Yapılar</vt:lpstr>
      <vt:lpstr>Temel Yapılar</vt:lpstr>
      <vt:lpstr>Temel Yapılar</vt:lpstr>
      <vt:lpstr>Temel Yapılar</vt:lpstr>
      <vt:lpstr>Küme</vt:lpstr>
      <vt:lpstr>Küme</vt:lpstr>
      <vt:lpstr>Küme</vt:lpstr>
      <vt:lpstr>Küme</vt:lpstr>
      <vt:lpstr>Küme</vt:lpstr>
      <vt:lpstr>Önemli Kümeler</vt:lpstr>
      <vt:lpstr>Küme Aralıkları</vt:lpstr>
      <vt:lpstr>Küme</vt:lpstr>
      <vt:lpstr>Küme Eşitliği</vt:lpstr>
      <vt:lpstr>Boş Küme ve Tekil Küme</vt:lpstr>
      <vt:lpstr>Venn Küme Gösterimi</vt:lpstr>
      <vt:lpstr>Alt Küme</vt:lpstr>
      <vt:lpstr>Küme Boyutu</vt:lpstr>
      <vt:lpstr>Sonsuz Küme</vt:lpstr>
      <vt:lpstr>Kuvvet Kümeleri (Power Sets)</vt:lpstr>
      <vt:lpstr>Kuvvet Kümeleri (Power Sets)</vt:lpstr>
      <vt:lpstr>N-Demetler (N-Tupples)</vt:lpstr>
      <vt:lpstr>Kartezyen Çarpım</vt:lpstr>
      <vt:lpstr>Kartezyen Çarpım</vt:lpstr>
      <vt:lpstr>Kartezyen Çarpım</vt:lpstr>
      <vt:lpstr>Küme İlişkileri</vt:lpstr>
      <vt:lpstr>Küme İlişkileri</vt:lpstr>
      <vt:lpstr>Doğruluk Kümeleri ve Yüklemler</vt:lpstr>
      <vt:lpstr>Küme İşlemleri</vt:lpstr>
      <vt:lpstr>Küme İşlemleri</vt:lpstr>
      <vt:lpstr>Küme Özdeşlikleri</vt:lpstr>
      <vt:lpstr>Küme Özdeşlikleri</vt:lpstr>
      <vt:lpstr>Küme Özdeşlikleri</vt:lpstr>
      <vt:lpstr>Küme Özdeşlikleri</vt:lpstr>
      <vt:lpstr>Küme Özdeşlikleri</vt:lpstr>
      <vt:lpstr>Genelleştirilmiş Birleşme ve Kesişim</vt:lpstr>
      <vt:lpstr>Birleşim</vt:lpstr>
      <vt:lpstr>Birleşim</vt:lpstr>
      <vt:lpstr>Kümelerin Bilgisayarda Gösterimi</vt:lpstr>
      <vt:lpstr>Kümelerin Bilgisayarda Gösterimi</vt:lpstr>
      <vt:lpstr>Kümelerin Bilgisayarda Gösterimi</vt:lpstr>
      <vt:lpstr>Kümelerin Bilgisayarda Gösterimi</vt:lpstr>
      <vt:lpstr>Kümelerin Bilgisayarda Gösterimi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Ayrık Yapılar</dc:title>
  <dc:creator>Microsoft Office User</dc:creator>
  <cp:lastModifiedBy>KENAN İNCE</cp:lastModifiedBy>
  <cp:revision>201</cp:revision>
  <dcterms:created xsi:type="dcterms:W3CDTF">2022-03-13T08:02:47Z</dcterms:created>
  <dcterms:modified xsi:type="dcterms:W3CDTF">2022-03-20T11:40:37Z</dcterms:modified>
</cp:coreProperties>
</file>