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1280344bf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1280344bf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the luck involved in minesweeper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f8dae444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f8dae44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f8dae44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f8dae44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f8dae444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f8dae44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f8dae44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f8dae44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class holding the values has a solution array, neighbors array, a list of positions and a list of mines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f8dae44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f8dae44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tiles that are calculated to have no risk are always placed at the beginning of the list. Tiles with some risk are entered to the front from least risky to most risky while guaranteed mines are placed and left at the back of the frontier.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f8dae44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f8dae44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0d721586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0d721586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f8dae44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f8dae44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the luck involved in minesweeper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280344bf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280344bf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the luck involved in minesweeper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743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1200"/>
              </a:spcAft>
              <a:buClr>
                <a:schemeClr val="dk1"/>
              </a:buClr>
              <a:buSzPts val="1100"/>
              <a:buFont typeface="Arial"/>
              <a:buNone/>
            </a:pPr>
            <a:r>
              <a:rPr b="1" lang="en" sz="3300"/>
              <a:t>Minesweeper Implementation</a:t>
            </a:r>
            <a:br>
              <a:rPr b="1" lang="en" sz="3300"/>
            </a:br>
            <a:r>
              <a:rPr b="1" lang="en" sz="1800"/>
              <a:t>CPTS 440: Term Project</a:t>
            </a:r>
            <a:endParaRPr sz="1800"/>
          </a:p>
        </p:txBody>
      </p:sp>
      <p:sp>
        <p:nvSpPr>
          <p:cNvPr id="55" name="Google Shape;55;p13"/>
          <p:cNvSpPr txBox="1"/>
          <p:nvPr>
            <p:ph idx="1" type="subTitle"/>
          </p:nvPr>
        </p:nvSpPr>
        <p:spPr>
          <a:xfrm>
            <a:off x="311700" y="2571750"/>
            <a:ext cx="8520600" cy="105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rPr>
              <a:t>Project Team 11</a:t>
            </a:r>
            <a:endParaRPr b="1" sz="1200">
              <a:solidFill>
                <a:schemeClr val="dk1"/>
              </a:solidFill>
            </a:endParaRPr>
          </a:p>
          <a:p>
            <a:pPr indent="0" lvl="0" marL="0" rtl="0" algn="ctr">
              <a:lnSpc>
                <a:spcPct val="115000"/>
              </a:lnSpc>
              <a:spcBef>
                <a:spcPts val="1000"/>
              </a:spcBef>
              <a:spcAft>
                <a:spcPts val="0"/>
              </a:spcAft>
              <a:buClr>
                <a:schemeClr val="dk1"/>
              </a:buClr>
              <a:buSzPts val="1100"/>
              <a:buFont typeface="Arial"/>
              <a:buNone/>
            </a:pPr>
            <a:r>
              <a:rPr lang="en" sz="1200">
                <a:solidFill>
                  <a:schemeClr val="dk1"/>
                </a:solidFill>
              </a:rPr>
              <a:t>Allysa Sewell</a:t>
            </a:r>
            <a:endParaRPr sz="1200">
              <a:solidFill>
                <a:schemeClr val="dk1"/>
              </a:solidFill>
            </a:endParaRPr>
          </a:p>
          <a:p>
            <a:pPr indent="0" lvl="0" marL="0" rtl="0" algn="ctr">
              <a:lnSpc>
                <a:spcPct val="115000"/>
              </a:lnSpc>
              <a:spcBef>
                <a:spcPts val="1000"/>
              </a:spcBef>
              <a:spcAft>
                <a:spcPts val="0"/>
              </a:spcAft>
              <a:buClr>
                <a:schemeClr val="dk1"/>
              </a:buClr>
              <a:buSzPts val="1100"/>
              <a:buFont typeface="Arial"/>
              <a:buNone/>
            </a:pPr>
            <a:r>
              <a:rPr lang="en" sz="1200">
                <a:solidFill>
                  <a:schemeClr val="dk1"/>
                </a:solidFill>
              </a:rPr>
              <a:t>Connor Hill</a:t>
            </a:r>
            <a:endParaRPr sz="1200">
              <a:solidFill>
                <a:schemeClr val="dk1"/>
              </a:solidFill>
            </a:endParaRPr>
          </a:p>
          <a:p>
            <a:pPr indent="0" lvl="0" marL="0" rtl="0" algn="ctr">
              <a:lnSpc>
                <a:spcPct val="115000"/>
              </a:lnSpc>
              <a:spcBef>
                <a:spcPts val="1000"/>
              </a:spcBef>
              <a:spcAft>
                <a:spcPts val="0"/>
              </a:spcAft>
              <a:buClr>
                <a:schemeClr val="dk1"/>
              </a:buClr>
              <a:buSzPts val="1100"/>
              <a:buFont typeface="Arial"/>
              <a:buNone/>
            </a:pPr>
            <a:r>
              <a:rPr lang="en" sz="1200">
                <a:solidFill>
                  <a:schemeClr val="dk1"/>
                </a:solidFill>
              </a:rPr>
              <a:t>Jacob Ibach</a:t>
            </a:r>
            <a:endParaRPr sz="1200">
              <a:solidFill>
                <a:schemeClr val="dk1"/>
              </a:solidFill>
            </a:endParaRPr>
          </a:p>
          <a:p>
            <a:pPr indent="0" lvl="0" marL="0" rtl="0" algn="ctr">
              <a:lnSpc>
                <a:spcPct val="115000"/>
              </a:lnSpc>
              <a:spcBef>
                <a:spcPts val="1000"/>
              </a:spcBef>
              <a:spcAft>
                <a:spcPts val="0"/>
              </a:spcAft>
              <a:buClr>
                <a:schemeClr val="dk1"/>
              </a:buClr>
              <a:buSzPts val="1100"/>
              <a:buFont typeface="Arial"/>
              <a:buNone/>
            </a:pPr>
            <a:r>
              <a:rPr lang="en" sz="1200">
                <a:solidFill>
                  <a:schemeClr val="dk1"/>
                </a:solidFill>
              </a:rPr>
              <a:t>Kenan Anderson</a:t>
            </a:r>
            <a:endParaRPr sz="1200">
              <a:solidFill>
                <a:schemeClr val="dk1"/>
              </a:solidFill>
            </a:endParaRPr>
          </a:p>
          <a:p>
            <a:pPr indent="0" lvl="0" marL="0" rtl="0" algn="ctr">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15" name="Google Shape;115;p22"/>
          <p:cNvSpPr txBox="1"/>
          <p:nvPr>
            <p:ph idx="1" type="body"/>
          </p:nvPr>
        </p:nvSpPr>
        <p:spPr>
          <a:xfrm>
            <a:off x="311700" y="1152475"/>
            <a:ext cx="8520600" cy="1841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850"/>
              <a:t>This is an acceptable adjustment as it is impossible to determine results for iterations that took longer than our threshold. We simply stay within a tighter scope for the sake of testing. The following figure reflects the temporal results for our 50 test iterations</a:t>
            </a:r>
            <a:endParaRPr sz="2850"/>
          </a:p>
          <a:p>
            <a:pPr indent="0" lvl="0" marL="0" rtl="0" algn="l">
              <a:spcBef>
                <a:spcPts val="1200"/>
              </a:spcBef>
              <a:spcAft>
                <a:spcPts val="1200"/>
              </a:spcAft>
              <a:buNone/>
            </a:pPr>
            <a:r>
              <a:t/>
            </a:r>
            <a:endParaRPr sz="2850"/>
          </a:p>
        </p:txBody>
      </p:sp>
      <p:pic>
        <p:nvPicPr>
          <p:cNvPr id="116" name="Google Shape;116;p22" title="Chart"/>
          <p:cNvPicPr preferRelativeResize="0"/>
          <p:nvPr/>
        </p:nvPicPr>
        <p:blipFill>
          <a:blip r:embed="rId3">
            <a:alphaModFix/>
          </a:blip>
          <a:stretch>
            <a:fillRect/>
          </a:stretch>
        </p:blipFill>
        <p:spPr>
          <a:xfrm>
            <a:off x="5353276" y="2770150"/>
            <a:ext cx="3563301" cy="220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38773"/>
              <a:buFont typeface="Arial"/>
              <a:buNone/>
            </a:pPr>
            <a:r>
              <a:t/>
            </a:r>
            <a:endParaRPr sz="2837"/>
          </a:p>
          <a:p>
            <a:pPr indent="0" lvl="0" marL="0" rtl="0" algn="l">
              <a:spcBef>
                <a:spcPts val="1200"/>
              </a:spcBef>
              <a:spcAft>
                <a:spcPts val="0"/>
              </a:spcAft>
              <a:buClr>
                <a:schemeClr val="dk1"/>
              </a:buClr>
              <a:buSzPct val="38773"/>
              <a:buFont typeface="Arial"/>
              <a:buNone/>
            </a:pPr>
            <a:r>
              <a:rPr lang="en" sz="2837"/>
              <a:t>Our results, based on 50 game iterations, show a success rate exceeding 72%, which shows the effectiveness of the AI strategies employed. The average time of 12.89 seconds per iteration is acceptable given the number of calculations done.</a:t>
            </a:r>
            <a:endParaRPr sz="2837"/>
          </a:p>
          <a:p>
            <a:pPr indent="0" lvl="0" marL="0" rtl="0" algn="l">
              <a:spcBef>
                <a:spcPts val="1200"/>
              </a:spcBef>
              <a:spcAft>
                <a:spcPts val="0"/>
              </a:spcAft>
              <a:buClr>
                <a:schemeClr val="dk1"/>
              </a:buClr>
              <a:buSzPct val="38773"/>
              <a:buFont typeface="Arial"/>
              <a:buNone/>
            </a:pPr>
            <a:r>
              <a:rPr lang="en" sz="2837"/>
              <a:t>In conclusion, our project has successfully demonstrated the application of artificial intelligence techniques to solve the Minesweeper puzzle. Through the implementation of best-first search, constraint satisfaction, and Naive Bayes calculations, we have developed a program that not only solves the game with high efficiency but also serves as a practical example of these concepts in action.</a:t>
            </a:r>
            <a:endParaRPr sz="2837"/>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Minesweeper:</a:t>
            </a:r>
            <a:endParaRPr/>
          </a:p>
        </p:txBody>
      </p:sp>
      <p:sp>
        <p:nvSpPr>
          <p:cNvPr id="61" name="Google Shape;61;p14"/>
          <p:cNvSpPr txBox="1"/>
          <p:nvPr>
            <p:ph idx="1" type="body"/>
          </p:nvPr>
        </p:nvSpPr>
        <p:spPr>
          <a:xfrm>
            <a:off x="311700" y="1152475"/>
            <a:ext cx="6368100" cy="2072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Minesweeper is a puzzle game from 1990 where the user is shown an empty board of tiles</a:t>
            </a:r>
            <a:endParaRPr/>
          </a:p>
          <a:p>
            <a:pPr indent="0" lvl="0" marL="0" rtl="0" algn="l">
              <a:spcBef>
                <a:spcPts val="1200"/>
              </a:spcBef>
              <a:spcAft>
                <a:spcPts val="0"/>
              </a:spcAft>
              <a:buNone/>
            </a:pPr>
            <a:r>
              <a:rPr lang="en"/>
              <a:t>When the user selects a tile it will </a:t>
            </a:r>
            <a:r>
              <a:rPr lang="en"/>
              <a:t>display</a:t>
            </a:r>
            <a:r>
              <a:rPr lang="en"/>
              <a:t> how many mines it is adjacent to, allowing the user to then select any of these adjacent tiles</a:t>
            </a:r>
            <a:endParaRPr/>
          </a:p>
          <a:p>
            <a:pPr indent="0" lvl="0" marL="0" rtl="0" algn="l">
              <a:spcBef>
                <a:spcPts val="1200"/>
              </a:spcBef>
              <a:spcAft>
                <a:spcPts val="0"/>
              </a:spcAft>
              <a:buNone/>
            </a:pPr>
            <a:r>
              <a:rPr lang="en"/>
              <a:t>The goal is to clear the entire board without hitting a mine</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6719325" y="1077869"/>
            <a:ext cx="2171775" cy="1376031"/>
          </a:xfrm>
          <a:prstGeom prst="rect">
            <a:avLst/>
          </a:prstGeom>
          <a:noFill/>
          <a:ln>
            <a:noFill/>
          </a:ln>
        </p:spPr>
      </p:pic>
      <p:sp>
        <p:nvSpPr>
          <p:cNvPr id="63" name="Google Shape;63;p14"/>
          <p:cNvSpPr txBox="1"/>
          <p:nvPr/>
        </p:nvSpPr>
        <p:spPr>
          <a:xfrm>
            <a:off x="3257400" y="2925625"/>
            <a:ext cx="5633700" cy="15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2"/>
                </a:solidFill>
              </a:rPr>
              <a:t>To achieve this the user must analyze the probabilities of any given tile being safe</a:t>
            </a:r>
            <a:endParaRPr sz="15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2"/>
                </a:solidFill>
              </a:rPr>
              <a:t>The game is well suited to be played by an AI agent due to its analytical nature</a:t>
            </a:r>
            <a:endParaRPr sz="1500">
              <a:solidFill>
                <a:schemeClr val="dk2"/>
              </a:solidFill>
            </a:endParaRPr>
          </a:p>
          <a:p>
            <a:pPr indent="0" lvl="0" marL="0" rtl="0" algn="l">
              <a:spcBef>
                <a:spcPts val="1200"/>
              </a:spcBef>
              <a:spcAft>
                <a:spcPts val="0"/>
              </a:spcAft>
              <a:buNone/>
            </a:pPr>
            <a:r>
              <a:t/>
            </a:r>
            <a:endParaRPr sz="1800">
              <a:solidFill>
                <a:schemeClr val="dk2"/>
              </a:solidFill>
            </a:endParaRPr>
          </a:p>
        </p:txBody>
      </p:sp>
      <p:pic>
        <p:nvPicPr>
          <p:cNvPr id="64" name="Google Shape;64;p14"/>
          <p:cNvPicPr preferRelativeResize="0"/>
          <p:nvPr/>
        </p:nvPicPr>
        <p:blipFill>
          <a:blip r:embed="rId4">
            <a:alphaModFix/>
          </a:blip>
          <a:stretch>
            <a:fillRect/>
          </a:stretch>
        </p:blipFill>
        <p:spPr>
          <a:xfrm>
            <a:off x="890300" y="2925625"/>
            <a:ext cx="1710502" cy="2072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2000"/>
              </a:spcBef>
              <a:spcAft>
                <a:spcPts val="0"/>
              </a:spcAft>
              <a:buNone/>
            </a:pPr>
            <a:r>
              <a:rPr lang="en" sz="2500"/>
              <a:t>Goals and Desired Outcomes:</a:t>
            </a:r>
            <a:endParaRPr sz="2500"/>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primary goal of this project was to create an agent that can make the most statistically logical move within a game of Minesweeper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was achieved by using a combination of probability calculations to determine the likelihood of a tile being a mine and a best-first search algorithm to select the best move possible.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Minesweeper Recreation: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for our agent to be able to play Minesweeper a recreation of the game was made in Python so that our agent could interact with </a:t>
            </a:r>
            <a:r>
              <a:rPr lang="en"/>
              <a:t>the</a:t>
            </a:r>
            <a:r>
              <a:rPr lang="en"/>
              <a:t> game directly.</a:t>
            </a:r>
            <a:endParaRPr/>
          </a:p>
          <a:p>
            <a:pPr indent="0" lvl="0" marL="0" rtl="0" algn="l">
              <a:spcBef>
                <a:spcPts val="1200"/>
              </a:spcBef>
              <a:spcAft>
                <a:spcPts val="0"/>
              </a:spcAft>
              <a:buNone/>
            </a:pPr>
            <a:r>
              <a:rPr lang="en"/>
              <a:t>This required the </a:t>
            </a:r>
            <a:r>
              <a:rPr lang="en"/>
              <a:t>creation</a:t>
            </a:r>
            <a:r>
              <a:rPr lang="en"/>
              <a:t> of:</a:t>
            </a:r>
            <a:endParaRPr/>
          </a:p>
          <a:p>
            <a:pPr indent="-342900" lvl="0" marL="457200" rtl="0" algn="l">
              <a:spcBef>
                <a:spcPts val="1200"/>
              </a:spcBef>
              <a:spcAft>
                <a:spcPts val="0"/>
              </a:spcAft>
              <a:buSzPts val="1800"/>
              <a:buChar char="●"/>
            </a:pPr>
            <a:r>
              <a:rPr lang="en"/>
              <a:t>A class to hold the values for the tiles of the board</a:t>
            </a:r>
            <a:endParaRPr/>
          </a:p>
          <a:p>
            <a:pPr indent="-342900" lvl="0" marL="457200" rtl="0" algn="l">
              <a:spcBef>
                <a:spcPts val="0"/>
              </a:spcBef>
              <a:spcAft>
                <a:spcPts val="0"/>
              </a:spcAft>
              <a:buSzPts val="1800"/>
              <a:buChar char="●"/>
            </a:pPr>
            <a:r>
              <a:rPr lang="en"/>
              <a:t>A function to populate a board with tiles and mines in a way that adheres to the rules of the game</a:t>
            </a:r>
            <a:endParaRPr/>
          </a:p>
          <a:p>
            <a:pPr indent="-342900" lvl="0" marL="457200" rtl="0" algn="l">
              <a:spcBef>
                <a:spcPts val="0"/>
              </a:spcBef>
              <a:spcAft>
                <a:spcPts val="0"/>
              </a:spcAft>
              <a:buSzPts val="1800"/>
              <a:buChar char="●"/>
            </a:pPr>
            <a:r>
              <a:rPr lang="en"/>
              <a:t>The ability for tiles to be </a:t>
            </a:r>
            <a:r>
              <a:rPr lang="en"/>
              <a:t>identified and retrieved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Best-First Search Implementation:</a:t>
            </a:r>
            <a:endParaRPr/>
          </a:p>
        </p:txBody>
      </p:sp>
      <p:sp>
        <p:nvSpPr>
          <p:cNvPr id="82" name="Google Shape;82;p17"/>
          <p:cNvSpPr txBox="1"/>
          <p:nvPr>
            <p:ph idx="1" type="body"/>
          </p:nvPr>
        </p:nvSpPr>
        <p:spPr>
          <a:xfrm>
            <a:off x="311700" y="1152475"/>
            <a:ext cx="8520600" cy="118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the agent can determine the probability of any frontier node being a mine, these probabilities are put into a list and the lowest probability can be selected as the best possible move.</a:t>
            </a:r>
            <a:endParaRPr/>
          </a:p>
        </p:txBody>
      </p:sp>
      <p:sp>
        <p:nvSpPr>
          <p:cNvPr id="83" name="Google Shape;83;p17"/>
          <p:cNvSpPr txBox="1"/>
          <p:nvPr/>
        </p:nvSpPr>
        <p:spPr>
          <a:xfrm>
            <a:off x="311700" y="2862300"/>
            <a:ext cx="85206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Example</a:t>
            </a:r>
            <a:r>
              <a:rPr lang="en" sz="1800">
                <a:solidFill>
                  <a:schemeClr val="dk2"/>
                </a:solidFill>
              </a:rPr>
              <a:t> Frontier: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[(0.0, (3, 8)), (1.0, (2, 8)), (1.0, (2, 6)), (1.0, (2, 8)), (1.0, (2, 8)), (1.0, (3, 9)), (1.0, (3, 7)), (1.0, (3, 8)), (1.0, (3, 6))]</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 Calculations: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order for the agent to make informed decisions it must be able to determine the probability that a tile is unsafe.</a:t>
            </a:r>
            <a:endParaRPr/>
          </a:p>
          <a:p>
            <a:pPr indent="0" lvl="0" marL="0" rtl="0" algn="l">
              <a:spcBef>
                <a:spcPts val="1200"/>
              </a:spcBef>
              <a:spcAft>
                <a:spcPts val="0"/>
              </a:spcAft>
              <a:buNone/>
            </a:pPr>
            <a:r>
              <a:rPr lang="en"/>
              <a:t>This requires:</a:t>
            </a:r>
            <a:endParaRPr/>
          </a:p>
          <a:p>
            <a:pPr indent="-342900" lvl="0" marL="457200" rtl="0" algn="l">
              <a:spcBef>
                <a:spcPts val="1200"/>
              </a:spcBef>
              <a:spcAft>
                <a:spcPts val="0"/>
              </a:spcAft>
              <a:buSzPts val="1800"/>
              <a:buChar char="●"/>
            </a:pPr>
            <a:r>
              <a:rPr lang="en"/>
              <a:t>A frontier of tiles to be created for the agent to reference</a:t>
            </a:r>
            <a:endParaRPr/>
          </a:p>
          <a:p>
            <a:pPr indent="-342900" lvl="0" marL="457200" rtl="0" algn="l">
              <a:spcBef>
                <a:spcPts val="0"/>
              </a:spcBef>
              <a:spcAft>
                <a:spcPts val="0"/>
              </a:spcAft>
              <a:buSzPts val="1800"/>
              <a:buChar char="●"/>
            </a:pPr>
            <a:r>
              <a:rPr lang="en"/>
              <a:t>For each tile on the frontier the agent must be able to see how many mines its revealed neighbors border</a:t>
            </a:r>
            <a:endParaRPr/>
          </a:p>
          <a:p>
            <a:pPr indent="-342900" lvl="0" marL="457200" rtl="0" algn="l">
              <a:spcBef>
                <a:spcPts val="0"/>
              </a:spcBef>
              <a:spcAft>
                <a:spcPts val="0"/>
              </a:spcAft>
              <a:buSzPts val="1800"/>
              <a:buChar char="●"/>
            </a:pPr>
            <a:r>
              <a:rPr lang="en"/>
              <a:t>A function to generate all possible configurations of mine locations in the frontier</a:t>
            </a:r>
            <a:endParaRPr/>
          </a:p>
          <a:p>
            <a:pPr indent="-342900" lvl="0" marL="457200" rtl="0" algn="l">
              <a:spcBef>
                <a:spcPts val="0"/>
              </a:spcBef>
              <a:spcAft>
                <a:spcPts val="0"/>
              </a:spcAft>
              <a:buSzPts val="1800"/>
              <a:buChar char="●"/>
            </a:pPr>
            <a:r>
              <a:rPr lang="en"/>
              <a:t>The probability of a frontier tile being a mine is the ratio of models in which a given square is a mine divided by the total number of consistent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 Satisfaction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CheckConsistency() function is called when determining probabilities to ensure that a given assignment of Mine versus not Mine to a cell does not result in an unsatisfiable configuration, such as a square having a number of adjacent mines that is greater than its allowed number.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1" name="Google Shape;101;p20"/>
          <p:cNvSpPr txBox="1"/>
          <p:nvPr>
            <p:ph idx="1" type="body"/>
          </p:nvPr>
        </p:nvSpPr>
        <p:spPr>
          <a:xfrm>
            <a:off x="311700" y="1152475"/>
            <a:ext cx="8520600" cy="1841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50"/>
              <a:t>Our model was able to run through 50 implementations with an initial success rate of 52.0%</a:t>
            </a:r>
            <a:endParaRPr sz="2850"/>
          </a:p>
          <a:p>
            <a:pPr indent="0" lvl="0" marL="0" rtl="0" algn="l">
              <a:spcBef>
                <a:spcPts val="1200"/>
              </a:spcBef>
              <a:spcAft>
                <a:spcPts val="0"/>
              </a:spcAft>
              <a:buNone/>
            </a:pPr>
            <a:r>
              <a:rPr lang="en" sz="2850"/>
              <a:t>Each game played took an average of 37.74 seconds. Unsuccessful runs took 61.76 on average, with the Successful runs averaging 15.58 seconds.</a:t>
            </a:r>
            <a:endParaRPr sz="2850"/>
          </a:p>
          <a:p>
            <a:pPr indent="0" lvl="0" marL="0" rtl="0" algn="l">
              <a:spcBef>
                <a:spcPts val="1200"/>
              </a:spcBef>
              <a:spcAft>
                <a:spcPts val="1200"/>
              </a:spcAft>
              <a:buNone/>
            </a:pPr>
            <a:r>
              <a:t/>
            </a:r>
            <a:endParaRPr sz="2850"/>
          </a:p>
        </p:txBody>
      </p:sp>
      <p:pic>
        <p:nvPicPr>
          <p:cNvPr id="102" name="Google Shape;102;p20" title="Chart"/>
          <p:cNvPicPr preferRelativeResize="0"/>
          <p:nvPr/>
        </p:nvPicPr>
        <p:blipFill>
          <a:blip r:embed="rId3">
            <a:alphaModFix/>
          </a:blip>
          <a:stretch>
            <a:fillRect/>
          </a:stretch>
        </p:blipFill>
        <p:spPr>
          <a:xfrm>
            <a:off x="381200" y="2687875"/>
            <a:ext cx="3581325" cy="2214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08" name="Google Shape;108;p21"/>
          <p:cNvSpPr txBox="1"/>
          <p:nvPr>
            <p:ph idx="1" type="body"/>
          </p:nvPr>
        </p:nvSpPr>
        <p:spPr>
          <a:xfrm>
            <a:off x="311700" y="1152475"/>
            <a:ext cx="8520600" cy="1841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850"/>
              <a:t>Many of the False results are due to existing outside of our time threshold of 60 seconds. Adjusting the results to stay within the scope of our test model, we get a new average time of 12.89 seconds, with the True average at 15.58 seconds and the  False average at 5.89 seconds. </a:t>
            </a:r>
            <a:endParaRPr sz="2850"/>
          </a:p>
          <a:p>
            <a:pPr indent="0" lvl="0" marL="0" rtl="0" algn="l">
              <a:spcBef>
                <a:spcPts val="1200"/>
              </a:spcBef>
              <a:spcAft>
                <a:spcPts val="1200"/>
              </a:spcAft>
              <a:buNone/>
            </a:pPr>
            <a:r>
              <a:t/>
            </a:r>
            <a:endParaRPr sz="2850"/>
          </a:p>
        </p:txBody>
      </p:sp>
      <p:pic>
        <p:nvPicPr>
          <p:cNvPr id="109" name="Google Shape;109;p21" title="Chart"/>
          <p:cNvPicPr preferRelativeResize="0"/>
          <p:nvPr/>
        </p:nvPicPr>
        <p:blipFill>
          <a:blip r:embed="rId3">
            <a:alphaModFix/>
          </a:blip>
          <a:stretch>
            <a:fillRect/>
          </a:stretch>
        </p:blipFill>
        <p:spPr>
          <a:xfrm>
            <a:off x="5570825" y="2904500"/>
            <a:ext cx="3261474" cy="2016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