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93" r:id="rId2"/>
  </p:sldIdLst>
  <p:sldSz cx="36576000" cy="27432000"/>
  <p:notesSz cx="6858000" cy="9144000"/>
  <p:defaultTextStyle>
    <a:defPPr>
      <a:defRPr lang="en-US"/>
    </a:defPPr>
    <a:lvl1pPr marL="0" algn="l" defTabSz="1976290" rtl="0" eaLnBrk="1" latinLnBrk="0" hangingPunct="1">
      <a:defRPr sz="7800" kern="1200">
        <a:solidFill>
          <a:schemeClr val="tx1"/>
        </a:solidFill>
        <a:latin typeface="+mn-lt"/>
        <a:ea typeface="+mn-ea"/>
        <a:cs typeface="+mn-cs"/>
      </a:defRPr>
    </a:lvl1pPr>
    <a:lvl2pPr marL="1976290" algn="l" defTabSz="1976290" rtl="0" eaLnBrk="1" latinLnBrk="0" hangingPunct="1">
      <a:defRPr sz="7800" kern="1200">
        <a:solidFill>
          <a:schemeClr val="tx1"/>
        </a:solidFill>
        <a:latin typeface="+mn-lt"/>
        <a:ea typeface="+mn-ea"/>
        <a:cs typeface="+mn-cs"/>
      </a:defRPr>
    </a:lvl2pPr>
    <a:lvl3pPr marL="3952584" algn="l" defTabSz="1976290" rtl="0" eaLnBrk="1" latinLnBrk="0" hangingPunct="1">
      <a:defRPr sz="7800" kern="1200">
        <a:solidFill>
          <a:schemeClr val="tx1"/>
        </a:solidFill>
        <a:latin typeface="+mn-lt"/>
        <a:ea typeface="+mn-ea"/>
        <a:cs typeface="+mn-cs"/>
      </a:defRPr>
    </a:lvl3pPr>
    <a:lvl4pPr marL="5928873" algn="l" defTabSz="1976290" rtl="0" eaLnBrk="1" latinLnBrk="0" hangingPunct="1">
      <a:defRPr sz="7800" kern="1200">
        <a:solidFill>
          <a:schemeClr val="tx1"/>
        </a:solidFill>
        <a:latin typeface="+mn-lt"/>
        <a:ea typeface="+mn-ea"/>
        <a:cs typeface="+mn-cs"/>
      </a:defRPr>
    </a:lvl4pPr>
    <a:lvl5pPr marL="7905168" algn="l" defTabSz="1976290" rtl="0" eaLnBrk="1" latinLnBrk="0" hangingPunct="1">
      <a:defRPr sz="7800" kern="1200">
        <a:solidFill>
          <a:schemeClr val="tx1"/>
        </a:solidFill>
        <a:latin typeface="+mn-lt"/>
        <a:ea typeface="+mn-ea"/>
        <a:cs typeface="+mn-cs"/>
      </a:defRPr>
    </a:lvl5pPr>
    <a:lvl6pPr marL="9881458" algn="l" defTabSz="1976290" rtl="0" eaLnBrk="1" latinLnBrk="0" hangingPunct="1">
      <a:defRPr sz="7800" kern="1200">
        <a:solidFill>
          <a:schemeClr val="tx1"/>
        </a:solidFill>
        <a:latin typeface="+mn-lt"/>
        <a:ea typeface="+mn-ea"/>
        <a:cs typeface="+mn-cs"/>
      </a:defRPr>
    </a:lvl6pPr>
    <a:lvl7pPr marL="11857751" algn="l" defTabSz="1976290" rtl="0" eaLnBrk="1" latinLnBrk="0" hangingPunct="1">
      <a:defRPr sz="7800" kern="1200">
        <a:solidFill>
          <a:schemeClr val="tx1"/>
        </a:solidFill>
        <a:latin typeface="+mn-lt"/>
        <a:ea typeface="+mn-ea"/>
        <a:cs typeface="+mn-cs"/>
      </a:defRPr>
    </a:lvl7pPr>
    <a:lvl8pPr marL="13834042" algn="l" defTabSz="1976290" rtl="0" eaLnBrk="1" latinLnBrk="0" hangingPunct="1">
      <a:defRPr sz="7800" kern="1200">
        <a:solidFill>
          <a:schemeClr val="tx1"/>
        </a:solidFill>
        <a:latin typeface="+mn-lt"/>
        <a:ea typeface="+mn-ea"/>
        <a:cs typeface="+mn-cs"/>
      </a:defRPr>
    </a:lvl8pPr>
    <a:lvl9pPr marL="15810332" algn="l" defTabSz="1976290" rtl="0" eaLnBrk="1" latinLnBrk="0" hangingPunct="1">
      <a:defRPr sz="7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8990" userDrawn="1">
          <p15:clr>
            <a:srgbClr val="A4A3A4"/>
          </p15:clr>
        </p15:guide>
        <p15:guide id="2" orient="horz" pos="3826" userDrawn="1">
          <p15:clr>
            <a:srgbClr val="A4A3A4"/>
          </p15:clr>
        </p15:guide>
        <p15:guide id="3" pos="25875" userDrawn="1">
          <p15:clr>
            <a:srgbClr val="A4A3A4"/>
          </p15:clr>
        </p15:guide>
        <p15:guide id="4" pos="62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4313"/>
    <a:srgbClr val="464549"/>
    <a:srgbClr val="537C33"/>
    <a:srgbClr val="C41E2F"/>
    <a:srgbClr val="3976BE"/>
    <a:srgbClr val="C71C2C"/>
    <a:srgbClr val="357493"/>
    <a:srgbClr val="90A69E"/>
    <a:srgbClr val="C1AF8D"/>
    <a:srgbClr val="BE4B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9401" autoAdjust="0"/>
    <p:restoredTop sz="93814" autoAdjust="0"/>
  </p:normalViewPr>
  <p:slideViewPr>
    <p:cSldViewPr snapToGrid="0" snapToObjects="1" showGuides="1">
      <p:cViewPr>
        <p:scale>
          <a:sx n="55" d="100"/>
          <a:sy n="55" d="100"/>
        </p:scale>
        <p:origin x="-1832" y="-144"/>
      </p:cViewPr>
      <p:guideLst>
        <p:guide orient="horz" pos="16756"/>
        <p:guide orient="horz" pos="3376"/>
        <p:guide pos="22500"/>
        <p:guide pos="54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8521708"/>
            <a:ext cx="31089600" cy="58800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5544800"/>
            <a:ext cx="25603200" cy="7010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8900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7800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6700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75600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9450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13401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32301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51201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08D0C-1E73-0A4F-82D9-254A22936925}" type="datetimeFigureOut">
              <a:rPr lang="en-US" smtClean="0"/>
              <a:pPr/>
              <a:t>1/11/17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07336-9B73-7942-B20F-D3B584F9953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489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08D0C-1E73-0A4F-82D9-254A22936925}" type="datetimeFigureOut">
              <a:rPr lang="en-US" smtClean="0"/>
              <a:pPr/>
              <a:t>1/11/17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07336-9B73-7942-B20F-D3B584F9953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66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2588000" y="5861060"/>
            <a:ext cx="41148000" cy="1248282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0" y="5861060"/>
            <a:ext cx="122834400" cy="1248282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08D0C-1E73-0A4F-82D9-254A22936925}" type="datetimeFigureOut">
              <a:rPr lang="en-US" smtClean="0"/>
              <a:pPr/>
              <a:t>1/11/17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07336-9B73-7942-B20F-D3B584F9953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34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08D0C-1E73-0A4F-82D9-254A22936925}" type="datetimeFigureOut">
              <a:rPr lang="en-US" smtClean="0"/>
              <a:pPr/>
              <a:t>1/11/17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07336-9B73-7942-B20F-D3B584F9953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994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9251" y="17627602"/>
            <a:ext cx="31089600" cy="5448300"/>
          </a:xfrm>
        </p:spPr>
        <p:txBody>
          <a:bodyPr anchor="t"/>
          <a:lstStyle>
            <a:lvl1pPr algn="l">
              <a:defRPr sz="166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89251" y="11626861"/>
            <a:ext cx="31089600" cy="6000747"/>
          </a:xfrm>
        </p:spPr>
        <p:txBody>
          <a:bodyPr anchor="b"/>
          <a:lstStyle>
            <a:lvl1pPr marL="0" indent="0">
              <a:buNone/>
              <a:defRPr sz="8300">
                <a:solidFill>
                  <a:schemeClr val="tx1">
                    <a:tint val="75000"/>
                  </a:schemeClr>
                </a:solidFill>
              </a:defRPr>
            </a:lvl1pPr>
            <a:lvl2pPr marL="1890016" indent="0">
              <a:buNone/>
              <a:defRPr sz="7500">
                <a:solidFill>
                  <a:schemeClr val="tx1">
                    <a:tint val="75000"/>
                  </a:schemeClr>
                </a:solidFill>
              </a:defRPr>
            </a:lvl2pPr>
            <a:lvl3pPr marL="3780037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3pPr>
            <a:lvl4pPr marL="5670052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4pPr>
            <a:lvl5pPr marL="7560073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5pPr>
            <a:lvl6pPr marL="9450090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6pPr>
            <a:lvl7pPr marL="11340109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7pPr>
            <a:lvl8pPr marL="13230125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8pPr>
            <a:lvl9pPr marL="15120142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08D0C-1E73-0A4F-82D9-254A22936925}" type="datetimeFigureOut">
              <a:rPr lang="en-US" smtClean="0"/>
              <a:pPr/>
              <a:t>1/11/17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07336-9B73-7942-B20F-D3B584F9953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461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0" y="34137602"/>
            <a:ext cx="81991200" cy="96551752"/>
          </a:xfrm>
        </p:spPr>
        <p:txBody>
          <a:bodyPr/>
          <a:lstStyle>
            <a:lvl1pPr>
              <a:defRPr sz="11600"/>
            </a:lvl1pPr>
            <a:lvl2pPr>
              <a:defRPr sz="9900"/>
            </a:lvl2pPr>
            <a:lvl3pPr>
              <a:defRPr sz="8300"/>
            </a:lvl3pPr>
            <a:lvl4pPr>
              <a:defRPr sz="7500"/>
            </a:lvl4pPr>
            <a:lvl5pPr>
              <a:defRPr sz="7500"/>
            </a:lvl5pPr>
            <a:lvl6pPr>
              <a:defRPr sz="7500"/>
            </a:lvl6pPr>
            <a:lvl7pPr>
              <a:defRPr sz="7500"/>
            </a:lvl7pPr>
            <a:lvl8pPr>
              <a:defRPr sz="7500"/>
            </a:lvl8pPr>
            <a:lvl9pPr>
              <a:defRPr sz="7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744800" y="34137602"/>
            <a:ext cx="81991200" cy="96551752"/>
          </a:xfrm>
        </p:spPr>
        <p:txBody>
          <a:bodyPr/>
          <a:lstStyle>
            <a:lvl1pPr>
              <a:defRPr sz="11600"/>
            </a:lvl1pPr>
            <a:lvl2pPr>
              <a:defRPr sz="9900"/>
            </a:lvl2pPr>
            <a:lvl3pPr>
              <a:defRPr sz="8300"/>
            </a:lvl3pPr>
            <a:lvl4pPr>
              <a:defRPr sz="7500"/>
            </a:lvl4pPr>
            <a:lvl5pPr>
              <a:defRPr sz="7500"/>
            </a:lvl5pPr>
            <a:lvl6pPr>
              <a:defRPr sz="7500"/>
            </a:lvl6pPr>
            <a:lvl7pPr>
              <a:defRPr sz="7500"/>
            </a:lvl7pPr>
            <a:lvl8pPr>
              <a:defRPr sz="7500"/>
            </a:lvl8pPr>
            <a:lvl9pPr>
              <a:defRPr sz="7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08D0C-1E73-0A4F-82D9-254A22936925}" type="datetimeFigureOut">
              <a:rPr lang="en-US" smtClean="0"/>
              <a:pPr/>
              <a:t>1/11/17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07336-9B73-7942-B20F-D3B584F9953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651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098552"/>
            <a:ext cx="32918400" cy="4572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4" y="6140452"/>
            <a:ext cx="16160751" cy="2559048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90016" indent="0">
              <a:buNone/>
              <a:defRPr sz="8300" b="1"/>
            </a:lvl2pPr>
            <a:lvl3pPr marL="3780037" indent="0">
              <a:buNone/>
              <a:defRPr sz="7500" b="1"/>
            </a:lvl3pPr>
            <a:lvl4pPr marL="5670052" indent="0">
              <a:buNone/>
              <a:defRPr sz="6600" b="1"/>
            </a:lvl4pPr>
            <a:lvl5pPr marL="7560073" indent="0">
              <a:buNone/>
              <a:defRPr sz="6600" b="1"/>
            </a:lvl5pPr>
            <a:lvl6pPr marL="9450090" indent="0">
              <a:buNone/>
              <a:defRPr sz="6600" b="1"/>
            </a:lvl6pPr>
            <a:lvl7pPr marL="11340109" indent="0">
              <a:buNone/>
              <a:defRPr sz="6600" b="1"/>
            </a:lvl7pPr>
            <a:lvl8pPr marL="13230125" indent="0">
              <a:buNone/>
              <a:defRPr sz="6600" b="1"/>
            </a:lvl8pPr>
            <a:lvl9pPr marL="15120142" indent="0">
              <a:buNone/>
              <a:defRPr sz="6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8804" y="8699500"/>
            <a:ext cx="16160751" cy="15805152"/>
          </a:xfrm>
        </p:spPr>
        <p:txBody>
          <a:bodyPr/>
          <a:lstStyle>
            <a:lvl1pPr>
              <a:defRPr sz="9900"/>
            </a:lvl1pPr>
            <a:lvl2pPr>
              <a:defRPr sz="8300"/>
            </a:lvl2pPr>
            <a:lvl3pPr>
              <a:defRPr sz="7500"/>
            </a:lvl3pPr>
            <a:lvl4pPr>
              <a:defRPr sz="6600"/>
            </a:lvl4pPr>
            <a:lvl5pPr>
              <a:defRPr sz="6600"/>
            </a:lvl5pPr>
            <a:lvl6pPr>
              <a:defRPr sz="6600"/>
            </a:lvl6pPr>
            <a:lvl7pPr>
              <a:defRPr sz="6600"/>
            </a:lvl7pPr>
            <a:lvl8pPr>
              <a:defRPr sz="6600"/>
            </a:lvl8pPr>
            <a:lvl9pPr>
              <a:defRPr sz="6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80108" y="6140452"/>
            <a:ext cx="16167100" cy="2559048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90016" indent="0">
              <a:buNone/>
              <a:defRPr sz="8300" b="1"/>
            </a:lvl2pPr>
            <a:lvl3pPr marL="3780037" indent="0">
              <a:buNone/>
              <a:defRPr sz="7500" b="1"/>
            </a:lvl3pPr>
            <a:lvl4pPr marL="5670052" indent="0">
              <a:buNone/>
              <a:defRPr sz="6600" b="1"/>
            </a:lvl4pPr>
            <a:lvl5pPr marL="7560073" indent="0">
              <a:buNone/>
              <a:defRPr sz="6600" b="1"/>
            </a:lvl5pPr>
            <a:lvl6pPr marL="9450090" indent="0">
              <a:buNone/>
              <a:defRPr sz="6600" b="1"/>
            </a:lvl6pPr>
            <a:lvl7pPr marL="11340109" indent="0">
              <a:buNone/>
              <a:defRPr sz="6600" b="1"/>
            </a:lvl7pPr>
            <a:lvl8pPr marL="13230125" indent="0">
              <a:buNone/>
              <a:defRPr sz="6600" b="1"/>
            </a:lvl8pPr>
            <a:lvl9pPr marL="15120142" indent="0">
              <a:buNone/>
              <a:defRPr sz="6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80108" y="8699500"/>
            <a:ext cx="16167100" cy="15805152"/>
          </a:xfrm>
        </p:spPr>
        <p:txBody>
          <a:bodyPr/>
          <a:lstStyle>
            <a:lvl1pPr>
              <a:defRPr sz="9900"/>
            </a:lvl1pPr>
            <a:lvl2pPr>
              <a:defRPr sz="8300"/>
            </a:lvl2pPr>
            <a:lvl3pPr>
              <a:defRPr sz="7500"/>
            </a:lvl3pPr>
            <a:lvl4pPr>
              <a:defRPr sz="6600"/>
            </a:lvl4pPr>
            <a:lvl5pPr>
              <a:defRPr sz="6600"/>
            </a:lvl5pPr>
            <a:lvl6pPr>
              <a:defRPr sz="6600"/>
            </a:lvl6pPr>
            <a:lvl7pPr>
              <a:defRPr sz="6600"/>
            </a:lvl7pPr>
            <a:lvl8pPr>
              <a:defRPr sz="6600"/>
            </a:lvl8pPr>
            <a:lvl9pPr>
              <a:defRPr sz="6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08D0C-1E73-0A4F-82D9-254A22936925}" type="datetimeFigureOut">
              <a:rPr lang="en-US" smtClean="0"/>
              <a:pPr/>
              <a:t>1/11/17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07336-9B73-7942-B20F-D3B584F9953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190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08D0C-1E73-0A4F-82D9-254A22936925}" type="datetimeFigureOut">
              <a:rPr lang="en-US" smtClean="0"/>
              <a:pPr/>
              <a:t>1/11/17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07336-9B73-7942-B20F-D3B584F9953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865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08D0C-1E73-0A4F-82D9-254A22936925}" type="datetimeFigureOut">
              <a:rPr lang="en-US" smtClean="0"/>
              <a:pPr/>
              <a:t>1/11/17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07336-9B73-7942-B20F-D3B584F9953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542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8" y="1092201"/>
            <a:ext cx="12033251" cy="4648200"/>
          </a:xfrm>
        </p:spPr>
        <p:txBody>
          <a:bodyPr anchor="b"/>
          <a:lstStyle>
            <a:lvl1pPr algn="l">
              <a:defRPr sz="83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00200" y="1092208"/>
            <a:ext cx="20447000" cy="23412453"/>
          </a:xfrm>
        </p:spPr>
        <p:txBody>
          <a:bodyPr/>
          <a:lstStyle>
            <a:lvl1pPr>
              <a:defRPr sz="13300"/>
            </a:lvl1pPr>
            <a:lvl2pPr>
              <a:defRPr sz="11600"/>
            </a:lvl2pPr>
            <a:lvl3pPr>
              <a:defRPr sz="9900"/>
            </a:lvl3pPr>
            <a:lvl4pPr>
              <a:defRPr sz="8300"/>
            </a:lvl4pPr>
            <a:lvl5pPr>
              <a:defRPr sz="8300"/>
            </a:lvl5pPr>
            <a:lvl6pPr>
              <a:defRPr sz="8300"/>
            </a:lvl6pPr>
            <a:lvl7pPr>
              <a:defRPr sz="8300"/>
            </a:lvl7pPr>
            <a:lvl8pPr>
              <a:defRPr sz="8300"/>
            </a:lvl8pPr>
            <a:lvl9pPr>
              <a:defRPr sz="8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8" y="5740408"/>
            <a:ext cx="12033251" cy="18764253"/>
          </a:xfrm>
        </p:spPr>
        <p:txBody>
          <a:bodyPr/>
          <a:lstStyle>
            <a:lvl1pPr marL="0" indent="0">
              <a:buNone/>
              <a:defRPr sz="5800"/>
            </a:lvl1pPr>
            <a:lvl2pPr marL="1890016" indent="0">
              <a:buNone/>
              <a:defRPr sz="5000"/>
            </a:lvl2pPr>
            <a:lvl3pPr marL="3780037" indent="0">
              <a:buNone/>
              <a:defRPr sz="4100"/>
            </a:lvl3pPr>
            <a:lvl4pPr marL="5670052" indent="0">
              <a:buNone/>
              <a:defRPr sz="3700"/>
            </a:lvl4pPr>
            <a:lvl5pPr marL="7560073" indent="0">
              <a:buNone/>
              <a:defRPr sz="3700"/>
            </a:lvl5pPr>
            <a:lvl6pPr marL="9450090" indent="0">
              <a:buNone/>
              <a:defRPr sz="3700"/>
            </a:lvl6pPr>
            <a:lvl7pPr marL="11340109" indent="0">
              <a:buNone/>
              <a:defRPr sz="3700"/>
            </a:lvl7pPr>
            <a:lvl8pPr marL="13230125" indent="0">
              <a:buNone/>
              <a:defRPr sz="3700"/>
            </a:lvl8pPr>
            <a:lvl9pPr marL="15120142" indent="0">
              <a:buNone/>
              <a:defRPr sz="3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08D0C-1E73-0A4F-82D9-254A22936925}" type="datetimeFigureOut">
              <a:rPr lang="en-US" smtClean="0"/>
              <a:pPr/>
              <a:t>1/11/17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07336-9B73-7942-B20F-D3B584F9953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924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69151" y="19202400"/>
            <a:ext cx="21945600" cy="2266953"/>
          </a:xfrm>
        </p:spPr>
        <p:txBody>
          <a:bodyPr anchor="b"/>
          <a:lstStyle>
            <a:lvl1pPr algn="l">
              <a:defRPr sz="83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69151" y="2451099"/>
            <a:ext cx="21945600" cy="16459200"/>
          </a:xfrm>
        </p:spPr>
        <p:txBody>
          <a:bodyPr/>
          <a:lstStyle>
            <a:lvl1pPr marL="0" indent="0">
              <a:buNone/>
              <a:defRPr sz="13300"/>
            </a:lvl1pPr>
            <a:lvl2pPr marL="1890016" indent="0">
              <a:buNone/>
              <a:defRPr sz="11600"/>
            </a:lvl2pPr>
            <a:lvl3pPr marL="3780037" indent="0">
              <a:buNone/>
              <a:defRPr sz="9900"/>
            </a:lvl3pPr>
            <a:lvl4pPr marL="5670052" indent="0">
              <a:buNone/>
              <a:defRPr sz="8300"/>
            </a:lvl4pPr>
            <a:lvl5pPr marL="7560073" indent="0">
              <a:buNone/>
              <a:defRPr sz="8300"/>
            </a:lvl5pPr>
            <a:lvl6pPr marL="9450090" indent="0">
              <a:buNone/>
              <a:defRPr sz="8300"/>
            </a:lvl6pPr>
            <a:lvl7pPr marL="11340109" indent="0">
              <a:buNone/>
              <a:defRPr sz="8300"/>
            </a:lvl7pPr>
            <a:lvl8pPr marL="13230125" indent="0">
              <a:buNone/>
              <a:defRPr sz="8300"/>
            </a:lvl8pPr>
            <a:lvl9pPr marL="15120142" indent="0">
              <a:buNone/>
              <a:defRPr sz="83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9151" y="21469353"/>
            <a:ext cx="21945600" cy="3219447"/>
          </a:xfrm>
        </p:spPr>
        <p:txBody>
          <a:bodyPr/>
          <a:lstStyle>
            <a:lvl1pPr marL="0" indent="0">
              <a:buNone/>
              <a:defRPr sz="5800"/>
            </a:lvl1pPr>
            <a:lvl2pPr marL="1890016" indent="0">
              <a:buNone/>
              <a:defRPr sz="5000"/>
            </a:lvl2pPr>
            <a:lvl3pPr marL="3780037" indent="0">
              <a:buNone/>
              <a:defRPr sz="4100"/>
            </a:lvl3pPr>
            <a:lvl4pPr marL="5670052" indent="0">
              <a:buNone/>
              <a:defRPr sz="3700"/>
            </a:lvl4pPr>
            <a:lvl5pPr marL="7560073" indent="0">
              <a:buNone/>
              <a:defRPr sz="3700"/>
            </a:lvl5pPr>
            <a:lvl6pPr marL="9450090" indent="0">
              <a:buNone/>
              <a:defRPr sz="3700"/>
            </a:lvl6pPr>
            <a:lvl7pPr marL="11340109" indent="0">
              <a:buNone/>
              <a:defRPr sz="3700"/>
            </a:lvl7pPr>
            <a:lvl8pPr marL="13230125" indent="0">
              <a:buNone/>
              <a:defRPr sz="3700"/>
            </a:lvl8pPr>
            <a:lvl9pPr marL="15120142" indent="0">
              <a:buNone/>
              <a:defRPr sz="3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08D0C-1E73-0A4F-82D9-254A22936925}" type="datetimeFigureOut">
              <a:rPr lang="en-US" smtClean="0"/>
              <a:pPr/>
              <a:t>1/11/17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07336-9B73-7942-B20F-D3B584F9953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31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28800" y="1098552"/>
            <a:ext cx="32918400" cy="4572000"/>
          </a:xfrm>
          <a:prstGeom prst="rect">
            <a:avLst/>
          </a:prstGeom>
        </p:spPr>
        <p:txBody>
          <a:bodyPr vert="horz" lIns="444709" tIns="222355" rIns="444709" bIns="222355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0" y="6400809"/>
            <a:ext cx="32918400" cy="18103852"/>
          </a:xfrm>
          <a:prstGeom prst="rect">
            <a:avLst/>
          </a:prstGeom>
        </p:spPr>
        <p:txBody>
          <a:bodyPr vert="horz" lIns="444709" tIns="222355" rIns="444709" bIns="222355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28800" y="25425409"/>
            <a:ext cx="8534400" cy="1460499"/>
          </a:xfrm>
          <a:prstGeom prst="rect">
            <a:avLst/>
          </a:prstGeom>
        </p:spPr>
        <p:txBody>
          <a:bodyPr vert="horz" lIns="444709" tIns="222355" rIns="444709" bIns="222355" rtlCol="0" anchor="ctr"/>
          <a:lstStyle>
            <a:lvl1pPr algn="l">
              <a:defRPr sz="5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B08D0C-1E73-0A4F-82D9-254A22936925}" type="datetimeFigureOut">
              <a:rPr lang="en-US" smtClean="0"/>
              <a:pPr/>
              <a:t>1/11/17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496800" y="25425409"/>
            <a:ext cx="11582400" cy="1460499"/>
          </a:xfrm>
          <a:prstGeom prst="rect">
            <a:avLst/>
          </a:prstGeom>
        </p:spPr>
        <p:txBody>
          <a:bodyPr vert="horz" lIns="444709" tIns="222355" rIns="444709" bIns="222355" rtlCol="0" anchor="ctr"/>
          <a:lstStyle>
            <a:lvl1pPr algn="ctr">
              <a:defRPr sz="5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6212800" y="25425409"/>
            <a:ext cx="8534400" cy="1460499"/>
          </a:xfrm>
          <a:prstGeom prst="rect">
            <a:avLst/>
          </a:prstGeom>
        </p:spPr>
        <p:txBody>
          <a:bodyPr vert="horz" lIns="444709" tIns="222355" rIns="444709" bIns="222355" rtlCol="0" anchor="ctr"/>
          <a:lstStyle>
            <a:lvl1pPr algn="r">
              <a:defRPr sz="5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A07336-9B73-7942-B20F-D3B584F9953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971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890016" rtl="0" eaLnBrk="1" latinLnBrk="0" hangingPunct="1">
        <a:spcBef>
          <a:spcPct val="0"/>
        </a:spcBef>
        <a:buNone/>
        <a:defRPr sz="18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17513" indent="-1417513" algn="l" defTabSz="1890016" rtl="0" eaLnBrk="1" latinLnBrk="0" hangingPunct="1">
        <a:spcBef>
          <a:spcPct val="20000"/>
        </a:spcBef>
        <a:buFont typeface="Arial"/>
        <a:buChar char="•"/>
        <a:defRPr sz="13300" kern="1200">
          <a:solidFill>
            <a:schemeClr val="tx1"/>
          </a:solidFill>
          <a:latin typeface="+mn-lt"/>
          <a:ea typeface="+mn-ea"/>
          <a:cs typeface="+mn-cs"/>
        </a:defRPr>
      </a:lvl1pPr>
      <a:lvl2pPr marL="3071280" indent="-1181259" algn="l" defTabSz="1890016" rtl="0" eaLnBrk="1" latinLnBrk="0" hangingPunct="1">
        <a:spcBef>
          <a:spcPct val="20000"/>
        </a:spcBef>
        <a:buFont typeface="Arial"/>
        <a:buChar char="–"/>
        <a:defRPr sz="11600" kern="1200">
          <a:solidFill>
            <a:schemeClr val="tx1"/>
          </a:solidFill>
          <a:latin typeface="+mn-lt"/>
          <a:ea typeface="+mn-ea"/>
          <a:cs typeface="+mn-cs"/>
        </a:defRPr>
      </a:lvl2pPr>
      <a:lvl3pPr marL="4725044" indent="-945008" algn="l" defTabSz="1890016" rtl="0" eaLnBrk="1" latinLnBrk="0" hangingPunct="1">
        <a:spcBef>
          <a:spcPct val="20000"/>
        </a:spcBef>
        <a:buFont typeface="Arial"/>
        <a:buChar char="•"/>
        <a:defRPr sz="9900" kern="1200">
          <a:solidFill>
            <a:schemeClr val="tx1"/>
          </a:solidFill>
          <a:latin typeface="+mn-lt"/>
          <a:ea typeface="+mn-ea"/>
          <a:cs typeface="+mn-cs"/>
        </a:defRPr>
      </a:lvl3pPr>
      <a:lvl4pPr marL="6615065" indent="-945008" algn="l" defTabSz="1890016" rtl="0" eaLnBrk="1" latinLnBrk="0" hangingPunct="1">
        <a:spcBef>
          <a:spcPct val="20000"/>
        </a:spcBef>
        <a:buFont typeface="Arial"/>
        <a:buChar char="–"/>
        <a:defRPr sz="8300" kern="1200">
          <a:solidFill>
            <a:schemeClr val="tx1"/>
          </a:solidFill>
          <a:latin typeface="+mn-lt"/>
          <a:ea typeface="+mn-ea"/>
          <a:cs typeface="+mn-cs"/>
        </a:defRPr>
      </a:lvl4pPr>
      <a:lvl5pPr marL="8505081" indent="-945008" algn="l" defTabSz="1890016" rtl="0" eaLnBrk="1" latinLnBrk="0" hangingPunct="1">
        <a:spcBef>
          <a:spcPct val="20000"/>
        </a:spcBef>
        <a:buFont typeface="Arial"/>
        <a:buChar char="»"/>
        <a:defRPr sz="8300" kern="1200">
          <a:solidFill>
            <a:schemeClr val="tx1"/>
          </a:solidFill>
          <a:latin typeface="+mn-lt"/>
          <a:ea typeface="+mn-ea"/>
          <a:cs typeface="+mn-cs"/>
        </a:defRPr>
      </a:lvl5pPr>
      <a:lvl6pPr marL="10395097" indent="-945008" algn="l" defTabSz="1890016" rtl="0" eaLnBrk="1" latinLnBrk="0" hangingPunct="1">
        <a:spcBef>
          <a:spcPct val="20000"/>
        </a:spcBef>
        <a:buFont typeface="Arial"/>
        <a:buChar char="•"/>
        <a:defRPr sz="8300" kern="1200">
          <a:solidFill>
            <a:schemeClr val="tx1"/>
          </a:solidFill>
          <a:latin typeface="+mn-lt"/>
          <a:ea typeface="+mn-ea"/>
          <a:cs typeface="+mn-cs"/>
        </a:defRPr>
      </a:lvl6pPr>
      <a:lvl7pPr marL="12285117" indent="-945008" algn="l" defTabSz="1890016" rtl="0" eaLnBrk="1" latinLnBrk="0" hangingPunct="1">
        <a:spcBef>
          <a:spcPct val="20000"/>
        </a:spcBef>
        <a:buFont typeface="Arial"/>
        <a:buChar char="•"/>
        <a:defRPr sz="8300" kern="1200">
          <a:solidFill>
            <a:schemeClr val="tx1"/>
          </a:solidFill>
          <a:latin typeface="+mn-lt"/>
          <a:ea typeface="+mn-ea"/>
          <a:cs typeface="+mn-cs"/>
        </a:defRPr>
      </a:lvl7pPr>
      <a:lvl8pPr marL="14175133" indent="-945008" algn="l" defTabSz="1890016" rtl="0" eaLnBrk="1" latinLnBrk="0" hangingPunct="1">
        <a:spcBef>
          <a:spcPct val="20000"/>
        </a:spcBef>
        <a:buFont typeface="Arial"/>
        <a:buChar char="•"/>
        <a:defRPr sz="8300" kern="1200">
          <a:solidFill>
            <a:schemeClr val="tx1"/>
          </a:solidFill>
          <a:latin typeface="+mn-lt"/>
          <a:ea typeface="+mn-ea"/>
          <a:cs typeface="+mn-cs"/>
        </a:defRPr>
      </a:lvl8pPr>
      <a:lvl9pPr marL="16065150" indent="-945008" algn="l" defTabSz="1890016" rtl="0" eaLnBrk="1" latinLnBrk="0" hangingPunct="1">
        <a:spcBef>
          <a:spcPct val="20000"/>
        </a:spcBef>
        <a:buFont typeface="Arial"/>
        <a:buChar char="•"/>
        <a:defRPr sz="8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90016" rtl="0" eaLnBrk="1" latinLnBrk="0" hangingPunct="1">
        <a:defRPr sz="7500" kern="1200">
          <a:solidFill>
            <a:schemeClr val="tx1"/>
          </a:solidFill>
          <a:latin typeface="+mn-lt"/>
          <a:ea typeface="+mn-ea"/>
          <a:cs typeface="+mn-cs"/>
        </a:defRPr>
      </a:lvl1pPr>
      <a:lvl2pPr marL="1890016" algn="l" defTabSz="1890016" rtl="0" eaLnBrk="1" latinLnBrk="0" hangingPunct="1">
        <a:defRPr sz="7500" kern="1200">
          <a:solidFill>
            <a:schemeClr val="tx1"/>
          </a:solidFill>
          <a:latin typeface="+mn-lt"/>
          <a:ea typeface="+mn-ea"/>
          <a:cs typeface="+mn-cs"/>
        </a:defRPr>
      </a:lvl2pPr>
      <a:lvl3pPr marL="3780037" algn="l" defTabSz="1890016" rtl="0" eaLnBrk="1" latinLnBrk="0" hangingPunct="1">
        <a:defRPr sz="7500" kern="1200">
          <a:solidFill>
            <a:schemeClr val="tx1"/>
          </a:solidFill>
          <a:latin typeface="+mn-lt"/>
          <a:ea typeface="+mn-ea"/>
          <a:cs typeface="+mn-cs"/>
        </a:defRPr>
      </a:lvl3pPr>
      <a:lvl4pPr marL="5670052" algn="l" defTabSz="1890016" rtl="0" eaLnBrk="1" latinLnBrk="0" hangingPunct="1">
        <a:defRPr sz="7500" kern="1200">
          <a:solidFill>
            <a:schemeClr val="tx1"/>
          </a:solidFill>
          <a:latin typeface="+mn-lt"/>
          <a:ea typeface="+mn-ea"/>
          <a:cs typeface="+mn-cs"/>
        </a:defRPr>
      </a:lvl4pPr>
      <a:lvl5pPr marL="7560073" algn="l" defTabSz="1890016" rtl="0" eaLnBrk="1" latinLnBrk="0" hangingPunct="1">
        <a:defRPr sz="7500" kern="1200">
          <a:solidFill>
            <a:schemeClr val="tx1"/>
          </a:solidFill>
          <a:latin typeface="+mn-lt"/>
          <a:ea typeface="+mn-ea"/>
          <a:cs typeface="+mn-cs"/>
        </a:defRPr>
      </a:lvl5pPr>
      <a:lvl6pPr marL="9450090" algn="l" defTabSz="1890016" rtl="0" eaLnBrk="1" latinLnBrk="0" hangingPunct="1">
        <a:defRPr sz="7500" kern="1200">
          <a:solidFill>
            <a:schemeClr val="tx1"/>
          </a:solidFill>
          <a:latin typeface="+mn-lt"/>
          <a:ea typeface="+mn-ea"/>
          <a:cs typeface="+mn-cs"/>
        </a:defRPr>
      </a:lvl6pPr>
      <a:lvl7pPr marL="11340109" algn="l" defTabSz="1890016" rtl="0" eaLnBrk="1" latinLnBrk="0" hangingPunct="1">
        <a:defRPr sz="7500" kern="1200">
          <a:solidFill>
            <a:schemeClr val="tx1"/>
          </a:solidFill>
          <a:latin typeface="+mn-lt"/>
          <a:ea typeface="+mn-ea"/>
          <a:cs typeface="+mn-cs"/>
        </a:defRPr>
      </a:lvl7pPr>
      <a:lvl8pPr marL="13230125" algn="l" defTabSz="1890016" rtl="0" eaLnBrk="1" latinLnBrk="0" hangingPunct="1">
        <a:defRPr sz="7500" kern="1200">
          <a:solidFill>
            <a:schemeClr val="tx1"/>
          </a:solidFill>
          <a:latin typeface="+mn-lt"/>
          <a:ea typeface="+mn-ea"/>
          <a:cs typeface="+mn-cs"/>
        </a:defRPr>
      </a:lvl8pPr>
      <a:lvl9pPr marL="15120142" algn="l" defTabSz="1890016" rtl="0" eaLnBrk="1" latinLnBrk="0" hangingPunct="1">
        <a:defRPr sz="7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 68"/>
          <p:cNvGrpSpPr/>
          <p:nvPr/>
        </p:nvGrpSpPr>
        <p:grpSpPr>
          <a:xfrm>
            <a:off x="990140" y="957691"/>
            <a:ext cx="34611863" cy="4448377"/>
            <a:chOff x="1039091" y="1276918"/>
            <a:chExt cx="43344941" cy="5931169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13" name="Rectangle 12"/>
            <p:cNvSpPr/>
            <p:nvPr/>
          </p:nvSpPr>
          <p:spPr>
            <a:xfrm>
              <a:off x="1039091" y="1276918"/>
              <a:ext cx="43344941" cy="5931169"/>
            </a:xfrm>
            <a:prstGeom prst="rect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60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784078" y="1614051"/>
              <a:ext cx="38354763" cy="410368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9700" b="1" i="1" dirty="0">
                  <a:solidFill>
                    <a:srgbClr val="FFFFFF"/>
                  </a:solidFill>
                  <a:latin typeface="Avenir Heavy"/>
                  <a:cs typeface="Avenir Heavy"/>
                </a:rPr>
                <a:t>Assessing a Bitcoin Price Prediction Model and Trading Strategy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746892" y="5841311"/>
              <a:ext cx="13632690" cy="110799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4800" dirty="0">
                  <a:solidFill>
                    <a:srgbClr val="FFFFFF"/>
                  </a:solidFill>
                  <a:latin typeface="Avenir Book"/>
                  <a:cs typeface="Avenir Book"/>
                </a:rPr>
                <a:t>Eric Mitchell</a:t>
              </a:r>
            </a:p>
          </p:txBody>
        </p:sp>
      </p:grpSp>
      <p:sp>
        <p:nvSpPr>
          <p:cNvPr id="25" name="Rectangle 24"/>
          <p:cNvSpPr/>
          <p:nvPr/>
        </p:nvSpPr>
        <p:spPr>
          <a:xfrm>
            <a:off x="1541681" y="16240984"/>
            <a:ext cx="9541566" cy="718073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6493" tIns="43247" rIns="86493" bIns="43247" rtlCol="0" anchor="ctr"/>
          <a:lstStyle/>
          <a:p>
            <a:pPr algn="ctr"/>
            <a:r>
              <a:rPr lang="en-US" sz="3800" dirty="0" smtClean="0"/>
              <a:t>Data Specifications</a:t>
            </a:r>
            <a:endParaRPr lang="en-US" sz="3800" dirty="0"/>
          </a:p>
        </p:txBody>
      </p:sp>
      <p:sp>
        <p:nvSpPr>
          <p:cNvPr id="26" name="Rectangle 25"/>
          <p:cNvSpPr/>
          <p:nvPr/>
        </p:nvSpPr>
        <p:spPr>
          <a:xfrm>
            <a:off x="25377179" y="22081443"/>
            <a:ext cx="9541566" cy="718073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6493" tIns="43247" rIns="86493" bIns="43247" rtlCol="0" anchor="ctr"/>
          <a:lstStyle/>
          <a:p>
            <a:pPr algn="ctr"/>
            <a:r>
              <a:rPr lang="en-US" sz="3800" dirty="0" smtClean="0"/>
              <a:t>References</a:t>
            </a:r>
            <a:endParaRPr lang="en-US" sz="3800" dirty="0"/>
          </a:p>
        </p:txBody>
      </p:sp>
      <p:grpSp>
        <p:nvGrpSpPr>
          <p:cNvPr id="117" name="Group 116"/>
          <p:cNvGrpSpPr/>
          <p:nvPr/>
        </p:nvGrpSpPr>
        <p:grpSpPr>
          <a:xfrm>
            <a:off x="1528026" y="6032191"/>
            <a:ext cx="9598566" cy="9864398"/>
            <a:chOff x="3267208" y="7048317"/>
            <a:chExt cx="11038352" cy="10704992"/>
          </a:xfrm>
        </p:grpSpPr>
        <p:sp>
          <p:nvSpPr>
            <p:cNvPr id="22" name="Rectangle 21"/>
            <p:cNvSpPr/>
            <p:nvPr/>
          </p:nvSpPr>
          <p:spPr>
            <a:xfrm>
              <a:off x="3298613" y="7048317"/>
              <a:ext cx="10972800" cy="812391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800" dirty="0"/>
                <a:t>Introduction &amp; Motivation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332760" y="13755452"/>
              <a:ext cx="10972800" cy="813817"/>
            </a:xfrm>
            <a:prstGeom prst="rect">
              <a:avLst/>
            </a:prstGeom>
            <a:solidFill>
              <a:srgbClr val="595959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800" dirty="0"/>
                <a:t>Research Questions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282911" y="8129908"/>
              <a:ext cx="10972800" cy="53774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2400" dirty="0">
                  <a:latin typeface="Avenir Book"/>
                  <a:cs typeface="Avenir Book"/>
                </a:rPr>
                <a:t>In the past decade, high-frequency </a:t>
              </a:r>
              <a:r>
                <a:rPr lang="en-US" sz="2400" dirty="0" smtClean="0">
                  <a:latin typeface="Avenir Book"/>
                  <a:cs typeface="Avenir Book"/>
                </a:rPr>
                <a:t>trading (HFT) </a:t>
              </a:r>
              <a:r>
                <a:rPr lang="en-US" sz="2400" dirty="0">
                  <a:latin typeface="Avenir Book"/>
                  <a:cs typeface="Avenir Book"/>
                </a:rPr>
                <a:t>has changed the fundamental behavior of stock </a:t>
              </a:r>
              <a:r>
                <a:rPr lang="en-US" sz="2400" dirty="0" smtClean="0">
                  <a:latin typeface="Avenir Book"/>
                  <a:cs typeface="Avenir Book"/>
                </a:rPr>
                <a:t>markets, collapsing average asset holding times by orders of magnitude </a:t>
              </a:r>
              <a:r>
                <a:rPr lang="en-US" sz="2400" dirty="0">
                  <a:latin typeface="Avenir Book"/>
                  <a:cs typeface="Avenir Book"/>
                </a:rPr>
                <a:t>(Patterson 2012</a:t>
              </a:r>
              <a:r>
                <a:rPr lang="en-US" sz="2400" dirty="0" smtClean="0">
                  <a:latin typeface="Avenir Book"/>
                  <a:cs typeface="Avenir Book"/>
                </a:rPr>
                <a:t>). In light of this, </a:t>
              </a:r>
              <a:r>
                <a:rPr lang="en-US" sz="2400" dirty="0" err="1">
                  <a:latin typeface="Avenir Book"/>
                  <a:cs typeface="Avenir Book"/>
                </a:rPr>
                <a:t>Amjad</a:t>
              </a:r>
              <a:r>
                <a:rPr lang="en-US" sz="2400" dirty="0">
                  <a:latin typeface="Avenir Book"/>
                  <a:cs typeface="Avenir Book"/>
                </a:rPr>
                <a:t> and Shah (2016) claim HFT strategies can trade Bitcoin extremely profitably (&gt;500% return in </a:t>
              </a:r>
              <a:r>
                <a:rPr lang="en-US" sz="2400" dirty="0" smtClean="0">
                  <a:latin typeface="Avenir Book"/>
                  <a:cs typeface="Avenir Book"/>
                </a:rPr>
                <a:t>~2 </a:t>
              </a:r>
              <a:r>
                <a:rPr lang="en-US" sz="2400" dirty="0">
                  <a:latin typeface="Avenir Book"/>
                  <a:cs typeface="Avenir Book"/>
                </a:rPr>
                <a:t>months). These results far outperform current state-of-the-</a:t>
              </a:r>
              <a:r>
                <a:rPr lang="en-US" sz="2400" dirty="0" smtClean="0">
                  <a:latin typeface="Avenir Book"/>
                  <a:cs typeface="Avenir Book"/>
                </a:rPr>
                <a:t>art trading </a:t>
              </a:r>
              <a:r>
                <a:rPr lang="en-US" sz="2400" dirty="0">
                  <a:latin typeface="Avenir Book"/>
                  <a:cs typeface="Avenir Book"/>
                </a:rPr>
                <a:t>strategies</a:t>
              </a:r>
              <a:r>
                <a:rPr lang="en-US" sz="2400" dirty="0" smtClean="0">
                  <a:latin typeface="Avenir Book"/>
                  <a:cs typeface="Avenir Book"/>
                </a:rPr>
                <a:t>, and considering the notorious volatility of Bitcoin, there is reason for skepticism (Butler 2016). </a:t>
              </a:r>
              <a:r>
                <a:rPr lang="en-US" sz="2400" dirty="0">
                  <a:latin typeface="Avenir Book"/>
                  <a:cs typeface="Avenir Book"/>
                </a:rPr>
                <a:t>We </a:t>
              </a:r>
              <a:r>
                <a:rPr lang="en-US" sz="2400" dirty="0" smtClean="0">
                  <a:latin typeface="Avenir Book"/>
                  <a:cs typeface="Avenir Book"/>
                </a:rPr>
                <a:t>re-implement </a:t>
              </a:r>
              <a:r>
                <a:rPr lang="en-US" sz="2400" dirty="0">
                  <a:latin typeface="Avenir Book"/>
                  <a:cs typeface="Avenir Book"/>
                </a:rPr>
                <a:t>the model and strategy described by </a:t>
              </a:r>
              <a:r>
                <a:rPr lang="en-US" sz="2400" dirty="0" err="1">
                  <a:latin typeface="Avenir Book"/>
                  <a:cs typeface="Avenir Book"/>
                </a:rPr>
                <a:t>Amjad</a:t>
              </a:r>
              <a:r>
                <a:rPr lang="en-US" sz="2400" dirty="0">
                  <a:latin typeface="Avenir Book"/>
                  <a:cs typeface="Avenir Book"/>
                </a:rPr>
                <a:t> and Shah in order to validate </a:t>
              </a:r>
              <a:r>
                <a:rPr lang="en-US" sz="2400" dirty="0" smtClean="0">
                  <a:latin typeface="Avenir Book"/>
                  <a:cs typeface="Avenir Book"/>
                </a:rPr>
                <a:t>their results under varied conditions. </a:t>
              </a:r>
              <a:r>
                <a:rPr lang="en-US" sz="2400" dirty="0">
                  <a:latin typeface="Avenir Book"/>
                  <a:cs typeface="Avenir Book"/>
                </a:rPr>
                <a:t>Finally, we conduct a financial analysis of our findings in order to </a:t>
              </a:r>
              <a:r>
                <a:rPr lang="en-US" sz="2400" dirty="0" smtClean="0">
                  <a:latin typeface="Avenir Book"/>
                  <a:cs typeface="Avenir Book"/>
                </a:rPr>
                <a:t>explain the outcomes that we observe.</a:t>
              </a:r>
              <a:endParaRPr lang="en-US" sz="2400" dirty="0">
                <a:latin typeface="Avenir Book"/>
                <a:cs typeface="Avenir Book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3267208" y="14780675"/>
              <a:ext cx="10972800" cy="297263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432465" indent="-432465">
                <a:lnSpc>
                  <a:spcPct val="120000"/>
                </a:lnSpc>
                <a:buFont typeface="Arial"/>
                <a:buChar char="•"/>
              </a:pPr>
              <a:r>
                <a:rPr lang="en-US" sz="2400" dirty="0" smtClean="0">
                  <a:latin typeface="Avenir Book"/>
                  <a:cs typeface="Avenir Book"/>
                </a:rPr>
                <a:t>Can we reproduce the results of the strategy described by </a:t>
              </a:r>
              <a:r>
                <a:rPr lang="en-US" sz="2400" dirty="0" err="1" smtClean="0">
                  <a:latin typeface="Avenir Book"/>
                  <a:cs typeface="Avenir Book"/>
                </a:rPr>
                <a:t>Amjad</a:t>
              </a:r>
              <a:r>
                <a:rPr lang="en-US" sz="2400" dirty="0" smtClean="0">
                  <a:latin typeface="Avenir Book"/>
                  <a:cs typeface="Avenir Book"/>
                </a:rPr>
                <a:t> and Shah?</a:t>
              </a:r>
            </a:p>
            <a:p>
              <a:pPr marL="432465" indent="-432465">
                <a:lnSpc>
                  <a:spcPct val="120000"/>
                </a:lnSpc>
                <a:buFont typeface="Arial"/>
                <a:buChar char="•"/>
              </a:pPr>
              <a:r>
                <a:rPr lang="en-US" sz="2400" dirty="0" smtClean="0">
                  <a:latin typeface="Avenir Book"/>
                  <a:cs typeface="Avenir Book"/>
                </a:rPr>
                <a:t>Does the strategy respond stably to changes in the ‘risk-profile’ parameter </a:t>
              </a:r>
              <a:r>
                <a:rPr lang="el-GR" sz="2400" dirty="0" smtClean="0">
                  <a:latin typeface="Avenir Book"/>
                  <a:cs typeface="Avenir Book"/>
                </a:rPr>
                <a:t>γ</a:t>
              </a:r>
              <a:r>
                <a:rPr lang="en-US" sz="2400" dirty="0" smtClean="0">
                  <a:latin typeface="Avenir Book"/>
                  <a:cs typeface="Avenir Book"/>
                </a:rPr>
                <a:t>?</a:t>
              </a:r>
            </a:p>
            <a:p>
              <a:pPr marL="432465" indent="-432465">
                <a:lnSpc>
                  <a:spcPct val="120000"/>
                </a:lnSpc>
                <a:buFont typeface="Arial"/>
                <a:buChar char="•"/>
              </a:pPr>
              <a:r>
                <a:rPr lang="en-US" sz="2400" dirty="0" smtClean="0">
                  <a:latin typeface="Avenir Book"/>
                  <a:cs typeface="Avenir Book"/>
                </a:rPr>
                <a:t>Does the strategy perform similarly when trading at the bid</a:t>
              </a:r>
              <a:r>
                <a:rPr lang="en-US" sz="2400" dirty="0">
                  <a:latin typeface="Avenir Book"/>
                  <a:cs typeface="Avenir Book"/>
                </a:rPr>
                <a:t> </a:t>
              </a:r>
              <a:r>
                <a:rPr lang="en-US" sz="2400" dirty="0" smtClean="0">
                  <a:latin typeface="Avenir Book"/>
                  <a:cs typeface="Avenir Book"/>
                </a:rPr>
                <a:t>and ask prices of a real Bitcoin exchange instead of the mid?</a:t>
              </a:r>
              <a:endParaRPr lang="en-US" sz="2400" dirty="0">
                <a:latin typeface="Avenir Book"/>
                <a:cs typeface="Avenir Book"/>
              </a:endParaRPr>
            </a:p>
          </p:txBody>
        </p:sp>
      </p:grpSp>
      <p:sp>
        <p:nvSpPr>
          <p:cNvPr id="59" name="Rectangle 58"/>
          <p:cNvSpPr/>
          <p:nvPr/>
        </p:nvSpPr>
        <p:spPr>
          <a:xfrm>
            <a:off x="1555334" y="17180845"/>
            <a:ext cx="9541566" cy="3177415"/>
          </a:xfrm>
          <a:prstGeom prst="rect">
            <a:avLst/>
          </a:prstGeom>
        </p:spPr>
        <p:txBody>
          <a:bodyPr wrap="square" lIns="86493" tIns="43247" rIns="86493" bIns="43247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400" dirty="0" smtClean="0">
                <a:latin typeface="Avenir Book"/>
                <a:cs typeface="Avenir Book"/>
              </a:rPr>
              <a:t>The exact price history we used was the </a:t>
            </a:r>
            <a:r>
              <a:rPr lang="en-US" sz="2400" i="1" dirty="0" smtClean="0">
                <a:latin typeface="Avenir Book"/>
                <a:cs typeface="Avenir Book"/>
              </a:rPr>
              <a:t>Bitcoin</a:t>
            </a:r>
            <a:r>
              <a:rPr lang="en-US" sz="2400" i="1" dirty="0">
                <a:latin typeface="Avenir Book"/>
                <a:cs typeface="Avenir Book"/>
              </a:rPr>
              <a:t>/</a:t>
            </a:r>
            <a:r>
              <a:rPr lang="en-US" sz="2400" i="1" dirty="0" smtClean="0">
                <a:latin typeface="Avenir Book"/>
                <a:cs typeface="Avenir Book"/>
              </a:rPr>
              <a:t>Chinese Yuan </a:t>
            </a:r>
            <a:r>
              <a:rPr lang="en-US" sz="2400" dirty="0" smtClean="0">
                <a:latin typeface="Avenir Book"/>
                <a:cs typeface="Avenir Book"/>
              </a:rPr>
              <a:t>exchange rate from the Bitcoin exchange </a:t>
            </a:r>
            <a:r>
              <a:rPr lang="en-US" sz="2400" dirty="0" err="1" smtClean="0">
                <a:latin typeface="Avenir Book"/>
                <a:cs typeface="Avenir Book"/>
              </a:rPr>
              <a:t>OKCoin</a:t>
            </a:r>
            <a:r>
              <a:rPr lang="en-US" sz="2400" dirty="0" smtClean="0">
                <a:latin typeface="Avenir Book"/>
                <a:cs typeface="Avenir Book"/>
              </a:rPr>
              <a:t>. We acquired data from the Bitcoin historical data provider </a:t>
            </a:r>
            <a:r>
              <a:rPr lang="en-US" sz="2400" dirty="0" err="1" smtClean="0">
                <a:latin typeface="Avenir Book"/>
                <a:cs typeface="Avenir Book"/>
              </a:rPr>
              <a:t>Coinigy</a:t>
            </a:r>
            <a:r>
              <a:rPr lang="en-US" sz="2400" dirty="0" smtClean="0">
                <a:latin typeface="Avenir Book"/>
                <a:cs typeface="Avenir Book"/>
              </a:rPr>
              <a:t> (market code </a:t>
            </a:r>
            <a:r>
              <a:rPr lang="en-US" sz="2400" i="1" dirty="0" smtClean="0">
                <a:latin typeface="Avenir Book"/>
                <a:cs typeface="Avenir Book"/>
              </a:rPr>
              <a:t>OK:BTC/CNY</a:t>
            </a:r>
            <a:r>
              <a:rPr lang="en-US" sz="2400" dirty="0" smtClean="0">
                <a:latin typeface="Avenir Book"/>
                <a:cs typeface="Avenir Book"/>
              </a:rPr>
              <a:t>).  A small amount of data was acquired from </a:t>
            </a:r>
            <a:r>
              <a:rPr lang="en-US" sz="2400" dirty="0" err="1" smtClean="0">
                <a:latin typeface="Avenir Book"/>
                <a:cs typeface="Avenir Book"/>
              </a:rPr>
              <a:t>Amjad</a:t>
            </a:r>
            <a:r>
              <a:rPr lang="en-US" sz="2400" dirty="0" smtClean="0">
                <a:latin typeface="Avenir Book"/>
                <a:cs typeface="Avenir Book"/>
              </a:rPr>
              <a:t> and Shah. For this study, the price history was converted into discretized price changes ({-1, 0, 1} for {decrease, no change, or increase}). Processing performed in Python with pandas and </a:t>
            </a:r>
            <a:r>
              <a:rPr lang="en-US" sz="2400" dirty="0" err="1" smtClean="0">
                <a:latin typeface="Avenir Book"/>
                <a:cs typeface="Avenir Book"/>
              </a:rPr>
              <a:t>NumPy</a:t>
            </a:r>
            <a:r>
              <a:rPr lang="en-US" sz="2400" dirty="0" smtClean="0">
                <a:latin typeface="Avenir Book"/>
                <a:cs typeface="Avenir Book"/>
              </a:rPr>
              <a:t>.</a:t>
            </a:r>
          </a:p>
        </p:txBody>
      </p:sp>
      <p:sp>
        <p:nvSpPr>
          <p:cNvPr id="60" name="Rectangle 59"/>
          <p:cNvSpPr/>
          <p:nvPr/>
        </p:nvSpPr>
        <p:spPr>
          <a:xfrm>
            <a:off x="25377179" y="23094083"/>
            <a:ext cx="9541566" cy="3165104"/>
          </a:xfrm>
          <a:prstGeom prst="rect">
            <a:avLst/>
          </a:prstGeom>
        </p:spPr>
        <p:txBody>
          <a:bodyPr wrap="square" lIns="86493" tIns="43247" rIns="86493" bIns="43247">
            <a:spAutoFit/>
          </a:bodyPr>
          <a:lstStyle/>
          <a:p>
            <a:pPr marL="514350" indent="-514350">
              <a:buFont typeface="+mj-lt"/>
              <a:buAutoNum type="romanUcPeriod"/>
            </a:pPr>
            <a:r>
              <a:rPr lang="en-US" sz="2000" dirty="0" err="1">
                <a:latin typeface="Avenir Book"/>
                <a:cs typeface="Avenir Book"/>
              </a:rPr>
              <a:t>Coinigy</a:t>
            </a:r>
            <a:r>
              <a:rPr lang="en-US" sz="2000" dirty="0">
                <a:latin typeface="Avenir Book"/>
                <a:cs typeface="Avenir Book"/>
              </a:rPr>
              <a:t>. (2016) Downloadable trade history. [Online]. Available: </a:t>
            </a:r>
            <a:r>
              <a:rPr lang="en-US" sz="2000" dirty="0" smtClean="0">
                <a:latin typeface="Avenir Book"/>
                <a:cs typeface="Avenir Book"/>
              </a:rPr>
              <a:t>http</a:t>
            </a:r>
            <a:r>
              <a:rPr lang="en-US" sz="2000" dirty="0">
                <a:latin typeface="Avenir Book"/>
                <a:cs typeface="Avenir Book"/>
              </a:rPr>
              <a:t>://</a:t>
            </a:r>
            <a:r>
              <a:rPr lang="en-US" sz="2000" dirty="0" err="1">
                <a:latin typeface="Avenir Book"/>
                <a:cs typeface="Avenir Book"/>
              </a:rPr>
              <a:t>www.coinigy.com</a:t>
            </a:r>
            <a:r>
              <a:rPr lang="en-US" sz="2000" dirty="0">
                <a:latin typeface="Avenir Book"/>
                <a:cs typeface="Avenir Book"/>
              </a:rPr>
              <a:t>/</a:t>
            </a:r>
            <a:r>
              <a:rPr lang="en-US" sz="2000" dirty="0" err="1">
                <a:latin typeface="Avenir Book"/>
                <a:cs typeface="Avenir Book"/>
              </a:rPr>
              <a:t>bitcoin</a:t>
            </a:r>
            <a:r>
              <a:rPr lang="en-US" sz="2000" dirty="0">
                <a:latin typeface="Avenir Book"/>
                <a:cs typeface="Avenir Book"/>
              </a:rPr>
              <a:t>-data/ </a:t>
            </a:r>
            <a:endParaRPr lang="en-US" sz="2000" dirty="0" smtClean="0">
              <a:latin typeface="Avenir Book"/>
              <a:cs typeface="Avenir Book"/>
            </a:endParaRPr>
          </a:p>
          <a:p>
            <a:pPr marL="514350" indent="-514350">
              <a:buFont typeface="+mj-lt"/>
              <a:buAutoNum type="romanUcPeriod"/>
            </a:pPr>
            <a:r>
              <a:rPr lang="en-US" sz="2000" dirty="0" smtClean="0">
                <a:latin typeface="Avenir Book"/>
                <a:cs typeface="Avenir Book"/>
              </a:rPr>
              <a:t>M. J. </a:t>
            </a:r>
            <a:r>
              <a:rPr lang="en-US" sz="2000" dirty="0" err="1" smtClean="0">
                <a:latin typeface="Avenir Book"/>
                <a:cs typeface="Avenir Book"/>
              </a:rPr>
              <a:t>Amjad</a:t>
            </a:r>
            <a:r>
              <a:rPr lang="en-US" sz="2000" dirty="0" smtClean="0">
                <a:latin typeface="Avenir Book"/>
                <a:cs typeface="Avenir Book"/>
              </a:rPr>
              <a:t> and D. Shah, “Trading </a:t>
            </a:r>
            <a:r>
              <a:rPr lang="en-US" sz="2000" dirty="0" err="1" smtClean="0">
                <a:latin typeface="Avenir Book"/>
                <a:cs typeface="Avenir Book"/>
              </a:rPr>
              <a:t>bitcoin</a:t>
            </a:r>
            <a:r>
              <a:rPr lang="en-US" sz="2000" dirty="0" smtClean="0">
                <a:latin typeface="Avenir Book"/>
                <a:cs typeface="Avenir Book"/>
              </a:rPr>
              <a:t> and online time series prediction,” in </a:t>
            </a:r>
            <a:r>
              <a:rPr lang="en-US" sz="2000" i="1" dirty="0" smtClean="0">
                <a:latin typeface="Avenir Book"/>
                <a:cs typeface="Avenir Book"/>
              </a:rPr>
              <a:t>Proceedings from the 2016 NIPS Conference</a:t>
            </a:r>
            <a:r>
              <a:rPr lang="en-US" sz="2000" dirty="0" smtClean="0">
                <a:latin typeface="Avenir Book"/>
                <a:cs typeface="Avenir Book"/>
              </a:rPr>
              <a:t>. Conference on Neural Information Processing Systems, 2016. </a:t>
            </a:r>
          </a:p>
          <a:p>
            <a:pPr marL="514350" indent="-514350">
              <a:buFont typeface="+mj-lt"/>
              <a:buAutoNum type="romanUcPeriod"/>
            </a:pPr>
            <a:r>
              <a:rPr lang="en-US" sz="2000" dirty="0">
                <a:latin typeface="Avenir Book"/>
                <a:cs typeface="Avenir Book"/>
              </a:rPr>
              <a:t>N. Butler, Personal communication (in person), 2016, 2016-12-01. </a:t>
            </a:r>
          </a:p>
          <a:p>
            <a:pPr marL="514350" indent="-514350">
              <a:buFont typeface="+mj-lt"/>
              <a:buAutoNum type="romanUcPeriod"/>
            </a:pPr>
            <a:r>
              <a:rPr lang="en-US" sz="2000" dirty="0">
                <a:latin typeface="Avenir Book"/>
                <a:cs typeface="Avenir Book"/>
              </a:rPr>
              <a:t>S. Patterson, </a:t>
            </a:r>
            <a:r>
              <a:rPr lang="en-US" sz="2000" i="1" dirty="0">
                <a:latin typeface="Avenir Book"/>
                <a:cs typeface="Avenir Book"/>
              </a:rPr>
              <a:t>Dark Pools</a:t>
            </a:r>
            <a:r>
              <a:rPr lang="en-US" sz="2000" dirty="0">
                <a:latin typeface="Avenir Book"/>
                <a:cs typeface="Avenir Book"/>
              </a:rPr>
              <a:t>. New York, NY: Crown Business, 2012, </a:t>
            </a:r>
            <a:r>
              <a:rPr lang="en-US" sz="2000" dirty="0" err="1">
                <a:latin typeface="Avenir Book"/>
                <a:cs typeface="Avenir Book"/>
              </a:rPr>
              <a:t>pg</a:t>
            </a:r>
            <a:r>
              <a:rPr lang="en-US" sz="2000" dirty="0">
                <a:latin typeface="Avenir Book"/>
                <a:cs typeface="Avenir Book"/>
              </a:rPr>
              <a:t> 46. [Online]. Available: https://</a:t>
            </a:r>
            <a:r>
              <a:rPr lang="en-US" sz="2000" dirty="0" err="1">
                <a:latin typeface="Avenir Book"/>
                <a:cs typeface="Avenir Book"/>
              </a:rPr>
              <a:t>books.google.com</a:t>
            </a:r>
            <a:r>
              <a:rPr lang="en-US" sz="2000" dirty="0">
                <a:latin typeface="Avenir Book"/>
                <a:cs typeface="Avenir Book"/>
              </a:rPr>
              <a:t>/</a:t>
            </a:r>
            <a:r>
              <a:rPr lang="en-US" sz="2000" dirty="0" err="1">
                <a:latin typeface="Avenir Book"/>
                <a:cs typeface="Avenir Book"/>
              </a:rPr>
              <a:t>books?id</a:t>
            </a:r>
            <a:r>
              <a:rPr lang="en-US" sz="2000" dirty="0">
                <a:latin typeface="Avenir Book"/>
                <a:cs typeface="Avenir Book"/>
              </a:rPr>
              <a:t>=</a:t>
            </a:r>
            <a:r>
              <a:rPr lang="en-US" sz="2000" dirty="0" err="1">
                <a:latin typeface="Avenir Book"/>
                <a:cs typeface="Avenir Book"/>
              </a:rPr>
              <a:t>geCHWBx</a:t>
            </a:r>
            <a:r>
              <a:rPr lang="en-US" sz="2000" dirty="0">
                <a:latin typeface="Avenir Book"/>
                <a:cs typeface="Avenir Book"/>
              </a:rPr>
              <a:t>- e9EC&amp;printsec=</a:t>
            </a:r>
            <a:r>
              <a:rPr lang="en-US" sz="2000" dirty="0" err="1">
                <a:latin typeface="Avenir Book"/>
                <a:cs typeface="Avenir Book"/>
              </a:rPr>
              <a:t>frontcover&amp;source</a:t>
            </a:r>
            <a:r>
              <a:rPr lang="en-US" sz="2000" dirty="0">
                <a:latin typeface="Avenir Book"/>
                <a:cs typeface="Avenir Book"/>
              </a:rPr>
              <a:t>=</a:t>
            </a:r>
            <a:r>
              <a:rPr lang="en-US" sz="2000" dirty="0" err="1">
                <a:latin typeface="Avenir Book"/>
                <a:cs typeface="Avenir Book"/>
              </a:rPr>
              <a:t>gbs</a:t>
            </a:r>
            <a:r>
              <a:rPr lang="en-US" sz="2000" dirty="0">
                <a:latin typeface="Avenir Book"/>
                <a:cs typeface="Avenir Book"/>
              </a:rPr>
              <a:t> </a:t>
            </a:r>
            <a:r>
              <a:rPr lang="en-US" sz="2000" dirty="0" err="1">
                <a:latin typeface="Avenir Book"/>
                <a:cs typeface="Avenir Book"/>
              </a:rPr>
              <a:t>ge</a:t>
            </a:r>
            <a:r>
              <a:rPr lang="en-US" sz="2000" dirty="0">
                <a:latin typeface="Avenir Book"/>
                <a:cs typeface="Avenir Book"/>
              </a:rPr>
              <a:t> summary </a:t>
            </a:r>
            <a:r>
              <a:rPr lang="en-US" sz="2000" dirty="0" err="1">
                <a:latin typeface="Avenir Book"/>
                <a:cs typeface="Avenir Book"/>
              </a:rPr>
              <a:t>r&amp;cad</a:t>
            </a:r>
            <a:r>
              <a:rPr lang="en-US" sz="2000" dirty="0">
                <a:latin typeface="Avenir Book"/>
                <a:cs typeface="Avenir Book"/>
              </a:rPr>
              <a:t>=0#v=</a:t>
            </a:r>
            <a:r>
              <a:rPr lang="en-US" sz="2000" dirty="0" err="1">
                <a:latin typeface="Avenir Book"/>
                <a:cs typeface="Avenir Book"/>
              </a:rPr>
              <a:t>onepage&amp;q&amp;f</a:t>
            </a:r>
            <a:r>
              <a:rPr lang="en-US" sz="2000" dirty="0">
                <a:latin typeface="Avenir Book"/>
                <a:cs typeface="Avenir Book"/>
              </a:rPr>
              <a:t>=false </a:t>
            </a:r>
            <a:endParaRPr lang="en-US" sz="2000" dirty="0" smtClean="0">
              <a:latin typeface="Avenir Book"/>
              <a:cs typeface="Avenir Book"/>
            </a:endParaRPr>
          </a:p>
        </p:txBody>
      </p:sp>
      <p:grpSp>
        <p:nvGrpSpPr>
          <p:cNvPr id="75" name="Group 74"/>
          <p:cNvGrpSpPr/>
          <p:nvPr/>
        </p:nvGrpSpPr>
        <p:grpSpPr>
          <a:xfrm>
            <a:off x="25458268" y="6055283"/>
            <a:ext cx="9548915" cy="4549550"/>
            <a:chOff x="16552413" y="8218542"/>
            <a:chExt cx="12919122" cy="6066074"/>
          </a:xfrm>
        </p:grpSpPr>
        <p:sp>
          <p:nvSpPr>
            <p:cNvPr id="11" name="Rectangle 10"/>
            <p:cNvSpPr/>
            <p:nvPr/>
          </p:nvSpPr>
          <p:spPr>
            <a:xfrm>
              <a:off x="16552413" y="8218542"/>
              <a:ext cx="12909176" cy="957431"/>
            </a:xfrm>
            <a:prstGeom prst="rect">
              <a:avLst/>
            </a:prstGeom>
            <a:solidFill>
              <a:srgbClr val="595959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800" dirty="0"/>
                <a:t>Assessing Strategy Quality</a:t>
              </a: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16562360" y="9450466"/>
              <a:ext cx="12909175" cy="4834150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lvl="0">
                <a:lnSpc>
                  <a:spcPct val="120000"/>
                </a:lnSpc>
              </a:pPr>
              <a:r>
                <a:rPr lang="en-US" sz="2400" dirty="0">
                  <a:latin typeface="Avenir Book"/>
                  <a:cs typeface="Avenir Book"/>
                </a:rPr>
                <a:t>We evaluate the performance of the strategy with a few measures of quality:</a:t>
              </a:r>
            </a:p>
            <a:p>
              <a:pPr marL="324349" indent="-324349">
                <a:lnSpc>
                  <a:spcPct val="120000"/>
                </a:lnSpc>
                <a:buFont typeface="Arial"/>
                <a:buChar char="•"/>
              </a:pPr>
              <a:r>
                <a:rPr lang="en-US" sz="2400" dirty="0">
                  <a:latin typeface="Avenir Book"/>
                  <a:cs typeface="Avenir Book"/>
                </a:rPr>
                <a:t>In a single train-validate-test cycle, the shape of the profit curve across the duration of the test period using </a:t>
              </a:r>
              <a:r>
                <a:rPr lang="el-GR" sz="2400" dirty="0">
                  <a:latin typeface="Avenir Book"/>
                  <a:cs typeface="Avenir Book"/>
                </a:rPr>
                <a:t>γ</a:t>
              </a:r>
              <a:endParaRPr lang="en-US" sz="2400" dirty="0">
                <a:latin typeface="Avenir Book"/>
                <a:cs typeface="Avenir Book"/>
              </a:endParaRPr>
            </a:p>
            <a:p>
              <a:pPr marL="324349" indent="-324349">
                <a:lnSpc>
                  <a:spcPct val="120000"/>
                </a:lnSpc>
                <a:buFont typeface="Arial"/>
                <a:buChar char="•"/>
              </a:pPr>
              <a:r>
                <a:rPr lang="en-US" sz="2400" dirty="0">
                  <a:latin typeface="Avenir Book"/>
                  <a:cs typeface="Avenir Book"/>
                </a:rPr>
                <a:t>The shape of the end-profit </a:t>
              </a:r>
              <a:r>
                <a:rPr lang="en-US" sz="2400" dirty="0" smtClean="0">
                  <a:latin typeface="Avenir Book"/>
                  <a:cs typeface="Avenir Book"/>
                </a:rPr>
                <a:t>curve produced by trading at many different values of </a:t>
              </a:r>
              <a:r>
                <a:rPr lang="el-GR" sz="2400" dirty="0">
                  <a:latin typeface="Avenir Book"/>
                  <a:cs typeface="Avenir Book"/>
                </a:rPr>
                <a:t>γ</a:t>
              </a:r>
              <a:endParaRPr lang="en-US" sz="2400" dirty="0">
                <a:latin typeface="Avenir Book"/>
                <a:cs typeface="Avenir Book"/>
              </a:endParaRPr>
            </a:p>
            <a:p>
              <a:pPr marL="324349" indent="-324349">
                <a:lnSpc>
                  <a:spcPct val="120000"/>
                </a:lnSpc>
                <a:buFont typeface="Arial"/>
                <a:buChar char="•"/>
              </a:pPr>
              <a:r>
                <a:rPr lang="en-US" sz="2400" dirty="0" smtClean="0">
                  <a:latin typeface="Avenir Book"/>
                  <a:cs typeface="Avenir Book"/>
                </a:rPr>
                <a:t>Performance of the strategy when trading at bid and ask prices, as opposed to the mid of the bid and ask</a:t>
              </a:r>
              <a:endParaRPr lang="en-US" sz="2400" dirty="0">
                <a:latin typeface="Avenir Book"/>
                <a:cs typeface="Avenir Book"/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25458265" y="10904549"/>
            <a:ext cx="9566122" cy="7273163"/>
            <a:chOff x="31972386" y="6735448"/>
            <a:chExt cx="12942400" cy="9697540"/>
          </a:xfrm>
        </p:grpSpPr>
        <p:sp>
          <p:nvSpPr>
            <p:cNvPr id="73" name="Rectangle 72"/>
            <p:cNvSpPr/>
            <p:nvPr/>
          </p:nvSpPr>
          <p:spPr>
            <a:xfrm>
              <a:off x="31972386" y="6735448"/>
              <a:ext cx="12909176" cy="957432"/>
            </a:xfrm>
            <a:prstGeom prst="rect">
              <a:avLst/>
            </a:prstGeom>
            <a:solidFill>
              <a:srgbClr val="595959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800" dirty="0" smtClean="0"/>
                <a:t>Discussion &amp; Analysis</a:t>
              </a:r>
              <a:endParaRPr lang="en-US" sz="3800" dirty="0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32005610" y="8053268"/>
              <a:ext cx="12909176" cy="8379720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marL="342900" indent="-342900">
                <a:lnSpc>
                  <a:spcPct val="120000"/>
                </a:lnSpc>
                <a:buFont typeface="Arial"/>
                <a:buChar char="•"/>
              </a:pPr>
              <a:r>
                <a:rPr lang="en-US" sz="2400" i="1" dirty="0" smtClean="0">
                  <a:latin typeface="Avenir Book"/>
                  <a:cs typeface="Avenir Book"/>
                </a:rPr>
                <a:t>Reproducing the strategy: </a:t>
              </a:r>
              <a:r>
                <a:rPr lang="en-US" sz="2400" dirty="0" smtClean="0">
                  <a:latin typeface="Avenir Book"/>
                  <a:cs typeface="Avenir Book"/>
                </a:rPr>
                <a:t>Our implementation of the model and strategy described by </a:t>
              </a:r>
              <a:r>
                <a:rPr lang="en-US" sz="2400" dirty="0" err="1" smtClean="0">
                  <a:latin typeface="Avenir Book"/>
                  <a:cs typeface="Avenir Book"/>
                </a:rPr>
                <a:t>Amjad</a:t>
              </a:r>
              <a:r>
                <a:rPr lang="en-US" sz="2400" dirty="0" smtClean="0">
                  <a:latin typeface="Avenir Book"/>
                  <a:cs typeface="Avenir Book"/>
                </a:rPr>
                <a:t> and Shah yields similar results to those described in the paper; however, the magnitude of our profit varies from that of </a:t>
              </a:r>
              <a:r>
                <a:rPr lang="en-US" sz="2400" dirty="0" err="1" smtClean="0">
                  <a:latin typeface="Avenir Book"/>
                  <a:cs typeface="Avenir Book"/>
                </a:rPr>
                <a:t>Amjad</a:t>
              </a:r>
              <a:r>
                <a:rPr lang="en-US" sz="2400" dirty="0" smtClean="0">
                  <a:latin typeface="Avenir Book"/>
                  <a:cs typeface="Avenir Book"/>
                </a:rPr>
                <a:t> and Shah, sometimes significantly.</a:t>
              </a:r>
              <a:endParaRPr lang="en-US" sz="2400" b="1" dirty="0" smtClean="0">
                <a:latin typeface="Avenir Book"/>
                <a:cs typeface="Avenir Book"/>
              </a:endParaRPr>
            </a:p>
            <a:p>
              <a:pPr marL="342900" indent="-342900">
                <a:lnSpc>
                  <a:spcPct val="120000"/>
                </a:lnSpc>
                <a:buFont typeface="Arial"/>
                <a:buChar char="•"/>
              </a:pPr>
              <a:r>
                <a:rPr lang="el-GR" sz="2400" i="1" dirty="0" smtClean="0">
                  <a:latin typeface="Avenir Book"/>
                  <a:cs typeface="Avenir Book"/>
                </a:rPr>
                <a:t>γ</a:t>
              </a:r>
              <a:r>
                <a:rPr lang="en-US" sz="2400" i="1" dirty="0" smtClean="0">
                  <a:latin typeface="Avenir Book"/>
                  <a:cs typeface="Avenir Book"/>
                </a:rPr>
                <a:t>-stability: </a:t>
              </a:r>
              <a:r>
                <a:rPr lang="en-US" sz="2400" dirty="0" smtClean="0">
                  <a:latin typeface="Avenir Book"/>
                  <a:cs typeface="Avenir Book"/>
                </a:rPr>
                <a:t>The strategy shows reasonable stability when faced with changes to the parameter </a:t>
              </a:r>
              <a:r>
                <a:rPr lang="el-GR" sz="2400" dirty="0" smtClean="0">
                  <a:latin typeface="Avenir Book"/>
                  <a:cs typeface="Avenir Book"/>
                </a:rPr>
                <a:t>γ</a:t>
              </a:r>
              <a:r>
                <a:rPr lang="en-US" sz="2400" dirty="0" smtClean="0">
                  <a:latin typeface="Avenir Book"/>
                  <a:cs typeface="Avenir Book"/>
                </a:rPr>
                <a:t> (center, left). Our analysis agrees with that of </a:t>
              </a:r>
              <a:r>
                <a:rPr lang="en-US" sz="2400" dirty="0" err="1" smtClean="0">
                  <a:latin typeface="Avenir Book"/>
                  <a:cs typeface="Avenir Book"/>
                </a:rPr>
                <a:t>Amjad</a:t>
              </a:r>
              <a:r>
                <a:rPr lang="en-US" sz="2400" dirty="0" smtClean="0">
                  <a:latin typeface="Avenir Book"/>
                  <a:cs typeface="Avenir Book"/>
                </a:rPr>
                <a:t> and Shah, namely that</a:t>
              </a:r>
              <a:r>
                <a:rPr lang="el-GR" sz="2400" dirty="0" smtClean="0">
                  <a:latin typeface="Avenir Book"/>
                  <a:cs typeface="Avenir Book"/>
                </a:rPr>
                <a:t>γ</a:t>
              </a:r>
              <a:r>
                <a:rPr lang="en-US" sz="2400" dirty="0" smtClean="0">
                  <a:latin typeface="Avenir Book"/>
                  <a:cs typeface="Avenir Book"/>
                </a:rPr>
                <a:t>is effective at controlling the aggressiveness of the strategy.</a:t>
              </a:r>
            </a:p>
            <a:p>
              <a:pPr marL="342900" indent="-342900">
                <a:lnSpc>
                  <a:spcPct val="120000"/>
                </a:lnSpc>
                <a:buFont typeface="Arial"/>
                <a:buChar char="•"/>
              </a:pPr>
              <a:r>
                <a:rPr lang="en-US" sz="2400" i="1" dirty="0" smtClean="0">
                  <a:latin typeface="Avenir Book"/>
                  <a:cs typeface="Avenir Book"/>
                </a:rPr>
                <a:t>Trading in real-world conditions: </a:t>
              </a:r>
              <a:r>
                <a:rPr lang="en-US" sz="2400" dirty="0" smtClean="0">
                  <a:latin typeface="Avenir Book"/>
                  <a:cs typeface="Avenir Book"/>
                </a:rPr>
                <a:t>Trading at the bid and ask prices consumes almost all of the profit reported when trading at the mid price. A potential reason is that the effective liquidity of the exchange is not high enough to support trading with the strategy; using mid prices for feature generation doesn’t generate sufficient accuracy to account for the spread (effectively a transaction fee).</a:t>
              </a:r>
              <a:endParaRPr lang="en-US" sz="2400" b="1" dirty="0">
                <a:latin typeface="Avenir Book"/>
                <a:cs typeface="Avenir Book"/>
              </a:endParaRPr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30814789" y="26216468"/>
            <a:ext cx="3828492" cy="548228"/>
          </a:xfrm>
          <a:prstGeom prst="rect">
            <a:avLst/>
          </a:prstGeom>
          <a:noFill/>
        </p:spPr>
        <p:txBody>
          <a:bodyPr wrap="square" lIns="86493" tIns="43247" rIns="86493" bIns="43247" rtlCol="0">
            <a:spAutoFit/>
          </a:bodyPr>
          <a:lstStyle/>
          <a:p>
            <a:r>
              <a:rPr lang="en-US" sz="1500" dirty="0"/>
              <a:t>Generous Thanks to the University of Texas, Austin for the base template design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24150814" y="4380987"/>
            <a:ext cx="10849015" cy="822340"/>
          </a:xfrm>
          <a:prstGeom prst="rect">
            <a:avLst/>
          </a:prstGeom>
          <a:solidFill>
            <a:srgbClr val="595959"/>
          </a:solidFill>
        </p:spPr>
        <p:txBody>
          <a:bodyPr wrap="square" lIns="86493" tIns="43247" rIns="86493" bIns="43247" rtlCol="0">
            <a:spAutoFit/>
          </a:bodyPr>
          <a:lstStyle/>
          <a:p>
            <a:r>
              <a:rPr lang="en-US" sz="4800" dirty="0">
                <a:solidFill>
                  <a:srgbClr val="FFFFFF"/>
                </a:solidFill>
                <a:latin typeface="Avenir Book"/>
                <a:cs typeface="Avenir Book"/>
              </a:rPr>
              <a:t>Department of Computer Science</a:t>
            </a:r>
          </a:p>
        </p:txBody>
      </p:sp>
      <p:grpSp>
        <p:nvGrpSpPr>
          <p:cNvPr id="95" name="Group 94"/>
          <p:cNvGrpSpPr/>
          <p:nvPr/>
        </p:nvGrpSpPr>
        <p:grpSpPr>
          <a:xfrm>
            <a:off x="1528026" y="20669902"/>
            <a:ext cx="9555219" cy="5549291"/>
            <a:chOff x="27673778" y="17045095"/>
            <a:chExt cx="10988502" cy="6289195"/>
          </a:xfrm>
        </p:grpSpPr>
        <p:sp>
          <p:nvSpPr>
            <p:cNvPr id="81" name="Rectangle 80"/>
            <p:cNvSpPr/>
            <p:nvPr/>
          </p:nvSpPr>
          <p:spPr>
            <a:xfrm>
              <a:off x="27673778" y="17045095"/>
              <a:ext cx="10972800" cy="813816"/>
            </a:xfrm>
            <a:prstGeom prst="rect">
              <a:avLst/>
            </a:prstGeom>
            <a:solidFill>
              <a:srgbClr val="595959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800" dirty="0" smtClean="0"/>
                <a:t>Implementation</a:t>
              </a:r>
              <a:endParaRPr lang="en-US" sz="3800" dirty="0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27689480" y="18220687"/>
              <a:ext cx="10972800" cy="511360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>
                <a:lnSpc>
                  <a:spcPct val="120000"/>
                </a:lnSpc>
                <a:buFont typeface="Arial"/>
                <a:buChar char="•"/>
              </a:pPr>
              <a:r>
                <a:rPr lang="en-US" sz="2400" i="1" dirty="0" smtClean="0">
                  <a:latin typeface="Avenir Book"/>
                  <a:cs typeface="Avenir Book"/>
                </a:rPr>
                <a:t>Prediction model: </a:t>
              </a:r>
              <a:r>
                <a:rPr lang="en-US" sz="2400" dirty="0" smtClean="0">
                  <a:latin typeface="Avenir Book"/>
                  <a:cs typeface="Avenir Book"/>
                </a:rPr>
                <a:t>Random Forest of Decision Trees</a:t>
              </a:r>
            </a:p>
            <a:p>
              <a:pPr marL="342900" indent="-342900">
                <a:lnSpc>
                  <a:spcPct val="120000"/>
                </a:lnSpc>
                <a:buFont typeface="Arial"/>
                <a:buChar char="•"/>
              </a:pPr>
              <a:r>
                <a:rPr lang="en-US" sz="2400" i="1" dirty="0" smtClean="0">
                  <a:latin typeface="Avenir Book"/>
                  <a:cs typeface="Avenir Book"/>
                </a:rPr>
                <a:t>Feature generation: </a:t>
              </a:r>
              <a:r>
                <a:rPr lang="en-US" sz="2400" dirty="0" smtClean="0">
                  <a:latin typeface="Avenir Book"/>
                  <a:cs typeface="Avenir Book"/>
                </a:rPr>
                <a:t>Explicit features were extracted from a length-</a:t>
              </a:r>
              <a:r>
                <a:rPr lang="en-US" sz="2400" i="1" dirty="0" smtClean="0">
                  <a:latin typeface="Avenir Book"/>
                  <a:cs typeface="Avenir Book"/>
                </a:rPr>
                <a:t>d</a:t>
              </a:r>
              <a:r>
                <a:rPr lang="en-US" sz="2400" dirty="0" smtClean="0">
                  <a:latin typeface="Avenir Book"/>
                  <a:cs typeface="Avenir Book"/>
                </a:rPr>
                <a:t> sub-history of price changes:</a:t>
              </a:r>
            </a:p>
            <a:p>
              <a:pPr marL="688975" lvl="1" indent="-306388">
                <a:lnSpc>
                  <a:spcPct val="120000"/>
                </a:lnSpc>
                <a:buFont typeface="Arial"/>
                <a:buChar char="•"/>
              </a:pPr>
              <a:r>
                <a:rPr lang="en-US" sz="2400" dirty="0" smtClean="0">
                  <a:latin typeface="Avenir Book"/>
                  <a:cs typeface="Avenir Book"/>
                </a:rPr>
                <a:t>The last price change direction</a:t>
              </a:r>
            </a:p>
            <a:p>
              <a:pPr marL="688975" lvl="1" indent="-306388">
                <a:lnSpc>
                  <a:spcPct val="120000"/>
                </a:lnSpc>
                <a:buFont typeface="Arial"/>
                <a:buChar char="•"/>
              </a:pPr>
              <a:r>
                <a:rPr lang="en-US" sz="2400" dirty="0" smtClean="0">
                  <a:latin typeface="Avenir Book"/>
                  <a:cs typeface="Avenir Book"/>
                </a:rPr>
                <a:t>Tallies of decrease, no change, and increase movements</a:t>
              </a:r>
            </a:p>
            <a:p>
              <a:pPr marL="688975" lvl="1" indent="-306388">
                <a:lnSpc>
                  <a:spcPct val="120000"/>
                </a:lnSpc>
                <a:buFont typeface="Arial"/>
                <a:buChar char="•"/>
              </a:pPr>
              <a:r>
                <a:rPr lang="en-US" sz="2400" dirty="0" smtClean="0">
                  <a:latin typeface="Avenir Book"/>
                  <a:cs typeface="Avenir Book"/>
                </a:rPr>
                <a:t>Longest run of consecutive decreases, no changes, or increases</a:t>
              </a:r>
            </a:p>
            <a:p>
              <a:pPr marL="344488" indent="-344488">
                <a:lnSpc>
                  <a:spcPct val="120000"/>
                </a:lnSpc>
                <a:buFont typeface="Arial"/>
                <a:buChar char="•"/>
              </a:pPr>
              <a:r>
                <a:rPr lang="en-US" sz="2400" i="1" dirty="0" smtClean="0">
                  <a:latin typeface="Avenir Book"/>
                  <a:cs typeface="Avenir Book"/>
                </a:rPr>
                <a:t>Trading strategy: </a:t>
              </a:r>
              <a:r>
                <a:rPr lang="en-US" sz="2400" dirty="0" smtClean="0">
                  <a:latin typeface="Avenir Book"/>
                  <a:cs typeface="Avenir Book"/>
                </a:rPr>
                <a:t>For predictions with confidence greater than </a:t>
              </a:r>
              <a:r>
                <a:rPr lang="el-GR" sz="2400" dirty="0" smtClean="0">
                  <a:latin typeface="Avenir Book"/>
                  <a:cs typeface="Avenir Book"/>
                </a:rPr>
                <a:t>γ</a:t>
              </a:r>
              <a:r>
                <a:rPr lang="en-US" sz="2400" dirty="0" smtClean="0">
                  <a:latin typeface="Avenir Book"/>
                  <a:cs typeface="Avenir Book"/>
                </a:rPr>
                <a:t>, set BTC position to 1 (buying if necessary) if an increase in price is predicted and set BTC position to 0 if a decrease in price is predicted (selling if necessary). Trades performed at 5s time scale.</a:t>
              </a:r>
              <a:endParaRPr lang="en-US" sz="2400" b="1" dirty="0" smtClean="0">
                <a:latin typeface="Avenir Book"/>
                <a:cs typeface="Avenir Book"/>
              </a:endParaRPr>
            </a:p>
          </p:txBody>
        </p:sp>
      </p:grpSp>
      <p:graphicFrame>
        <p:nvGraphicFramePr>
          <p:cNvPr id="114" name="Table 1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0191963"/>
              </p:ext>
            </p:extLst>
          </p:nvPr>
        </p:nvGraphicFramePr>
        <p:xfrm>
          <a:off x="12441325" y="23377067"/>
          <a:ext cx="11709488" cy="2777835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068185"/>
                <a:gridCol w="2547101"/>
                <a:gridCol w="2547101"/>
                <a:gridCol w="2547101"/>
              </a:tblGrid>
              <a:tr h="55556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Trading</a:t>
                      </a:r>
                      <a:r>
                        <a:rPr lang="en-US" sz="2800" baseline="0" dirty="0" smtClean="0"/>
                        <a:t> Period</a:t>
                      </a:r>
                      <a:endParaRPr lang="en-US" sz="2800" dirty="0"/>
                    </a:p>
                  </a:txBody>
                  <a:tcPr marL="79512" marR="79512" marT="40341" marB="4034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Buy</a:t>
                      </a:r>
                      <a:r>
                        <a:rPr lang="en-US" sz="2800" baseline="0" dirty="0" smtClean="0"/>
                        <a:t> Price</a:t>
                      </a:r>
                      <a:endParaRPr lang="en-US" sz="2800" dirty="0"/>
                    </a:p>
                  </a:txBody>
                  <a:tcPr marL="79512" marR="79512" marT="40341" marB="4034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Sell Price</a:t>
                      </a:r>
                      <a:endParaRPr lang="en-US" sz="2800" dirty="0"/>
                    </a:p>
                  </a:txBody>
                  <a:tcPr marL="79512" marR="79512" marT="40341" marB="4034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Profit</a:t>
                      </a:r>
                      <a:endParaRPr lang="en-US" sz="2800" dirty="0"/>
                    </a:p>
                  </a:txBody>
                  <a:tcPr marL="79512" marR="79512" marT="40341" marB="40341"/>
                </a:tc>
              </a:tr>
              <a:tr h="55556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04/01/2014 - 06/11/2014</a:t>
                      </a:r>
                      <a:endParaRPr lang="en-US" sz="2800" dirty="0"/>
                    </a:p>
                  </a:txBody>
                  <a:tcPr marL="79512" marR="79512" marT="40341" marB="4034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mid</a:t>
                      </a:r>
                      <a:endParaRPr lang="en-US" sz="2800" dirty="0"/>
                    </a:p>
                  </a:txBody>
                  <a:tcPr marL="79512" marR="79512" marT="40341" marB="4034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mid</a:t>
                      </a:r>
                      <a:endParaRPr lang="en-US" sz="2800" dirty="0"/>
                    </a:p>
                  </a:txBody>
                  <a:tcPr marL="79512" marR="79512" marT="40341" marB="4034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13,905</a:t>
                      </a:r>
                      <a:r>
                        <a:rPr lang="en-US" sz="2800" baseline="0" dirty="0" smtClean="0"/>
                        <a:t> Yuan</a:t>
                      </a:r>
                      <a:endParaRPr lang="en-US" sz="2800" dirty="0"/>
                    </a:p>
                  </a:txBody>
                  <a:tcPr marL="79512" marR="79512" marT="40341" marB="40341"/>
                </a:tc>
              </a:tr>
              <a:tr h="555567">
                <a:tc>
                  <a:txBody>
                    <a:bodyPr/>
                    <a:lstStyle/>
                    <a:p>
                      <a:pPr marL="0" marR="0" indent="0" algn="ctr" defTabSz="189001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01/15/2015 - 03/31/2015</a:t>
                      </a:r>
                    </a:p>
                  </a:txBody>
                  <a:tcPr marL="79512" marR="79512" marT="40341" marB="4034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mid</a:t>
                      </a:r>
                      <a:endParaRPr lang="en-US" sz="2800" dirty="0"/>
                    </a:p>
                  </a:txBody>
                  <a:tcPr marL="79512" marR="79512" marT="40341" marB="4034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mid</a:t>
                      </a:r>
                      <a:endParaRPr lang="en-US" sz="2800" dirty="0"/>
                    </a:p>
                  </a:txBody>
                  <a:tcPr marL="79512" marR="79512" marT="40341" marB="4034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3,450 Yuan</a:t>
                      </a:r>
                      <a:endParaRPr lang="en-US" sz="2800" dirty="0"/>
                    </a:p>
                  </a:txBody>
                  <a:tcPr marL="79512" marR="79512" marT="40341" marB="40341"/>
                </a:tc>
              </a:tr>
              <a:tr h="555567">
                <a:tc>
                  <a:txBody>
                    <a:bodyPr/>
                    <a:lstStyle/>
                    <a:p>
                      <a:pPr marL="0" marR="0" indent="0" algn="ctr" defTabSz="199811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04/01/2014 - 06/11/2014</a:t>
                      </a:r>
                    </a:p>
                  </a:txBody>
                  <a:tcPr marL="79512" marR="79512" marT="40341" marB="4034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ask</a:t>
                      </a:r>
                      <a:endParaRPr lang="en-US" sz="2800" dirty="0"/>
                    </a:p>
                  </a:txBody>
                  <a:tcPr marL="79512" marR="79512" marT="40341" marB="4034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bid</a:t>
                      </a:r>
                      <a:endParaRPr lang="en-US" sz="2800" dirty="0"/>
                    </a:p>
                  </a:txBody>
                  <a:tcPr marL="79512" marR="79512" marT="40341" marB="4034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451 Yuan</a:t>
                      </a:r>
                      <a:endParaRPr lang="en-US" sz="2800" dirty="0"/>
                    </a:p>
                  </a:txBody>
                  <a:tcPr marL="79512" marR="79512" marT="40341" marB="40341"/>
                </a:tc>
              </a:tr>
              <a:tr h="555567">
                <a:tc>
                  <a:txBody>
                    <a:bodyPr/>
                    <a:lstStyle/>
                    <a:p>
                      <a:pPr marL="0" marR="0" indent="0" algn="ctr" defTabSz="199811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01/15/2015 - 03/31/2015</a:t>
                      </a:r>
                    </a:p>
                  </a:txBody>
                  <a:tcPr marL="79512" marR="79512" marT="40341" marB="4034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ask</a:t>
                      </a:r>
                      <a:endParaRPr lang="en-US" sz="2800" dirty="0"/>
                    </a:p>
                  </a:txBody>
                  <a:tcPr marL="79512" marR="79512" marT="40341" marB="4034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bid</a:t>
                      </a:r>
                      <a:endParaRPr lang="en-US" sz="2800" dirty="0"/>
                    </a:p>
                  </a:txBody>
                  <a:tcPr marL="79512" marR="79512" marT="40341" marB="4034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-17</a:t>
                      </a:r>
                      <a:r>
                        <a:rPr lang="en-US" sz="2800" baseline="0" dirty="0" smtClean="0"/>
                        <a:t> Yuan</a:t>
                      </a:r>
                      <a:endParaRPr lang="en-US" sz="2800" dirty="0"/>
                    </a:p>
                  </a:txBody>
                  <a:tcPr marL="79512" marR="79512" marT="40341" marB="40341"/>
                </a:tc>
              </a:tr>
            </a:tbl>
          </a:graphicData>
        </a:graphic>
      </p:graphicFrame>
      <p:sp>
        <p:nvSpPr>
          <p:cNvPr id="49" name="TextBox 48"/>
          <p:cNvSpPr txBox="1"/>
          <p:nvPr/>
        </p:nvSpPr>
        <p:spPr>
          <a:xfrm>
            <a:off x="12441329" y="4380987"/>
            <a:ext cx="11709486" cy="822340"/>
          </a:xfrm>
          <a:prstGeom prst="rect">
            <a:avLst/>
          </a:prstGeom>
          <a:solidFill>
            <a:srgbClr val="595959"/>
          </a:solidFill>
        </p:spPr>
        <p:txBody>
          <a:bodyPr wrap="square" lIns="86493" tIns="43247" rIns="86493" bIns="43247" rtlCol="0">
            <a:spAutoFit/>
          </a:bodyPr>
          <a:lstStyle/>
          <a:p>
            <a:pPr algn="ctr"/>
            <a:r>
              <a:rPr lang="en-US" sz="4800" dirty="0">
                <a:solidFill>
                  <a:srgbClr val="FFFFFF"/>
                </a:solidFill>
                <a:latin typeface="Avenir Book"/>
                <a:cs typeface="Avenir Book"/>
              </a:rPr>
              <a:t>Advised by: Arvind Narayanan</a:t>
            </a:r>
          </a:p>
        </p:txBody>
      </p:sp>
      <p:sp>
        <p:nvSpPr>
          <p:cNvPr id="52" name="Rectangle 51"/>
          <p:cNvSpPr/>
          <p:nvPr/>
        </p:nvSpPr>
        <p:spPr>
          <a:xfrm>
            <a:off x="12441328" y="6055282"/>
            <a:ext cx="11709485" cy="718073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6493" tIns="43247" rIns="86493" bIns="43247" rtlCol="0" anchor="ctr"/>
          <a:lstStyle/>
          <a:p>
            <a:pPr algn="ctr"/>
            <a:r>
              <a:rPr lang="en-US" sz="3800" dirty="0" smtClean="0"/>
              <a:t>Experimental Results</a:t>
            </a:r>
            <a:endParaRPr lang="en-US" sz="3800" dirty="0"/>
          </a:p>
        </p:txBody>
      </p:sp>
      <p:pic>
        <p:nvPicPr>
          <p:cNvPr id="2" name="Picture 1" descr="PERIOD_0_PROFI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8742" y="8083381"/>
            <a:ext cx="6583680" cy="4389120"/>
          </a:xfrm>
          <a:prstGeom prst="rect">
            <a:avLst/>
          </a:prstGeom>
        </p:spPr>
      </p:pic>
      <p:pic>
        <p:nvPicPr>
          <p:cNvPr id="3" name="Picture 2" descr="J_PERIOD_0_PROFIT.png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42280" y="8202168"/>
            <a:ext cx="6437376" cy="420624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4872295" y="6979225"/>
            <a:ext cx="68427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i="1" dirty="0" smtClean="0">
                <a:latin typeface="Avenir Book"/>
                <a:cs typeface="Avenir Book"/>
              </a:rPr>
              <a:t>All charts from period: 04</a:t>
            </a:r>
            <a:r>
              <a:rPr lang="en-US" sz="2400" i="1" dirty="0">
                <a:latin typeface="Avenir Book"/>
                <a:cs typeface="Avenir Book"/>
              </a:rPr>
              <a:t>/01/2014 – 06/11/</a:t>
            </a:r>
            <a:r>
              <a:rPr lang="en-US" sz="2400" i="1" dirty="0" smtClean="0">
                <a:latin typeface="Avenir Book"/>
                <a:cs typeface="Avenir Book"/>
              </a:rPr>
              <a:t>2014</a:t>
            </a:r>
            <a:endParaRPr lang="en-US" sz="2400" i="1" dirty="0">
              <a:latin typeface="Avenir Book"/>
              <a:cs typeface="Avenir Book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2630419" y="7560161"/>
            <a:ext cx="113265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latin typeface="Avenir Book"/>
                <a:cs typeface="Avenir Book"/>
              </a:rPr>
              <a:t>‘Optimal’ profit with validation-selected </a:t>
            </a:r>
            <a:r>
              <a:rPr lang="el-GR" sz="2800" dirty="0" smtClean="0">
                <a:latin typeface="Avenir Book"/>
                <a:cs typeface="Avenir Book"/>
              </a:rPr>
              <a:t>γ</a:t>
            </a:r>
            <a:r>
              <a:rPr lang="en-US" sz="2800" dirty="0" smtClean="0">
                <a:latin typeface="Avenir Book"/>
                <a:cs typeface="Avenir Book"/>
              </a:rPr>
              <a:t> (0.51), </a:t>
            </a:r>
            <a:r>
              <a:rPr lang="en-US" sz="2800" i="1" dirty="0" smtClean="0">
                <a:latin typeface="Avenir Book"/>
                <a:cs typeface="Avenir Book"/>
              </a:rPr>
              <a:t>trading at mid price</a:t>
            </a:r>
            <a:endParaRPr lang="en-US" sz="2800" i="1" dirty="0">
              <a:latin typeface="Avenir Book"/>
              <a:cs typeface="Avenir Book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2441326" y="12563741"/>
            <a:ext cx="11709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Avenir Book"/>
                <a:cs typeface="Avenir Book"/>
              </a:rPr>
              <a:t>Accuracy/</a:t>
            </a:r>
            <a:r>
              <a:rPr lang="en-US" sz="2800" dirty="0" err="1" smtClean="0">
                <a:latin typeface="Avenir Book"/>
                <a:cs typeface="Avenir Book"/>
              </a:rPr>
              <a:t>actionability</a:t>
            </a:r>
            <a:r>
              <a:rPr lang="en-US" sz="2800" dirty="0" smtClean="0">
                <a:latin typeface="Avenir Book"/>
                <a:cs typeface="Avenir Book"/>
              </a:rPr>
              <a:t>, profit response to </a:t>
            </a:r>
            <a:r>
              <a:rPr lang="el-GR" sz="2800" dirty="0" smtClean="0">
                <a:latin typeface="Avenir Book"/>
                <a:cs typeface="Avenir Book"/>
              </a:rPr>
              <a:t>γ</a:t>
            </a:r>
            <a:r>
              <a:rPr lang="en-US" sz="2800" b="1" dirty="0" smtClean="0">
                <a:latin typeface="Avenir Book"/>
                <a:cs typeface="Avenir Book"/>
              </a:rPr>
              <a:t>, </a:t>
            </a:r>
            <a:r>
              <a:rPr lang="en-US" sz="2800" i="1" dirty="0" smtClean="0">
                <a:latin typeface="Avenir Book"/>
                <a:cs typeface="Avenir Book"/>
              </a:rPr>
              <a:t>trading at mid price</a:t>
            </a:r>
            <a:endParaRPr lang="en-US" sz="2800" i="1" dirty="0">
              <a:latin typeface="Avenir Book"/>
              <a:cs typeface="Avenir Book"/>
            </a:endParaRPr>
          </a:p>
        </p:txBody>
      </p:sp>
      <p:pic>
        <p:nvPicPr>
          <p:cNvPr id="6" name="Picture 5" descr="PERIOD_0_PROFIT_RESPONS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83180" y="13089984"/>
            <a:ext cx="6583680" cy="4389120"/>
          </a:xfrm>
          <a:prstGeom prst="rect">
            <a:avLst/>
          </a:prstGeom>
        </p:spPr>
      </p:pic>
      <p:pic>
        <p:nvPicPr>
          <p:cNvPr id="7" name="Picture 6" descr="PERIOD_0_ACC_ACT_RESPONSE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8739" y="13089984"/>
            <a:ext cx="6583680" cy="4389120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12032358" y="17658854"/>
            <a:ext cx="125234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Avenir Book"/>
                <a:cs typeface="Avenir Book"/>
              </a:rPr>
              <a:t>`Optimal’ profit with validation-selected </a:t>
            </a:r>
            <a:r>
              <a:rPr lang="el-GR" sz="2800" dirty="0" smtClean="0">
                <a:latin typeface="Avenir Book"/>
                <a:cs typeface="Avenir Book"/>
              </a:rPr>
              <a:t>γ</a:t>
            </a:r>
            <a:r>
              <a:rPr lang="en-US" sz="2800" dirty="0" smtClean="0">
                <a:latin typeface="Avenir Book"/>
                <a:cs typeface="Avenir Book"/>
              </a:rPr>
              <a:t> (0.81), profit response to </a:t>
            </a:r>
            <a:r>
              <a:rPr lang="el-GR" sz="2800" dirty="0" smtClean="0">
                <a:latin typeface="Avenir Book"/>
                <a:cs typeface="Avenir Book"/>
              </a:rPr>
              <a:t>γ</a:t>
            </a:r>
            <a:r>
              <a:rPr lang="en-US" sz="2800" dirty="0" smtClean="0">
                <a:latin typeface="Avenir Book"/>
                <a:cs typeface="Avenir Book"/>
              </a:rPr>
              <a:t>, </a:t>
            </a:r>
            <a:r>
              <a:rPr lang="en-US" sz="2800" i="1" dirty="0" smtClean="0">
                <a:latin typeface="Avenir Book"/>
                <a:cs typeface="Avenir Book"/>
              </a:rPr>
              <a:t>trading at bid/ask</a:t>
            </a:r>
            <a:endParaRPr lang="en-US" sz="2800" i="1" dirty="0">
              <a:latin typeface="Avenir Book"/>
              <a:cs typeface="Avenir Book"/>
            </a:endParaRPr>
          </a:p>
        </p:txBody>
      </p:sp>
      <p:pic>
        <p:nvPicPr>
          <p:cNvPr id="8" name="Picture 7" descr="PERIOD_0_OPT_PROFIT_SPREAD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0715" y="18602653"/>
            <a:ext cx="6583680" cy="4389120"/>
          </a:xfrm>
          <a:prstGeom prst="rect">
            <a:avLst/>
          </a:prstGeom>
        </p:spPr>
      </p:pic>
      <p:pic>
        <p:nvPicPr>
          <p:cNvPr id="9" name="Picture 8" descr="PERIOD_0_PROFIT_RESPONSE_SPREAD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83176" y="18602653"/>
            <a:ext cx="6583680" cy="4389120"/>
          </a:xfrm>
          <a:prstGeom prst="rect">
            <a:avLst/>
          </a:prstGeom>
        </p:spPr>
      </p:pic>
      <p:sp>
        <p:nvSpPr>
          <p:cNvPr id="44" name="Rectangle 43"/>
          <p:cNvSpPr/>
          <p:nvPr/>
        </p:nvSpPr>
        <p:spPr>
          <a:xfrm>
            <a:off x="25352623" y="18584126"/>
            <a:ext cx="9541565" cy="718075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800" dirty="0" smtClean="0"/>
              <a:t>Takeaways</a:t>
            </a:r>
            <a:endParaRPr lang="en-US" sz="3800" dirty="0"/>
          </a:p>
        </p:txBody>
      </p:sp>
      <p:sp>
        <p:nvSpPr>
          <p:cNvPr id="45" name="Rectangle 44"/>
          <p:cNvSpPr/>
          <p:nvPr/>
        </p:nvSpPr>
        <p:spPr>
          <a:xfrm>
            <a:off x="25377180" y="19486388"/>
            <a:ext cx="9541565" cy="229601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buFont typeface="Arial"/>
              <a:buChar char="•"/>
            </a:pPr>
            <a:r>
              <a:rPr lang="en-US" sz="2400" dirty="0" smtClean="0">
                <a:latin typeface="Avenir Book"/>
                <a:cs typeface="Avenir Book"/>
              </a:rPr>
              <a:t>Seemingly innocuous assumptions can impact the results of our strategy significantly</a:t>
            </a:r>
          </a:p>
          <a:p>
            <a:pPr marL="342900" indent="-342900">
              <a:lnSpc>
                <a:spcPct val="120000"/>
              </a:lnSpc>
              <a:buFont typeface="Arial"/>
              <a:buChar char="•"/>
            </a:pPr>
            <a:r>
              <a:rPr lang="en-US" sz="2400" dirty="0" smtClean="0">
                <a:latin typeface="Avenir Book"/>
                <a:cs typeface="Avenir Book"/>
              </a:rPr>
              <a:t>When applying analysis techniques across domains, we must ensure that we are tracking the correct signal</a:t>
            </a:r>
            <a:endParaRPr lang="en-US" sz="2400" dirty="0">
              <a:latin typeface="Avenir Book"/>
              <a:cs typeface="Avenir Book"/>
            </a:endParaRPr>
          </a:p>
          <a:p>
            <a:pPr marL="342900" indent="-342900">
              <a:lnSpc>
                <a:spcPct val="120000"/>
              </a:lnSpc>
              <a:buFont typeface="Arial"/>
              <a:buChar char="•"/>
            </a:pPr>
            <a:r>
              <a:rPr lang="en-US" sz="2400" dirty="0" smtClean="0">
                <a:latin typeface="Avenir Book"/>
                <a:cs typeface="Avenir Book"/>
              </a:rPr>
              <a:t>High-frequency trading </a:t>
            </a:r>
            <a:r>
              <a:rPr lang="en-US" sz="2400" dirty="0">
                <a:latin typeface="Avenir Book"/>
                <a:cs typeface="Avenir Book"/>
              </a:rPr>
              <a:t>is hard!</a:t>
            </a:r>
          </a:p>
        </p:txBody>
      </p:sp>
      <p:pic>
        <p:nvPicPr>
          <p:cNvPr id="14" name="Picture 13" descr="princeton_logo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20029" y="2564701"/>
            <a:ext cx="3287154" cy="1096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1657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5094</TotalTime>
  <Words>1002</Words>
  <Application>Microsoft Macintosh PowerPoint</Application>
  <PresentationFormat>Custom</PresentationFormat>
  <Paragraphs>63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Susan Clapsaddle</dc:creator>
  <cp:lastModifiedBy>Eric Mitchell</cp:lastModifiedBy>
  <cp:revision>264</cp:revision>
  <cp:lastPrinted>2017-01-11T18:18:18Z</cp:lastPrinted>
  <dcterms:created xsi:type="dcterms:W3CDTF">2011-08-16T16:17:04Z</dcterms:created>
  <dcterms:modified xsi:type="dcterms:W3CDTF">2017-01-11T19:01:05Z</dcterms:modified>
</cp:coreProperties>
</file>