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Lst>
  <p:sldSz cx="36576000" cy="27432000"/>
  <p:notesSz cx="6858000" cy="9144000"/>
  <p:defaultTextStyle>
    <a:defPPr>
      <a:defRPr lang="en-US"/>
    </a:defPPr>
    <a:lvl1pPr marL="0" algn="l" defTabSz="1976290" rtl="0" eaLnBrk="1" latinLnBrk="0" hangingPunct="1">
      <a:defRPr sz="7800" kern="1200">
        <a:solidFill>
          <a:schemeClr val="tx1"/>
        </a:solidFill>
        <a:latin typeface="+mn-lt"/>
        <a:ea typeface="+mn-ea"/>
        <a:cs typeface="+mn-cs"/>
      </a:defRPr>
    </a:lvl1pPr>
    <a:lvl2pPr marL="1976290" algn="l" defTabSz="1976290" rtl="0" eaLnBrk="1" latinLnBrk="0" hangingPunct="1">
      <a:defRPr sz="7800" kern="1200">
        <a:solidFill>
          <a:schemeClr val="tx1"/>
        </a:solidFill>
        <a:latin typeface="+mn-lt"/>
        <a:ea typeface="+mn-ea"/>
        <a:cs typeface="+mn-cs"/>
      </a:defRPr>
    </a:lvl2pPr>
    <a:lvl3pPr marL="3952584" algn="l" defTabSz="1976290" rtl="0" eaLnBrk="1" latinLnBrk="0" hangingPunct="1">
      <a:defRPr sz="7800" kern="1200">
        <a:solidFill>
          <a:schemeClr val="tx1"/>
        </a:solidFill>
        <a:latin typeface="+mn-lt"/>
        <a:ea typeface="+mn-ea"/>
        <a:cs typeface="+mn-cs"/>
      </a:defRPr>
    </a:lvl3pPr>
    <a:lvl4pPr marL="5928873" algn="l" defTabSz="1976290" rtl="0" eaLnBrk="1" latinLnBrk="0" hangingPunct="1">
      <a:defRPr sz="7800" kern="1200">
        <a:solidFill>
          <a:schemeClr val="tx1"/>
        </a:solidFill>
        <a:latin typeface="+mn-lt"/>
        <a:ea typeface="+mn-ea"/>
        <a:cs typeface="+mn-cs"/>
      </a:defRPr>
    </a:lvl4pPr>
    <a:lvl5pPr marL="7905168" algn="l" defTabSz="1976290" rtl="0" eaLnBrk="1" latinLnBrk="0" hangingPunct="1">
      <a:defRPr sz="7800" kern="1200">
        <a:solidFill>
          <a:schemeClr val="tx1"/>
        </a:solidFill>
        <a:latin typeface="+mn-lt"/>
        <a:ea typeface="+mn-ea"/>
        <a:cs typeface="+mn-cs"/>
      </a:defRPr>
    </a:lvl5pPr>
    <a:lvl6pPr marL="9881458" algn="l" defTabSz="1976290" rtl="0" eaLnBrk="1" latinLnBrk="0" hangingPunct="1">
      <a:defRPr sz="7800" kern="1200">
        <a:solidFill>
          <a:schemeClr val="tx1"/>
        </a:solidFill>
        <a:latin typeface="+mn-lt"/>
        <a:ea typeface="+mn-ea"/>
        <a:cs typeface="+mn-cs"/>
      </a:defRPr>
    </a:lvl6pPr>
    <a:lvl7pPr marL="11857751" algn="l" defTabSz="1976290" rtl="0" eaLnBrk="1" latinLnBrk="0" hangingPunct="1">
      <a:defRPr sz="7800" kern="1200">
        <a:solidFill>
          <a:schemeClr val="tx1"/>
        </a:solidFill>
        <a:latin typeface="+mn-lt"/>
        <a:ea typeface="+mn-ea"/>
        <a:cs typeface="+mn-cs"/>
      </a:defRPr>
    </a:lvl7pPr>
    <a:lvl8pPr marL="13834042" algn="l" defTabSz="1976290" rtl="0" eaLnBrk="1" latinLnBrk="0" hangingPunct="1">
      <a:defRPr sz="7800" kern="1200">
        <a:solidFill>
          <a:schemeClr val="tx1"/>
        </a:solidFill>
        <a:latin typeface="+mn-lt"/>
        <a:ea typeface="+mn-ea"/>
        <a:cs typeface="+mn-cs"/>
      </a:defRPr>
    </a:lvl8pPr>
    <a:lvl9pPr marL="15810332" algn="l" defTabSz="1976290"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990" userDrawn="1">
          <p15:clr>
            <a:srgbClr val="A4A3A4"/>
          </p15:clr>
        </p15:guide>
        <p15:guide id="2" orient="horz" pos="3826" userDrawn="1">
          <p15:clr>
            <a:srgbClr val="A4A3A4"/>
          </p15:clr>
        </p15:guide>
        <p15:guide id="3" pos="25875" userDrawn="1">
          <p15:clr>
            <a:srgbClr val="A4A3A4"/>
          </p15:clr>
        </p15:guide>
        <p15:guide id="4" pos="6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313"/>
    <a:srgbClr val="464549"/>
    <a:srgbClr val="537C33"/>
    <a:srgbClr val="C41E2F"/>
    <a:srgbClr val="3976BE"/>
    <a:srgbClr val="C71C2C"/>
    <a:srgbClr val="357493"/>
    <a:srgbClr val="90A69E"/>
    <a:srgbClr val="C1AF8D"/>
    <a:srgbClr val="BE4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01" autoAdjust="0"/>
    <p:restoredTop sz="93814" autoAdjust="0"/>
  </p:normalViewPr>
  <p:slideViewPr>
    <p:cSldViewPr snapToGrid="0" snapToObjects="1" showGuides="1">
      <p:cViewPr>
        <p:scale>
          <a:sx n="45" d="100"/>
          <a:sy n="45" d="100"/>
        </p:scale>
        <p:origin x="-80" y="3360"/>
      </p:cViewPr>
      <p:guideLst>
        <p:guide orient="horz" pos="16756"/>
        <p:guide orient="horz" pos="3554"/>
        <p:guide pos="22500"/>
        <p:guide pos="5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8"/>
            <a:ext cx="31089600" cy="58800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90016" indent="0" algn="ctr">
              <a:buNone/>
              <a:defRPr>
                <a:solidFill>
                  <a:schemeClr val="tx1">
                    <a:tint val="75000"/>
                  </a:schemeClr>
                </a:solidFill>
              </a:defRPr>
            </a:lvl2pPr>
            <a:lvl3pPr marL="3780037" indent="0" algn="ctr">
              <a:buNone/>
              <a:defRPr>
                <a:solidFill>
                  <a:schemeClr val="tx1">
                    <a:tint val="75000"/>
                  </a:schemeClr>
                </a:solidFill>
              </a:defRPr>
            </a:lvl3pPr>
            <a:lvl4pPr marL="5670052" indent="0" algn="ctr">
              <a:buNone/>
              <a:defRPr>
                <a:solidFill>
                  <a:schemeClr val="tx1">
                    <a:tint val="75000"/>
                  </a:schemeClr>
                </a:solidFill>
              </a:defRPr>
            </a:lvl4pPr>
            <a:lvl5pPr marL="7560073" indent="0" algn="ctr">
              <a:buNone/>
              <a:defRPr>
                <a:solidFill>
                  <a:schemeClr val="tx1">
                    <a:tint val="75000"/>
                  </a:schemeClr>
                </a:solidFill>
              </a:defRPr>
            </a:lvl5pPr>
            <a:lvl6pPr marL="9450090" indent="0" algn="ctr">
              <a:buNone/>
              <a:defRPr>
                <a:solidFill>
                  <a:schemeClr val="tx1">
                    <a:tint val="75000"/>
                  </a:schemeClr>
                </a:solidFill>
              </a:defRPr>
            </a:lvl6pPr>
            <a:lvl7pPr marL="11340109" indent="0" algn="ctr">
              <a:buNone/>
              <a:defRPr>
                <a:solidFill>
                  <a:schemeClr val="tx1">
                    <a:tint val="75000"/>
                  </a:schemeClr>
                </a:solidFill>
              </a:defRPr>
            </a:lvl7pPr>
            <a:lvl8pPr marL="13230125" indent="0" algn="ctr">
              <a:buNone/>
              <a:defRPr>
                <a:solidFill>
                  <a:schemeClr val="tx1">
                    <a:tint val="75000"/>
                  </a:schemeClr>
                </a:solidFill>
              </a:defRPr>
            </a:lvl8pPr>
            <a:lvl9pPr marL="151201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0" y="5861060"/>
            <a:ext cx="41148000" cy="1248282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0" y="5861060"/>
            <a:ext cx="122834400" cy="1248282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602"/>
            <a:ext cx="31089600" cy="5448300"/>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861"/>
            <a:ext cx="31089600" cy="6000747"/>
          </a:xfrm>
        </p:spPr>
        <p:txBody>
          <a:bodyPr anchor="b"/>
          <a:lstStyle>
            <a:lvl1pPr marL="0" indent="0">
              <a:buNone/>
              <a:defRPr sz="8300">
                <a:solidFill>
                  <a:schemeClr val="tx1">
                    <a:tint val="75000"/>
                  </a:schemeClr>
                </a:solidFill>
              </a:defRPr>
            </a:lvl1pPr>
            <a:lvl2pPr marL="1890016" indent="0">
              <a:buNone/>
              <a:defRPr sz="7500">
                <a:solidFill>
                  <a:schemeClr val="tx1">
                    <a:tint val="75000"/>
                  </a:schemeClr>
                </a:solidFill>
              </a:defRPr>
            </a:lvl2pPr>
            <a:lvl3pPr marL="3780037" indent="0">
              <a:buNone/>
              <a:defRPr sz="6600">
                <a:solidFill>
                  <a:schemeClr val="tx1">
                    <a:tint val="75000"/>
                  </a:schemeClr>
                </a:solidFill>
              </a:defRPr>
            </a:lvl3pPr>
            <a:lvl4pPr marL="5670052" indent="0">
              <a:buNone/>
              <a:defRPr sz="5800">
                <a:solidFill>
                  <a:schemeClr val="tx1">
                    <a:tint val="75000"/>
                  </a:schemeClr>
                </a:solidFill>
              </a:defRPr>
            </a:lvl4pPr>
            <a:lvl5pPr marL="7560073" indent="0">
              <a:buNone/>
              <a:defRPr sz="5800">
                <a:solidFill>
                  <a:schemeClr val="tx1">
                    <a:tint val="75000"/>
                  </a:schemeClr>
                </a:solidFill>
              </a:defRPr>
            </a:lvl5pPr>
            <a:lvl6pPr marL="9450090" indent="0">
              <a:buNone/>
              <a:defRPr sz="5800">
                <a:solidFill>
                  <a:schemeClr val="tx1">
                    <a:tint val="75000"/>
                  </a:schemeClr>
                </a:solidFill>
              </a:defRPr>
            </a:lvl6pPr>
            <a:lvl7pPr marL="11340109" indent="0">
              <a:buNone/>
              <a:defRPr sz="5800">
                <a:solidFill>
                  <a:schemeClr val="tx1">
                    <a:tint val="75000"/>
                  </a:schemeClr>
                </a:solidFill>
              </a:defRPr>
            </a:lvl7pPr>
            <a:lvl8pPr marL="13230125" indent="0">
              <a:buNone/>
              <a:defRPr sz="5800">
                <a:solidFill>
                  <a:schemeClr val="tx1">
                    <a:tint val="75000"/>
                  </a:schemeClr>
                </a:solidFill>
              </a:defRPr>
            </a:lvl8pPr>
            <a:lvl9pPr marL="15120142"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7448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4" y="6140452"/>
            <a:ext cx="16160751"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4" y="8699500"/>
            <a:ext cx="16160751"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8" y="6140452"/>
            <a:ext cx="16167100"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8" y="8699500"/>
            <a:ext cx="16167100"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08D0C-1E73-0A4F-82D9-254A22936925}" type="datetimeFigureOut">
              <a:rPr lang="en-US" smtClean="0"/>
              <a:pPr/>
              <a:t>5/14/17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08D0C-1E73-0A4F-82D9-254A22936925}" type="datetimeFigureOut">
              <a:rPr lang="en-US" smtClean="0"/>
              <a:pPr/>
              <a:t>5/14/17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5/14/17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8" y="1092201"/>
            <a:ext cx="12033251" cy="464820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4300200" y="1092208"/>
            <a:ext cx="20447000" cy="23412453"/>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8" y="5740408"/>
            <a:ext cx="12033251" cy="18764253"/>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3"/>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099"/>
            <a:ext cx="21945600" cy="16459200"/>
          </a:xfrm>
        </p:spPr>
        <p:txBody>
          <a:bodyPr/>
          <a:lstStyle>
            <a:lvl1pPr marL="0" indent="0">
              <a:buNone/>
              <a:defRPr sz="13300"/>
            </a:lvl1pPr>
            <a:lvl2pPr marL="1890016" indent="0">
              <a:buNone/>
              <a:defRPr sz="11600"/>
            </a:lvl2pPr>
            <a:lvl3pPr marL="3780037" indent="0">
              <a:buNone/>
              <a:defRPr sz="9900"/>
            </a:lvl3pPr>
            <a:lvl4pPr marL="5670052" indent="0">
              <a:buNone/>
              <a:defRPr sz="8300"/>
            </a:lvl4pPr>
            <a:lvl5pPr marL="7560073" indent="0">
              <a:buNone/>
              <a:defRPr sz="8300"/>
            </a:lvl5pPr>
            <a:lvl6pPr marL="9450090" indent="0">
              <a:buNone/>
              <a:defRPr sz="8300"/>
            </a:lvl6pPr>
            <a:lvl7pPr marL="11340109" indent="0">
              <a:buNone/>
              <a:defRPr sz="8300"/>
            </a:lvl7pPr>
            <a:lvl8pPr marL="13230125" indent="0">
              <a:buNone/>
              <a:defRPr sz="8300"/>
            </a:lvl8pPr>
            <a:lvl9pPr marL="15120142" indent="0">
              <a:buNone/>
              <a:defRPr sz="8300"/>
            </a:lvl9pPr>
          </a:lstStyle>
          <a:p>
            <a:endParaRPr lang="en-US"/>
          </a:p>
        </p:txBody>
      </p:sp>
      <p:sp>
        <p:nvSpPr>
          <p:cNvPr id="4" name="Text Placeholder 3"/>
          <p:cNvSpPr>
            <a:spLocks noGrp="1"/>
          </p:cNvSpPr>
          <p:nvPr>
            <p:ph type="body" sz="half" idx="2"/>
          </p:nvPr>
        </p:nvSpPr>
        <p:spPr>
          <a:xfrm>
            <a:off x="7169151" y="21469353"/>
            <a:ext cx="21945600" cy="3219447"/>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444709" tIns="222355" rIns="444709" bIns="222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9"/>
            <a:ext cx="32918400" cy="18103852"/>
          </a:xfrm>
          <a:prstGeom prst="rect">
            <a:avLst/>
          </a:prstGeom>
        </p:spPr>
        <p:txBody>
          <a:bodyPr vert="horz" lIns="444709" tIns="222355" rIns="444709" bIns="222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9"/>
            <a:ext cx="8534400" cy="1460499"/>
          </a:xfrm>
          <a:prstGeom prst="rect">
            <a:avLst/>
          </a:prstGeom>
        </p:spPr>
        <p:txBody>
          <a:bodyPr vert="horz" lIns="444709" tIns="222355" rIns="444709" bIns="222355" rtlCol="0" anchor="ctr"/>
          <a:lstStyle>
            <a:lvl1pPr algn="l">
              <a:defRPr sz="5000">
                <a:solidFill>
                  <a:schemeClr val="tx1">
                    <a:tint val="75000"/>
                  </a:schemeClr>
                </a:solidFill>
              </a:defRPr>
            </a:lvl1pPr>
          </a:lstStyle>
          <a:p>
            <a:fld id="{43B08D0C-1E73-0A4F-82D9-254A22936925}" type="datetimeFigureOut">
              <a:rPr lang="en-US" smtClean="0"/>
              <a:pPr/>
              <a:t>5/14/17</a:t>
            </a:fld>
            <a:endParaRPr lang="en-US"/>
          </a:p>
        </p:txBody>
      </p:sp>
      <p:sp>
        <p:nvSpPr>
          <p:cNvPr id="5" name="Footer Placeholder 4"/>
          <p:cNvSpPr>
            <a:spLocks noGrp="1"/>
          </p:cNvSpPr>
          <p:nvPr>
            <p:ph type="ftr" sz="quarter" idx="3"/>
          </p:nvPr>
        </p:nvSpPr>
        <p:spPr>
          <a:xfrm>
            <a:off x="12496800" y="25425409"/>
            <a:ext cx="11582400" cy="1460499"/>
          </a:xfrm>
          <a:prstGeom prst="rect">
            <a:avLst/>
          </a:prstGeom>
        </p:spPr>
        <p:txBody>
          <a:bodyPr vert="horz" lIns="444709" tIns="222355" rIns="444709" bIns="22235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9"/>
            <a:ext cx="8534400" cy="1460499"/>
          </a:xfrm>
          <a:prstGeom prst="rect">
            <a:avLst/>
          </a:prstGeom>
        </p:spPr>
        <p:txBody>
          <a:bodyPr vert="horz" lIns="444709" tIns="222355" rIns="444709" bIns="222355" rtlCol="0" anchor="ctr"/>
          <a:lstStyle>
            <a:lvl1pPr algn="r">
              <a:defRPr sz="5000">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0016" rtl="0" eaLnBrk="1" latinLnBrk="0" hangingPunct="1">
        <a:spcBef>
          <a:spcPct val="0"/>
        </a:spcBef>
        <a:buNone/>
        <a:defRPr sz="18200" kern="1200">
          <a:solidFill>
            <a:schemeClr val="tx1"/>
          </a:solidFill>
          <a:latin typeface="+mj-lt"/>
          <a:ea typeface="+mj-ea"/>
          <a:cs typeface="+mj-cs"/>
        </a:defRPr>
      </a:lvl1pPr>
    </p:titleStyle>
    <p:bodyStyle>
      <a:lvl1pPr marL="1417513" indent="-1417513" algn="l" defTabSz="1890016" rtl="0" eaLnBrk="1" latinLnBrk="0" hangingPunct="1">
        <a:spcBef>
          <a:spcPct val="20000"/>
        </a:spcBef>
        <a:buFont typeface="Arial"/>
        <a:buChar char="•"/>
        <a:defRPr sz="13300" kern="1200">
          <a:solidFill>
            <a:schemeClr val="tx1"/>
          </a:solidFill>
          <a:latin typeface="+mn-lt"/>
          <a:ea typeface="+mn-ea"/>
          <a:cs typeface="+mn-cs"/>
        </a:defRPr>
      </a:lvl1pPr>
      <a:lvl2pPr marL="3071280" indent="-1181259" algn="l" defTabSz="1890016" rtl="0" eaLnBrk="1" latinLnBrk="0" hangingPunct="1">
        <a:spcBef>
          <a:spcPct val="20000"/>
        </a:spcBef>
        <a:buFont typeface="Arial"/>
        <a:buChar char="–"/>
        <a:defRPr sz="11600" kern="1200">
          <a:solidFill>
            <a:schemeClr val="tx1"/>
          </a:solidFill>
          <a:latin typeface="+mn-lt"/>
          <a:ea typeface="+mn-ea"/>
          <a:cs typeface="+mn-cs"/>
        </a:defRPr>
      </a:lvl2pPr>
      <a:lvl3pPr marL="4725044" indent="-945008" algn="l" defTabSz="1890016" rtl="0" eaLnBrk="1" latinLnBrk="0" hangingPunct="1">
        <a:spcBef>
          <a:spcPct val="20000"/>
        </a:spcBef>
        <a:buFont typeface="Arial"/>
        <a:buChar char="•"/>
        <a:defRPr sz="9900" kern="1200">
          <a:solidFill>
            <a:schemeClr val="tx1"/>
          </a:solidFill>
          <a:latin typeface="+mn-lt"/>
          <a:ea typeface="+mn-ea"/>
          <a:cs typeface="+mn-cs"/>
        </a:defRPr>
      </a:lvl3pPr>
      <a:lvl4pPr marL="6615065" indent="-945008" algn="l" defTabSz="1890016" rtl="0" eaLnBrk="1" latinLnBrk="0" hangingPunct="1">
        <a:spcBef>
          <a:spcPct val="20000"/>
        </a:spcBef>
        <a:buFont typeface="Arial"/>
        <a:buChar char="–"/>
        <a:defRPr sz="8300" kern="1200">
          <a:solidFill>
            <a:schemeClr val="tx1"/>
          </a:solidFill>
          <a:latin typeface="+mn-lt"/>
          <a:ea typeface="+mn-ea"/>
          <a:cs typeface="+mn-cs"/>
        </a:defRPr>
      </a:lvl4pPr>
      <a:lvl5pPr marL="8505081" indent="-945008" algn="l" defTabSz="1890016" rtl="0" eaLnBrk="1" latinLnBrk="0" hangingPunct="1">
        <a:spcBef>
          <a:spcPct val="20000"/>
        </a:spcBef>
        <a:buFont typeface="Arial"/>
        <a:buChar char="»"/>
        <a:defRPr sz="8300" kern="1200">
          <a:solidFill>
            <a:schemeClr val="tx1"/>
          </a:solidFill>
          <a:latin typeface="+mn-lt"/>
          <a:ea typeface="+mn-ea"/>
          <a:cs typeface="+mn-cs"/>
        </a:defRPr>
      </a:lvl5pPr>
      <a:lvl6pPr marL="10395097" indent="-945008" algn="l" defTabSz="1890016" rtl="0" eaLnBrk="1" latinLnBrk="0" hangingPunct="1">
        <a:spcBef>
          <a:spcPct val="20000"/>
        </a:spcBef>
        <a:buFont typeface="Arial"/>
        <a:buChar char="•"/>
        <a:defRPr sz="8300" kern="1200">
          <a:solidFill>
            <a:schemeClr val="tx1"/>
          </a:solidFill>
          <a:latin typeface="+mn-lt"/>
          <a:ea typeface="+mn-ea"/>
          <a:cs typeface="+mn-cs"/>
        </a:defRPr>
      </a:lvl6pPr>
      <a:lvl7pPr marL="12285117" indent="-945008" algn="l" defTabSz="1890016" rtl="0" eaLnBrk="1" latinLnBrk="0" hangingPunct="1">
        <a:spcBef>
          <a:spcPct val="20000"/>
        </a:spcBef>
        <a:buFont typeface="Arial"/>
        <a:buChar char="•"/>
        <a:defRPr sz="8300" kern="1200">
          <a:solidFill>
            <a:schemeClr val="tx1"/>
          </a:solidFill>
          <a:latin typeface="+mn-lt"/>
          <a:ea typeface="+mn-ea"/>
          <a:cs typeface="+mn-cs"/>
        </a:defRPr>
      </a:lvl7pPr>
      <a:lvl8pPr marL="14175133" indent="-945008" algn="l" defTabSz="1890016" rtl="0" eaLnBrk="1" latinLnBrk="0" hangingPunct="1">
        <a:spcBef>
          <a:spcPct val="20000"/>
        </a:spcBef>
        <a:buFont typeface="Arial"/>
        <a:buChar char="•"/>
        <a:defRPr sz="8300" kern="1200">
          <a:solidFill>
            <a:schemeClr val="tx1"/>
          </a:solidFill>
          <a:latin typeface="+mn-lt"/>
          <a:ea typeface="+mn-ea"/>
          <a:cs typeface="+mn-cs"/>
        </a:defRPr>
      </a:lvl8pPr>
      <a:lvl9pPr marL="16065150" indent="-945008" algn="l" defTabSz="1890016"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0016" rtl="0" eaLnBrk="1" latinLnBrk="0" hangingPunct="1">
        <a:defRPr sz="7500" kern="1200">
          <a:solidFill>
            <a:schemeClr val="tx1"/>
          </a:solidFill>
          <a:latin typeface="+mn-lt"/>
          <a:ea typeface="+mn-ea"/>
          <a:cs typeface="+mn-cs"/>
        </a:defRPr>
      </a:lvl1pPr>
      <a:lvl2pPr marL="1890016" algn="l" defTabSz="1890016" rtl="0" eaLnBrk="1" latinLnBrk="0" hangingPunct="1">
        <a:defRPr sz="7500" kern="1200">
          <a:solidFill>
            <a:schemeClr val="tx1"/>
          </a:solidFill>
          <a:latin typeface="+mn-lt"/>
          <a:ea typeface="+mn-ea"/>
          <a:cs typeface="+mn-cs"/>
        </a:defRPr>
      </a:lvl2pPr>
      <a:lvl3pPr marL="3780037" algn="l" defTabSz="1890016" rtl="0" eaLnBrk="1" latinLnBrk="0" hangingPunct="1">
        <a:defRPr sz="7500" kern="1200">
          <a:solidFill>
            <a:schemeClr val="tx1"/>
          </a:solidFill>
          <a:latin typeface="+mn-lt"/>
          <a:ea typeface="+mn-ea"/>
          <a:cs typeface="+mn-cs"/>
        </a:defRPr>
      </a:lvl3pPr>
      <a:lvl4pPr marL="5670052" algn="l" defTabSz="1890016" rtl="0" eaLnBrk="1" latinLnBrk="0" hangingPunct="1">
        <a:defRPr sz="7500" kern="1200">
          <a:solidFill>
            <a:schemeClr val="tx1"/>
          </a:solidFill>
          <a:latin typeface="+mn-lt"/>
          <a:ea typeface="+mn-ea"/>
          <a:cs typeface="+mn-cs"/>
        </a:defRPr>
      </a:lvl4pPr>
      <a:lvl5pPr marL="7560073" algn="l" defTabSz="1890016" rtl="0" eaLnBrk="1" latinLnBrk="0" hangingPunct="1">
        <a:defRPr sz="7500" kern="1200">
          <a:solidFill>
            <a:schemeClr val="tx1"/>
          </a:solidFill>
          <a:latin typeface="+mn-lt"/>
          <a:ea typeface="+mn-ea"/>
          <a:cs typeface="+mn-cs"/>
        </a:defRPr>
      </a:lvl5pPr>
      <a:lvl6pPr marL="9450090" algn="l" defTabSz="1890016" rtl="0" eaLnBrk="1" latinLnBrk="0" hangingPunct="1">
        <a:defRPr sz="7500" kern="1200">
          <a:solidFill>
            <a:schemeClr val="tx1"/>
          </a:solidFill>
          <a:latin typeface="+mn-lt"/>
          <a:ea typeface="+mn-ea"/>
          <a:cs typeface="+mn-cs"/>
        </a:defRPr>
      </a:lvl6pPr>
      <a:lvl7pPr marL="11340109" algn="l" defTabSz="1890016" rtl="0" eaLnBrk="1" latinLnBrk="0" hangingPunct="1">
        <a:defRPr sz="7500" kern="1200">
          <a:solidFill>
            <a:schemeClr val="tx1"/>
          </a:solidFill>
          <a:latin typeface="+mn-lt"/>
          <a:ea typeface="+mn-ea"/>
          <a:cs typeface="+mn-cs"/>
        </a:defRPr>
      </a:lvl7pPr>
      <a:lvl8pPr marL="13230125" algn="l" defTabSz="1890016" rtl="0" eaLnBrk="1" latinLnBrk="0" hangingPunct="1">
        <a:defRPr sz="7500" kern="1200">
          <a:solidFill>
            <a:schemeClr val="tx1"/>
          </a:solidFill>
          <a:latin typeface="+mn-lt"/>
          <a:ea typeface="+mn-ea"/>
          <a:cs typeface="+mn-cs"/>
        </a:defRPr>
      </a:lvl8pPr>
      <a:lvl9pPr marL="15120142" algn="l" defTabSz="189001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990140" y="957691"/>
            <a:ext cx="34611863" cy="4448377"/>
            <a:chOff x="1039091" y="1276918"/>
            <a:chExt cx="43344941" cy="5931169"/>
          </a:xfrm>
          <a:solidFill>
            <a:schemeClr val="tx1">
              <a:lumMod val="65000"/>
              <a:lumOff val="35000"/>
            </a:schemeClr>
          </a:solidFill>
        </p:grpSpPr>
        <p:sp>
          <p:nvSpPr>
            <p:cNvPr id="13" name="Rectangle 12"/>
            <p:cNvSpPr/>
            <p:nvPr/>
          </p:nvSpPr>
          <p:spPr>
            <a:xfrm>
              <a:off x="1039091" y="1276918"/>
              <a:ext cx="43344941" cy="593116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a:p>
          </p:txBody>
        </p:sp>
        <p:sp>
          <p:nvSpPr>
            <p:cNvPr id="10" name="TextBox 9"/>
            <p:cNvSpPr txBox="1"/>
            <p:nvPr/>
          </p:nvSpPr>
          <p:spPr>
            <a:xfrm>
              <a:off x="1784078" y="1614051"/>
              <a:ext cx="38354763" cy="2113399"/>
            </a:xfrm>
            <a:prstGeom prst="rect">
              <a:avLst/>
            </a:prstGeom>
            <a:grpFill/>
          </p:spPr>
          <p:txBody>
            <a:bodyPr wrap="square" rtlCol="0">
              <a:spAutoFit/>
            </a:bodyPr>
            <a:lstStyle/>
            <a:p>
              <a:pPr algn="ctr"/>
              <a:r>
                <a:rPr lang="en-US" sz="9700" b="1" i="1" dirty="0" smtClean="0">
                  <a:solidFill>
                    <a:srgbClr val="FFFFFF"/>
                  </a:solidFill>
                  <a:latin typeface="Avenir Heavy"/>
                  <a:cs typeface="Avenir Heavy"/>
                </a:rPr>
                <a:t>Detecting </a:t>
              </a:r>
              <a:r>
                <a:rPr lang="en-US" sz="9700" b="1" i="1" dirty="0" err="1" smtClean="0">
                  <a:solidFill>
                    <a:srgbClr val="FFFFFF"/>
                  </a:solidFill>
                  <a:latin typeface="Avenir Heavy"/>
                  <a:cs typeface="Avenir Heavy"/>
                </a:rPr>
                <a:t>Quora</a:t>
              </a:r>
              <a:r>
                <a:rPr lang="en-US" sz="9700" b="1" i="1" dirty="0" smtClean="0">
                  <a:solidFill>
                    <a:srgbClr val="FFFFFF"/>
                  </a:solidFill>
                  <a:latin typeface="Avenir Heavy"/>
                  <a:cs typeface="Avenir Heavy"/>
                </a:rPr>
                <a:t> Duplicate Questions</a:t>
              </a:r>
              <a:endParaRPr lang="en-US" sz="9700" b="1" i="1" dirty="0">
                <a:solidFill>
                  <a:srgbClr val="FFFFFF"/>
                </a:solidFill>
                <a:latin typeface="Avenir Heavy"/>
                <a:cs typeface="Avenir Heavy"/>
              </a:endParaRPr>
            </a:p>
          </p:txBody>
        </p:sp>
        <p:sp>
          <p:nvSpPr>
            <p:cNvPr id="12" name="TextBox 11"/>
            <p:cNvSpPr txBox="1"/>
            <p:nvPr/>
          </p:nvSpPr>
          <p:spPr>
            <a:xfrm>
              <a:off x="5631078" y="4667691"/>
              <a:ext cx="34140752" cy="1600437"/>
            </a:xfrm>
            <a:prstGeom prst="rect">
              <a:avLst/>
            </a:prstGeom>
            <a:grpFill/>
          </p:spPr>
          <p:txBody>
            <a:bodyPr wrap="square" numCol="3" rtlCol="0">
              <a:spAutoFit/>
            </a:bodyPr>
            <a:lstStyle/>
            <a:p>
              <a:pPr algn="ctr"/>
              <a:r>
                <a:rPr lang="en-US" sz="4800" dirty="0" err="1" smtClean="0">
                  <a:solidFill>
                    <a:srgbClr val="FFFFFF"/>
                  </a:solidFill>
                  <a:latin typeface="Avenir Book"/>
                  <a:cs typeface="Avenir Book"/>
                </a:rPr>
                <a:t>Kenan</a:t>
              </a:r>
              <a:r>
                <a:rPr lang="en-US" sz="4800" dirty="0" smtClean="0">
                  <a:solidFill>
                    <a:srgbClr val="FFFFFF"/>
                  </a:solidFill>
                  <a:latin typeface="Avenir Book"/>
                  <a:cs typeface="Avenir Book"/>
                </a:rPr>
                <a:t> </a:t>
              </a:r>
              <a:r>
                <a:rPr lang="en-US" sz="4800" dirty="0" smtClean="0">
                  <a:solidFill>
                    <a:srgbClr val="FFFFFF"/>
                  </a:solidFill>
                  <a:latin typeface="Avenir Book"/>
                  <a:cs typeface="Avenir Book"/>
                </a:rPr>
                <a:t>Farmer</a:t>
              </a:r>
            </a:p>
            <a:p>
              <a:pPr algn="ctr"/>
              <a:r>
                <a:rPr lang="en-US" sz="2400" dirty="0">
                  <a:solidFill>
                    <a:srgbClr val="FFFFFF"/>
                  </a:solidFill>
                  <a:latin typeface="Avenir Book"/>
                  <a:cs typeface="Avenir Book"/>
                </a:rPr>
                <a:t>Department of Computer </a:t>
              </a:r>
              <a:r>
                <a:rPr lang="en-US" sz="2400" dirty="0" smtClean="0">
                  <a:solidFill>
                    <a:srgbClr val="FFFFFF"/>
                  </a:solidFill>
                  <a:latin typeface="Avenir Book"/>
                  <a:cs typeface="Avenir Book"/>
                </a:rPr>
                <a:t>Science</a:t>
              </a:r>
              <a:endParaRPr lang="en-US" sz="2400" dirty="0" smtClean="0">
                <a:solidFill>
                  <a:srgbClr val="FFFFFF"/>
                </a:solidFill>
                <a:latin typeface="Avenir Book"/>
                <a:cs typeface="Avenir Book"/>
              </a:endParaRPr>
            </a:p>
            <a:p>
              <a:pPr algn="ctr"/>
              <a:r>
                <a:rPr lang="en-US" sz="4800" dirty="0" smtClean="0">
                  <a:solidFill>
                    <a:srgbClr val="FFFFFF"/>
                  </a:solidFill>
                  <a:latin typeface="Avenir Book"/>
                  <a:cs typeface="Avenir Book"/>
                </a:rPr>
                <a:t>Charles Stahl</a:t>
              </a:r>
            </a:p>
            <a:p>
              <a:pPr algn="ctr"/>
              <a:r>
                <a:rPr lang="en-US" sz="2400" dirty="0" smtClean="0">
                  <a:solidFill>
                    <a:srgbClr val="FFFFFF"/>
                  </a:solidFill>
                  <a:latin typeface="Avenir Book"/>
                  <a:cs typeface="Avenir Book"/>
                </a:rPr>
                <a:t>Department </a:t>
              </a:r>
              <a:r>
                <a:rPr lang="en-US" sz="2400" dirty="0">
                  <a:solidFill>
                    <a:srgbClr val="FFFFFF"/>
                  </a:solidFill>
                  <a:latin typeface="Avenir Book"/>
                  <a:cs typeface="Avenir Book"/>
                </a:rPr>
                <a:t>of </a:t>
              </a:r>
              <a:r>
                <a:rPr lang="en-US" sz="2400" dirty="0" smtClean="0">
                  <a:solidFill>
                    <a:srgbClr val="FFFFFF"/>
                  </a:solidFill>
                  <a:latin typeface="Avenir Book"/>
                  <a:cs typeface="Avenir Book"/>
                </a:rPr>
                <a:t>Physics</a:t>
              </a:r>
              <a:r>
                <a:rPr lang="en-US" sz="2400" dirty="0">
                  <a:solidFill>
                    <a:srgbClr val="FFFFFF"/>
                  </a:solidFill>
                  <a:latin typeface="Avenir Book"/>
                  <a:cs typeface="Avenir Book"/>
                </a:rPr>
                <a:t> </a:t>
              </a:r>
              <a:endParaRPr lang="en-US" sz="2400" dirty="0" smtClean="0">
                <a:solidFill>
                  <a:srgbClr val="FFFFFF"/>
                </a:solidFill>
                <a:latin typeface="Avenir Book"/>
                <a:cs typeface="Avenir Book"/>
              </a:endParaRPr>
            </a:p>
            <a:p>
              <a:pPr algn="ctr"/>
              <a:r>
                <a:rPr lang="en-US" sz="4800" dirty="0" smtClean="0">
                  <a:solidFill>
                    <a:srgbClr val="FFFFFF"/>
                  </a:solidFill>
                  <a:latin typeface="Avenir Book"/>
                  <a:cs typeface="Avenir Book"/>
                </a:rPr>
                <a:t>Meir Hirsch</a:t>
              </a:r>
            </a:p>
            <a:p>
              <a:pPr algn="ctr"/>
              <a:r>
                <a:rPr lang="en-US" sz="2400" dirty="0" smtClean="0">
                  <a:solidFill>
                    <a:srgbClr val="FFFFFF"/>
                  </a:solidFill>
                  <a:latin typeface="Avenir Book"/>
                  <a:cs typeface="Avenir Book"/>
                </a:rPr>
                <a:t>Department of Computer Science</a:t>
              </a:r>
              <a:endParaRPr lang="en-US" sz="2400" dirty="0" smtClean="0">
                <a:solidFill>
                  <a:srgbClr val="FFFFFF"/>
                </a:solidFill>
                <a:latin typeface="Avenir Book"/>
                <a:cs typeface="Avenir Book"/>
              </a:endParaRPr>
            </a:p>
          </p:txBody>
        </p:sp>
      </p:grpSp>
      <p:sp>
        <p:nvSpPr>
          <p:cNvPr id="25" name="Rectangle 24"/>
          <p:cNvSpPr/>
          <p:nvPr/>
        </p:nvSpPr>
        <p:spPr>
          <a:xfrm>
            <a:off x="1541681" y="17623862"/>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Feature Engineering</a:t>
            </a:r>
            <a:endParaRPr lang="en-US" sz="3800" dirty="0"/>
          </a:p>
        </p:txBody>
      </p:sp>
      <p:grpSp>
        <p:nvGrpSpPr>
          <p:cNvPr id="4" name="Group 3"/>
          <p:cNvGrpSpPr/>
          <p:nvPr/>
        </p:nvGrpSpPr>
        <p:grpSpPr>
          <a:xfrm>
            <a:off x="1541681" y="6032191"/>
            <a:ext cx="9555218" cy="6838260"/>
            <a:chOff x="1541681" y="6032191"/>
            <a:chExt cx="9555218" cy="6838260"/>
          </a:xfrm>
        </p:grpSpPr>
        <p:sp>
          <p:nvSpPr>
            <p:cNvPr id="22" name="Rectangle 21"/>
            <p:cNvSpPr/>
            <p:nvPr/>
          </p:nvSpPr>
          <p:spPr>
            <a:xfrm>
              <a:off x="1555335" y="6032191"/>
              <a:ext cx="9541564" cy="748599"/>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Introduction &amp; Motivation</a:t>
              </a:r>
            </a:p>
          </p:txBody>
        </p:sp>
        <p:sp>
          <p:nvSpPr>
            <p:cNvPr id="57" name="TextBox 56"/>
            <p:cNvSpPr txBox="1"/>
            <p:nvPr/>
          </p:nvSpPr>
          <p:spPr>
            <a:xfrm>
              <a:off x="1541681" y="7028852"/>
              <a:ext cx="9541564" cy="5841599"/>
            </a:xfrm>
            <a:prstGeom prst="rect">
              <a:avLst/>
            </a:prstGeom>
            <a:noFill/>
          </p:spPr>
          <p:txBody>
            <a:bodyPr wrap="square" rtlCol="0">
              <a:spAutoFit/>
            </a:bodyPr>
            <a:lstStyle/>
            <a:p>
              <a:pPr>
                <a:lnSpc>
                  <a:spcPct val="120000"/>
                </a:lnSpc>
              </a:pPr>
              <a:r>
                <a:rPr lang="en-US" sz="2400" dirty="0" err="1" smtClean="0">
                  <a:latin typeface="Avenir Book"/>
                  <a:cs typeface="Avenir Book"/>
                </a:rPr>
                <a:t>Quora</a:t>
              </a:r>
              <a:r>
                <a:rPr lang="en-US" sz="2400" dirty="0" smtClean="0">
                  <a:latin typeface="Avenir Book"/>
                  <a:cs typeface="Avenir Book"/>
                </a:rPr>
                <a:t> </a:t>
              </a:r>
              <a:r>
                <a:rPr lang="en-US" sz="2400" dirty="0">
                  <a:latin typeface="Avenir Book"/>
                  <a:cs typeface="Avenir Book"/>
                </a:rPr>
                <a:t>is a website that strives to connect people from different backgrounds to be able to answer questions whose answers are "either locked in people’s heads, or only accessible to select groups" </a:t>
              </a:r>
              <a:r>
                <a:rPr lang="en-US" sz="2400" dirty="0" smtClean="0">
                  <a:latin typeface="Avenir Book"/>
                  <a:cs typeface="Avenir Book"/>
                </a:rPr>
                <a:t>[1]. 100 million people visit </a:t>
              </a:r>
              <a:r>
                <a:rPr lang="en-US" sz="2400" dirty="0" err="1" smtClean="0">
                  <a:latin typeface="Avenir Book"/>
                  <a:cs typeface="Avenir Book"/>
                </a:rPr>
                <a:t>Quora</a:t>
              </a:r>
              <a:r>
                <a:rPr lang="en-US" sz="2400" dirty="0" smtClean="0">
                  <a:latin typeface="Avenir Book"/>
                  <a:cs typeface="Avenir Book"/>
                </a:rPr>
                <a:t> every month to ask , answer, or view questions. Once </a:t>
              </a:r>
              <a:r>
                <a:rPr lang="en-US" sz="2400" dirty="0">
                  <a:latin typeface="Avenir Book"/>
                  <a:cs typeface="Avenir Book"/>
                </a:rPr>
                <a:t>these questions are answered, any other person should be able to find the responses. However, sometimes people are unable to find the questions they want and end up asking the same question again. This counteracts </a:t>
              </a:r>
              <a:r>
                <a:rPr lang="en-US" sz="2400" dirty="0" err="1">
                  <a:latin typeface="Avenir Book"/>
                  <a:cs typeface="Avenir Book"/>
                </a:rPr>
                <a:t>Quora's</a:t>
              </a:r>
              <a:r>
                <a:rPr lang="en-US" sz="2400" dirty="0">
                  <a:latin typeface="Avenir Book"/>
                  <a:cs typeface="Avenir Book"/>
                </a:rPr>
                <a:t> vision of having "only one version of each question\dots [not] a left wing version, a right wing version, a western version, and an eastern </a:t>
              </a:r>
              <a:r>
                <a:rPr lang="en-US" sz="2400" dirty="0" smtClean="0">
                  <a:latin typeface="Avenir Book"/>
                  <a:cs typeface="Avenir Book"/>
                </a:rPr>
                <a:t>version” [1]</a:t>
              </a:r>
              <a:r>
                <a:rPr lang="en-US" sz="2400" dirty="0" smtClean="0">
                  <a:latin typeface="Avenir Book"/>
                  <a:cs typeface="Avenir Book"/>
                </a:rPr>
                <a:t>.</a:t>
              </a:r>
            </a:p>
            <a:p>
              <a:pPr>
                <a:lnSpc>
                  <a:spcPct val="120000"/>
                </a:lnSpc>
              </a:pPr>
              <a:r>
                <a:rPr lang="en-US" sz="2400" dirty="0" smtClean="0">
                  <a:latin typeface="Avenir Book"/>
                  <a:cs typeface="Avenir Book"/>
                </a:rPr>
                <a:t>The data were made available by </a:t>
              </a:r>
              <a:r>
                <a:rPr lang="en-US" sz="2400" dirty="0" err="1" smtClean="0">
                  <a:latin typeface="Avenir Book"/>
                  <a:cs typeface="Avenir Book"/>
                </a:rPr>
                <a:t>Quora</a:t>
              </a:r>
              <a:r>
                <a:rPr lang="en-US" sz="2400" dirty="0" smtClean="0">
                  <a:latin typeface="Avenir Book"/>
                  <a:cs typeface="Avenir Book"/>
                </a:rPr>
                <a:t> on </a:t>
              </a:r>
              <a:r>
                <a:rPr lang="en-US" sz="2400" dirty="0" err="1" smtClean="0">
                  <a:latin typeface="Avenir Book"/>
                  <a:cs typeface="Avenir Book"/>
                </a:rPr>
                <a:t>Kaggle</a:t>
              </a:r>
              <a:r>
                <a:rPr lang="en-US" sz="2400" dirty="0" smtClean="0">
                  <a:latin typeface="Avenir Book"/>
                  <a:cs typeface="Avenir Book"/>
                </a:rPr>
                <a:t>, a website that hosts data analysis competitions [2].</a:t>
              </a:r>
              <a:endParaRPr lang="en-US" sz="2400" dirty="0">
                <a:latin typeface="Avenir Book"/>
                <a:cs typeface="Avenir Book"/>
              </a:endParaRPr>
            </a:p>
          </p:txBody>
        </p:sp>
      </p:grpSp>
      <p:grpSp>
        <p:nvGrpSpPr>
          <p:cNvPr id="3" name="Group 2"/>
          <p:cNvGrpSpPr/>
          <p:nvPr/>
        </p:nvGrpSpPr>
        <p:grpSpPr>
          <a:xfrm>
            <a:off x="1528026" y="13172206"/>
            <a:ext cx="9598566" cy="4127129"/>
            <a:chOff x="1528026" y="12212658"/>
            <a:chExt cx="9598566" cy="4127129"/>
          </a:xfrm>
        </p:grpSpPr>
        <p:sp>
          <p:nvSpPr>
            <p:cNvPr id="23" name="Rectangle 22"/>
            <p:cNvSpPr/>
            <p:nvPr/>
          </p:nvSpPr>
          <p:spPr>
            <a:xfrm>
              <a:off x="1585028" y="12212658"/>
              <a:ext cx="9541564" cy="74991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Research Questions</a:t>
              </a:r>
            </a:p>
          </p:txBody>
        </p:sp>
        <p:sp>
          <p:nvSpPr>
            <p:cNvPr id="58" name="Rectangle 57"/>
            <p:cNvSpPr/>
            <p:nvPr/>
          </p:nvSpPr>
          <p:spPr>
            <a:xfrm>
              <a:off x="1528026" y="13157377"/>
              <a:ext cx="9541564" cy="3182410"/>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What common features indicate that two questions are duplicates</a:t>
              </a:r>
              <a:r>
                <a:rPr lang="en-US" sz="2400" dirty="0" smtClean="0">
                  <a:latin typeface="Avenir Book"/>
                  <a:cs typeface="Avenir Book"/>
                </a:rPr>
                <a:t>?</a:t>
              </a:r>
            </a:p>
            <a:p>
              <a:pPr marL="342900" indent="-342900">
                <a:lnSpc>
                  <a:spcPct val="120000"/>
                </a:lnSpc>
                <a:buFont typeface="Arial"/>
                <a:buChar char="•"/>
              </a:pPr>
              <a:r>
                <a:rPr lang="en-US" sz="2400" dirty="0" smtClean="0">
                  <a:latin typeface="Avenir Book"/>
                  <a:cs typeface="Avenir Book"/>
                </a:rPr>
                <a:t>How does word embedding improve prediction capability? </a:t>
              </a:r>
              <a:endParaRPr lang="en-US" sz="2400" dirty="0" smtClean="0">
                <a:latin typeface="Avenir Book"/>
                <a:cs typeface="Avenir Book"/>
              </a:endParaRPr>
            </a:p>
            <a:p>
              <a:pPr marL="342900" indent="-342900">
                <a:lnSpc>
                  <a:spcPct val="120000"/>
                </a:lnSpc>
                <a:buFont typeface="Arial"/>
                <a:buChar char="•"/>
              </a:pPr>
              <a:r>
                <a:rPr lang="en-US" sz="2400" dirty="0" smtClean="0">
                  <a:latin typeface="Avenir Book"/>
                  <a:cs typeface="Avenir Book"/>
                </a:rPr>
                <a:t>Is there latent structure indicating the meaning of a question? How do we access it using </a:t>
              </a:r>
              <a:r>
                <a:rPr lang="en-US" sz="2400" dirty="0">
                  <a:latin typeface="Avenir Book"/>
                  <a:cs typeface="Avenir Book"/>
                </a:rPr>
                <a:t>m</a:t>
              </a:r>
              <a:r>
                <a:rPr lang="en-US" sz="2400" dirty="0" smtClean="0">
                  <a:latin typeface="Avenir Book"/>
                  <a:cs typeface="Avenir Book"/>
                </a:rPr>
                <a:t>achine learning methods?</a:t>
              </a:r>
            </a:p>
            <a:p>
              <a:pPr marL="342900" indent="-342900">
                <a:lnSpc>
                  <a:spcPct val="120000"/>
                </a:lnSpc>
                <a:buFont typeface="Arial"/>
                <a:buChar char="•"/>
              </a:pPr>
              <a:r>
                <a:rPr lang="en-US" sz="2400" dirty="0" smtClean="0">
                  <a:latin typeface="Avenir Book"/>
                  <a:cs typeface="Avenir Book"/>
                </a:rPr>
                <a:t>What advantages does interpretable</a:t>
              </a:r>
              <a:r>
                <a:rPr lang="en-US" sz="2400" dirty="0" smtClean="0">
                  <a:solidFill>
                    <a:srgbClr val="FF0000"/>
                  </a:solidFill>
                  <a:latin typeface="Avenir Book"/>
                  <a:cs typeface="Avenir Book"/>
                </a:rPr>
                <a:t> </a:t>
              </a:r>
              <a:r>
                <a:rPr lang="en-US" sz="2400" dirty="0" smtClean="0">
                  <a:latin typeface="Avenir Book"/>
                  <a:cs typeface="Avenir Book"/>
                </a:rPr>
                <a:t>learning offer that neural networks do not?</a:t>
              </a:r>
              <a:endParaRPr lang="en-US" sz="2400" dirty="0">
                <a:latin typeface="Avenir Book"/>
                <a:cs typeface="Avenir Book"/>
              </a:endParaRPr>
            </a:p>
          </p:txBody>
        </p:sp>
      </p:grpSp>
      <p:grpSp>
        <p:nvGrpSpPr>
          <p:cNvPr id="15" name="Group 14"/>
          <p:cNvGrpSpPr/>
          <p:nvPr/>
        </p:nvGrpSpPr>
        <p:grpSpPr>
          <a:xfrm>
            <a:off x="25377179" y="22956325"/>
            <a:ext cx="9541566" cy="2023308"/>
            <a:chOff x="25377179" y="22081443"/>
            <a:chExt cx="9541566" cy="2023308"/>
          </a:xfrm>
        </p:grpSpPr>
        <p:sp>
          <p:nvSpPr>
            <p:cNvPr id="26" name="Rectangle 25"/>
            <p:cNvSpPr/>
            <p:nvPr/>
          </p:nvSpPr>
          <p:spPr>
            <a:xfrm>
              <a:off x="25377179" y="22081443"/>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References</a:t>
              </a:r>
              <a:endParaRPr lang="en-US" sz="3800" dirty="0"/>
            </a:p>
          </p:txBody>
        </p:sp>
        <p:sp>
          <p:nvSpPr>
            <p:cNvPr id="60" name="Rectangle 59"/>
            <p:cNvSpPr/>
            <p:nvPr/>
          </p:nvSpPr>
          <p:spPr>
            <a:xfrm>
              <a:off x="25377179" y="23094083"/>
              <a:ext cx="9541566" cy="1010668"/>
            </a:xfrm>
            <a:prstGeom prst="rect">
              <a:avLst/>
            </a:prstGeom>
          </p:spPr>
          <p:txBody>
            <a:bodyPr wrap="square" lIns="86493" tIns="43247" rIns="86493" bIns="43247">
              <a:spAutoFit/>
            </a:bodyPr>
            <a:lstStyle/>
            <a:p>
              <a:pPr marL="457200" indent="-457200">
                <a:buFont typeface="+mj-lt"/>
                <a:buAutoNum type="arabicPeriod"/>
              </a:pPr>
              <a:r>
                <a:rPr lang="en-US" sz="2000" dirty="0">
                  <a:latin typeface="Avenir Book"/>
                  <a:cs typeface="Avenir Book"/>
                </a:rPr>
                <a:t>https://</a:t>
              </a:r>
              <a:r>
                <a:rPr lang="en-US" sz="2000" dirty="0" err="1">
                  <a:latin typeface="Avenir Book"/>
                  <a:cs typeface="Avenir Book"/>
                </a:rPr>
                <a:t>www.quora.com</a:t>
              </a:r>
              <a:r>
                <a:rPr lang="en-US" sz="2000" dirty="0">
                  <a:latin typeface="Avenir Book"/>
                  <a:cs typeface="Avenir Book"/>
                </a:rPr>
                <a:t>/</a:t>
              </a:r>
              <a:r>
                <a:rPr lang="en-US" sz="2000" dirty="0" smtClean="0">
                  <a:latin typeface="Avenir Book"/>
                  <a:cs typeface="Avenir Book"/>
                </a:rPr>
                <a:t>about</a:t>
              </a:r>
            </a:p>
            <a:p>
              <a:pPr marL="457200" indent="-457200">
                <a:buFont typeface="+mj-lt"/>
                <a:buAutoNum type="arabicPeriod"/>
              </a:pPr>
              <a:r>
                <a:rPr lang="en-US" sz="2000" dirty="0">
                  <a:latin typeface="Avenir Book"/>
                  <a:cs typeface="Avenir Book"/>
                </a:rPr>
                <a:t>https://</a:t>
              </a:r>
              <a:r>
                <a:rPr lang="en-US" sz="2000" dirty="0" err="1">
                  <a:latin typeface="Avenir Book"/>
                  <a:cs typeface="Avenir Book"/>
                </a:rPr>
                <a:t>www.kaggle.com</a:t>
              </a:r>
              <a:r>
                <a:rPr lang="en-US" sz="2000" dirty="0">
                  <a:latin typeface="Avenir Book"/>
                  <a:cs typeface="Avenir Book"/>
                </a:rPr>
                <a:t>/c/</a:t>
              </a:r>
              <a:r>
                <a:rPr lang="en-US" sz="2000" dirty="0" err="1">
                  <a:latin typeface="Avenir Book"/>
                  <a:cs typeface="Avenir Book"/>
                </a:rPr>
                <a:t>quora</a:t>
              </a:r>
              <a:r>
                <a:rPr lang="en-US" sz="2000" dirty="0">
                  <a:latin typeface="Avenir Book"/>
                  <a:cs typeface="Avenir Book"/>
                </a:rPr>
                <a:t>-question-</a:t>
              </a:r>
              <a:r>
                <a:rPr lang="en-US" sz="2000" dirty="0" smtClean="0">
                  <a:latin typeface="Avenir Book"/>
                  <a:cs typeface="Avenir Book"/>
                </a:rPr>
                <a:t>pairs</a:t>
              </a:r>
            </a:p>
            <a:p>
              <a:pPr marL="457200" indent="-457200">
                <a:buFont typeface="+mj-lt"/>
                <a:buAutoNum type="arabicPeriod"/>
              </a:pPr>
              <a:r>
                <a:rPr lang="en-US" sz="2000" dirty="0">
                  <a:latin typeface="Avenir Book"/>
                  <a:cs typeface="Avenir Book"/>
                </a:rPr>
                <a:t>http://</a:t>
              </a:r>
              <a:r>
                <a:rPr lang="en-US" sz="2000" dirty="0" err="1">
                  <a:latin typeface="Avenir Book"/>
                  <a:cs typeface="Avenir Book"/>
                </a:rPr>
                <a:t>mccormickml.com</a:t>
              </a:r>
              <a:r>
                <a:rPr lang="en-US" sz="2000" dirty="0">
                  <a:latin typeface="Avenir Book"/>
                  <a:cs typeface="Avenir Book"/>
                </a:rPr>
                <a:t>/2016/04/19/word2vec-tutorial-the-skip-gram-model/</a:t>
              </a:r>
              <a:endParaRPr lang="en-US" sz="2000" dirty="0" smtClean="0">
                <a:latin typeface="Avenir Book"/>
                <a:cs typeface="Avenir Book"/>
              </a:endParaRPr>
            </a:p>
          </p:txBody>
        </p:sp>
      </p:grpSp>
      <p:sp>
        <p:nvSpPr>
          <p:cNvPr id="56" name="TextBox 55"/>
          <p:cNvSpPr txBox="1"/>
          <p:nvPr/>
        </p:nvSpPr>
        <p:spPr>
          <a:xfrm>
            <a:off x="30814789" y="25821360"/>
            <a:ext cx="3828492" cy="548228"/>
          </a:xfrm>
          <a:prstGeom prst="rect">
            <a:avLst/>
          </a:prstGeom>
          <a:noFill/>
        </p:spPr>
        <p:txBody>
          <a:bodyPr wrap="square" lIns="86493" tIns="43247" rIns="86493" bIns="43247" rtlCol="0">
            <a:spAutoFit/>
          </a:bodyPr>
          <a:lstStyle/>
          <a:p>
            <a:r>
              <a:rPr lang="en-US" sz="1500" dirty="0"/>
              <a:t>Generous Thanks to the University of Texas, Austin for the base template design</a:t>
            </a:r>
          </a:p>
        </p:txBody>
      </p:sp>
      <p:grpSp>
        <p:nvGrpSpPr>
          <p:cNvPr id="95" name="Group 94"/>
          <p:cNvGrpSpPr/>
          <p:nvPr/>
        </p:nvGrpSpPr>
        <p:grpSpPr>
          <a:xfrm>
            <a:off x="25314412" y="11199120"/>
            <a:ext cx="9555219" cy="3163968"/>
            <a:chOff x="27673778" y="17045095"/>
            <a:chExt cx="10988502" cy="3585829"/>
          </a:xfrm>
        </p:grpSpPr>
        <p:sp>
          <p:nvSpPr>
            <p:cNvPr id="81" name="Rectangle 80"/>
            <p:cNvSpPr/>
            <p:nvPr/>
          </p:nvSpPr>
          <p:spPr>
            <a:xfrm>
              <a:off x="27673778" y="17045095"/>
              <a:ext cx="10972800" cy="813816"/>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Methodology</a:t>
              </a:r>
              <a:endParaRPr lang="en-US" sz="3800" dirty="0"/>
            </a:p>
          </p:txBody>
        </p:sp>
        <p:sp>
          <p:nvSpPr>
            <p:cNvPr id="82" name="Rectangle 81"/>
            <p:cNvSpPr/>
            <p:nvPr/>
          </p:nvSpPr>
          <p:spPr>
            <a:xfrm>
              <a:off x="27689480" y="18028777"/>
              <a:ext cx="10972800" cy="2602147"/>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Feature vectors from all </a:t>
              </a:r>
            </a:p>
            <a:p>
              <a:pPr marL="342900" indent="-342900">
                <a:lnSpc>
                  <a:spcPct val="120000"/>
                </a:lnSpc>
                <a:buFont typeface="Arial"/>
                <a:buChar char="•"/>
              </a:pPr>
              <a:r>
                <a:rPr lang="en-US" sz="2400" dirty="0" smtClean="0">
                  <a:latin typeface="Avenir Book"/>
                  <a:cs typeface="Avenir Book"/>
                </a:rPr>
                <a:t>Linear regression </a:t>
              </a:r>
              <a:r>
                <a:rPr lang="mr-IN" sz="2400" dirty="0" smtClean="0">
                  <a:latin typeface="Avenir Book"/>
                  <a:cs typeface="Avenir Book"/>
                </a:rPr>
                <a:t>–</a:t>
              </a:r>
              <a:r>
                <a:rPr lang="en-US" sz="2400" dirty="0" smtClean="0">
                  <a:latin typeface="Avenir Book"/>
                  <a:cs typeface="Avenir Book"/>
                </a:rPr>
                <a:t> baseline </a:t>
              </a:r>
            </a:p>
            <a:p>
              <a:pPr marL="342900" indent="-342900">
                <a:lnSpc>
                  <a:spcPct val="120000"/>
                </a:lnSpc>
                <a:buFont typeface="Arial"/>
                <a:buChar char="•"/>
              </a:pPr>
              <a:r>
                <a:rPr lang="en-US" sz="2400" dirty="0" smtClean="0">
                  <a:latin typeface="Avenir Book"/>
                  <a:cs typeface="Avenir Book"/>
                </a:rPr>
                <a:t>Logistic regression</a:t>
              </a:r>
            </a:p>
            <a:p>
              <a:pPr marL="342900" indent="-342900">
                <a:lnSpc>
                  <a:spcPct val="120000"/>
                </a:lnSpc>
                <a:buFont typeface="Arial"/>
                <a:buChar char="•"/>
              </a:pPr>
              <a:r>
                <a:rPr lang="en-US" sz="2400" dirty="0" smtClean="0">
                  <a:latin typeface="Avenir Book"/>
                  <a:cs typeface="Avenir Book"/>
                </a:rPr>
                <a:t>Stochastic gradient descent</a:t>
              </a:r>
            </a:p>
            <a:p>
              <a:pPr marL="342900" indent="-342900">
                <a:lnSpc>
                  <a:spcPct val="120000"/>
                </a:lnSpc>
                <a:buFont typeface="Arial"/>
                <a:buChar char="•"/>
              </a:pPr>
              <a:r>
                <a:rPr lang="en-US" sz="2400" dirty="0" smtClean="0">
                  <a:latin typeface="Avenir Book"/>
                  <a:cs typeface="Avenir Book"/>
                </a:rPr>
                <a:t>Random forest of decision trees</a:t>
              </a:r>
            </a:p>
          </p:txBody>
        </p:sp>
      </p:grpSp>
      <p:sp>
        <p:nvSpPr>
          <p:cNvPr id="52" name="Rectangle 51"/>
          <p:cNvSpPr/>
          <p:nvPr/>
        </p:nvSpPr>
        <p:spPr>
          <a:xfrm>
            <a:off x="12433258" y="10509442"/>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Results</a:t>
            </a:r>
            <a:endParaRPr lang="en-US" sz="3800" dirty="0"/>
          </a:p>
        </p:txBody>
      </p:sp>
      <p:grpSp>
        <p:nvGrpSpPr>
          <p:cNvPr id="16" name="Group 15"/>
          <p:cNvGrpSpPr/>
          <p:nvPr/>
        </p:nvGrpSpPr>
        <p:grpSpPr>
          <a:xfrm>
            <a:off x="25328066" y="19063900"/>
            <a:ext cx="9590679" cy="3419874"/>
            <a:chOff x="25328066" y="18584126"/>
            <a:chExt cx="9590679" cy="3419874"/>
          </a:xfrm>
        </p:grpSpPr>
        <p:sp>
          <p:nvSpPr>
            <p:cNvPr id="44" name="Rectangle 43"/>
            <p:cNvSpPr/>
            <p:nvPr/>
          </p:nvSpPr>
          <p:spPr>
            <a:xfrm>
              <a:off x="25328066" y="18584126"/>
              <a:ext cx="9541565" cy="718075"/>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Looking Forward</a:t>
              </a:r>
              <a:endParaRPr lang="en-US" sz="3800" dirty="0"/>
            </a:p>
          </p:txBody>
        </p:sp>
        <p:sp>
          <p:nvSpPr>
            <p:cNvPr id="45" name="Rectangle 44"/>
            <p:cNvSpPr/>
            <p:nvPr/>
          </p:nvSpPr>
          <p:spPr>
            <a:xfrm>
              <a:off x="25377180" y="19486388"/>
              <a:ext cx="9541565" cy="2517612"/>
            </a:xfrm>
            <a:prstGeom prst="rect">
              <a:avLst/>
            </a:prstGeom>
            <a:ln>
              <a:noFill/>
            </a:ln>
          </p:spPr>
          <p:txBody>
            <a:bodyPr wrap="square">
              <a:spAutoFit/>
            </a:bodyPr>
            <a:lstStyle/>
            <a:p>
              <a:pPr>
                <a:lnSpc>
                  <a:spcPct val="120000"/>
                </a:lnSpc>
              </a:pPr>
              <a:r>
                <a:rPr lang="en-US" sz="2400" b="1" dirty="0" smtClean="0">
                  <a:latin typeface="Avenir Book"/>
                  <a:cs typeface="Avenir Book"/>
                </a:rPr>
                <a:t>Next Steps</a:t>
              </a:r>
              <a:r>
                <a:rPr lang="en-US" sz="2400" dirty="0" smtClean="0">
                  <a:latin typeface="Avenir Book"/>
                  <a:cs typeface="Avenir Book"/>
                </a:rPr>
                <a:t>: finish training a word2vec model and getting a submission from that. Hopefully this will improve our standing.</a:t>
              </a:r>
            </a:p>
            <a:p>
              <a:pPr>
                <a:lnSpc>
                  <a:spcPct val="120000"/>
                </a:lnSpc>
              </a:pPr>
              <a:endParaRPr lang="en-US" sz="1200" dirty="0" smtClean="0">
                <a:latin typeface="Avenir Book"/>
                <a:cs typeface="Avenir Book"/>
              </a:endParaRPr>
            </a:p>
            <a:p>
              <a:pPr>
                <a:lnSpc>
                  <a:spcPct val="120000"/>
                </a:lnSpc>
              </a:pPr>
              <a:r>
                <a:rPr lang="en-US" sz="2400" b="1" dirty="0" smtClean="0">
                  <a:latin typeface="Avenir Book"/>
                  <a:cs typeface="Avenir Book"/>
                </a:rPr>
                <a:t>Long Term: </a:t>
              </a:r>
              <a:r>
                <a:rPr lang="en-US" sz="2400" dirty="0" smtClean="0">
                  <a:latin typeface="Avenir Book"/>
                  <a:cs typeface="Avenir Book"/>
                </a:rPr>
                <a:t>More thoroughly compare our interpretable results with the results from neural networks. On which pairs does the NN perform better? On which does our perform better?</a:t>
              </a:r>
              <a:endParaRPr lang="en-US" sz="2400" dirty="0">
                <a:latin typeface="Avenir Book"/>
                <a:cs typeface="Avenir Book"/>
              </a:endParaRPr>
            </a:p>
          </p:txBody>
        </p:sp>
      </p:grpSp>
      <p:pic>
        <p:nvPicPr>
          <p:cNvPr id="14" name="Picture 13" descr="princet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029" y="2564701"/>
            <a:ext cx="3287154" cy="1096933"/>
          </a:xfrm>
          <a:prstGeom prst="rect">
            <a:avLst/>
          </a:prstGeom>
        </p:spPr>
      </p:pic>
      <p:sp>
        <p:nvSpPr>
          <p:cNvPr id="28" name="Rectangle 27"/>
          <p:cNvSpPr/>
          <p:nvPr/>
        </p:nvSpPr>
        <p:spPr>
          <a:xfrm>
            <a:off x="1555335" y="18597398"/>
            <a:ext cx="9541564" cy="2739211"/>
          </a:xfrm>
          <a:prstGeom prst="rect">
            <a:avLst/>
          </a:prstGeom>
        </p:spPr>
        <p:txBody>
          <a:bodyPr wrap="square">
            <a:spAutoFit/>
          </a:bodyPr>
          <a:lstStyle/>
          <a:p>
            <a:pPr marL="342900" indent="-342900">
              <a:lnSpc>
                <a:spcPct val="120000"/>
              </a:lnSpc>
              <a:buFont typeface="Arial"/>
              <a:buChar char="•"/>
            </a:pPr>
            <a:r>
              <a:rPr lang="en-US" sz="2400" dirty="0">
                <a:latin typeface="Avenir Book"/>
                <a:cs typeface="Avenir Book"/>
              </a:rPr>
              <a:t>Simple similarity score using bag-of-words, </a:t>
            </a:r>
            <a:r>
              <a:rPr lang="en-US" sz="2400" dirty="0" err="1">
                <a:latin typeface="Avenir Book"/>
                <a:cs typeface="Avenir Book"/>
              </a:rPr>
              <a:t>tf-idf</a:t>
            </a:r>
            <a:endParaRPr lang="en-US" sz="2400" dirty="0">
              <a:latin typeface="Avenir Book"/>
              <a:cs typeface="Avenir Book"/>
            </a:endParaRPr>
          </a:p>
          <a:p>
            <a:pPr marL="342900" indent="-342900">
              <a:lnSpc>
                <a:spcPct val="120000"/>
              </a:lnSpc>
              <a:buFont typeface="Arial"/>
              <a:buChar char="•"/>
            </a:pPr>
            <a:r>
              <a:rPr lang="en-US" sz="2400" dirty="0" smtClean="0">
                <a:latin typeface="Lucida Sans Typewriter"/>
                <a:cs typeface="Lucida Sans Typewriter"/>
              </a:rPr>
              <a:t>word2vec: </a:t>
            </a:r>
            <a:r>
              <a:rPr lang="en-US" sz="2400" dirty="0" smtClean="0">
                <a:latin typeface="Avenir Book"/>
                <a:cs typeface="Avenir Book"/>
              </a:rPr>
              <a:t>Embeds </a:t>
            </a:r>
            <a:r>
              <a:rPr lang="en-US" sz="2400" dirty="0" smtClean="0">
                <a:latin typeface="Avenir Book"/>
                <a:cs typeface="Avenir Book"/>
              </a:rPr>
              <a:t>words in pre-trained vector space</a:t>
            </a:r>
            <a:endParaRPr lang="en-US" sz="2400" dirty="0">
              <a:latin typeface="Avenir Book"/>
              <a:cs typeface="Avenir Book"/>
            </a:endParaRPr>
          </a:p>
          <a:p>
            <a:pPr marL="342900" indent="-342900">
              <a:lnSpc>
                <a:spcPct val="120000"/>
              </a:lnSpc>
              <a:buFont typeface="Arial"/>
              <a:buChar char="•"/>
            </a:pPr>
            <a:r>
              <a:rPr lang="en-US" sz="2400" dirty="0" smtClean="0">
                <a:latin typeface="Avenir Book"/>
                <a:cs typeface="Avenir Book"/>
              </a:rPr>
              <a:t>Focusing on word differences</a:t>
            </a:r>
          </a:p>
          <a:p>
            <a:pPr marL="342900" indent="-342900">
              <a:lnSpc>
                <a:spcPct val="120000"/>
              </a:lnSpc>
              <a:buFont typeface="Arial"/>
              <a:buChar char="•"/>
            </a:pPr>
            <a:r>
              <a:rPr lang="en-US" sz="2400" dirty="0" smtClean="0">
                <a:latin typeface="Avenir Book"/>
                <a:cs typeface="Avenir Book"/>
              </a:rPr>
              <a:t>Parts of </a:t>
            </a:r>
            <a:r>
              <a:rPr lang="en-US" sz="2400" dirty="0" smtClean="0">
                <a:latin typeface="Avenir Book"/>
                <a:cs typeface="Avenir Book"/>
              </a:rPr>
              <a:t>speech</a:t>
            </a:r>
          </a:p>
          <a:p>
            <a:pPr marL="342900" indent="-342900">
              <a:lnSpc>
                <a:spcPct val="120000"/>
              </a:lnSpc>
              <a:buFont typeface="Arial"/>
              <a:buChar char="•"/>
            </a:pPr>
            <a:r>
              <a:rPr lang="en-US" sz="2400" dirty="0" err="1" smtClean="0">
                <a:latin typeface="Avenir Book"/>
                <a:cs typeface="Avenir Book"/>
              </a:rPr>
              <a:t>Wordnet</a:t>
            </a:r>
            <a:endParaRPr lang="en-US" sz="2400" dirty="0" smtClean="0">
              <a:latin typeface="Avenir Book"/>
              <a:cs typeface="Avenir Book"/>
            </a:endParaRPr>
          </a:p>
          <a:p>
            <a:pPr marL="342900" indent="-342900">
              <a:lnSpc>
                <a:spcPct val="120000"/>
              </a:lnSpc>
              <a:buFont typeface="Arial"/>
              <a:buChar char="•"/>
            </a:pPr>
            <a:endParaRPr lang="en-US" sz="2400" dirty="0">
              <a:latin typeface="Lucida Sans Typewriter"/>
              <a:cs typeface="Lucida Sans Typewriter"/>
            </a:endParaRPr>
          </a:p>
        </p:txBody>
      </p:sp>
      <p:sp>
        <p:nvSpPr>
          <p:cNvPr id="29" name="Rectangle 28"/>
          <p:cNvSpPr/>
          <p:nvPr/>
        </p:nvSpPr>
        <p:spPr>
          <a:xfrm>
            <a:off x="12433258" y="6062717"/>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Data</a:t>
            </a:r>
            <a:endParaRPr lang="en-US" sz="3800" dirty="0"/>
          </a:p>
        </p:txBody>
      </p:sp>
      <p:sp>
        <p:nvSpPr>
          <p:cNvPr id="31" name="Rectangle 30"/>
          <p:cNvSpPr/>
          <p:nvPr/>
        </p:nvSpPr>
        <p:spPr>
          <a:xfrm>
            <a:off x="12433259" y="6848368"/>
            <a:ext cx="11709484" cy="3625608"/>
          </a:xfrm>
          <a:prstGeom prst="rect">
            <a:avLst/>
          </a:prstGeom>
        </p:spPr>
        <p:txBody>
          <a:bodyPr wrap="square">
            <a:spAutoFit/>
          </a:bodyPr>
          <a:lstStyle/>
          <a:p>
            <a:pPr>
              <a:lnSpc>
                <a:spcPct val="120000"/>
              </a:lnSpc>
            </a:pPr>
            <a:r>
              <a:rPr lang="en-US" sz="2400" dirty="0" smtClean="0">
                <a:latin typeface="Avenir Book"/>
                <a:cs typeface="Avenir Book"/>
              </a:rPr>
              <a:t>Training data consists of 404,302 question pairs labeled as duplicates or not.</a:t>
            </a:r>
          </a:p>
          <a:p>
            <a:pPr>
              <a:lnSpc>
                <a:spcPct val="120000"/>
              </a:lnSpc>
            </a:pPr>
            <a:r>
              <a:rPr lang="en-US" sz="2400" dirty="0" smtClean="0">
                <a:latin typeface="Avenir Book"/>
                <a:cs typeface="Avenir Book"/>
              </a:rPr>
              <a:t>Most non-duplicates are near-duplicates, </a:t>
            </a:r>
            <a:r>
              <a:rPr lang="en-US" sz="2400" dirty="0" smtClean="0">
                <a:latin typeface="Avenir Book"/>
                <a:cs typeface="Avenir Book"/>
              </a:rPr>
              <a:t>while </a:t>
            </a:r>
            <a:endParaRPr lang="en-US" sz="2400" dirty="0" smtClean="0">
              <a:latin typeface="Avenir Book"/>
              <a:cs typeface="Avenir Book"/>
            </a:endParaRPr>
          </a:p>
          <a:p>
            <a:pPr marL="342900" indent="-342900">
              <a:lnSpc>
                <a:spcPct val="120000"/>
              </a:lnSpc>
              <a:buFont typeface="Arial"/>
              <a:buChar char="•"/>
            </a:pPr>
            <a:r>
              <a:rPr lang="en-US" sz="2400" dirty="0" smtClean="0">
                <a:latin typeface="Avenir Book"/>
                <a:cs typeface="Avenir Book"/>
              </a:rPr>
              <a:t>“What </a:t>
            </a:r>
            <a:r>
              <a:rPr lang="en-US" sz="2400" dirty="0">
                <a:latin typeface="Avenir Book"/>
                <a:cs typeface="Avenir Book"/>
              </a:rPr>
              <a:t>is the step by step guide to invest in share market in </a:t>
            </a:r>
            <a:r>
              <a:rPr lang="en-US" sz="2400" dirty="0" err="1">
                <a:latin typeface="Avenir Book"/>
                <a:cs typeface="Avenir Book"/>
              </a:rPr>
              <a:t>india</a:t>
            </a:r>
            <a:r>
              <a:rPr lang="en-US" sz="2400" dirty="0" smtClean="0">
                <a:latin typeface="Avenir Book"/>
                <a:cs typeface="Avenir Book"/>
              </a:rPr>
              <a:t>?” and “What </a:t>
            </a:r>
            <a:r>
              <a:rPr lang="en-US" sz="2400" dirty="0">
                <a:latin typeface="Avenir Book"/>
                <a:cs typeface="Avenir Book"/>
              </a:rPr>
              <a:t>is the step by step guide to invest in share market</a:t>
            </a:r>
            <a:r>
              <a:rPr lang="en-US" sz="2400" dirty="0" smtClean="0">
                <a:latin typeface="Avenir Book"/>
                <a:cs typeface="Avenir Book"/>
              </a:rPr>
              <a:t>?” are not duplicates</a:t>
            </a:r>
          </a:p>
          <a:p>
            <a:pPr marL="342900" indent="-342900">
              <a:lnSpc>
                <a:spcPct val="120000"/>
              </a:lnSpc>
              <a:buFont typeface="Arial"/>
              <a:buChar char="•"/>
            </a:pPr>
            <a:r>
              <a:rPr lang="en-US" sz="2400" dirty="0" smtClean="0">
                <a:latin typeface="Avenir Book"/>
                <a:cs typeface="Avenir Book"/>
              </a:rPr>
              <a:t>“How </a:t>
            </a:r>
            <a:r>
              <a:rPr lang="en-US" sz="2400" dirty="0">
                <a:latin typeface="Avenir Book"/>
                <a:cs typeface="Avenir Book"/>
              </a:rPr>
              <a:t>can I be a good geologist</a:t>
            </a:r>
            <a:r>
              <a:rPr lang="en-US" sz="2400" dirty="0" smtClean="0">
                <a:latin typeface="Avenir Book"/>
                <a:cs typeface="Avenir Book"/>
              </a:rPr>
              <a:t>?” and “What </a:t>
            </a:r>
            <a:r>
              <a:rPr lang="en-US" sz="2400" dirty="0">
                <a:latin typeface="Avenir Book"/>
                <a:cs typeface="Avenir Book"/>
              </a:rPr>
              <a:t>should I do to be a great geologist</a:t>
            </a:r>
            <a:r>
              <a:rPr lang="en-US" sz="2400" dirty="0" smtClean="0">
                <a:latin typeface="Avenir Book"/>
                <a:cs typeface="Avenir Book"/>
              </a:rPr>
              <a:t>?” are duplicates</a:t>
            </a:r>
          </a:p>
          <a:p>
            <a:pPr>
              <a:lnSpc>
                <a:spcPct val="120000"/>
              </a:lnSpc>
            </a:pPr>
            <a:r>
              <a:rPr lang="en-US" sz="2400" dirty="0" smtClean="0">
                <a:latin typeface="Avenir Book"/>
                <a:cs typeface="Avenir Book"/>
              </a:rPr>
              <a:t>Testing data consists of </a:t>
            </a:r>
            <a:r>
              <a:rPr lang="is-IS" sz="2400" dirty="0" smtClean="0">
                <a:latin typeface="Avenir Book"/>
                <a:cs typeface="Avenir Book"/>
              </a:rPr>
              <a:t>2.3 million pairs</a:t>
            </a:r>
            <a:r>
              <a:rPr lang="is-IS" sz="2400" dirty="0" smtClean="0">
                <a:latin typeface="Avenir Book"/>
                <a:cs typeface="Avenir Book"/>
              </a:rPr>
              <a:t>, </a:t>
            </a:r>
            <a:r>
              <a:rPr lang="is-IS" sz="2400" dirty="0" smtClean="0">
                <a:latin typeface="Avenir Book"/>
                <a:cs typeface="Avenir Book"/>
              </a:rPr>
              <a:t>made from 4.2 million distinct questions. The testing set is unlabeled. </a:t>
            </a:r>
          </a:p>
        </p:txBody>
      </p:sp>
      <p:grpSp>
        <p:nvGrpSpPr>
          <p:cNvPr id="7" name="Group 6"/>
          <p:cNvGrpSpPr/>
          <p:nvPr/>
        </p:nvGrpSpPr>
        <p:grpSpPr>
          <a:xfrm>
            <a:off x="25377180" y="14739773"/>
            <a:ext cx="9548915" cy="3965252"/>
            <a:chOff x="25377180" y="9723899"/>
            <a:chExt cx="9548915" cy="3965252"/>
          </a:xfrm>
        </p:grpSpPr>
        <p:grpSp>
          <p:nvGrpSpPr>
            <p:cNvPr id="75" name="Group 74"/>
            <p:cNvGrpSpPr/>
            <p:nvPr/>
          </p:nvGrpSpPr>
          <p:grpSpPr>
            <a:xfrm>
              <a:off x="25377180" y="9723899"/>
              <a:ext cx="9548915" cy="1306052"/>
              <a:chOff x="16552413" y="8406687"/>
              <a:chExt cx="12919122" cy="1741407"/>
            </a:xfrm>
          </p:grpSpPr>
          <p:sp>
            <p:nvSpPr>
              <p:cNvPr id="11" name="Rectangle 10"/>
              <p:cNvSpPr/>
              <p:nvPr/>
            </p:nvSpPr>
            <p:spPr>
              <a:xfrm>
                <a:off x="16552413" y="8406687"/>
                <a:ext cx="12909177" cy="957431"/>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Assessment </a:t>
                </a:r>
                <a:endParaRPr lang="en-US" sz="3800" dirty="0"/>
              </a:p>
            </p:txBody>
          </p:sp>
          <p:sp>
            <p:nvSpPr>
              <p:cNvPr id="61" name="Rectangle 60"/>
              <p:cNvSpPr/>
              <p:nvPr/>
            </p:nvSpPr>
            <p:spPr>
              <a:xfrm>
                <a:off x="16562360" y="9450466"/>
                <a:ext cx="12909175" cy="697628"/>
              </a:xfrm>
              <a:prstGeom prst="rect">
                <a:avLst/>
              </a:prstGeom>
              <a:ln>
                <a:noFill/>
              </a:ln>
            </p:spPr>
            <p:txBody>
              <a:bodyPr wrap="square">
                <a:spAutoFit/>
              </a:bodyPr>
              <a:lstStyle/>
              <a:p>
                <a:pPr lvl="0">
                  <a:lnSpc>
                    <a:spcPct val="120000"/>
                  </a:lnSpc>
                </a:pPr>
                <a:endParaRPr lang="en-US" sz="2400" dirty="0">
                  <a:latin typeface="Avenir Book"/>
                  <a:cs typeface="Avenir Book"/>
                </a:endParaRPr>
              </a:p>
            </p:txBody>
          </p:sp>
        </p:grpSp>
        <p:sp>
          <p:nvSpPr>
            <p:cNvPr id="33" name="TextBox 32"/>
            <p:cNvSpPr txBox="1"/>
            <p:nvPr/>
          </p:nvSpPr>
          <p:spPr>
            <a:xfrm>
              <a:off x="25401735" y="10506741"/>
              <a:ext cx="9524360" cy="3182410"/>
            </a:xfrm>
            <a:prstGeom prst="rect">
              <a:avLst/>
            </a:prstGeom>
            <a:noFill/>
          </p:spPr>
          <p:txBody>
            <a:bodyPr wrap="square" rtlCol="0">
              <a:spAutoFit/>
            </a:bodyPr>
            <a:lstStyle/>
            <a:p>
              <a:pPr>
                <a:lnSpc>
                  <a:spcPct val="120000"/>
                </a:lnSpc>
              </a:pPr>
              <a:r>
                <a:rPr lang="en-US" sz="2400" dirty="0" smtClean="0">
                  <a:latin typeface="Avenir Book"/>
                  <a:cs typeface="Avenir Book"/>
                </a:rPr>
                <a:t>All methods were cross validated using the training data. </a:t>
              </a:r>
              <a:r>
                <a:rPr lang="en-US" sz="2400" dirty="0" err="1" smtClean="0">
                  <a:latin typeface="Avenir Book"/>
                  <a:cs typeface="Avenir Book"/>
                </a:rPr>
                <a:t>Quora</a:t>
              </a:r>
              <a:r>
                <a:rPr lang="en-US" sz="2400" dirty="0" smtClean="0">
                  <a:latin typeface="Avenir Book"/>
                  <a:cs typeface="Avenir Book"/>
                </a:rPr>
                <a:t> also provides an unlabeled test set. The website accepts submissions of probabilities for each pair in the test set. </a:t>
              </a:r>
            </a:p>
            <a:p>
              <a:pPr>
                <a:lnSpc>
                  <a:spcPct val="120000"/>
                </a:lnSpc>
              </a:pPr>
              <a:r>
                <a:rPr lang="en-US" sz="2400" dirty="0" smtClean="0">
                  <a:latin typeface="Avenir Book"/>
                  <a:cs typeface="Avenir Book"/>
                </a:rPr>
                <a:t>Submissions to </a:t>
              </a:r>
              <a:r>
                <a:rPr lang="en-US" sz="2400" dirty="0" err="1" smtClean="0">
                  <a:latin typeface="Avenir Book"/>
                  <a:cs typeface="Avenir Book"/>
                </a:rPr>
                <a:t>Kaggle</a:t>
              </a:r>
              <a:r>
                <a:rPr lang="en-US" sz="2400" dirty="0" smtClean="0">
                  <a:latin typeface="Avenir Book"/>
                  <a:cs typeface="Avenir Book"/>
                </a:rPr>
                <a:t> were scored with a log-loss score, penalizing incorrect guesses with higher certainty. </a:t>
              </a:r>
            </a:p>
            <a:p>
              <a:pPr>
                <a:lnSpc>
                  <a:spcPct val="120000"/>
                </a:lnSpc>
              </a:pPr>
              <a:r>
                <a:rPr lang="en-US" sz="2400" dirty="0" smtClean="0">
                  <a:latin typeface="Avenir Book"/>
                  <a:cs typeface="Avenir Book"/>
                </a:rPr>
                <a:t>Our best method so far, word counts, achieved a log-loss of 0.3825, putting us </a:t>
              </a:r>
              <a:r>
                <a:rPr lang="en-US" sz="2400" dirty="0">
                  <a:latin typeface="Avenir Book"/>
                  <a:cs typeface="Avenir Book"/>
                </a:rPr>
                <a:t>at </a:t>
              </a:r>
              <a:r>
                <a:rPr lang="en-US" sz="2400" dirty="0" smtClean="0">
                  <a:latin typeface="Avenir Book"/>
                  <a:cs typeface="Avenir Book"/>
                </a:rPr>
                <a:t>1540 out of 2750 on the leaderboard for the challenge.</a:t>
              </a:r>
              <a:endParaRPr lang="en-US" sz="2400" dirty="0">
                <a:latin typeface="Avenir Book"/>
                <a:cs typeface="Avenir Book"/>
              </a:endParaRPr>
            </a:p>
          </p:txBody>
        </p:sp>
      </p:grpSp>
      <p:grpSp>
        <p:nvGrpSpPr>
          <p:cNvPr id="6" name="Group 5"/>
          <p:cNvGrpSpPr/>
          <p:nvPr/>
        </p:nvGrpSpPr>
        <p:grpSpPr>
          <a:xfrm>
            <a:off x="1528026" y="20135743"/>
            <a:ext cx="9564624" cy="5984322"/>
            <a:chOff x="1528026" y="20135743"/>
            <a:chExt cx="9564624" cy="5984322"/>
          </a:xfrm>
        </p:grpSpPr>
        <p:pic>
          <p:nvPicPr>
            <p:cNvPr id="2" name="Picture 1" descr="skip_gram_net_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026" y="20135743"/>
              <a:ext cx="9564624" cy="5974080"/>
            </a:xfrm>
            <a:prstGeom prst="rect">
              <a:avLst/>
            </a:prstGeom>
          </p:spPr>
        </p:pic>
        <p:sp>
          <p:nvSpPr>
            <p:cNvPr id="36" name="Rectangle 35"/>
            <p:cNvSpPr/>
            <p:nvPr/>
          </p:nvSpPr>
          <p:spPr>
            <a:xfrm>
              <a:off x="8622180" y="25596845"/>
              <a:ext cx="705264" cy="523220"/>
            </a:xfrm>
            <a:prstGeom prst="rect">
              <a:avLst/>
            </a:prstGeom>
          </p:spPr>
          <p:txBody>
            <a:bodyPr wrap="square">
              <a:spAutoFit/>
            </a:bodyPr>
            <a:lstStyle/>
            <a:p>
              <a:pPr>
                <a:lnSpc>
                  <a:spcPct val="120000"/>
                </a:lnSpc>
              </a:pPr>
              <a:r>
                <a:rPr lang="en-US" sz="2400" dirty="0" smtClean="0">
                  <a:latin typeface="Avenir Book"/>
                  <a:cs typeface="Avenir Book"/>
                </a:rPr>
                <a:t>[3]</a:t>
              </a:r>
              <a:endParaRPr lang="en-US" sz="2400" dirty="0">
                <a:latin typeface="Lucida Sans Typewriter"/>
                <a:cs typeface="Lucida Sans Typewriter"/>
              </a:endParaRPr>
            </a:p>
          </p:txBody>
        </p:sp>
      </p:grpSp>
      <p:grpSp>
        <p:nvGrpSpPr>
          <p:cNvPr id="9" name="Group 8"/>
          <p:cNvGrpSpPr/>
          <p:nvPr/>
        </p:nvGrpSpPr>
        <p:grpSpPr>
          <a:xfrm>
            <a:off x="25297207" y="6062717"/>
            <a:ext cx="9541565" cy="4816254"/>
            <a:chOff x="25314412" y="9339572"/>
            <a:chExt cx="9541565" cy="4816254"/>
          </a:xfrm>
        </p:grpSpPr>
        <p:sp>
          <p:nvSpPr>
            <p:cNvPr id="46" name="Rectangle 45"/>
            <p:cNvSpPr/>
            <p:nvPr/>
          </p:nvSpPr>
          <p:spPr>
            <a:xfrm>
              <a:off x="25314412" y="9339572"/>
              <a:ext cx="954156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Examples</a:t>
              </a:r>
              <a:endParaRPr lang="en-US" sz="3800" dirty="0"/>
            </a:p>
          </p:txBody>
        </p:sp>
        <p:sp>
          <p:nvSpPr>
            <p:cNvPr id="47" name="TextBox 46"/>
            <p:cNvSpPr txBox="1"/>
            <p:nvPr/>
          </p:nvSpPr>
          <p:spPr>
            <a:xfrm>
              <a:off x="25314412" y="10087020"/>
              <a:ext cx="9524360" cy="4068806"/>
            </a:xfrm>
            <a:prstGeom prst="rect">
              <a:avLst/>
            </a:prstGeom>
            <a:noFill/>
          </p:spPr>
          <p:txBody>
            <a:bodyPr wrap="square" rtlCol="0">
              <a:spAutoFit/>
            </a:bodyPr>
            <a:lstStyle/>
            <a:p>
              <a:pPr>
                <a:lnSpc>
                  <a:spcPct val="120000"/>
                </a:lnSpc>
              </a:pPr>
              <a:r>
                <a:rPr lang="en-US" sz="2400" dirty="0">
                  <a:latin typeface="Avenir Book"/>
                  <a:cs typeface="Avenir Book"/>
                </a:rPr>
                <a:t>"</a:t>
              </a:r>
              <a:r>
                <a:rPr lang="en-US" sz="2400" dirty="0">
                  <a:solidFill>
                    <a:srgbClr val="4F6228"/>
                  </a:solidFill>
                  <a:latin typeface="Avenir Book"/>
                  <a:cs typeface="Avenir Book"/>
                </a:rPr>
                <a:t>How do </a:t>
              </a:r>
              <a:r>
                <a:rPr lang="en-US" sz="2400" dirty="0" err="1">
                  <a:solidFill>
                    <a:schemeClr val="accent2">
                      <a:lumMod val="75000"/>
                    </a:schemeClr>
                  </a:solidFill>
                  <a:latin typeface="Avenir Book"/>
                  <a:cs typeface="Avenir Book"/>
                </a:rPr>
                <a:t>iPads</a:t>
              </a:r>
              <a:r>
                <a:rPr lang="en-US" sz="2400" dirty="0">
                  <a:latin typeface="Avenir Book"/>
                  <a:cs typeface="Avenir Book"/>
                </a:rPr>
                <a:t> </a:t>
              </a:r>
              <a:r>
                <a:rPr lang="en-US" sz="2400" dirty="0">
                  <a:solidFill>
                    <a:schemeClr val="accent3">
                      <a:lumMod val="50000"/>
                    </a:schemeClr>
                  </a:solidFill>
                  <a:latin typeface="Avenir Book"/>
                  <a:cs typeface="Avenir Book"/>
                </a:rPr>
                <a:t>get</a:t>
              </a:r>
              <a:r>
                <a:rPr lang="en-US" sz="2400" dirty="0">
                  <a:latin typeface="Avenir Book"/>
                  <a:cs typeface="Avenir Book"/>
                </a:rPr>
                <a:t> </a:t>
              </a:r>
              <a:r>
                <a:rPr lang="en-US" sz="2400" dirty="0">
                  <a:solidFill>
                    <a:srgbClr val="4F6228"/>
                  </a:solidFill>
                  <a:latin typeface="Avenir Book"/>
                  <a:cs typeface="Avenir Book"/>
                </a:rPr>
                <a:t>viruses</a:t>
              </a:r>
              <a:r>
                <a:rPr lang="en-US" sz="2400" dirty="0">
                  <a:latin typeface="Avenir Book"/>
                  <a:cs typeface="Avenir Book"/>
                </a:rPr>
                <a:t>?”, vs. </a:t>
              </a:r>
            </a:p>
            <a:p>
              <a:pPr>
                <a:lnSpc>
                  <a:spcPct val="120000"/>
                </a:lnSpc>
              </a:pPr>
              <a:r>
                <a:rPr lang="en-US" sz="2400" dirty="0">
                  <a:latin typeface="Avenir Book"/>
                  <a:cs typeface="Avenir Book"/>
                </a:rPr>
                <a:t>"</a:t>
              </a:r>
              <a:r>
                <a:rPr lang="en-US" sz="2400" dirty="0">
                  <a:solidFill>
                    <a:srgbClr val="4F6228"/>
                  </a:solidFill>
                  <a:latin typeface="Avenir Book"/>
                  <a:cs typeface="Avenir Book"/>
                </a:rPr>
                <a:t>How do </a:t>
              </a:r>
              <a:r>
                <a:rPr lang="en-US" sz="2400" dirty="0">
                  <a:solidFill>
                    <a:srgbClr val="953735"/>
                  </a:solidFill>
                  <a:latin typeface="Avenir Book"/>
                  <a:cs typeface="Avenir Book"/>
                </a:rPr>
                <a:t>you</a:t>
              </a:r>
              <a:r>
                <a:rPr lang="en-US" sz="2400" dirty="0">
                  <a:latin typeface="Avenir Book"/>
                  <a:cs typeface="Avenir Book"/>
                </a:rPr>
                <a:t> </a:t>
              </a:r>
              <a:r>
                <a:rPr lang="en-US" sz="2400" dirty="0">
                  <a:solidFill>
                    <a:schemeClr val="accent3">
                      <a:lumMod val="50000"/>
                    </a:schemeClr>
                  </a:solidFill>
                  <a:latin typeface="Avenir Book"/>
                  <a:cs typeface="Avenir Book"/>
                </a:rPr>
                <a:t>get</a:t>
              </a:r>
              <a:r>
                <a:rPr lang="en-US" sz="2400" dirty="0">
                  <a:latin typeface="Avenir Book"/>
                  <a:cs typeface="Avenir Book"/>
                </a:rPr>
                <a:t> </a:t>
              </a:r>
              <a:r>
                <a:rPr lang="en-US" sz="2400" dirty="0">
                  <a:solidFill>
                    <a:srgbClr val="953735"/>
                  </a:solidFill>
                  <a:latin typeface="Avenir Book"/>
                  <a:cs typeface="Avenir Book"/>
                </a:rPr>
                <a:t>rid</a:t>
              </a:r>
              <a:r>
                <a:rPr lang="en-US" sz="2400" dirty="0">
                  <a:latin typeface="Avenir Book"/>
                  <a:cs typeface="Avenir Book"/>
                </a:rPr>
                <a:t> of a </a:t>
              </a:r>
              <a:r>
                <a:rPr lang="en-US" sz="2400" dirty="0">
                  <a:solidFill>
                    <a:srgbClr val="4F6228"/>
                  </a:solidFill>
                  <a:latin typeface="Avenir Book"/>
                  <a:cs typeface="Avenir Book"/>
                </a:rPr>
                <a:t>virus</a:t>
              </a:r>
              <a:r>
                <a:rPr lang="en-US" sz="2400" dirty="0">
                  <a:latin typeface="Avenir Book"/>
                  <a:cs typeface="Avenir Book"/>
                </a:rPr>
                <a:t> on an </a:t>
              </a:r>
              <a:r>
                <a:rPr lang="en-US" sz="2400" dirty="0">
                  <a:solidFill>
                    <a:srgbClr val="953735"/>
                  </a:solidFill>
                  <a:latin typeface="Avenir Book"/>
                  <a:cs typeface="Avenir Book"/>
                </a:rPr>
                <a:t>iPhone</a:t>
              </a:r>
              <a:r>
                <a:rPr lang="en-US" sz="2400" dirty="0">
                  <a:latin typeface="Avenir Book"/>
                  <a:cs typeface="Avenir Book"/>
                </a:rPr>
                <a:t>?”</a:t>
              </a:r>
            </a:p>
            <a:p>
              <a:pPr>
                <a:lnSpc>
                  <a:spcPct val="120000"/>
                </a:lnSpc>
              </a:pPr>
              <a:r>
                <a:rPr lang="en-US" sz="2400" dirty="0">
                  <a:latin typeface="Avenir Book"/>
                  <a:cs typeface="Avenir Book"/>
                </a:rPr>
                <a:t>4 differences, 8 similarities, 4 stop words.</a:t>
              </a:r>
            </a:p>
            <a:p>
              <a:pPr>
                <a:lnSpc>
                  <a:spcPct val="120000"/>
                </a:lnSpc>
              </a:pPr>
              <a:r>
                <a:rPr lang="en-US" sz="2400" dirty="0">
                  <a:latin typeface="Avenir Book"/>
                  <a:cs typeface="Avenir Book"/>
                </a:rPr>
                <a:t>These are not duplicates.</a:t>
              </a:r>
            </a:p>
            <a:p>
              <a:pPr>
                <a:lnSpc>
                  <a:spcPct val="120000"/>
                </a:lnSpc>
              </a:pPr>
              <a:endParaRPr lang="en-US" sz="2400" dirty="0">
                <a:latin typeface="Avenir Book"/>
                <a:cs typeface="Avenir Book"/>
              </a:endParaRPr>
            </a:p>
            <a:p>
              <a:pPr>
                <a:lnSpc>
                  <a:spcPct val="120000"/>
                </a:lnSpc>
              </a:pPr>
              <a:r>
                <a:rPr lang="en-US" sz="2400" dirty="0" smtClean="0"/>
                <a:t>"</a:t>
              </a:r>
              <a:r>
                <a:rPr lang="en-US" sz="2400" dirty="0" smtClean="0">
                  <a:solidFill>
                    <a:srgbClr val="4F6228"/>
                  </a:solidFill>
                </a:rPr>
                <a:t>Who</a:t>
              </a:r>
              <a:r>
                <a:rPr lang="en-US" sz="2400" dirty="0" smtClean="0"/>
                <a:t> </a:t>
              </a:r>
              <a:r>
                <a:rPr lang="en-US" sz="2400" dirty="0" smtClean="0">
                  <a:solidFill>
                    <a:srgbClr val="4F6228"/>
                  </a:solidFill>
                </a:rPr>
                <a:t>is</a:t>
              </a:r>
              <a:r>
                <a:rPr lang="en-US" sz="2400" dirty="0" smtClean="0"/>
                <a:t> </a:t>
              </a:r>
              <a:r>
                <a:rPr lang="en-US" sz="2400" dirty="0" smtClean="0">
                  <a:solidFill>
                    <a:schemeClr val="accent2">
                      <a:lumMod val="75000"/>
                    </a:schemeClr>
                  </a:solidFill>
                </a:rPr>
                <a:t>your </a:t>
              </a:r>
              <a:r>
                <a:rPr lang="en-US" sz="2400" dirty="0" err="1" smtClean="0">
                  <a:solidFill>
                    <a:schemeClr val="accent2">
                      <a:lumMod val="75000"/>
                    </a:schemeClr>
                  </a:solidFill>
                </a:rPr>
                <a:t>favourite</a:t>
              </a:r>
              <a:r>
                <a:rPr lang="en-US" sz="2400" dirty="0" smtClean="0">
                  <a:solidFill>
                    <a:schemeClr val="accent2">
                      <a:lumMod val="75000"/>
                    </a:schemeClr>
                  </a:solidFill>
                </a:rPr>
                <a:t> </a:t>
              </a:r>
              <a:r>
                <a:rPr lang="en-US" sz="2400" dirty="0" smtClean="0">
                  <a:solidFill>
                    <a:schemeClr val="accent3">
                      <a:lumMod val="50000"/>
                    </a:schemeClr>
                  </a:solidFill>
                </a:rPr>
                <a:t>female movie director </a:t>
              </a:r>
              <a:r>
                <a:rPr lang="en-US" sz="2400" dirty="0" smtClean="0"/>
                <a:t>and </a:t>
              </a:r>
              <a:r>
                <a:rPr lang="en-US" sz="2400" dirty="0" smtClean="0">
                  <a:solidFill>
                    <a:srgbClr val="953735"/>
                  </a:solidFill>
                </a:rPr>
                <a:t>why</a:t>
              </a:r>
              <a:r>
                <a:rPr lang="en-US" sz="2400" dirty="0" smtClean="0"/>
                <a:t>?”, vs. "</a:t>
              </a:r>
              <a:r>
                <a:rPr lang="en-US" sz="2400" dirty="0" smtClean="0">
                  <a:solidFill>
                    <a:srgbClr val="4F6228"/>
                  </a:solidFill>
                </a:rPr>
                <a:t>Who</a:t>
              </a:r>
              <a:r>
                <a:rPr lang="en-US" sz="2400" dirty="0" smtClean="0"/>
                <a:t> </a:t>
              </a:r>
              <a:r>
                <a:rPr lang="en-US" sz="2400" dirty="0" smtClean="0">
                  <a:solidFill>
                    <a:srgbClr val="4F6228"/>
                  </a:solidFill>
                </a:rPr>
                <a:t>is</a:t>
              </a:r>
              <a:r>
                <a:rPr lang="en-US" sz="2400" dirty="0" smtClean="0"/>
                <a:t> the </a:t>
              </a:r>
              <a:r>
                <a:rPr lang="en-US" sz="2400" dirty="0" smtClean="0">
                  <a:solidFill>
                    <a:srgbClr val="953735"/>
                  </a:solidFill>
                </a:rPr>
                <a:t>best</a:t>
              </a:r>
              <a:r>
                <a:rPr lang="en-US" sz="2400" dirty="0" smtClean="0"/>
                <a:t> </a:t>
              </a:r>
              <a:r>
                <a:rPr lang="en-US" sz="2400" dirty="0" smtClean="0">
                  <a:solidFill>
                    <a:srgbClr val="4F6228"/>
                  </a:solidFill>
                </a:rPr>
                <a:t>female movie director</a:t>
              </a:r>
              <a:r>
                <a:rPr lang="en-US" sz="2400" dirty="0" smtClean="0"/>
                <a:t>?”</a:t>
              </a:r>
              <a:endParaRPr lang="en-US" sz="2400" dirty="0" smtClean="0">
                <a:latin typeface="Avenir Book"/>
                <a:cs typeface="Avenir Book"/>
              </a:endParaRPr>
            </a:p>
            <a:p>
              <a:pPr>
                <a:lnSpc>
                  <a:spcPct val="120000"/>
                </a:lnSpc>
              </a:pPr>
              <a:r>
                <a:rPr lang="en-US" sz="2400" dirty="0" smtClean="0">
                  <a:latin typeface="Avenir Book"/>
                  <a:cs typeface="Avenir Book"/>
                </a:rPr>
                <a:t>4 </a:t>
              </a:r>
              <a:r>
                <a:rPr lang="en-US" sz="2400" dirty="0">
                  <a:latin typeface="Avenir Book"/>
                  <a:cs typeface="Avenir Book"/>
                </a:rPr>
                <a:t>differences, 10 words in common, 2 stop words.</a:t>
              </a:r>
            </a:p>
            <a:p>
              <a:pPr>
                <a:lnSpc>
                  <a:spcPct val="120000"/>
                </a:lnSpc>
              </a:pPr>
              <a:r>
                <a:rPr lang="en-US" sz="2400" dirty="0">
                  <a:latin typeface="Avenir Book"/>
                  <a:cs typeface="Avenir Book"/>
                </a:rPr>
                <a:t>These </a:t>
              </a:r>
              <a:r>
                <a:rPr lang="en-US" sz="2400" dirty="0" smtClean="0">
                  <a:latin typeface="Avenir Book"/>
                  <a:cs typeface="Avenir Book"/>
                </a:rPr>
                <a:t>are duplicates</a:t>
              </a:r>
              <a:r>
                <a:rPr lang="en-US" sz="2400" dirty="0">
                  <a:latin typeface="Avenir Book"/>
                  <a:cs typeface="Avenir Book"/>
                </a:rPr>
                <a:t>.</a:t>
              </a:r>
              <a:endParaRPr lang="en-US" sz="2400" dirty="0">
                <a:latin typeface="Avenir Book"/>
                <a:cs typeface="Avenir Book"/>
              </a:endParaRPr>
            </a:p>
          </p:txBody>
        </p:sp>
      </p:grpSp>
      <p:graphicFrame>
        <p:nvGraphicFramePr>
          <p:cNvPr id="18" name="Table 17"/>
          <p:cNvGraphicFramePr>
            <a:graphicFrameLocks noGrp="1"/>
          </p:cNvGraphicFramePr>
          <p:nvPr>
            <p:extLst>
              <p:ext uri="{D42A27DB-BD31-4B8C-83A1-F6EECF244321}">
                <p14:modId xmlns:p14="http://schemas.microsoft.com/office/powerpoint/2010/main" val="3451722166"/>
              </p:ext>
            </p:extLst>
          </p:nvPr>
        </p:nvGraphicFramePr>
        <p:xfrm>
          <a:off x="13272186" y="24488819"/>
          <a:ext cx="9354296" cy="1828800"/>
        </p:xfrm>
        <a:graphic>
          <a:graphicData uri="http://schemas.openxmlformats.org/drawingml/2006/table">
            <a:tbl>
              <a:tblPr>
                <a:tableStyleId>{2D5ABB26-0587-4C30-8999-92F81FD0307C}</a:tableStyleId>
              </a:tblPr>
              <a:tblGrid>
                <a:gridCol w="1668030"/>
                <a:gridCol w="2073689"/>
                <a:gridCol w="1870860"/>
                <a:gridCol w="1612237"/>
                <a:gridCol w="2129480"/>
              </a:tblGrid>
              <a:tr h="370840">
                <a:tc>
                  <a:txBody>
                    <a:bodyPr/>
                    <a:lstStyle/>
                    <a:p>
                      <a:pPr algn="ctr"/>
                      <a:endParaRPr lang="en-US" sz="2400" dirty="0">
                        <a:latin typeface="Avenir Book"/>
                        <a:cs typeface="Avenir Book"/>
                      </a:endParaRPr>
                    </a:p>
                  </a:txBody>
                  <a:tcPr/>
                </a:tc>
                <a:tc>
                  <a:txBody>
                    <a:bodyPr/>
                    <a:lstStyle/>
                    <a:p>
                      <a:pPr algn="ctr"/>
                      <a:r>
                        <a:rPr lang="en-US" sz="2400" b="1" dirty="0" smtClean="0">
                          <a:latin typeface="Avenir Book"/>
                          <a:cs typeface="Avenir Book"/>
                        </a:rPr>
                        <a:t>MNB</a:t>
                      </a:r>
                      <a:endParaRPr lang="en-US" sz="2400" b="1" dirty="0">
                        <a:latin typeface="Avenir Book"/>
                        <a:cs typeface="Avenir Book"/>
                      </a:endParaRPr>
                    </a:p>
                  </a:txBody>
                  <a:tcPr/>
                </a:tc>
                <a:tc>
                  <a:txBody>
                    <a:bodyPr/>
                    <a:lstStyle/>
                    <a:p>
                      <a:pPr algn="ctr"/>
                      <a:r>
                        <a:rPr lang="en-US" sz="2400" b="1" dirty="0" smtClean="0">
                          <a:latin typeface="Avenir Book"/>
                          <a:cs typeface="Avenir Book"/>
                        </a:rPr>
                        <a:t>SGD</a:t>
                      </a:r>
                      <a:endParaRPr lang="en-US" sz="2400" b="1" dirty="0">
                        <a:latin typeface="Avenir Book"/>
                        <a:cs typeface="Avenir Book"/>
                      </a:endParaRPr>
                    </a:p>
                  </a:txBody>
                  <a:tcPr/>
                </a:tc>
                <a:tc>
                  <a:txBody>
                    <a:bodyPr/>
                    <a:lstStyle/>
                    <a:p>
                      <a:pPr algn="ctr"/>
                      <a:r>
                        <a:rPr lang="en-US" sz="2400" b="1" dirty="0" err="1" smtClean="0">
                          <a:latin typeface="Avenir Book"/>
                          <a:cs typeface="Avenir Book"/>
                        </a:rPr>
                        <a:t>LogReg</a:t>
                      </a:r>
                      <a:endParaRPr lang="en-US" sz="2400" b="1" dirty="0">
                        <a:latin typeface="Avenir Book"/>
                        <a:cs typeface="Avenir Book"/>
                      </a:endParaRPr>
                    </a:p>
                  </a:txBody>
                  <a:tcPr/>
                </a:tc>
                <a:tc>
                  <a:txBody>
                    <a:bodyPr/>
                    <a:lstStyle/>
                    <a:p>
                      <a:pPr algn="ctr"/>
                      <a:r>
                        <a:rPr lang="en-US" sz="2400" b="1" dirty="0" err="1" smtClean="0">
                          <a:latin typeface="Avenir Book"/>
                          <a:cs typeface="Avenir Book"/>
                        </a:rPr>
                        <a:t>RandForest</a:t>
                      </a:r>
                      <a:endParaRPr lang="en-US" sz="2400" b="1" dirty="0">
                        <a:latin typeface="Avenir Book"/>
                        <a:cs typeface="Avenir Book"/>
                      </a:endParaRPr>
                    </a:p>
                  </a:txBody>
                  <a:tcPr/>
                </a:tc>
              </a:tr>
              <a:tr h="370840">
                <a:tc>
                  <a:txBody>
                    <a:bodyPr/>
                    <a:lstStyle/>
                    <a:p>
                      <a:r>
                        <a:rPr lang="en-US" sz="2400" dirty="0" smtClean="0">
                          <a:latin typeface="Avenir Book"/>
                          <a:cs typeface="Avenir Book"/>
                        </a:rPr>
                        <a:t>Method 1</a:t>
                      </a:r>
                      <a:endParaRPr lang="en-US" sz="2400" dirty="0">
                        <a:latin typeface="Avenir Book"/>
                        <a:cs typeface="Avenir Book"/>
                      </a:endParaRPr>
                    </a:p>
                  </a:txBody>
                  <a:tcPr/>
                </a:tc>
                <a:tc>
                  <a:txBody>
                    <a:bodyPr/>
                    <a:lstStyle/>
                    <a:p>
                      <a:pPr algn="ctr"/>
                      <a:r>
                        <a:rPr lang="mr-IN" sz="2400" dirty="0" smtClean="0">
                          <a:latin typeface="Avenir Book"/>
                          <a:cs typeface="Avenir Book"/>
                        </a:rPr>
                        <a:t>0.96641</a:t>
                      </a:r>
                      <a:endParaRPr lang="en-US" sz="2400" dirty="0">
                        <a:latin typeface="Avenir Book"/>
                        <a:cs typeface="Avenir Book"/>
                      </a:endParaRPr>
                    </a:p>
                  </a:txBody>
                  <a:tcPr/>
                </a:tc>
                <a:tc>
                  <a:txBody>
                    <a:bodyPr/>
                    <a:lstStyle/>
                    <a:p>
                      <a:pPr algn="ctr"/>
                      <a:r>
                        <a:rPr lang="is-IS" sz="2400" dirty="0" smtClean="0">
                          <a:latin typeface="Avenir Book"/>
                          <a:cs typeface="Avenir Book"/>
                        </a:rPr>
                        <a:t>0.55215</a:t>
                      </a:r>
                      <a:endParaRPr lang="en-US" sz="2400" dirty="0">
                        <a:latin typeface="Avenir Book"/>
                        <a:cs typeface="Avenir Book"/>
                      </a:endParaRPr>
                    </a:p>
                  </a:txBody>
                  <a:tcPr/>
                </a:tc>
                <a:tc>
                  <a:txBody>
                    <a:bodyPr/>
                    <a:lstStyle/>
                    <a:p>
                      <a:pPr algn="ctr"/>
                      <a:r>
                        <a:rPr lang="nb-NO" sz="2400" dirty="0" smtClean="0">
                          <a:latin typeface="Avenir Book"/>
                          <a:cs typeface="Avenir Book"/>
                        </a:rPr>
                        <a:t>0.54342</a:t>
                      </a:r>
                      <a:endParaRPr lang="en-US" sz="2400" b="1" dirty="0">
                        <a:latin typeface="Avenir Book"/>
                        <a:cs typeface="Avenir Book"/>
                      </a:endParaRPr>
                    </a:p>
                  </a:txBody>
                  <a:tcPr/>
                </a:tc>
                <a:tc>
                  <a:txBody>
                    <a:bodyPr/>
                    <a:lstStyle/>
                    <a:p>
                      <a:pPr algn="ctr"/>
                      <a:r>
                        <a:rPr lang="nb-NO" sz="2400" b="1" dirty="0" smtClean="0">
                          <a:latin typeface="Avenir Book"/>
                          <a:cs typeface="Avenir Book"/>
                        </a:rPr>
                        <a:t>0.49019</a:t>
                      </a:r>
                      <a:endParaRPr lang="en-US" sz="2400" dirty="0">
                        <a:latin typeface="Avenir Book"/>
                        <a:cs typeface="Avenir Book"/>
                      </a:endParaRPr>
                    </a:p>
                  </a:txBody>
                  <a:tcPr/>
                </a:tc>
              </a:tr>
              <a:tr h="370840">
                <a:tc>
                  <a:txBody>
                    <a:bodyPr/>
                    <a:lstStyle/>
                    <a:p>
                      <a:r>
                        <a:rPr lang="en-US" sz="2400" dirty="0" smtClean="0">
                          <a:latin typeface="Avenir Book"/>
                          <a:cs typeface="Avenir Book"/>
                        </a:rPr>
                        <a:t>Method 2</a:t>
                      </a:r>
                      <a:endParaRPr lang="en-US" sz="2400" dirty="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0.51773</a:t>
                      </a:r>
                      <a:endParaRPr lang="en-US" sz="2400"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0.46103</a:t>
                      </a:r>
                      <a:endParaRPr lang="en-US" sz="2400"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cs-CZ" sz="2400" b="1" dirty="0" smtClean="0">
                          <a:latin typeface="Avenir Book"/>
                          <a:cs typeface="Avenir Book"/>
                        </a:rPr>
                        <a:t>0.41490</a:t>
                      </a:r>
                      <a:endParaRPr lang="en-US" sz="2400" b="1"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0.61665</a:t>
                      </a:r>
                      <a:endParaRPr lang="en-US" sz="2400" dirty="0" smtClean="0">
                        <a:latin typeface="Avenir Book"/>
                        <a:cs typeface="Avenir Book"/>
                      </a:endParaRPr>
                    </a:p>
                  </a:txBody>
                  <a:tcPr/>
                </a:tc>
              </a:tr>
              <a:tr h="370840">
                <a:tc>
                  <a:txBody>
                    <a:bodyPr/>
                    <a:lstStyle/>
                    <a:p>
                      <a:r>
                        <a:rPr lang="en-US" sz="2400" dirty="0" smtClean="0">
                          <a:latin typeface="Avenir Book"/>
                          <a:cs typeface="Avenir Book"/>
                        </a:rPr>
                        <a:t>M 2, </a:t>
                      </a:r>
                      <a:r>
                        <a:rPr lang="en-US" sz="2400" dirty="0" err="1" smtClean="0">
                          <a:latin typeface="Avenir Book"/>
                          <a:cs typeface="Avenir Book"/>
                        </a:rPr>
                        <a:t>tf-idf</a:t>
                      </a:r>
                      <a:endParaRPr lang="en-US" sz="2400" dirty="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0.45464</a:t>
                      </a:r>
                      <a:endParaRPr lang="en-US" sz="2400"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0.52297</a:t>
                      </a:r>
                      <a:endParaRPr lang="en-US" sz="2400"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b="1" dirty="0" smtClean="0">
                          <a:latin typeface="Avenir Book"/>
                          <a:cs typeface="Avenir Book"/>
                        </a:rPr>
                        <a:t>0.42771</a:t>
                      </a:r>
                      <a:endParaRPr lang="en-US" sz="2400" b="1" dirty="0" smtClean="0">
                        <a:latin typeface="Avenir Book"/>
                        <a:cs typeface="Avenir Book"/>
                      </a:endParaRPr>
                    </a:p>
                  </a:txBody>
                  <a:tcPr/>
                </a:tc>
                <a:tc>
                  <a:txBody>
                    <a:bodyPr/>
                    <a:lstStyle/>
                    <a:p>
                      <a:pPr marL="0" marR="0" indent="0" algn="ctr" defTabSz="1890016" rtl="0" eaLnBrk="1" fontAlgn="auto" latinLnBrk="0" hangingPunct="1">
                        <a:lnSpc>
                          <a:spcPct val="100000"/>
                        </a:lnSpc>
                        <a:spcBef>
                          <a:spcPts val="0"/>
                        </a:spcBef>
                        <a:spcAft>
                          <a:spcPts val="0"/>
                        </a:spcAft>
                        <a:buClrTx/>
                        <a:buSzTx/>
                        <a:buFontTx/>
                        <a:buNone/>
                        <a:tabLst/>
                        <a:defRPr/>
                      </a:pPr>
                      <a:r>
                        <a:rPr lang="nb-NO" sz="2400" dirty="0" smtClean="0">
                          <a:latin typeface="Avenir Book"/>
                          <a:cs typeface="Avenir Book"/>
                        </a:rPr>
                        <a:t>0.60837</a:t>
                      </a:r>
                      <a:endParaRPr lang="en-US" sz="2400" dirty="0" smtClean="0">
                        <a:latin typeface="Avenir Book"/>
                        <a:cs typeface="Avenir Book"/>
                      </a:endParaRPr>
                    </a:p>
                  </a:txBody>
                  <a:tcPr/>
                </a:tc>
              </a:tr>
            </a:tbl>
          </a:graphicData>
        </a:graphic>
      </p:graphicFrame>
      <p:sp>
        <p:nvSpPr>
          <p:cNvPr id="40" name="TextBox 39"/>
          <p:cNvSpPr txBox="1"/>
          <p:nvPr/>
        </p:nvSpPr>
        <p:spPr>
          <a:xfrm>
            <a:off x="12433257" y="11223064"/>
            <a:ext cx="11709485" cy="966418"/>
          </a:xfrm>
          <a:prstGeom prst="rect">
            <a:avLst/>
          </a:prstGeom>
          <a:noFill/>
        </p:spPr>
        <p:txBody>
          <a:bodyPr wrap="square" rtlCol="0">
            <a:spAutoFit/>
          </a:bodyPr>
          <a:lstStyle/>
          <a:p>
            <a:pPr>
              <a:lnSpc>
                <a:spcPct val="120000"/>
              </a:lnSpc>
            </a:pPr>
            <a:r>
              <a:rPr lang="en-US" sz="2400" dirty="0" smtClean="0">
                <a:latin typeface="Avenir Book"/>
                <a:cs typeface="Avenir Book"/>
              </a:rPr>
              <a:t>Method 1 </a:t>
            </a:r>
            <a:r>
              <a:rPr lang="mr-IN" sz="2400" dirty="0" smtClean="0">
                <a:latin typeface="Avenir Book"/>
                <a:cs typeface="Avenir Book"/>
              </a:rPr>
              <a:t>–</a:t>
            </a:r>
            <a:r>
              <a:rPr lang="en-US" sz="2400" dirty="0" smtClean="0">
                <a:latin typeface="Avenir Book"/>
                <a:cs typeface="Avenir Book"/>
              </a:rPr>
              <a:t> Word Counts: Only count the number of differences and the number of similarities.</a:t>
            </a:r>
          </a:p>
        </p:txBody>
      </p:sp>
      <p:sp>
        <p:nvSpPr>
          <p:cNvPr id="62" name="TextBox 61"/>
          <p:cNvSpPr txBox="1"/>
          <p:nvPr/>
        </p:nvSpPr>
        <p:spPr>
          <a:xfrm>
            <a:off x="12433257" y="17543548"/>
            <a:ext cx="11709485" cy="966418"/>
          </a:xfrm>
          <a:prstGeom prst="rect">
            <a:avLst/>
          </a:prstGeom>
          <a:noFill/>
        </p:spPr>
        <p:txBody>
          <a:bodyPr wrap="square" rtlCol="0">
            <a:spAutoFit/>
          </a:bodyPr>
          <a:lstStyle/>
          <a:p>
            <a:pPr>
              <a:lnSpc>
                <a:spcPct val="120000"/>
              </a:lnSpc>
            </a:pPr>
            <a:r>
              <a:rPr lang="en-US" sz="2400" dirty="0" smtClean="0">
                <a:latin typeface="Avenir Book"/>
                <a:cs typeface="Avenir Book"/>
              </a:rPr>
              <a:t>Method 2 </a:t>
            </a:r>
            <a:r>
              <a:rPr lang="mr-IN" sz="2400" dirty="0" smtClean="0">
                <a:latin typeface="Avenir Book"/>
                <a:cs typeface="Avenir Book"/>
              </a:rPr>
              <a:t>–</a:t>
            </a:r>
            <a:r>
              <a:rPr lang="en-US" sz="2400" dirty="0" smtClean="0">
                <a:latin typeface="Avenir Book"/>
                <a:cs typeface="Avenir Book"/>
              </a:rPr>
              <a:t> Bag of Words: Allow weights to be aware of word identities, but not how different words are related.</a:t>
            </a:r>
          </a:p>
        </p:txBody>
      </p:sp>
      <p:pic>
        <p:nvPicPr>
          <p:cNvPr id="63" name="Picture 62" descr="roc_wc.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141" y="12117730"/>
            <a:ext cx="8151572" cy="5434381"/>
          </a:xfrm>
          <a:prstGeom prst="rect">
            <a:avLst/>
          </a:prstGeom>
        </p:spPr>
      </p:pic>
      <p:pic>
        <p:nvPicPr>
          <p:cNvPr id="64" name="Picture 63" descr="roc.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4141" y="18465183"/>
            <a:ext cx="8151572" cy="5434381"/>
          </a:xfrm>
          <a:prstGeom prst="rect">
            <a:avLst/>
          </a:prstGeom>
        </p:spPr>
      </p:pic>
      <p:sp>
        <p:nvSpPr>
          <p:cNvPr id="66" name="TextBox 65"/>
          <p:cNvSpPr txBox="1"/>
          <p:nvPr/>
        </p:nvSpPr>
        <p:spPr>
          <a:xfrm>
            <a:off x="12433258" y="23853237"/>
            <a:ext cx="5516076" cy="615285"/>
          </a:xfrm>
          <a:prstGeom prst="rect">
            <a:avLst/>
          </a:prstGeom>
          <a:noFill/>
        </p:spPr>
        <p:txBody>
          <a:bodyPr wrap="square" rtlCol="0">
            <a:spAutoFit/>
          </a:bodyPr>
          <a:lstStyle/>
          <a:p>
            <a:pPr>
              <a:lnSpc>
                <a:spcPct val="120000"/>
              </a:lnSpc>
            </a:pPr>
            <a:r>
              <a:rPr lang="en-US" sz="2800" b="1" u="sng" dirty="0" smtClean="0">
                <a:latin typeface="Avenir Book"/>
                <a:cs typeface="Avenir Book"/>
              </a:rPr>
              <a:t>Log Loss </a:t>
            </a:r>
            <a:r>
              <a:rPr lang="en-US" sz="2800" u="sng" dirty="0" smtClean="0">
                <a:latin typeface="Avenir Book"/>
                <a:cs typeface="Avenir Book"/>
              </a:rPr>
              <a:t>scores on training data:</a:t>
            </a:r>
          </a:p>
        </p:txBody>
      </p:sp>
    </p:spTree>
    <p:extLst>
      <p:ext uri="{BB962C8B-B14F-4D97-AF65-F5344CB8AC3E}">
        <p14:creationId xmlns:p14="http://schemas.microsoft.com/office/powerpoint/2010/main" val="1414165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6247</TotalTime>
  <Words>749</Words>
  <Application>Microsoft Macintosh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Charles Stahl</cp:lastModifiedBy>
  <cp:revision>298</cp:revision>
  <cp:lastPrinted>2017-01-11T18:18:18Z</cp:lastPrinted>
  <dcterms:created xsi:type="dcterms:W3CDTF">2011-08-16T16:17:04Z</dcterms:created>
  <dcterms:modified xsi:type="dcterms:W3CDTF">2017-05-15T00:50:09Z</dcterms:modified>
</cp:coreProperties>
</file>