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3" r:id="rId2"/>
  </p:sldIdLst>
  <p:sldSz cx="36576000" cy="27432000"/>
  <p:notesSz cx="6858000" cy="9144000"/>
  <p:defaultTextStyle>
    <a:defPPr>
      <a:defRPr lang="en-US"/>
    </a:defPPr>
    <a:lvl1pPr marL="0" algn="l" defTabSz="1976290" rtl="0" eaLnBrk="1" latinLnBrk="0" hangingPunct="1">
      <a:defRPr sz="7800" kern="1200">
        <a:solidFill>
          <a:schemeClr val="tx1"/>
        </a:solidFill>
        <a:latin typeface="+mn-lt"/>
        <a:ea typeface="+mn-ea"/>
        <a:cs typeface="+mn-cs"/>
      </a:defRPr>
    </a:lvl1pPr>
    <a:lvl2pPr marL="1976290" algn="l" defTabSz="1976290" rtl="0" eaLnBrk="1" latinLnBrk="0" hangingPunct="1">
      <a:defRPr sz="7800" kern="1200">
        <a:solidFill>
          <a:schemeClr val="tx1"/>
        </a:solidFill>
        <a:latin typeface="+mn-lt"/>
        <a:ea typeface="+mn-ea"/>
        <a:cs typeface="+mn-cs"/>
      </a:defRPr>
    </a:lvl2pPr>
    <a:lvl3pPr marL="3952584" algn="l" defTabSz="1976290" rtl="0" eaLnBrk="1" latinLnBrk="0" hangingPunct="1">
      <a:defRPr sz="7800" kern="1200">
        <a:solidFill>
          <a:schemeClr val="tx1"/>
        </a:solidFill>
        <a:latin typeface="+mn-lt"/>
        <a:ea typeface="+mn-ea"/>
        <a:cs typeface="+mn-cs"/>
      </a:defRPr>
    </a:lvl3pPr>
    <a:lvl4pPr marL="5928873" algn="l" defTabSz="1976290" rtl="0" eaLnBrk="1" latinLnBrk="0" hangingPunct="1">
      <a:defRPr sz="7800" kern="1200">
        <a:solidFill>
          <a:schemeClr val="tx1"/>
        </a:solidFill>
        <a:latin typeface="+mn-lt"/>
        <a:ea typeface="+mn-ea"/>
        <a:cs typeface="+mn-cs"/>
      </a:defRPr>
    </a:lvl4pPr>
    <a:lvl5pPr marL="7905168" algn="l" defTabSz="1976290" rtl="0" eaLnBrk="1" latinLnBrk="0" hangingPunct="1">
      <a:defRPr sz="7800" kern="1200">
        <a:solidFill>
          <a:schemeClr val="tx1"/>
        </a:solidFill>
        <a:latin typeface="+mn-lt"/>
        <a:ea typeface="+mn-ea"/>
        <a:cs typeface="+mn-cs"/>
      </a:defRPr>
    </a:lvl5pPr>
    <a:lvl6pPr marL="9881458" algn="l" defTabSz="1976290" rtl="0" eaLnBrk="1" latinLnBrk="0" hangingPunct="1">
      <a:defRPr sz="7800" kern="1200">
        <a:solidFill>
          <a:schemeClr val="tx1"/>
        </a:solidFill>
        <a:latin typeface="+mn-lt"/>
        <a:ea typeface="+mn-ea"/>
        <a:cs typeface="+mn-cs"/>
      </a:defRPr>
    </a:lvl6pPr>
    <a:lvl7pPr marL="11857751" algn="l" defTabSz="1976290" rtl="0" eaLnBrk="1" latinLnBrk="0" hangingPunct="1">
      <a:defRPr sz="7800" kern="1200">
        <a:solidFill>
          <a:schemeClr val="tx1"/>
        </a:solidFill>
        <a:latin typeface="+mn-lt"/>
        <a:ea typeface="+mn-ea"/>
        <a:cs typeface="+mn-cs"/>
      </a:defRPr>
    </a:lvl7pPr>
    <a:lvl8pPr marL="13834042" algn="l" defTabSz="1976290" rtl="0" eaLnBrk="1" latinLnBrk="0" hangingPunct="1">
      <a:defRPr sz="7800" kern="1200">
        <a:solidFill>
          <a:schemeClr val="tx1"/>
        </a:solidFill>
        <a:latin typeface="+mn-lt"/>
        <a:ea typeface="+mn-ea"/>
        <a:cs typeface="+mn-cs"/>
      </a:defRPr>
    </a:lvl8pPr>
    <a:lvl9pPr marL="15810332" algn="l" defTabSz="1976290"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990" userDrawn="1">
          <p15:clr>
            <a:srgbClr val="A4A3A4"/>
          </p15:clr>
        </p15:guide>
        <p15:guide id="2" orient="horz" pos="3826" userDrawn="1">
          <p15:clr>
            <a:srgbClr val="A4A3A4"/>
          </p15:clr>
        </p15:guide>
        <p15:guide id="3" pos="25875" userDrawn="1">
          <p15:clr>
            <a:srgbClr val="A4A3A4"/>
          </p15:clr>
        </p15:guide>
        <p15:guide id="4" pos="6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4313"/>
    <a:srgbClr val="464549"/>
    <a:srgbClr val="537C33"/>
    <a:srgbClr val="C41E2F"/>
    <a:srgbClr val="3976BE"/>
    <a:srgbClr val="C71C2C"/>
    <a:srgbClr val="357493"/>
    <a:srgbClr val="90A69E"/>
    <a:srgbClr val="C1AF8D"/>
    <a:srgbClr val="BE4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401" autoAdjust="0"/>
    <p:restoredTop sz="93814" autoAdjust="0"/>
  </p:normalViewPr>
  <p:slideViewPr>
    <p:cSldViewPr snapToGrid="0" snapToObjects="1" showGuides="1">
      <p:cViewPr>
        <p:scale>
          <a:sx n="60" d="100"/>
          <a:sy n="60" d="100"/>
        </p:scale>
        <p:origin x="1672" y="2400"/>
      </p:cViewPr>
      <p:guideLst>
        <p:guide orient="horz" pos="16756"/>
        <p:guide orient="horz" pos="3376"/>
        <p:guide pos="22500"/>
        <p:guide pos="5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8"/>
            <a:ext cx="31089600" cy="5880099"/>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90016" indent="0" algn="ctr">
              <a:buNone/>
              <a:defRPr>
                <a:solidFill>
                  <a:schemeClr val="tx1">
                    <a:tint val="75000"/>
                  </a:schemeClr>
                </a:solidFill>
              </a:defRPr>
            </a:lvl2pPr>
            <a:lvl3pPr marL="3780037" indent="0" algn="ctr">
              <a:buNone/>
              <a:defRPr>
                <a:solidFill>
                  <a:schemeClr val="tx1">
                    <a:tint val="75000"/>
                  </a:schemeClr>
                </a:solidFill>
              </a:defRPr>
            </a:lvl3pPr>
            <a:lvl4pPr marL="5670052" indent="0" algn="ctr">
              <a:buNone/>
              <a:defRPr>
                <a:solidFill>
                  <a:schemeClr val="tx1">
                    <a:tint val="75000"/>
                  </a:schemeClr>
                </a:solidFill>
              </a:defRPr>
            </a:lvl4pPr>
            <a:lvl5pPr marL="7560073" indent="0" algn="ctr">
              <a:buNone/>
              <a:defRPr>
                <a:solidFill>
                  <a:schemeClr val="tx1">
                    <a:tint val="75000"/>
                  </a:schemeClr>
                </a:solidFill>
              </a:defRPr>
            </a:lvl5pPr>
            <a:lvl6pPr marL="9450090" indent="0" algn="ctr">
              <a:buNone/>
              <a:defRPr>
                <a:solidFill>
                  <a:schemeClr val="tx1">
                    <a:tint val="75000"/>
                  </a:schemeClr>
                </a:solidFill>
              </a:defRPr>
            </a:lvl6pPr>
            <a:lvl7pPr marL="11340109" indent="0" algn="ctr">
              <a:buNone/>
              <a:defRPr>
                <a:solidFill>
                  <a:schemeClr val="tx1">
                    <a:tint val="75000"/>
                  </a:schemeClr>
                </a:solidFill>
              </a:defRPr>
            </a:lvl7pPr>
            <a:lvl8pPr marL="13230125" indent="0" algn="ctr">
              <a:buNone/>
              <a:defRPr>
                <a:solidFill>
                  <a:schemeClr val="tx1">
                    <a:tint val="75000"/>
                  </a:schemeClr>
                </a:solidFill>
              </a:defRPr>
            </a:lvl8pPr>
            <a:lvl9pPr marL="151201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424048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949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0" y="5861060"/>
            <a:ext cx="41148000" cy="1248282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0" y="5861060"/>
            <a:ext cx="122834400" cy="1248282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054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77499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602"/>
            <a:ext cx="31089600" cy="5448300"/>
          </a:xfrm>
        </p:spPr>
        <p:txBody>
          <a:bodyPr anchor="t"/>
          <a:lstStyle>
            <a:lvl1pPr algn="l">
              <a:defRPr sz="166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1626861"/>
            <a:ext cx="31089600" cy="6000747"/>
          </a:xfrm>
        </p:spPr>
        <p:txBody>
          <a:bodyPr anchor="b"/>
          <a:lstStyle>
            <a:lvl1pPr marL="0" indent="0">
              <a:buNone/>
              <a:defRPr sz="8300">
                <a:solidFill>
                  <a:schemeClr val="tx1">
                    <a:tint val="75000"/>
                  </a:schemeClr>
                </a:solidFill>
              </a:defRPr>
            </a:lvl1pPr>
            <a:lvl2pPr marL="1890016" indent="0">
              <a:buNone/>
              <a:defRPr sz="7500">
                <a:solidFill>
                  <a:schemeClr val="tx1">
                    <a:tint val="75000"/>
                  </a:schemeClr>
                </a:solidFill>
              </a:defRPr>
            </a:lvl2pPr>
            <a:lvl3pPr marL="3780037" indent="0">
              <a:buNone/>
              <a:defRPr sz="6600">
                <a:solidFill>
                  <a:schemeClr val="tx1">
                    <a:tint val="75000"/>
                  </a:schemeClr>
                </a:solidFill>
              </a:defRPr>
            </a:lvl3pPr>
            <a:lvl4pPr marL="5670052" indent="0">
              <a:buNone/>
              <a:defRPr sz="5800">
                <a:solidFill>
                  <a:schemeClr val="tx1">
                    <a:tint val="75000"/>
                  </a:schemeClr>
                </a:solidFill>
              </a:defRPr>
            </a:lvl4pPr>
            <a:lvl5pPr marL="7560073" indent="0">
              <a:buNone/>
              <a:defRPr sz="5800">
                <a:solidFill>
                  <a:schemeClr val="tx1">
                    <a:tint val="75000"/>
                  </a:schemeClr>
                </a:solidFill>
              </a:defRPr>
            </a:lvl5pPr>
            <a:lvl6pPr marL="9450090" indent="0">
              <a:buNone/>
              <a:defRPr sz="5800">
                <a:solidFill>
                  <a:schemeClr val="tx1">
                    <a:tint val="75000"/>
                  </a:schemeClr>
                </a:solidFill>
              </a:defRPr>
            </a:lvl6pPr>
            <a:lvl7pPr marL="11340109" indent="0">
              <a:buNone/>
              <a:defRPr sz="5800">
                <a:solidFill>
                  <a:schemeClr val="tx1">
                    <a:tint val="75000"/>
                  </a:schemeClr>
                </a:solidFill>
              </a:defRPr>
            </a:lvl7pPr>
            <a:lvl8pPr marL="13230125" indent="0">
              <a:buNone/>
              <a:defRPr sz="5800">
                <a:solidFill>
                  <a:schemeClr val="tx1">
                    <a:tint val="75000"/>
                  </a:schemeClr>
                </a:solidFill>
              </a:defRPr>
            </a:lvl8pPr>
            <a:lvl9pPr marL="15120142"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09946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7448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08D0C-1E73-0A4F-82D9-254A2293692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665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4" y="6140452"/>
            <a:ext cx="16160751"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4" y="8699500"/>
            <a:ext cx="16160751"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8" y="6140452"/>
            <a:ext cx="16167100"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8" y="8699500"/>
            <a:ext cx="16167100"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08D0C-1E73-0A4F-82D9-254A22936925}" type="datetimeFigureOut">
              <a:rPr lang="en-US" smtClean="0"/>
              <a:pPr/>
              <a:t>5/12/17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49319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08D0C-1E73-0A4F-82D9-254A22936925}" type="datetimeFigureOut">
              <a:rPr lang="en-US" smtClean="0"/>
              <a:pPr/>
              <a:t>5/12/17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086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08D0C-1E73-0A4F-82D9-254A22936925}" type="datetimeFigureOut">
              <a:rPr lang="en-US" smtClean="0"/>
              <a:pPr/>
              <a:t>5/12/17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445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8" y="1092201"/>
            <a:ext cx="12033251" cy="464820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4300200" y="1092208"/>
            <a:ext cx="20447000" cy="23412453"/>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8" y="5740408"/>
            <a:ext cx="12033251" cy="18764253"/>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8492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2400"/>
            <a:ext cx="21945600" cy="2266953"/>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7169151" y="2451099"/>
            <a:ext cx="21945600" cy="16459200"/>
          </a:xfrm>
        </p:spPr>
        <p:txBody>
          <a:bodyPr/>
          <a:lstStyle>
            <a:lvl1pPr marL="0" indent="0">
              <a:buNone/>
              <a:defRPr sz="13300"/>
            </a:lvl1pPr>
            <a:lvl2pPr marL="1890016" indent="0">
              <a:buNone/>
              <a:defRPr sz="11600"/>
            </a:lvl2pPr>
            <a:lvl3pPr marL="3780037" indent="0">
              <a:buNone/>
              <a:defRPr sz="9900"/>
            </a:lvl3pPr>
            <a:lvl4pPr marL="5670052" indent="0">
              <a:buNone/>
              <a:defRPr sz="8300"/>
            </a:lvl4pPr>
            <a:lvl5pPr marL="7560073" indent="0">
              <a:buNone/>
              <a:defRPr sz="8300"/>
            </a:lvl5pPr>
            <a:lvl6pPr marL="9450090" indent="0">
              <a:buNone/>
              <a:defRPr sz="8300"/>
            </a:lvl6pPr>
            <a:lvl7pPr marL="11340109" indent="0">
              <a:buNone/>
              <a:defRPr sz="8300"/>
            </a:lvl7pPr>
            <a:lvl8pPr marL="13230125" indent="0">
              <a:buNone/>
              <a:defRPr sz="8300"/>
            </a:lvl8pPr>
            <a:lvl9pPr marL="15120142" indent="0">
              <a:buNone/>
              <a:defRPr sz="8300"/>
            </a:lvl9pPr>
          </a:lstStyle>
          <a:p>
            <a:endParaRPr lang="en-US"/>
          </a:p>
        </p:txBody>
      </p:sp>
      <p:sp>
        <p:nvSpPr>
          <p:cNvPr id="4" name="Text Placeholder 3"/>
          <p:cNvSpPr>
            <a:spLocks noGrp="1"/>
          </p:cNvSpPr>
          <p:nvPr>
            <p:ph type="body" sz="half" idx="2"/>
          </p:nvPr>
        </p:nvSpPr>
        <p:spPr>
          <a:xfrm>
            <a:off x="7169151" y="21469353"/>
            <a:ext cx="21945600" cy="3219447"/>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87731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444709" tIns="222355" rIns="444709" bIns="222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9"/>
            <a:ext cx="32918400" cy="18103852"/>
          </a:xfrm>
          <a:prstGeom prst="rect">
            <a:avLst/>
          </a:prstGeom>
        </p:spPr>
        <p:txBody>
          <a:bodyPr vert="horz" lIns="444709" tIns="222355" rIns="444709" bIns="222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9"/>
            <a:ext cx="8534400" cy="1460499"/>
          </a:xfrm>
          <a:prstGeom prst="rect">
            <a:avLst/>
          </a:prstGeom>
        </p:spPr>
        <p:txBody>
          <a:bodyPr vert="horz" lIns="444709" tIns="222355" rIns="444709" bIns="222355" rtlCol="0" anchor="ctr"/>
          <a:lstStyle>
            <a:lvl1pPr algn="l">
              <a:defRPr sz="5000">
                <a:solidFill>
                  <a:schemeClr val="tx1">
                    <a:tint val="75000"/>
                  </a:schemeClr>
                </a:solidFill>
              </a:defRPr>
            </a:lvl1pPr>
          </a:lstStyle>
          <a:p>
            <a:fld id="{43B08D0C-1E73-0A4F-82D9-254A22936925}" type="datetimeFigureOut">
              <a:rPr lang="en-US" smtClean="0"/>
              <a:pPr/>
              <a:t>5/12/17</a:t>
            </a:fld>
            <a:endParaRPr lang="en-US"/>
          </a:p>
        </p:txBody>
      </p:sp>
      <p:sp>
        <p:nvSpPr>
          <p:cNvPr id="5" name="Footer Placeholder 4"/>
          <p:cNvSpPr>
            <a:spLocks noGrp="1"/>
          </p:cNvSpPr>
          <p:nvPr>
            <p:ph type="ftr" sz="quarter" idx="3"/>
          </p:nvPr>
        </p:nvSpPr>
        <p:spPr>
          <a:xfrm>
            <a:off x="12496800" y="25425409"/>
            <a:ext cx="11582400" cy="1460499"/>
          </a:xfrm>
          <a:prstGeom prst="rect">
            <a:avLst/>
          </a:prstGeom>
        </p:spPr>
        <p:txBody>
          <a:bodyPr vert="horz" lIns="444709" tIns="222355" rIns="444709" bIns="222355"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9"/>
            <a:ext cx="8534400" cy="1460499"/>
          </a:xfrm>
          <a:prstGeom prst="rect">
            <a:avLst/>
          </a:prstGeom>
        </p:spPr>
        <p:txBody>
          <a:bodyPr vert="horz" lIns="444709" tIns="222355" rIns="444709" bIns="222355" rtlCol="0" anchor="ctr"/>
          <a:lstStyle>
            <a:lvl1pPr algn="r">
              <a:defRPr sz="5000">
                <a:solidFill>
                  <a:schemeClr val="tx1">
                    <a:tint val="75000"/>
                  </a:schemeClr>
                </a:solidFill>
              </a:defRPr>
            </a:lvl1pPr>
          </a:lstStyle>
          <a:p>
            <a:fld id="{4DA07336-9B73-7942-B20F-D3B584F99537}" type="slidenum">
              <a:rPr lang="en-US" smtClean="0"/>
              <a:pPr/>
              <a:t>‹#›</a:t>
            </a:fld>
            <a:endParaRPr lang="en-US"/>
          </a:p>
        </p:txBody>
      </p:sp>
    </p:spTree>
    <p:extLst>
      <p:ext uri="{BB962C8B-B14F-4D97-AF65-F5344CB8AC3E}">
        <p14:creationId xmlns:p14="http://schemas.microsoft.com/office/powerpoint/2010/main" val="100997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90016" rtl="0" eaLnBrk="1" latinLnBrk="0" hangingPunct="1">
        <a:spcBef>
          <a:spcPct val="0"/>
        </a:spcBef>
        <a:buNone/>
        <a:defRPr sz="18200" kern="1200">
          <a:solidFill>
            <a:schemeClr val="tx1"/>
          </a:solidFill>
          <a:latin typeface="+mj-lt"/>
          <a:ea typeface="+mj-ea"/>
          <a:cs typeface="+mj-cs"/>
        </a:defRPr>
      </a:lvl1pPr>
    </p:titleStyle>
    <p:bodyStyle>
      <a:lvl1pPr marL="1417513" indent="-1417513" algn="l" defTabSz="1890016" rtl="0" eaLnBrk="1" latinLnBrk="0" hangingPunct="1">
        <a:spcBef>
          <a:spcPct val="20000"/>
        </a:spcBef>
        <a:buFont typeface="Arial"/>
        <a:buChar char="•"/>
        <a:defRPr sz="13300" kern="1200">
          <a:solidFill>
            <a:schemeClr val="tx1"/>
          </a:solidFill>
          <a:latin typeface="+mn-lt"/>
          <a:ea typeface="+mn-ea"/>
          <a:cs typeface="+mn-cs"/>
        </a:defRPr>
      </a:lvl1pPr>
      <a:lvl2pPr marL="3071280" indent="-1181259" algn="l" defTabSz="1890016" rtl="0" eaLnBrk="1" latinLnBrk="0" hangingPunct="1">
        <a:spcBef>
          <a:spcPct val="20000"/>
        </a:spcBef>
        <a:buFont typeface="Arial"/>
        <a:buChar char="–"/>
        <a:defRPr sz="11600" kern="1200">
          <a:solidFill>
            <a:schemeClr val="tx1"/>
          </a:solidFill>
          <a:latin typeface="+mn-lt"/>
          <a:ea typeface="+mn-ea"/>
          <a:cs typeface="+mn-cs"/>
        </a:defRPr>
      </a:lvl2pPr>
      <a:lvl3pPr marL="4725044" indent="-945008" algn="l" defTabSz="1890016" rtl="0" eaLnBrk="1" latinLnBrk="0" hangingPunct="1">
        <a:spcBef>
          <a:spcPct val="20000"/>
        </a:spcBef>
        <a:buFont typeface="Arial"/>
        <a:buChar char="•"/>
        <a:defRPr sz="9900" kern="1200">
          <a:solidFill>
            <a:schemeClr val="tx1"/>
          </a:solidFill>
          <a:latin typeface="+mn-lt"/>
          <a:ea typeface="+mn-ea"/>
          <a:cs typeface="+mn-cs"/>
        </a:defRPr>
      </a:lvl3pPr>
      <a:lvl4pPr marL="6615065" indent="-945008" algn="l" defTabSz="1890016" rtl="0" eaLnBrk="1" latinLnBrk="0" hangingPunct="1">
        <a:spcBef>
          <a:spcPct val="20000"/>
        </a:spcBef>
        <a:buFont typeface="Arial"/>
        <a:buChar char="–"/>
        <a:defRPr sz="8300" kern="1200">
          <a:solidFill>
            <a:schemeClr val="tx1"/>
          </a:solidFill>
          <a:latin typeface="+mn-lt"/>
          <a:ea typeface="+mn-ea"/>
          <a:cs typeface="+mn-cs"/>
        </a:defRPr>
      </a:lvl4pPr>
      <a:lvl5pPr marL="8505081" indent="-945008" algn="l" defTabSz="1890016" rtl="0" eaLnBrk="1" latinLnBrk="0" hangingPunct="1">
        <a:spcBef>
          <a:spcPct val="20000"/>
        </a:spcBef>
        <a:buFont typeface="Arial"/>
        <a:buChar char="»"/>
        <a:defRPr sz="8300" kern="1200">
          <a:solidFill>
            <a:schemeClr val="tx1"/>
          </a:solidFill>
          <a:latin typeface="+mn-lt"/>
          <a:ea typeface="+mn-ea"/>
          <a:cs typeface="+mn-cs"/>
        </a:defRPr>
      </a:lvl5pPr>
      <a:lvl6pPr marL="10395097" indent="-945008" algn="l" defTabSz="1890016" rtl="0" eaLnBrk="1" latinLnBrk="0" hangingPunct="1">
        <a:spcBef>
          <a:spcPct val="20000"/>
        </a:spcBef>
        <a:buFont typeface="Arial"/>
        <a:buChar char="•"/>
        <a:defRPr sz="8300" kern="1200">
          <a:solidFill>
            <a:schemeClr val="tx1"/>
          </a:solidFill>
          <a:latin typeface="+mn-lt"/>
          <a:ea typeface="+mn-ea"/>
          <a:cs typeface="+mn-cs"/>
        </a:defRPr>
      </a:lvl6pPr>
      <a:lvl7pPr marL="12285117" indent="-945008" algn="l" defTabSz="1890016" rtl="0" eaLnBrk="1" latinLnBrk="0" hangingPunct="1">
        <a:spcBef>
          <a:spcPct val="20000"/>
        </a:spcBef>
        <a:buFont typeface="Arial"/>
        <a:buChar char="•"/>
        <a:defRPr sz="8300" kern="1200">
          <a:solidFill>
            <a:schemeClr val="tx1"/>
          </a:solidFill>
          <a:latin typeface="+mn-lt"/>
          <a:ea typeface="+mn-ea"/>
          <a:cs typeface="+mn-cs"/>
        </a:defRPr>
      </a:lvl7pPr>
      <a:lvl8pPr marL="14175133" indent="-945008" algn="l" defTabSz="1890016" rtl="0" eaLnBrk="1" latinLnBrk="0" hangingPunct="1">
        <a:spcBef>
          <a:spcPct val="20000"/>
        </a:spcBef>
        <a:buFont typeface="Arial"/>
        <a:buChar char="•"/>
        <a:defRPr sz="8300" kern="1200">
          <a:solidFill>
            <a:schemeClr val="tx1"/>
          </a:solidFill>
          <a:latin typeface="+mn-lt"/>
          <a:ea typeface="+mn-ea"/>
          <a:cs typeface="+mn-cs"/>
        </a:defRPr>
      </a:lvl8pPr>
      <a:lvl9pPr marL="16065150" indent="-945008" algn="l" defTabSz="1890016" rtl="0" eaLnBrk="1" latinLnBrk="0" hangingPunct="1">
        <a:spcBef>
          <a:spcPct val="20000"/>
        </a:spcBef>
        <a:buFont typeface="Arial"/>
        <a:buChar char="•"/>
        <a:defRPr sz="8300" kern="1200">
          <a:solidFill>
            <a:schemeClr val="tx1"/>
          </a:solidFill>
          <a:latin typeface="+mn-lt"/>
          <a:ea typeface="+mn-ea"/>
          <a:cs typeface="+mn-cs"/>
        </a:defRPr>
      </a:lvl9pPr>
    </p:bodyStyle>
    <p:otherStyle>
      <a:defPPr>
        <a:defRPr lang="en-US"/>
      </a:defPPr>
      <a:lvl1pPr marL="0" algn="l" defTabSz="1890016" rtl="0" eaLnBrk="1" latinLnBrk="0" hangingPunct="1">
        <a:defRPr sz="7500" kern="1200">
          <a:solidFill>
            <a:schemeClr val="tx1"/>
          </a:solidFill>
          <a:latin typeface="+mn-lt"/>
          <a:ea typeface="+mn-ea"/>
          <a:cs typeface="+mn-cs"/>
        </a:defRPr>
      </a:lvl1pPr>
      <a:lvl2pPr marL="1890016" algn="l" defTabSz="1890016" rtl="0" eaLnBrk="1" latinLnBrk="0" hangingPunct="1">
        <a:defRPr sz="7500" kern="1200">
          <a:solidFill>
            <a:schemeClr val="tx1"/>
          </a:solidFill>
          <a:latin typeface="+mn-lt"/>
          <a:ea typeface="+mn-ea"/>
          <a:cs typeface="+mn-cs"/>
        </a:defRPr>
      </a:lvl2pPr>
      <a:lvl3pPr marL="3780037" algn="l" defTabSz="1890016" rtl="0" eaLnBrk="1" latinLnBrk="0" hangingPunct="1">
        <a:defRPr sz="7500" kern="1200">
          <a:solidFill>
            <a:schemeClr val="tx1"/>
          </a:solidFill>
          <a:latin typeface="+mn-lt"/>
          <a:ea typeface="+mn-ea"/>
          <a:cs typeface="+mn-cs"/>
        </a:defRPr>
      </a:lvl3pPr>
      <a:lvl4pPr marL="5670052" algn="l" defTabSz="1890016" rtl="0" eaLnBrk="1" latinLnBrk="0" hangingPunct="1">
        <a:defRPr sz="7500" kern="1200">
          <a:solidFill>
            <a:schemeClr val="tx1"/>
          </a:solidFill>
          <a:latin typeface="+mn-lt"/>
          <a:ea typeface="+mn-ea"/>
          <a:cs typeface="+mn-cs"/>
        </a:defRPr>
      </a:lvl4pPr>
      <a:lvl5pPr marL="7560073" algn="l" defTabSz="1890016" rtl="0" eaLnBrk="1" latinLnBrk="0" hangingPunct="1">
        <a:defRPr sz="7500" kern="1200">
          <a:solidFill>
            <a:schemeClr val="tx1"/>
          </a:solidFill>
          <a:latin typeface="+mn-lt"/>
          <a:ea typeface="+mn-ea"/>
          <a:cs typeface="+mn-cs"/>
        </a:defRPr>
      </a:lvl5pPr>
      <a:lvl6pPr marL="9450090" algn="l" defTabSz="1890016" rtl="0" eaLnBrk="1" latinLnBrk="0" hangingPunct="1">
        <a:defRPr sz="7500" kern="1200">
          <a:solidFill>
            <a:schemeClr val="tx1"/>
          </a:solidFill>
          <a:latin typeface="+mn-lt"/>
          <a:ea typeface="+mn-ea"/>
          <a:cs typeface="+mn-cs"/>
        </a:defRPr>
      </a:lvl6pPr>
      <a:lvl7pPr marL="11340109" algn="l" defTabSz="1890016" rtl="0" eaLnBrk="1" latinLnBrk="0" hangingPunct="1">
        <a:defRPr sz="7500" kern="1200">
          <a:solidFill>
            <a:schemeClr val="tx1"/>
          </a:solidFill>
          <a:latin typeface="+mn-lt"/>
          <a:ea typeface="+mn-ea"/>
          <a:cs typeface="+mn-cs"/>
        </a:defRPr>
      </a:lvl7pPr>
      <a:lvl8pPr marL="13230125" algn="l" defTabSz="1890016" rtl="0" eaLnBrk="1" latinLnBrk="0" hangingPunct="1">
        <a:defRPr sz="7500" kern="1200">
          <a:solidFill>
            <a:schemeClr val="tx1"/>
          </a:solidFill>
          <a:latin typeface="+mn-lt"/>
          <a:ea typeface="+mn-ea"/>
          <a:cs typeface="+mn-cs"/>
        </a:defRPr>
      </a:lvl8pPr>
      <a:lvl9pPr marL="15120142" algn="l" defTabSz="1890016"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990140" y="957691"/>
            <a:ext cx="34611863" cy="4448377"/>
            <a:chOff x="1039091" y="1276918"/>
            <a:chExt cx="43344941" cy="5931169"/>
          </a:xfrm>
          <a:solidFill>
            <a:schemeClr val="tx1">
              <a:lumMod val="65000"/>
              <a:lumOff val="35000"/>
            </a:schemeClr>
          </a:solidFill>
        </p:grpSpPr>
        <p:sp>
          <p:nvSpPr>
            <p:cNvPr id="13" name="Rectangle 12"/>
            <p:cNvSpPr/>
            <p:nvPr/>
          </p:nvSpPr>
          <p:spPr>
            <a:xfrm>
              <a:off x="1039091" y="1276918"/>
              <a:ext cx="43344941" cy="5931169"/>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a:p>
          </p:txBody>
        </p:sp>
        <p:sp>
          <p:nvSpPr>
            <p:cNvPr id="10" name="TextBox 9"/>
            <p:cNvSpPr txBox="1"/>
            <p:nvPr/>
          </p:nvSpPr>
          <p:spPr>
            <a:xfrm>
              <a:off x="1784078" y="1614051"/>
              <a:ext cx="38354763" cy="2113399"/>
            </a:xfrm>
            <a:prstGeom prst="rect">
              <a:avLst/>
            </a:prstGeom>
            <a:grpFill/>
          </p:spPr>
          <p:txBody>
            <a:bodyPr wrap="square" rtlCol="0">
              <a:spAutoFit/>
            </a:bodyPr>
            <a:lstStyle/>
            <a:p>
              <a:pPr algn="ctr"/>
              <a:r>
                <a:rPr lang="en-US" sz="9700" b="1" i="1" dirty="0" smtClean="0">
                  <a:solidFill>
                    <a:srgbClr val="FFFFFF"/>
                  </a:solidFill>
                  <a:latin typeface="Avenir Heavy"/>
                  <a:cs typeface="Avenir Heavy"/>
                </a:rPr>
                <a:t>Detecting </a:t>
              </a:r>
              <a:r>
                <a:rPr lang="en-US" sz="9700" b="1" i="1" dirty="0" err="1" smtClean="0">
                  <a:solidFill>
                    <a:srgbClr val="FFFFFF"/>
                  </a:solidFill>
                  <a:latin typeface="Avenir Heavy"/>
                  <a:cs typeface="Avenir Heavy"/>
                </a:rPr>
                <a:t>Quora</a:t>
              </a:r>
              <a:r>
                <a:rPr lang="en-US" sz="9700" b="1" i="1" dirty="0" smtClean="0">
                  <a:solidFill>
                    <a:srgbClr val="FFFFFF"/>
                  </a:solidFill>
                  <a:latin typeface="Avenir Heavy"/>
                  <a:cs typeface="Avenir Heavy"/>
                </a:rPr>
                <a:t> Duplicate Questions</a:t>
              </a:r>
              <a:endParaRPr lang="en-US" sz="9700" b="1" i="1" dirty="0">
                <a:solidFill>
                  <a:srgbClr val="FFFFFF"/>
                </a:solidFill>
                <a:latin typeface="Avenir Heavy"/>
                <a:cs typeface="Avenir Heavy"/>
              </a:endParaRPr>
            </a:p>
          </p:txBody>
        </p:sp>
        <p:sp>
          <p:nvSpPr>
            <p:cNvPr id="12" name="TextBox 11"/>
            <p:cNvSpPr txBox="1"/>
            <p:nvPr/>
          </p:nvSpPr>
          <p:spPr>
            <a:xfrm>
              <a:off x="5631078" y="3867473"/>
              <a:ext cx="34140752" cy="1600437"/>
            </a:xfrm>
            <a:prstGeom prst="rect">
              <a:avLst/>
            </a:prstGeom>
            <a:grpFill/>
          </p:spPr>
          <p:txBody>
            <a:bodyPr wrap="square" rtlCol="0">
              <a:spAutoFit/>
            </a:bodyPr>
            <a:lstStyle/>
            <a:p>
              <a:pPr algn="ctr"/>
              <a:r>
                <a:rPr lang="en-US" sz="4800" dirty="0" err="1" smtClean="0">
                  <a:solidFill>
                    <a:srgbClr val="FFFFFF"/>
                  </a:solidFill>
                  <a:latin typeface="Avenir Book"/>
                  <a:cs typeface="Avenir Book"/>
                </a:rPr>
                <a:t>Kenan</a:t>
              </a:r>
              <a:r>
                <a:rPr lang="en-US" sz="4800" dirty="0" smtClean="0">
                  <a:solidFill>
                    <a:srgbClr val="FFFFFF"/>
                  </a:solidFill>
                  <a:latin typeface="Avenir Book"/>
                  <a:cs typeface="Avenir Book"/>
                </a:rPr>
                <a:t> Farmer              Charles Stahl                Meir Hirsch</a:t>
              </a:r>
            </a:p>
            <a:p>
              <a:pPr algn="ctr"/>
              <a:r>
                <a:rPr lang="en-US" sz="2400" dirty="0" smtClean="0">
                  <a:solidFill>
                    <a:srgbClr val="FFFFFF"/>
                  </a:solidFill>
                  <a:latin typeface="Avenir Book"/>
                  <a:cs typeface="Avenir Book"/>
                </a:rPr>
                <a:t>Department of Computer </a:t>
              </a:r>
              <a:r>
                <a:rPr lang="en-US" sz="2400" dirty="0">
                  <a:solidFill>
                    <a:srgbClr val="FFFFFF"/>
                  </a:solidFill>
                  <a:latin typeface="Avenir Book"/>
                  <a:cs typeface="Avenir Book"/>
                </a:rPr>
                <a:t>Science    </a:t>
              </a:r>
              <a:r>
                <a:rPr lang="en-US" sz="2400" dirty="0" smtClean="0">
                  <a:solidFill>
                    <a:srgbClr val="FFFFFF"/>
                  </a:solidFill>
                  <a:latin typeface="Avenir Book"/>
                  <a:cs typeface="Avenir Book"/>
                </a:rPr>
                <a:t>                         </a:t>
              </a:r>
              <a:r>
                <a:rPr lang="en-US" sz="2400" dirty="0">
                  <a:solidFill>
                    <a:srgbClr val="FFFFFF"/>
                  </a:solidFill>
                  <a:latin typeface="Avenir Book"/>
                  <a:cs typeface="Avenir Book"/>
                </a:rPr>
                <a:t>Department of Physics </a:t>
              </a:r>
              <a:r>
                <a:rPr lang="en-US" sz="2400" dirty="0" smtClean="0">
                  <a:solidFill>
                    <a:srgbClr val="FFFFFF"/>
                  </a:solidFill>
                  <a:latin typeface="Avenir Book"/>
                  <a:cs typeface="Avenir Book"/>
                </a:rPr>
                <a:t>                       Department of Computer Science </a:t>
              </a:r>
              <a:endParaRPr lang="en-US" sz="2400" dirty="0">
                <a:solidFill>
                  <a:srgbClr val="FFFFFF"/>
                </a:solidFill>
                <a:latin typeface="Avenir Book"/>
                <a:cs typeface="Avenir Book"/>
              </a:endParaRPr>
            </a:p>
          </p:txBody>
        </p:sp>
      </p:grpSp>
      <p:sp>
        <p:nvSpPr>
          <p:cNvPr id="25" name="Rectangle 24"/>
          <p:cNvSpPr/>
          <p:nvPr/>
        </p:nvSpPr>
        <p:spPr>
          <a:xfrm>
            <a:off x="1541681" y="16240984"/>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Feature Engineering</a:t>
            </a:r>
            <a:endParaRPr lang="en-US" sz="3800" dirty="0"/>
          </a:p>
        </p:txBody>
      </p:sp>
      <p:sp>
        <p:nvSpPr>
          <p:cNvPr id="26" name="Rectangle 25"/>
          <p:cNvSpPr/>
          <p:nvPr/>
        </p:nvSpPr>
        <p:spPr>
          <a:xfrm>
            <a:off x="25377179" y="22081443"/>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References</a:t>
            </a:r>
            <a:endParaRPr lang="en-US" sz="3800" dirty="0"/>
          </a:p>
        </p:txBody>
      </p:sp>
      <p:grpSp>
        <p:nvGrpSpPr>
          <p:cNvPr id="117" name="Group 116"/>
          <p:cNvGrpSpPr/>
          <p:nvPr/>
        </p:nvGrpSpPr>
        <p:grpSpPr>
          <a:xfrm>
            <a:off x="1528026" y="6032191"/>
            <a:ext cx="9598566" cy="9864397"/>
            <a:chOff x="3267208" y="7048317"/>
            <a:chExt cx="11038352" cy="10704990"/>
          </a:xfrm>
        </p:grpSpPr>
        <p:sp>
          <p:nvSpPr>
            <p:cNvPr id="22" name="Rectangle 21"/>
            <p:cNvSpPr/>
            <p:nvPr/>
          </p:nvSpPr>
          <p:spPr>
            <a:xfrm>
              <a:off x="3298613" y="7048317"/>
              <a:ext cx="10972800" cy="812391"/>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Introduction &amp; Motivation</a:t>
              </a:r>
            </a:p>
          </p:txBody>
        </p:sp>
        <p:sp>
          <p:nvSpPr>
            <p:cNvPr id="23" name="Rectangle 22"/>
            <p:cNvSpPr/>
            <p:nvPr/>
          </p:nvSpPr>
          <p:spPr>
            <a:xfrm>
              <a:off x="3332760" y="13755452"/>
              <a:ext cx="10972800" cy="813817"/>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Research Questions</a:t>
              </a:r>
            </a:p>
          </p:txBody>
        </p:sp>
        <p:sp>
          <p:nvSpPr>
            <p:cNvPr id="57" name="TextBox 56"/>
            <p:cNvSpPr txBox="1"/>
            <p:nvPr/>
          </p:nvSpPr>
          <p:spPr>
            <a:xfrm>
              <a:off x="3282911" y="8129908"/>
              <a:ext cx="10972800" cy="4896494"/>
            </a:xfrm>
            <a:prstGeom prst="rect">
              <a:avLst/>
            </a:prstGeom>
            <a:noFill/>
          </p:spPr>
          <p:txBody>
            <a:bodyPr wrap="square" rtlCol="0">
              <a:spAutoFit/>
            </a:bodyPr>
            <a:lstStyle/>
            <a:p>
              <a:pPr>
                <a:lnSpc>
                  <a:spcPct val="120000"/>
                </a:lnSpc>
              </a:pPr>
              <a:r>
                <a:rPr lang="en-US" sz="2400" dirty="0" err="1" smtClean="0">
                  <a:latin typeface="Avenir Book"/>
                  <a:cs typeface="Avenir Book"/>
                </a:rPr>
                <a:t>Quora</a:t>
              </a:r>
              <a:r>
                <a:rPr lang="en-US" sz="2400" dirty="0" smtClean="0">
                  <a:latin typeface="Avenir Book"/>
                  <a:cs typeface="Avenir Book"/>
                </a:rPr>
                <a:t> </a:t>
              </a:r>
              <a:r>
                <a:rPr lang="en-US" sz="2400" dirty="0">
                  <a:latin typeface="Avenir Book"/>
                  <a:cs typeface="Avenir Book"/>
                </a:rPr>
                <a:t>is a website that strives to connect people from different backgrounds to be able to answer questions whose answers are "either locked in people’s heads, or only accessible to select groups" \cite{</a:t>
              </a:r>
              <a:r>
                <a:rPr lang="en-US" sz="2400" dirty="0" err="1">
                  <a:latin typeface="Avenir Book"/>
                  <a:cs typeface="Avenir Book"/>
                </a:rPr>
                <a:t>quora</a:t>
              </a:r>
              <a:r>
                <a:rPr lang="en-US" sz="2400" dirty="0">
                  <a:latin typeface="Avenir Book"/>
                  <a:cs typeface="Avenir Book"/>
                </a:rPr>
                <a:t>}. \_\_How popular?\_\_ Once these questions are answered, any other person should be able to find the responses. However, sometimes people are unable to find the questions they want and end up asking the same question again. This counteracts </a:t>
              </a:r>
              <a:r>
                <a:rPr lang="en-US" sz="2400" dirty="0" err="1">
                  <a:latin typeface="Avenir Book"/>
                  <a:cs typeface="Avenir Book"/>
                </a:rPr>
                <a:t>Quora's</a:t>
              </a:r>
              <a:r>
                <a:rPr lang="en-US" sz="2400" dirty="0">
                  <a:latin typeface="Avenir Book"/>
                  <a:cs typeface="Avenir Book"/>
                </a:rPr>
                <a:t> vision of having "only one version of each question\dots [not] a left wing version, a right wing version, a western version, and an eastern version"~\cite{</a:t>
              </a:r>
              <a:r>
                <a:rPr lang="en-US" sz="2400" dirty="0" err="1">
                  <a:latin typeface="Avenir Book"/>
                  <a:cs typeface="Avenir Book"/>
                </a:rPr>
                <a:t>quora</a:t>
              </a:r>
              <a:r>
                <a:rPr lang="en-US" sz="2400" dirty="0">
                  <a:latin typeface="Avenir Book"/>
                  <a:cs typeface="Avenir Book"/>
                </a:rPr>
                <a:t>}.</a:t>
              </a:r>
            </a:p>
          </p:txBody>
        </p:sp>
        <p:sp>
          <p:nvSpPr>
            <p:cNvPr id="58" name="Rectangle 57"/>
            <p:cNvSpPr/>
            <p:nvPr/>
          </p:nvSpPr>
          <p:spPr>
            <a:xfrm>
              <a:off x="3267208" y="14780675"/>
              <a:ext cx="10972800" cy="2972632"/>
            </a:xfrm>
            <a:prstGeom prst="rect">
              <a:avLst/>
            </a:prstGeom>
          </p:spPr>
          <p:txBody>
            <a:bodyPr wrap="square">
              <a:spAutoFit/>
            </a:bodyPr>
            <a:lstStyle/>
            <a:p>
              <a:pPr marL="342900" indent="-342900">
                <a:lnSpc>
                  <a:spcPct val="120000"/>
                </a:lnSpc>
                <a:buFont typeface="Arial"/>
                <a:buChar char="•"/>
              </a:pPr>
              <a:r>
                <a:rPr lang="en-US" sz="2400" dirty="0" smtClean="0">
                  <a:latin typeface="Avenir Book"/>
                  <a:cs typeface="Avenir Book"/>
                </a:rPr>
                <a:t>What common features indicate that two questions are duplicates?</a:t>
              </a:r>
            </a:p>
            <a:p>
              <a:pPr marL="342900" indent="-342900">
                <a:lnSpc>
                  <a:spcPct val="120000"/>
                </a:lnSpc>
                <a:buFont typeface="Arial"/>
                <a:buChar char="•"/>
              </a:pPr>
              <a:r>
                <a:rPr lang="en-US" sz="2400" dirty="0" smtClean="0">
                  <a:latin typeface="Avenir Book"/>
                  <a:cs typeface="Avenir Book"/>
                </a:rPr>
                <a:t>Is there latent structure indicating the meaning of a question? How do we access it using </a:t>
              </a:r>
              <a:r>
                <a:rPr lang="en-US" sz="2400" dirty="0">
                  <a:latin typeface="Avenir Book"/>
                  <a:cs typeface="Avenir Book"/>
                </a:rPr>
                <a:t>m</a:t>
              </a:r>
              <a:r>
                <a:rPr lang="en-US" sz="2400" dirty="0" smtClean="0">
                  <a:latin typeface="Avenir Book"/>
                  <a:cs typeface="Avenir Book"/>
                </a:rPr>
                <a:t>achine learning methods?</a:t>
              </a:r>
            </a:p>
            <a:p>
              <a:pPr marL="342900" indent="-342900">
                <a:lnSpc>
                  <a:spcPct val="120000"/>
                </a:lnSpc>
                <a:buFont typeface="Arial"/>
                <a:buChar char="•"/>
              </a:pPr>
              <a:r>
                <a:rPr lang="en-US" sz="2400" dirty="0" smtClean="0">
                  <a:latin typeface="Avenir Book"/>
                  <a:cs typeface="Avenir Book"/>
                </a:rPr>
                <a:t>What advantages does </a:t>
              </a:r>
              <a:r>
                <a:rPr lang="en-US" sz="2400" dirty="0" smtClean="0">
                  <a:solidFill>
                    <a:srgbClr val="FF0000"/>
                  </a:solidFill>
                  <a:latin typeface="Avenir Book"/>
                  <a:cs typeface="Avenir Book"/>
                </a:rPr>
                <a:t>supervised</a:t>
              </a:r>
              <a:r>
                <a:rPr lang="en-US" sz="2400" dirty="0" smtClean="0">
                  <a:latin typeface="Avenir Book"/>
                  <a:cs typeface="Avenir Book"/>
                </a:rPr>
                <a:t> learning offer that neural networks do not?</a:t>
              </a:r>
              <a:endParaRPr lang="en-US" sz="2400" dirty="0">
                <a:latin typeface="Avenir Book"/>
                <a:cs typeface="Avenir Book"/>
              </a:endParaRPr>
            </a:p>
          </p:txBody>
        </p:sp>
      </p:grpSp>
      <p:sp>
        <p:nvSpPr>
          <p:cNvPr id="60" name="Rectangle 59"/>
          <p:cNvSpPr/>
          <p:nvPr/>
        </p:nvSpPr>
        <p:spPr>
          <a:xfrm>
            <a:off x="25377179" y="23094083"/>
            <a:ext cx="9541566" cy="395115"/>
          </a:xfrm>
          <a:prstGeom prst="rect">
            <a:avLst/>
          </a:prstGeom>
        </p:spPr>
        <p:txBody>
          <a:bodyPr wrap="square" lIns="86493" tIns="43247" rIns="86493" bIns="43247">
            <a:spAutoFit/>
          </a:bodyPr>
          <a:lstStyle/>
          <a:p>
            <a:endParaRPr lang="en-US" sz="2000" dirty="0" smtClean="0">
              <a:latin typeface="Avenir Book"/>
              <a:cs typeface="Avenir Book"/>
            </a:endParaRPr>
          </a:p>
        </p:txBody>
      </p:sp>
      <p:grpSp>
        <p:nvGrpSpPr>
          <p:cNvPr id="75" name="Group 74"/>
          <p:cNvGrpSpPr/>
          <p:nvPr/>
        </p:nvGrpSpPr>
        <p:grpSpPr>
          <a:xfrm>
            <a:off x="25458268" y="6055282"/>
            <a:ext cx="9548915" cy="1447162"/>
            <a:chOff x="16552413" y="8218542"/>
            <a:chExt cx="12919122" cy="1929552"/>
          </a:xfrm>
        </p:grpSpPr>
        <p:sp>
          <p:nvSpPr>
            <p:cNvPr id="11" name="Rectangle 10"/>
            <p:cNvSpPr/>
            <p:nvPr/>
          </p:nvSpPr>
          <p:spPr>
            <a:xfrm>
              <a:off x="16552413" y="8218542"/>
              <a:ext cx="12909176" cy="957431"/>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Assessment </a:t>
              </a:r>
              <a:endParaRPr lang="en-US" sz="3800" dirty="0"/>
            </a:p>
          </p:txBody>
        </p:sp>
        <p:sp>
          <p:nvSpPr>
            <p:cNvPr id="61" name="Rectangle 60"/>
            <p:cNvSpPr/>
            <p:nvPr/>
          </p:nvSpPr>
          <p:spPr>
            <a:xfrm>
              <a:off x="16562360" y="9450466"/>
              <a:ext cx="12909175" cy="697628"/>
            </a:xfrm>
            <a:prstGeom prst="rect">
              <a:avLst/>
            </a:prstGeom>
            <a:ln>
              <a:noFill/>
            </a:ln>
          </p:spPr>
          <p:txBody>
            <a:bodyPr wrap="square">
              <a:spAutoFit/>
            </a:bodyPr>
            <a:lstStyle/>
            <a:p>
              <a:pPr lvl="0">
                <a:lnSpc>
                  <a:spcPct val="120000"/>
                </a:lnSpc>
              </a:pPr>
              <a:endParaRPr lang="en-US" sz="2400" dirty="0">
                <a:latin typeface="Avenir Book"/>
                <a:cs typeface="Avenir Book"/>
              </a:endParaRPr>
            </a:p>
          </p:txBody>
        </p:sp>
      </p:grpSp>
      <p:grpSp>
        <p:nvGrpSpPr>
          <p:cNvPr id="70" name="Group 69"/>
          <p:cNvGrpSpPr/>
          <p:nvPr/>
        </p:nvGrpSpPr>
        <p:grpSpPr>
          <a:xfrm>
            <a:off x="25458265" y="10904548"/>
            <a:ext cx="9566122" cy="1511586"/>
            <a:chOff x="31972386" y="6735448"/>
            <a:chExt cx="12942400" cy="2015446"/>
          </a:xfrm>
        </p:grpSpPr>
        <p:sp>
          <p:nvSpPr>
            <p:cNvPr id="73" name="Rectangle 72"/>
            <p:cNvSpPr/>
            <p:nvPr/>
          </p:nvSpPr>
          <p:spPr>
            <a:xfrm>
              <a:off x="31972386" y="6735448"/>
              <a:ext cx="12909176" cy="957432"/>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Discussion &amp; Analysis</a:t>
              </a:r>
              <a:endParaRPr lang="en-US" sz="3800" dirty="0"/>
            </a:p>
          </p:txBody>
        </p:sp>
        <p:sp>
          <p:nvSpPr>
            <p:cNvPr id="72" name="Rectangle 71"/>
            <p:cNvSpPr/>
            <p:nvPr/>
          </p:nvSpPr>
          <p:spPr>
            <a:xfrm>
              <a:off x="32005610" y="8053268"/>
              <a:ext cx="12909176" cy="697626"/>
            </a:xfrm>
            <a:prstGeom prst="rect">
              <a:avLst/>
            </a:prstGeom>
            <a:ln>
              <a:noFill/>
            </a:ln>
          </p:spPr>
          <p:txBody>
            <a:bodyPr wrap="square">
              <a:spAutoFit/>
            </a:bodyPr>
            <a:lstStyle/>
            <a:p>
              <a:pPr>
                <a:lnSpc>
                  <a:spcPct val="120000"/>
                </a:lnSpc>
              </a:pPr>
              <a:endParaRPr lang="en-US" sz="2400" b="1" dirty="0">
                <a:latin typeface="Avenir Book"/>
                <a:cs typeface="Avenir Book"/>
              </a:endParaRPr>
            </a:p>
          </p:txBody>
        </p:sp>
      </p:grpSp>
      <p:sp>
        <p:nvSpPr>
          <p:cNvPr id="56" name="TextBox 55"/>
          <p:cNvSpPr txBox="1"/>
          <p:nvPr/>
        </p:nvSpPr>
        <p:spPr>
          <a:xfrm>
            <a:off x="30814789" y="26216468"/>
            <a:ext cx="3828492" cy="548228"/>
          </a:xfrm>
          <a:prstGeom prst="rect">
            <a:avLst/>
          </a:prstGeom>
          <a:noFill/>
        </p:spPr>
        <p:txBody>
          <a:bodyPr wrap="square" lIns="86493" tIns="43247" rIns="86493" bIns="43247" rtlCol="0">
            <a:spAutoFit/>
          </a:bodyPr>
          <a:lstStyle/>
          <a:p>
            <a:r>
              <a:rPr lang="en-US" sz="1500" dirty="0"/>
              <a:t>Generous Thanks to the University of Texas, Austin for the base template design</a:t>
            </a:r>
          </a:p>
        </p:txBody>
      </p:sp>
      <p:grpSp>
        <p:nvGrpSpPr>
          <p:cNvPr id="95" name="Group 94"/>
          <p:cNvGrpSpPr/>
          <p:nvPr/>
        </p:nvGrpSpPr>
        <p:grpSpPr>
          <a:xfrm>
            <a:off x="1528026" y="20669904"/>
            <a:ext cx="9555219" cy="1560507"/>
            <a:chOff x="27673778" y="17045095"/>
            <a:chExt cx="10988502" cy="1768574"/>
          </a:xfrm>
        </p:grpSpPr>
        <p:sp>
          <p:nvSpPr>
            <p:cNvPr id="81" name="Rectangle 80"/>
            <p:cNvSpPr/>
            <p:nvPr/>
          </p:nvSpPr>
          <p:spPr>
            <a:xfrm>
              <a:off x="27673778" y="17045095"/>
              <a:ext cx="10972800" cy="813816"/>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Methodology</a:t>
              </a:r>
              <a:endParaRPr lang="en-US" sz="3800" dirty="0"/>
            </a:p>
          </p:txBody>
        </p:sp>
        <p:sp>
          <p:nvSpPr>
            <p:cNvPr id="82" name="Rectangle 81"/>
            <p:cNvSpPr/>
            <p:nvPr/>
          </p:nvSpPr>
          <p:spPr>
            <a:xfrm>
              <a:off x="27689480" y="18220687"/>
              <a:ext cx="10972800" cy="592982"/>
            </a:xfrm>
            <a:prstGeom prst="rect">
              <a:avLst/>
            </a:prstGeom>
          </p:spPr>
          <p:txBody>
            <a:bodyPr wrap="square">
              <a:spAutoFit/>
            </a:bodyPr>
            <a:lstStyle/>
            <a:p>
              <a:pPr>
                <a:lnSpc>
                  <a:spcPct val="120000"/>
                </a:lnSpc>
              </a:pPr>
              <a:endParaRPr lang="en-US" sz="2400" b="1" dirty="0" smtClean="0">
                <a:latin typeface="Avenir Book"/>
                <a:cs typeface="Avenir Book"/>
              </a:endParaRPr>
            </a:p>
          </p:txBody>
        </p:sp>
      </p:grpSp>
      <p:sp>
        <p:nvSpPr>
          <p:cNvPr id="52" name="Rectangle 51"/>
          <p:cNvSpPr/>
          <p:nvPr/>
        </p:nvSpPr>
        <p:spPr>
          <a:xfrm>
            <a:off x="12433258" y="10311888"/>
            <a:ext cx="1170948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Results</a:t>
            </a:r>
            <a:endParaRPr lang="en-US" sz="3800" dirty="0"/>
          </a:p>
        </p:txBody>
      </p:sp>
      <p:sp>
        <p:nvSpPr>
          <p:cNvPr id="44" name="Rectangle 43"/>
          <p:cNvSpPr/>
          <p:nvPr/>
        </p:nvSpPr>
        <p:spPr>
          <a:xfrm>
            <a:off x="25352623" y="18584126"/>
            <a:ext cx="9541565" cy="718075"/>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Takeaways</a:t>
            </a:r>
            <a:endParaRPr lang="en-US" sz="3800" dirty="0"/>
          </a:p>
        </p:txBody>
      </p:sp>
      <p:sp>
        <p:nvSpPr>
          <p:cNvPr id="45" name="Rectangle 44"/>
          <p:cNvSpPr/>
          <p:nvPr/>
        </p:nvSpPr>
        <p:spPr>
          <a:xfrm>
            <a:off x="25377180" y="19486388"/>
            <a:ext cx="9541565" cy="523220"/>
          </a:xfrm>
          <a:prstGeom prst="rect">
            <a:avLst/>
          </a:prstGeom>
          <a:ln>
            <a:noFill/>
          </a:ln>
        </p:spPr>
        <p:txBody>
          <a:bodyPr wrap="square">
            <a:spAutoFit/>
          </a:bodyPr>
          <a:lstStyle/>
          <a:p>
            <a:pPr>
              <a:lnSpc>
                <a:spcPct val="120000"/>
              </a:lnSpc>
            </a:pPr>
            <a:endParaRPr lang="en-US" sz="2400" dirty="0">
              <a:latin typeface="Avenir Book"/>
              <a:cs typeface="Avenir Book"/>
            </a:endParaRPr>
          </a:p>
        </p:txBody>
      </p:sp>
      <p:pic>
        <p:nvPicPr>
          <p:cNvPr id="14" name="Picture 13" descr="princeton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0029" y="2564701"/>
            <a:ext cx="3287154" cy="1096933"/>
          </a:xfrm>
          <a:prstGeom prst="rect">
            <a:avLst/>
          </a:prstGeom>
        </p:spPr>
      </p:pic>
      <p:sp>
        <p:nvSpPr>
          <p:cNvPr id="28" name="Rectangle 27"/>
          <p:cNvSpPr/>
          <p:nvPr/>
        </p:nvSpPr>
        <p:spPr>
          <a:xfrm>
            <a:off x="1555335" y="17214520"/>
            <a:ext cx="9541564" cy="2296013"/>
          </a:xfrm>
          <a:prstGeom prst="rect">
            <a:avLst/>
          </a:prstGeom>
        </p:spPr>
        <p:txBody>
          <a:bodyPr wrap="square">
            <a:spAutoFit/>
          </a:bodyPr>
          <a:lstStyle/>
          <a:p>
            <a:pPr marL="342900" indent="-342900">
              <a:lnSpc>
                <a:spcPct val="120000"/>
              </a:lnSpc>
              <a:buFont typeface="Arial"/>
              <a:buChar char="•"/>
            </a:pPr>
            <a:r>
              <a:rPr lang="en-US" sz="2400" dirty="0">
                <a:latin typeface="Avenir Book"/>
                <a:cs typeface="Avenir Book"/>
              </a:rPr>
              <a:t>Simple similarity score using bag-of-words, </a:t>
            </a:r>
            <a:r>
              <a:rPr lang="en-US" sz="2400" dirty="0" err="1">
                <a:latin typeface="Avenir Book"/>
                <a:cs typeface="Avenir Book"/>
              </a:rPr>
              <a:t>tf-idf</a:t>
            </a:r>
            <a:endParaRPr lang="en-US" sz="2400" dirty="0">
              <a:latin typeface="Avenir Book"/>
              <a:cs typeface="Avenir Book"/>
            </a:endParaRPr>
          </a:p>
          <a:p>
            <a:pPr marL="342900" indent="-342900">
              <a:lnSpc>
                <a:spcPct val="120000"/>
              </a:lnSpc>
              <a:buFont typeface="Arial"/>
              <a:buChar char="•"/>
            </a:pPr>
            <a:r>
              <a:rPr lang="en-US" sz="2400" dirty="0" smtClean="0">
                <a:latin typeface="Lucida Sans Typewriter"/>
                <a:cs typeface="Lucida Sans Typewriter"/>
              </a:rPr>
              <a:t>word2vec: </a:t>
            </a:r>
            <a:r>
              <a:rPr lang="en-US" sz="2400" dirty="0" smtClean="0">
                <a:latin typeface="Avenir Book"/>
                <a:cs typeface="Avenir Book"/>
              </a:rPr>
              <a:t>Embeds words in pre-trained vector space</a:t>
            </a:r>
            <a:endParaRPr lang="en-US" sz="2400" dirty="0">
              <a:latin typeface="Avenir Book"/>
              <a:cs typeface="Avenir Book"/>
            </a:endParaRPr>
          </a:p>
          <a:p>
            <a:pPr marL="342900" indent="-342900">
              <a:lnSpc>
                <a:spcPct val="120000"/>
              </a:lnSpc>
              <a:buFont typeface="Arial"/>
              <a:buChar char="•"/>
            </a:pPr>
            <a:r>
              <a:rPr lang="en-US" sz="2400" dirty="0" smtClean="0">
                <a:latin typeface="Avenir Book"/>
                <a:cs typeface="Avenir Book"/>
              </a:rPr>
              <a:t>Focusing on word differences</a:t>
            </a:r>
          </a:p>
          <a:p>
            <a:pPr marL="342900" indent="-342900">
              <a:lnSpc>
                <a:spcPct val="120000"/>
              </a:lnSpc>
              <a:buFont typeface="Arial"/>
              <a:buChar char="•"/>
            </a:pPr>
            <a:r>
              <a:rPr lang="en-US" sz="2400" dirty="0" smtClean="0">
                <a:latin typeface="Avenir Book"/>
                <a:cs typeface="Avenir Book"/>
              </a:rPr>
              <a:t>Parts of speech</a:t>
            </a:r>
          </a:p>
          <a:p>
            <a:pPr marL="342900" indent="-342900">
              <a:lnSpc>
                <a:spcPct val="120000"/>
              </a:lnSpc>
              <a:buFont typeface="Arial"/>
              <a:buChar char="•"/>
            </a:pPr>
            <a:endParaRPr lang="en-US" sz="2400" dirty="0">
              <a:latin typeface="Lucida Sans Typewriter"/>
              <a:cs typeface="Lucida Sans Typewriter"/>
            </a:endParaRPr>
          </a:p>
        </p:txBody>
      </p:sp>
      <p:sp>
        <p:nvSpPr>
          <p:cNvPr id="29" name="Rectangle 28"/>
          <p:cNvSpPr/>
          <p:nvPr/>
        </p:nvSpPr>
        <p:spPr>
          <a:xfrm>
            <a:off x="12433258" y="6062717"/>
            <a:ext cx="1170948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Data</a:t>
            </a:r>
            <a:endParaRPr lang="en-US" sz="3800" dirty="0"/>
          </a:p>
        </p:txBody>
      </p:sp>
      <p:sp>
        <p:nvSpPr>
          <p:cNvPr id="31" name="Rectangle 30"/>
          <p:cNvSpPr/>
          <p:nvPr/>
        </p:nvSpPr>
        <p:spPr>
          <a:xfrm>
            <a:off x="12433258" y="7017700"/>
            <a:ext cx="11709485" cy="3182410"/>
          </a:xfrm>
          <a:prstGeom prst="rect">
            <a:avLst/>
          </a:prstGeom>
        </p:spPr>
        <p:txBody>
          <a:bodyPr wrap="square">
            <a:spAutoFit/>
          </a:bodyPr>
          <a:lstStyle/>
          <a:p>
            <a:pPr>
              <a:lnSpc>
                <a:spcPct val="120000"/>
              </a:lnSpc>
            </a:pPr>
            <a:r>
              <a:rPr lang="en-US" sz="2400" dirty="0" smtClean="0">
                <a:latin typeface="Avenir Book"/>
                <a:cs typeface="Avenir Book"/>
              </a:rPr>
              <a:t>Training data consists of 404,302 question pairs labeled as duplicates or not.</a:t>
            </a:r>
          </a:p>
          <a:p>
            <a:pPr>
              <a:lnSpc>
                <a:spcPct val="120000"/>
              </a:lnSpc>
            </a:pPr>
            <a:r>
              <a:rPr lang="en-US" sz="2400" dirty="0" smtClean="0">
                <a:latin typeface="Avenir Book"/>
                <a:cs typeface="Avenir Book"/>
              </a:rPr>
              <a:t>Most non-duplicates are near-duplicates.</a:t>
            </a:r>
          </a:p>
          <a:p>
            <a:pPr marL="342900" indent="-342900">
              <a:lnSpc>
                <a:spcPct val="120000"/>
              </a:lnSpc>
              <a:buFont typeface="Arial"/>
              <a:buChar char="•"/>
            </a:pPr>
            <a:r>
              <a:rPr lang="en-US" sz="2400" dirty="0" smtClean="0">
                <a:latin typeface="Avenir Book"/>
                <a:cs typeface="Avenir Book"/>
              </a:rPr>
              <a:t>“What </a:t>
            </a:r>
            <a:r>
              <a:rPr lang="en-US" sz="2400" dirty="0">
                <a:latin typeface="Avenir Book"/>
                <a:cs typeface="Avenir Book"/>
              </a:rPr>
              <a:t>is the step by step guide to invest in share market in </a:t>
            </a:r>
            <a:r>
              <a:rPr lang="en-US" sz="2400" dirty="0" err="1">
                <a:latin typeface="Avenir Book"/>
                <a:cs typeface="Avenir Book"/>
              </a:rPr>
              <a:t>india</a:t>
            </a:r>
            <a:r>
              <a:rPr lang="en-US" sz="2400" dirty="0" smtClean="0">
                <a:latin typeface="Avenir Book"/>
                <a:cs typeface="Avenir Book"/>
              </a:rPr>
              <a:t>?” and “What </a:t>
            </a:r>
            <a:r>
              <a:rPr lang="en-US" sz="2400" dirty="0">
                <a:latin typeface="Avenir Book"/>
                <a:cs typeface="Avenir Book"/>
              </a:rPr>
              <a:t>is the step by step guide to invest in share market</a:t>
            </a:r>
            <a:r>
              <a:rPr lang="en-US" sz="2400" dirty="0" smtClean="0">
                <a:latin typeface="Avenir Book"/>
                <a:cs typeface="Avenir Book"/>
              </a:rPr>
              <a:t>?” are not duplicates</a:t>
            </a:r>
          </a:p>
          <a:p>
            <a:pPr marL="342900" indent="-342900">
              <a:lnSpc>
                <a:spcPct val="120000"/>
              </a:lnSpc>
              <a:buFont typeface="Arial"/>
              <a:buChar char="•"/>
            </a:pPr>
            <a:r>
              <a:rPr lang="en-US" sz="2400" dirty="0" smtClean="0">
                <a:latin typeface="Avenir Book"/>
                <a:cs typeface="Avenir Book"/>
              </a:rPr>
              <a:t>“How </a:t>
            </a:r>
            <a:r>
              <a:rPr lang="en-US" sz="2400" dirty="0">
                <a:latin typeface="Avenir Book"/>
                <a:cs typeface="Avenir Book"/>
              </a:rPr>
              <a:t>can I be a good geologist</a:t>
            </a:r>
            <a:r>
              <a:rPr lang="en-US" sz="2400" dirty="0" smtClean="0">
                <a:latin typeface="Avenir Book"/>
                <a:cs typeface="Avenir Book"/>
              </a:rPr>
              <a:t>?” and “What </a:t>
            </a:r>
            <a:r>
              <a:rPr lang="en-US" sz="2400" dirty="0">
                <a:latin typeface="Avenir Book"/>
                <a:cs typeface="Avenir Book"/>
              </a:rPr>
              <a:t>should I do to be a great geologist</a:t>
            </a:r>
            <a:r>
              <a:rPr lang="en-US" sz="2400" dirty="0" smtClean="0">
                <a:latin typeface="Avenir Book"/>
                <a:cs typeface="Avenir Book"/>
              </a:rPr>
              <a:t>?” are duplicates</a:t>
            </a:r>
          </a:p>
          <a:p>
            <a:pPr>
              <a:lnSpc>
                <a:spcPct val="120000"/>
              </a:lnSpc>
            </a:pPr>
            <a:r>
              <a:rPr lang="en-US" sz="2400" dirty="0" smtClean="0">
                <a:latin typeface="Avenir Book"/>
                <a:cs typeface="Avenir Book"/>
              </a:rPr>
              <a:t>Testing data consists of </a:t>
            </a:r>
            <a:r>
              <a:rPr lang="is-IS" sz="2400" dirty="0" smtClean="0">
                <a:latin typeface="Avenir Book"/>
                <a:cs typeface="Avenir Book"/>
              </a:rPr>
              <a:t>2,345,806 pairs, </a:t>
            </a:r>
            <a:endParaRPr lang="en-US" sz="2400" dirty="0">
              <a:latin typeface="Avenir Book"/>
              <a:cs typeface="Avenir Book"/>
            </a:endParaRPr>
          </a:p>
        </p:txBody>
      </p:sp>
    </p:spTree>
    <p:extLst>
      <p:ext uri="{BB962C8B-B14F-4D97-AF65-F5344CB8AC3E}">
        <p14:creationId xmlns:p14="http://schemas.microsoft.com/office/powerpoint/2010/main" val="14141657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5530</TotalTime>
  <Words>347</Words>
  <Application>Microsoft Macintosh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Clapsaddle</dc:creator>
  <cp:lastModifiedBy>Charles Stahl</cp:lastModifiedBy>
  <cp:revision>272</cp:revision>
  <cp:lastPrinted>2017-01-11T18:18:18Z</cp:lastPrinted>
  <dcterms:created xsi:type="dcterms:W3CDTF">2011-08-16T16:17:04Z</dcterms:created>
  <dcterms:modified xsi:type="dcterms:W3CDTF">2017-05-12T20:49:12Z</dcterms:modified>
</cp:coreProperties>
</file>