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3" r:id="rId6"/>
    <p:sldId id="290" r:id="rId7"/>
    <p:sldId id="295" r:id="rId8"/>
    <p:sldId id="296" r:id="rId9"/>
    <p:sldId id="292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90"/>
            <p14:sldId id="295"/>
            <p14:sldId id="296"/>
          </p14:sldIdLst>
        </p14:section>
        <p14:section name="Design, Morph, Annotate, Work Together, Tell Me" id="{B9B51309-D148-4332-87C2-07BE32FBCA3B}">
          <p14:sldIdLst>
            <p14:sldId id="292"/>
            <p14:sldId id="287"/>
            <p14:sldId id="288"/>
          </p14:sldIdLst>
        </p14:section>
        <p14:section name="Learn More" id="{2CC34DB2-6590-42C0-AD4B-A04C6060184E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60" d="100"/>
          <a:sy n="160" d="100"/>
        </p:scale>
        <p:origin x="27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4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5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2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159" y="2195902"/>
            <a:ext cx="6987677" cy="2466196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Distributed Tracing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264570" y="5141467"/>
            <a:ext cx="1662857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Kenan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Kalfa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B4A193-243F-4828-997F-360B34906305}"/>
              </a:ext>
            </a:extLst>
          </p:cNvPr>
          <p:cNvSpPr txBox="1">
            <a:spLocks/>
          </p:cNvSpPr>
          <p:nvPr/>
        </p:nvSpPr>
        <p:spPr>
          <a:xfrm>
            <a:off x="5264570" y="5552659"/>
            <a:ext cx="166285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Gündem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D38B-6464-4AFA-8729-AC625442AC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Log/Metrics/</a:t>
            </a:r>
            <a:r>
              <a:rPr lang="en-US" sz="1800" dirty="0" err="1">
                <a:latin typeface="Berlin Sans FB" panose="020E0602020502020306" pitchFamily="34" charset="0"/>
              </a:rPr>
              <a:t>Genel</a:t>
            </a:r>
            <a:endParaRPr lang="en-US" sz="1800" dirty="0">
              <a:latin typeface="Berlin Sans FB" panose="020E0602020502020306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Ok, Show me the Code!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Debugging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78976-B0BD-462C-8425-B7BE13689DB5}"/>
              </a:ext>
            </a:extLst>
          </p:cNvPr>
          <p:cNvSpPr txBox="1"/>
          <p:nvPr/>
        </p:nvSpPr>
        <p:spPr>
          <a:xfrm>
            <a:off x="1019354" y="2897911"/>
            <a:ext cx="10153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Berlin Sans FB" panose="020E0602020502020306" pitchFamily="34" charset="0"/>
              </a:rPr>
              <a:t>Log : </a:t>
            </a:r>
            <a:r>
              <a:rPr lang="en-GB" sz="1600" dirty="0" err="1">
                <a:latin typeface="Berlin Sans FB" panose="020E0602020502020306" pitchFamily="34" charset="0"/>
              </a:rPr>
              <a:t>sorunun</a:t>
            </a:r>
            <a:r>
              <a:rPr lang="en-GB" sz="1600" dirty="0">
                <a:latin typeface="Berlin Sans FB" panose="020E0602020502020306" pitchFamily="34" charset="0"/>
              </a:rPr>
              <a:t> </a:t>
            </a:r>
            <a:r>
              <a:rPr lang="tr-TR" sz="1600" dirty="0">
                <a:latin typeface="Berlin Sans FB" panose="020E0602020502020306" pitchFamily="34" charset="0"/>
              </a:rPr>
              <a:t>nerede ve kimin için yaşandığını</a:t>
            </a:r>
            <a:r>
              <a:rPr lang="en-GB" sz="1600" dirty="0"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latin typeface="Berlin Sans FB" panose="020E0602020502020306" pitchFamily="34" charset="0"/>
              </a:rPr>
              <a:t>anlatabilir</a:t>
            </a:r>
            <a:r>
              <a:rPr lang="tr-TR" sz="1600" dirty="0">
                <a:latin typeface="Berlin Sans FB" panose="020E0602020502020306" pitchFamily="34" charset="0"/>
              </a:rPr>
              <a:t>. 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Doğru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kurgulanmış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yapısal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ile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mümkün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tr-TR" sz="1600" dirty="0">
                <a:latin typeface="Berlin Sans FB" panose="020E0602020502020306" pitchFamily="34" charset="0"/>
              </a:rPr>
              <a:t>Metric : </a:t>
            </a:r>
            <a:r>
              <a:rPr lang="en-GB" sz="1600" dirty="0">
                <a:latin typeface="Berlin Sans FB" panose="020E0602020502020306" pitchFamily="34" charset="0"/>
              </a:rPr>
              <a:t>S</a:t>
            </a:r>
            <a:r>
              <a:rPr lang="tr-TR" sz="1600" dirty="0">
                <a:latin typeface="Berlin Sans FB" panose="020E0602020502020306" pitchFamily="34" charset="0"/>
              </a:rPr>
              <a:t>istemin genel davranışını anlamaya ve performans problemlerini </a:t>
            </a:r>
            <a:r>
              <a:rPr lang="en-GB" sz="1600" dirty="0" err="1">
                <a:latin typeface="Berlin Sans FB" panose="020E0602020502020306" pitchFamily="34" charset="0"/>
              </a:rPr>
              <a:t>çözmeye</a:t>
            </a:r>
            <a:r>
              <a:rPr lang="en-GB" sz="1600" dirty="0"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latin typeface="Berlin Sans FB" panose="020E0602020502020306" pitchFamily="34" charset="0"/>
              </a:rPr>
              <a:t>destek</a:t>
            </a:r>
            <a:r>
              <a:rPr lang="en-GB" sz="1600" dirty="0"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latin typeface="Berlin Sans FB" panose="020E0602020502020306" pitchFamily="34" charset="0"/>
              </a:rPr>
              <a:t>verebilir</a:t>
            </a:r>
            <a:r>
              <a:rPr lang="en-GB" sz="1600" dirty="0">
                <a:latin typeface="Berlin Sans FB" panose="020E0602020502020306" pitchFamily="34" charset="0"/>
              </a:rPr>
              <a:t>.</a:t>
            </a:r>
          </a:p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yapılanmasında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olduğu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gibi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yapısal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kurguya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ihtiyacı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var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78976-B0BD-462C-8425-B7BE13689DB5}"/>
              </a:ext>
            </a:extLst>
          </p:cNvPr>
          <p:cNvSpPr txBox="1"/>
          <p:nvPr/>
        </p:nvSpPr>
        <p:spPr>
          <a:xfrm>
            <a:off x="1019354" y="1887888"/>
            <a:ext cx="101532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Berlin Sans FB" panose="020E0602020502020306" pitchFamily="34" charset="0"/>
              </a:rPr>
              <a:t>Senaryo</a:t>
            </a:r>
            <a:r>
              <a:rPr lang="en-GB" sz="1600" dirty="0">
                <a:latin typeface="Berlin Sans FB" panose="020E0602020502020306" pitchFamily="34" charset="0"/>
              </a:rPr>
              <a:t> 1 :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Tek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proje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Metricler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belirli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standard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dahilinde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yazılırsa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(tracing) problem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yaşamayabiliriz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endParaRPr lang="en-GB" sz="1600" dirty="0">
              <a:latin typeface="Berlin Sans FB" panose="020E0602020502020306" pitchFamily="34" charset="0"/>
            </a:endParaRPr>
          </a:p>
          <a:p>
            <a:endParaRPr lang="en-GB" sz="1600" dirty="0">
              <a:latin typeface="Berlin Sans FB" panose="020E0602020502020306" pitchFamily="34" charset="0"/>
            </a:endParaRPr>
          </a:p>
          <a:p>
            <a:r>
              <a:rPr lang="en-GB" sz="1600" dirty="0" err="1">
                <a:latin typeface="Berlin Sans FB" panose="020E0602020502020306" pitchFamily="34" charset="0"/>
              </a:rPr>
              <a:t>Senaryo</a:t>
            </a:r>
            <a:r>
              <a:rPr lang="en-GB" sz="1600" dirty="0">
                <a:latin typeface="Berlin Sans FB" panose="020E0602020502020306" pitchFamily="34" charset="0"/>
              </a:rPr>
              <a:t> 2 :</a:t>
            </a:r>
            <a:r>
              <a:rPr lang="tr-TR" sz="1600" dirty="0">
                <a:latin typeface="Berlin Sans FB" panose="020E0602020502020306" pitchFamily="34" charset="0"/>
              </a:rPr>
              <a:t> 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Çoklu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proje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Metricler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farklı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farklı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zamanlarda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farklı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farklı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implementasyonlarla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hayata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geçirilebilir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durumda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tracing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mekanizması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çalışmayacaktır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GB" sz="1600" dirty="0" err="1">
                <a:latin typeface="Berlin Sans FB" panose="020E0602020502020306" pitchFamily="34" charset="0"/>
              </a:rPr>
              <a:t>Senaryo</a:t>
            </a:r>
            <a:r>
              <a:rPr lang="en-GB" sz="1600" dirty="0">
                <a:latin typeface="Berlin Sans FB" panose="020E0602020502020306" pitchFamily="34" charset="0"/>
              </a:rPr>
              <a:t> 3 : </a:t>
            </a:r>
          </a:p>
          <a:p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Tek/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Çoklu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proje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+ Vendor.</a:t>
            </a:r>
          </a:p>
          <a:p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Destekleyici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marka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bağımlılığı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ile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Log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Metric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sisteminizi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sadece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ilgili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firmanın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destek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verdiği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ölçüde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trace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edebilirsiniz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, her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durumu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ele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alamamaya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sebebiyet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1600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verebilir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5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757CC32-6D52-4041-A38B-BC9483EA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79" y="2070474"/>
            <a:ext cx="9461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1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/>
              <a:t>Log/Metrics/</a:t>
            </a:r>
            <a:r>
              <a:rPr lang="en-US" dirty="0" err="1"/>
              <a:t>Genel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EDD40-40D1-448E-91CB-3CB7F00108B7}"/>
              </a:ext>
            </a:extLst>
          </p:cNvPr>
          <p:cNvSpPr txBox="1"/>
          <p:nvPr/>
        </p:nvSpPr>
        <p:spPr>
          <a:xfrm>
            <a:off x="1894542" y="2633758"/>
            <a:ext cx="252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Distributed Tracing Pattern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7326686-FDAC-48B0-BA2A-DB72E908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12" y="2514308"/>
            <a:ext cx="788146" cy="788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1A10C-9900-4BDA-AE7F-75F2DCCA20DE}"/>
              </a:ext>
            </a:extLst>
          </p:cNvPr>
          <p:cNvSpPr txBox="1"/>
          <p:nvPr/>
        </p:nvSpPr>
        <p:spPr>
          <a:xfrm>
            <a:off x="5204758" y="2633758"/>
            <a:ext cx="146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Jaeger /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Zipkin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EAA11EE-0001-4BBD-8FE4-6FBC3781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358" y="2514308"/>
            <a:ext cx="788146" cy="788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17D9C1-863A-43ED-BD25-26FC52EAF4CB}"/>
              </a:ext>
            </a:extLst>
          </p:cNvPr>
          <p:cNvSpPr txBox="1"/>
          <p:nvPr/>
        </p:nvSpPr>
        <p:spPr>
          <a:xfrm>
            <a:off x="7429504" y="2633758"/>
            <a:ext cx="228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Prometheus/New Relic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02CE658-E37C-448F-A987-AED89951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89" y="3650504"/>
            <a:ext cx="788146" cy="788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00EEAB-A647-48A2-AADF-5767BD343BFA}"/>
              </a:ext>
            </a:extLst>
          </p:cNvPr>
          <p:cNvSpPr txBox="1"/>
          <p:nvPr/>
        </p:nvSpPr>
        <p:spPr>
          <a:xfrm>
            <a:off x="5204758" y="4617424"/>
            <a:ext cx="1566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Open Telemetry</a:t>
            </a:r>
          </a:p>
        </p:txBody>
      </p:sp>
    </p:spTree>
    <p:extLst>
      <p:ext uri="{BB962C8B-B14F-4D97-AF65-F5344CB8AC3E}">
        <p14:creationId xmlns:p14="http://schemas.microsoft.com/office/powerpoint/2010/main" val="16064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Ok, Show me the Code!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43B5E-DF3B-407B-902D-C35351CCEF33}"/>
              </a:ext>
            </a:extLst>
          </p:cNvPr>
          <p:cNvSpPr txBox="1"/>
          <p:nvPr/>
        </p:nvSpPr>
        <p:spPr>
          <a:xfrm>
            <a:off x="3963556" y="1371332"/>
            <a:ext cx="7446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Berlin Sans FB" panose="020E0602020502020306" pitchFamily="34" charset="0"/>
              </a:rPr>
              <a:t>ServiceA</a:t>
            </a:r>
            <a:r>
              <a:rPr lang="en-GB" dirty="0">
                <a:latin typeface="Berlin Sans FB" panose="020E0602020502020306" pitchFamily="34" charset="0"/>
              </a:rPr>
              <a:t> / ServiceA1 :</a:t>
            </a:r>
            <a:r>
              <a:rPr lang="tr-TR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Genel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implementasyon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/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filtreleme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 / custom tag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kullanımı</a:t>
            </a:r>
            <a:endParaRPr lang="en-GB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GB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dirty="0" err="1">
                <a:latin typeface="Berlin Sans FB" panose="020E0602020502020306" pitchFamily="34" charset="0"/>
              </a:rPr>
              <a:t>ServiceB</a:t>
            </a:r>
            <a:r>
              <a:rPr lang="en-GB" dirty="0">
                <a:latin typeface="Berlin Sans FB" panose="020E0602020502020306" pitchFamily="34" charset="0"/>
              </a:rPr>
              <a:t> :</a:t>
            </a:r>
            <a:r>
              <a:rPr lang="tr-TR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Custom metric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kullanımı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ServiceC1 / ServiceC2 / ServiceC3 :</a:t>
            </a:r>
            <a:r>
              <a:rPr lang="tr-TR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sv-SE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ServiceC1(api)	-&gt; 	ServiceC2(api) httpclient</a:t>
            </a:r>
          </a:p>
          <a:p>
            <a:r>
              <a:rPr lang="sv-SE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ServiceC3(api) 	-&gt; 	ServiceC2(console) rabbit</a:t>
            </a:r>
          </a:p>
          <a:p>
            <a:r>
              <a:rPr lang="sv-SE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ServiceC2(console) 	-&gt; 	ServiceC1(api) httpclient iletişim senaryosu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467E3EE-A7EC-429C-B2F8-4FE0AF9F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2" y="1414941"/>
            <a:ext cx="318179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Debugging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3CC00A0-B238-46D3-9E36-79BEA783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35" y="1826883"/>
            <a:ext cx="3498730" cy="40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264570" y="5141467"/>
            <a:ext cx="1662857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Kenan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Kalfa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B4A193-243F-4828-997F-360B34906305}"/>
              </a:ext>
            </a:extLst>
          </p:cNvPr>
          <p:cNvSpPr txBox="1">
            <a:spLocks/>
          </p:cNvSpPr>
          <p:nvPr/>
        </p:nvSpPr>
        <p:spPr>
          <a:xfrm>
            <a:off x="5264570" y="5552659"/>
            <a:ext cx="166285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02E121-E7A5-4796-8535-4E7DC7ECA392}"/>
              </a:ext>
            </a:extLst>
          </p:cNvPr>
          <p:cNvSpPr txBox="1">
            <a:spLocks/>
          </p:cNvSpPr>
          <p:nvPr/>
        </p:nvSpPr>
        <p:spPr>
          <a:xfrm>
            <a:off x="4862864" y="5620836"/>
            <a:ext cx="246626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https://github.com/kenankalfa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17F913-5706-4AB9-8295-C262A4E0719E}"/>
              </a:ext>
            </a:extLst>
          </p:cNvPr>
          <p:cNvSpPr txBox="1">
            <a:spLocks/>
          </p:cNvSpPr>
          <p:nvPr/>
        </p:nvSpPr>
        <p:spPr>
          <a:xfrm>
            <a:off x="2602159" y="2195902"/>
            <a:ext cx="6987677" cy="24661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Distributed Tracing Pattern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4971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255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Berlin Sans FB</vt:lpstr>
      <vt:lpstr>Calibri</vt:lpstr>
      <vt:lpstr>Segoe UI</vt:lpstr>
      <vt:lpstr>Segoe UI Light</vt:lpstr>
      <vt:lpstr>WelcomeDoc</vt:lpstr>
      <vt:lpstr>Distributed Tracing Pattern</vt:lpstr>
      <vt:lpstr>Gündem</vt:lpstr>
      <vt:lpstr>Log/Metrics/Genel</vt:lpstr>
      <vt:lpstr>Log/Metrics/Genel</vt:lpstr>
      <vt:lpstr>Log/Metrics/Genel</vt:lpstr>
      <vt:lpstr>Log/Metrics/Genel</vt:lpstr>
      <vt:lpstr>Ok, Show me the Code!</vt:lpstr>
      <vt:lpstr>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2020-03-03T11:21:28Z</dcterms:created>
  <dcterms:modified xsi:type="dcterms:W3CDTF">2020-12-14T07:05:03Z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912d34d-1033-4712-8fcf-588ae2eb70a6_Enabled">
    <vt:lpwstr>true</vt:lpwstr>
  </property>
  <property fmtid="{D5CDD505-2E9C-101B-9397-08002B2CF9AE}" pid="4" name="MSIP_Label_b912d34d-1033-4712-8fcf-588ae2eb70a6_SetDate">
    <vt:lpwstr>2020-09-30T18:19:53Z</vt:lpwstr>
  </property>
  <property fmtid="{D5CDD505-2E9C-101B-9397-08002B2CF9AE}" pid="5" name="MSIP_Label_b912d34d-1033-4712-8fcf-588ae2eb70a6_Method">
    <vt:lpwstr>Privileged</vt:lpwstr>
  </property>
  <property fmtid="{D5CDD505-2E9C-101B-9397-08002B2CF9AE}" pid="6" name="MSIP_Label_b912d34d-1033-4712-8fcf-588ae2eb70a6_Name">
    <vt:lpwstr>b912d34d-1033-4712-8fcf-588ae2eb70a6</vt:lpwstr>
  </property>
  <property fmtid="{D5CDD505-2E9C-101B-9397-08002B2CF9AE}" pid="7" name="MSIP_Label_b912d34d-1033-4712-8fcf-588ae2eb70a6_SiteId">
    <vt:lpwstr>832c1bc9-1e43-4f93-a086-708d36b0c95d</vt:lpwstr>
  </property>
  <property fmtid="{D5CDD505-2E9C-101B-9397-08002B2CF9AE}" pid="8" name="MSIP_Label_b912d34d-1033-4712-8fcf-588ae2eb70a6_ActionId">
    <vt:lpwstr>e29ebe8b-8296-452a-962a-d5b664a311cf</vt:lpwstr>
  </property>
  <property fmtid="{D5CDD505-2E9C-101B-9397-08002B2CF9AE}" pid="9" name="MSIP_Label_b912d34d-1033-4712-8fcf-588ae2eb70a6_ContentBits">
    <vt:lpwstr>0</vt:lpwstr>
  </property>
</Properties>
</file>