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83" r:id="rId6"/>
    <p:sldId id="271" r:id="rId7"/>
    <p:sldId id="284" r:id="rId8"/>
    <p:sldId id="285"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Design, Morph, Annotate, Work Together, Tell Me" id="{B9B51309-D148-4332-87C2-07BE32FBCA3B}">
          <p14:sldIdLst>
            <p14:sldId id="271"/>
            <p14:sldId id="284"/>
            <p14:sldId id="285"/>
            <p14:sldId id="286"/>
            <p14:sldId id="287"/>
            <p14:sldId id="288"/>
          </p14:sldIdLst>
        </p14:section>
        <p14:section name="Learn More" id="{2CC34DB2-6590-42C0-AD4B-A04C6060184E}">
          <p14:sldIdLst>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04" d="100"/>
          <a:sy n="104" d="100"/>
        </p:scale>
        <p:origin x="120"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03T14:30:55.999"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3-03T14:30:55.999" idx="2">
    <p:pos x="10" y="10"/>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3-03T14:30:55.999" idx="3">
    <p:pos x="10" y="10"/>
    <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3-03T14:30:55.999" idx="4">
    <p:pos x="10" y="10"/>
    <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3-03T14:30:55.999" idx="5">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4279525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3/3/2020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3/3/2020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3380" y="2195902"/>
            <a:ext cx="6985240" cy="2466196"/>
          </a:xfrm>
        </p:spPr>
        <p:txBody>
          <a:bodyPr anchor="ctr" anchorCtr="0">
            <a:normAutofit/>
          </a:bodyPr>
          <a:lstStyle/>
          <a:p>
            <a:r>
              <a:rPr lang="en-US" sz="4800" dirty="0">
                <a:solidFill>
                  <a:schemeClr val="bg1"/>
                </a:solidFill>
              </a:rPr>
              <a:t>Service Discovery Pattern</a:t>
            </a:r>
          </a:p>
        </p:txBody>
      </p:sp>
      <p:sp>
        <p:nvSpPr>
          <p:cNvPr id="3" name="Subtitle 2"/>
          <p:cNvSpPr>
            <a:spLocks noGrp="1"/>
          </p:cNvSpPr>
          <p:nvPr>
            <p:ph type="subTitle" idx="4294967295"/>
          </p:nvPr>
        </p:nvSpPr>
        <p:spPr>
          <a:xfrm>
            <a:off x="5264570" y="5141467"/>
            <a:ext cx="1662857" cy="1137793"/>
          </a:xfrm>
        </p:spPr>
        <p:txBody>
          <a:bodyPr>
            <a:normAutofit/>
          </a:bodyPr>
          <a:lstStyle/>
          <a:p>
            <a:pPr marL="0" indent="0">
              <a:buNone/>
            </a:pPr>
            <a:r>
              <a:rPr lang="en-US" sz="2400" dirty="0">
                <a:solidFill>
                  <a:schemeClr val="bg1"/>
                </a:solidFill>
                <a:latin typeface="+mj-lt"/>
              </a:rPr>
              <a:t>Kenan </a:t>
            </a:r>
            <a:r>
              <a:rPr lang="en-US" sz="2400" dirty="0" err="1">
                <a:solidFill>
                  <a:schemeClr val="bg1"/>
                </a:solidFill>
                <a:latin typeface="+mj-lt"/>
              </a:rPr>
              <a:t>Kalfa</a:t>
            </a:r>
            <a:endParaRPr lang="en-US" sz="2400" dirty="0">
              <a:solidFill>
                <a:schemeClr val="bg1"/>
              </a:solidFill>
              <a:latin typeface="+mj-lt"/>
            </a:endParaRPr>
          </a:p>
        </p:txBody>
      </p:sp>
      <p:sp>
        <p:nvSpPr>
          <p:cNvPr id="5" name="Subtitle 2">
            <a:extLst>
              <a:ext uri="{FF2B5EF4-FFF2-40B4-BE49-F238E27FC236}">
                <a16:creationId xmlns:a16="http://schemas.microsoft.com/office/drawing/2014/main" id="{5EB4A193-243F-4828-997F-360B34906305}"/>
              </a:ext>
            </a:extLst>
          </p:cNvPr>
          <p:cNvSpPr txBox="1">
            <a:spLocks/>
          </p:cNvSpPr>
          <p:nvPr/>
        </p:nvSpPr>
        <p:spPr>
          <a:xfrm>
            <a:off x="5264570" y="5552659"/>
            <a:ext cx="166285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4FB3-66B0-4749-82EC-375C6BFBF789}"/>
              </a:ext>
            </a:extLst>
          </p:cNvPr>
          <p:cNvSpPr>
            <a:spLocks noGrp="1"/>
          </p:cNvSpPr>
          <p:nvPr>
            <p:ph type="title"/>
          </p:nvPr>
        </p:nvSpPr>
        <p:spPr/>
        <p:txBody>
          <a:bodyPr/>
          <a:lstStyle/>
          <a:p>
            <a:r>
              <a:rPr lang="en-US" dirty="0" err="1"/>
              <a:t>Gündem</a:t>
            </a:r>
            <a:endParaRPr lang="en-US" dirty="0"/>
          </a:p>
        </p:txBody>
      </p:sp>
      <p:sp>
        <p:nvSpPr>
          <p:cNvPr id="3" name="Content Placeholder 2">
            <a:extLst>
              <a:ext uri="{FF2B5EF4-FFF2-40B4-BE49-F238E27FC236}">
                <a16:creationId xmlns:a16="http://schemas.microsoft.com/office/drawing/2014/main" id="{BAF8D38B-6464-4AFA-8729-AC625442AC62}"/>
              </a:ext>
            </a:extLst>
          </p:cNvPr>
          <p:cNvSpPr>
            <a:spLocks noGrp="1"/>
          </p:cNvSpPr>
          <p:nvPr>
            <p:ph sz="quarter" idx="10"/>
          </p:nvPr>
        </p:nvSpPr>
        <p:spPr/>
        <p:txBody>
          <a:bodyPr/>
          <a:lstStyle/>
          <a:p>
            <a:pPr marL="171450" indent="-171450">
              <a:buFontTx/>
              <a:buChar char="-"/>
            </a:pPr>
            <a:r>
              <a:rPr lang="en-US" sz="1800" dirty="0">
                <a:latin typeface="Berlin Sans FB" panose="020E0602020502020306" pitchFamily="34" charset="0"/>
              </a:rPr>
              <a:t>Service Discovery </a:t>
            </a:r>
            <a:r>
              <a:rPr lang="en-US" sz="1800" dirty="0" err="1">
                <a:latin typeface="Berlin Sans FB" panose="020E0602020502020306" pitchFamily="34" charset="0"/>
              </a:rPr>
              <a:t>Nedir</a:t>
            </a:r>
            <a:r>
              <a:rPr lang="en-US" sz="1800" dirty="0">
                <a:latin typeface="Berlin Sans FB" panose="020E0602020502020306" pitchFamily="34" charset="0"/>
              </a:rPr>
              <a:t> ?</a:t>
            </a:r>
          </a:p>
          <a:p>
            <a:pPr marL="171450" indent="-171450">
              <a:buFontTx/>
              <a:buChar char="-"/>
            </a:pPr>
            <a:r>
              <a:rPr lang="en-US" sz="1800" dirty="0">
                <a:latin typeface="Berlin Sans FB" panose="020E0602020502020306" pitchFamily="34" charset="0"/>
              </a:rPr>
              <a:t>Consul </a:t>
            </a:r>
            <a:r>
              <a:rPr lang="en-US" sz="1800" dirty="0" err="1">
                <a:latin typeface="Berlin Sans FB" panose="020E0602020502020306" pitchFamily="34" charset="0"/>
              </a:rPr>
              <a:t>Nedir</a:t>
            </a:r>
            <a:r>
              <a:rPr lang="en-US" sz="1800" dirty="0">
                <a:latin typeface="Berlin Sans FB" panose="020E0602020502020306" pitchFamily="34" charset="0"/>
              </a:rPr>
              <a:t> ?</a:t>
            </a:r>
          </a:p>
          <a:p>
            <a:pPr marL="171450" indent="-171450">
              <a:buFontTx/>
              <a:buChar char="-"/>
            </a:pPr>
            <a:r>
              <a:rPr lang="en-US" sz="1800" dirty="0">
                <a:latin typeface="Berlin Sans FB" panose="020E0602020502020306" pitchFamily="34" charset="0"/>
              </a:rPr>
              <a:t>Ok, Show me the Code!</a:t>
            </a:r>
          </a:p>
          <a:p>
            <a:pPr marL="171450" indent="-171450">
              <a:buFontTx/>
              <a:buChar char="-"/>
            </a:pPr>
            <a:r>
              <a:rPr lang="en-US" sz="1800" dirty="0">
                <a:latin typeface="Berlin Sans FB" panose="020E0602020502020306" pitchFamily="34" charset="0"/>
              </a:rPr>
              <a:t>Debugging</a:t>
            </a:r>
          </a:p>
          <a:p>
            <a:pPr marL="171450" indent="-171450">
              <a:buFontTx/>
              <a:buChar char="-"/>
            </a:pPr>
            <a:endParaRPr lang="en-US" dirty="0"/>
          </a:p>
        </p:txBody>
      </p:sp>
    </p:spTree>
    <p:extLst>
      <p:ext uri="{BB962C8B-B14F-4D97-AF65-F5344CB8AC3E}">
        <p14:creationId xmlns:p14="http://schemas.microsoft.com/office/powerpoint/2010/main" val="180549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Service Discovery </a:t>
            </a:r>
            <a:r>
              <a:rPr lang="en-US" dirty="0" err="1">
                <a:latin typeface="Segoe UI Light" panose="020B0502040204020203" pitchFamily="34" charset="0"/>
                <a:cs typeface="Segoe UI Light" panose="020B0502040204020203" pitchFamily="34" charset="0"/>
              </a:rPr>
              <a:t>Nedir</a:t>
            </a:r>
            <a:r>
              <a:rPr lang="en-US" dirty="0">
                <a:latin typeface="Segoe UI Light" panose="020B0502040204020203" pitchFamily="34" charset="0"/>
                <a:cs typeface="Segoe UI Light" panose="020B0502040204020203" pitchFamily="34" charset="0"/>
              </a:rPr>
              <a:t> ? - Wikipedia</a:t>
            </a:r>
          </a:p>
        </p:txBody>
      </p:sp>
      <p:pic>
        <p:nvPicPr>
          <p:cNvPr id="3" name="Picture 2" descr="A screenshot of a cell phone screen with text&#10;&#10;Description automatically generated">
            <a:extLst>
              <a:ext uri="{FF2B5EF4-FFF2-40B4-BE49-F238E27FC236}">
                <a16:creationId xmlns:a16="http://schemas.microsoft.com/office/drawing/2014/main" id="{40A76A83-2491-4A9D-84BC-175C261B06E9}"/>
              </a:ext>
            </a:extLst>
          </p:cNvPr>
          <p:cNvPicPr>
            <a:picLocks noChangeAspect="1"/>
          </p:cNvPicPr>
          <p:nvPr/>
        </p:nvPicPr>
        <p:blipFill>
          <a:blip r:embed="rId2"/>
          <a:stretch>
            <a:fillRect/>
          </a:stretch>
        </p:blipFill>
        <p:spPr>
          <a:xfrm>
            <a:off x="1512097" y="1398730"/>
            <a:ext cx="9167806" cy="4898827"/>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339450" cy="640080"/>
          </a:xfrm>
        </p:spPr>
        <p:txBody>
          <a:bodyPr>
            <a:noAutofit/>
          </a:bodyPr>
          <a:lstStyle/>
          <a:p>
            <a:r>
              <a:rPr lang="en-US" dirty="0">
                <a:latin typeface="Segoe UI Light" panose="020B0502040204020203" pitchFamily="34" charset="0"/>
                <a:cs typeface="Segoe UI Light" panose="020B0502040204020203" pitchFamily="34" charset="0"/>
              </a:rPr>
              <a:t>Service Discovery </a:t>
            </a:r>
            <a:r>
              <a:rPr lang="en-US" dirty="0" err="1">
                <a:latin typeface="Segoe UI Light" panose="020B0502040204020203" pitchFamily="34" charset="0"/>
                <a:cs typeface="Segoe UI Light" panose="020B0502040204020203" pitchFamily="34" charset="0"/>
              </a:rPr>
              <a:t>Nedir</a:t>
            </a:r>
            <a:r>
              <a:rPr lang="en-US" dirty="0">
                <a:latin typeface="Segoe UI Light" panose="020B0502040204020203" pitchFamily="34" charset="0"/>
                <a:cs typeface="Segoe UI Light" panose="020B0502040204020203" pitchFamily="34" charset="0"/>
              </a:rPr>
              <a:t> ? – </a:t>
            </a:r>
            <a:r>
              <a:rPr lang="en-US" dirty="0" err="1">
                <a:latin typeface="Segoe UI Light" panose="020B0502040204020203" pitchFamily="34" charset="0"/>
                <a:cs typeface="Segoe UI Light" panose="020B0502040204020203" pitchFamily="34" charset="0"/>
              </a:rPr>
              <a:t>MicroServicePatternNotes</a:t>
            </a:r>
            <a:endParaRPr lang="en-US"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FE0EDD40-40D1-448E-91CB-3CB7F00108B7}"/>
              </a:ext>
            </a:extLst>
          </p:cNvPr>
          <p:cNvSpPr txBox="1"/>
          <p:nvPr/>
        </p:nvSpPr>
        <p:spPr>
          <a:xfrm>
            <a:off x="1000663" y="1846053"/>
            <a:ext cx="10153291" cy="2062103"/>
          </a:xfrm>
          <a:prstGeom prst="rect">
            <a:avLst/>
          </a:prstGeom>
          <a:noFill/>
        </p:spPr>
        <p:txBody>
          <a:bodyPr wrap="square" rtlCol="0">
            <a:spAutoFit/>
          </a:bodyPr>
          <a:lstStyle/>
          <a:p>
            <a:r>
              <a:rPr lang="tr-TR" sz="1600" dirty="0">
                <a:latin typeface="Berlin Sans FB" panose="020E0602020502020306" pitchFamily="34" charset="0"/>
              </a:rPr>
              <a:t>Microservice lerde genellikle host edildiği yerler ve adresler değişmektedir</a:t>
            </a:r>
            <a:r>
              <a:rPr lang="en-US" sz="1600" dirty="0">
                <a:latin typeface="Berlin Sans FB" panose="020E0602020502020306" pitchFamily="34" charset="0"/>
              </a:rPr>
              <a:t> </a:t>
            </a:r>
            <a:r>
              <a:rPr lang="tr-TR" sz="1600" dirty="0">
                <a:latin typeface="Berlin Sans FB" panose="020E0602020502020306" pitchFamily="34" charset="0"/>
              </a:rPr>
              <a:t>( docker – container, vm sunucular, vb... ) Bu değişiklikleri yönetmek için her seferinde url bilgisinin tutulması herhangi bir durumda doğru sunucuya yönlendirme işlemi yapılması gerekmektedir. Her servis bir registry tarafından kayıt edilir. Her servis meta datasında bu bilgiyi tutar. Registry kendine kayıtlı servisleri çeker ve healty check yapar. Sonucunda ayakta olan kullanılabilecek servisleri bularak yönlendirme işlemini yapar. İki çeşiti vardır. </a:t>
            </a:r>
            <a:endParaRPr lang="en-US" sz="1600" dirty="0">
              <a:latin typeface="Berlin Sans FB" panose="020E0602020502020306" pitchFamily="34" charset="0"/>
            </a:endParaRPr>
          </a:p>
          <a:p>
            <a:endParaRPr lang="en-US" sz="1600" dirty="0">
              <a:latin typeface="Berlin Sans FB" panose="020E0602020502020306" pitchFamily="34" charset="0"/>
            </a:endParaRPr>
          </a:p>
          <a:p>
            <a:pPr lvl="0"/>
            <a:r>
              <a:rPr lang="tr-TR" sz="1600" dirty="0">
                <a:latin typeface="Berlin Sans FB" panose="020E0602020502020306" pitchFamily="34" charset="0"/>
              </a:rPr>
              <a:t>Server – side</a:t>
            </a:r>
            <a:endParaRPr lang="en-US" sz="1600" dirty="0">
              <a:latin typeface="Berlin Sans FB" panose="020E0602020502020306" pitchFamily="34" charset="0"/>
            </a:endParaRPr>
          </a:p>
          <a:p>
            <a:pPr lvl="0"/>
            <a:r>
              <a:rPr lang="tr-TR" sz="1600" dirty="0">
                <a:latin typeface="Berlin Sans FB" panose="020E0602020502020306" pitchFamily="34" charset="0"/>
              </a:rPr>
              <a:t>Client - side</a:t>
            </a:r>
            <a:endParaRPr lang="en-US" sz="1600" dirty="0">
              <a:latin typeface="Berlin Sans FB" panose="020E0602020502020306" pitchFamily="34" charset="0"/>
            </a:endParaRPr>
          </a:p>
        </p:txBody>
      </p:sp>
    </p:spTree>
    <p:extLst>
      <p:ext uri="{BB962C8B-B14F-4D97-AF65-F5344CB8AC3E}">
        <p14:creationId xmlns:p14="http://schemas.microsoft.com/office/powerpoint/2010/main" val="4255960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339450" cy="640080"/>
          </a:xfrm>
        </p:spPr>
        <p:txBody>
          <a:bodyPr>
            <a:noAutofit/>
          </a:bodyPr>
          <a:lstStyle/>
          <a:p>
            <a:r>
              <a:rPr lang="en-US" dirty="0">
                <a:latin typeface="Segoe UI Light" panose="020B0502040204020203" pitchFamily="34" charset="0"/>
                <a:cs typeface="Segoe UI Light" panose="020B0502040204020203" pitchFamily="34" charset="0"/>
              </a:rPr>
              <a:t>Consul </a:t>
            </a:r>
            <a:r>
              <a:rPr lang="en-US" dirty="0" err="1">
                <a:latin typeface="Segoe UI Light" panose="020B0502040204020203" pitchFamily="34" charset="0"/>
                <a:cs typeface="Segoe UI Light" panose="020B0502040204020203" pitchFamily="34" charset="0"/>
              </a:rPr>
              <a:t>Nedir</a:t>
            </a:r>
            <a:r>
              <a:rPr lang="en-US" dirty="0">
                <a:latin typeface="Segoe UI Light" panose="020B0502040204020203" pitchFamily="34" charset="0"/>
                <a:cs typeface="Segoe UI Light" panose="020B0502040204020203" pitchFamily="34" charset="0"/>
              </a:rPr>
              <a:t> ?</a:t>
            </a:r>
          </a:p>
        </p:txBody>
      </p:sp>
      <p:pic>
        <p:nvPicPr>
          <p:cNvPr id="4" name="Picture 3" descr="A screenshot of a cell phone&#10;&#10;Description automatically generated">
            <a:extLst>
              <a:ext uri="{FF2B5EF4-FFF2-40B4-BE49-F238E27FC236}">
                <a16:creationId xmlns:a16="http://schemas.microsoft.com/office/drawing/2014/main" id="{98DAC895-C573-4D1B-9990-A8B09D7F6790}"/>
              </a:ext>
            </a:extLst>
          </p:cNvPr>
          <p:cNvPicPr>
            <a:picLocks noChangeAspect="1"/>
          </p:cNvPicPr>
          <p:nvPr/>
        </p:nvPicPr>
        <p:blipFill>
          <a:blip r:embed="rId2"/>
          <a:stretch>
            <a:fillRect/>
          </a:stretch>
        </p:blipFill>
        <p:spPr>
          <a:xfrm>
            <a:off x="1760842" y="1559267"/>
            <a:ext cx="8461460" cy="4706997"/>
          </a:xfrm>
          <a:prstGeom prst="rect">
            <a:avLst/>
          </a:prstGeom>
        </p:spPr>
      </p:pic>
    </p:spTree>
    <p:extLst>
      <p:ext uri="{BB962C8B-B14F-4D97-AF65-F5344CB8AC3E}">
        <p14:creationId xmlns:p14="http://schemas.microsoft.com/office/powerpoint/2010/main" val="2593788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339450" cy="640080"/>
          </a:xfrm>
        </p:spPr>
        <p:txBody>
          <a:bodyPr>
            <a:noAutofit/>
          </a:bodyPr>
          <a:lstStyle/>
          <a:p>
            <a:r>
              <a:rPr lang="en-US" dirty="0">
                <a:latin typeface="Segoe UI Light" panose="020B0502040204020203" pitchFamily="34" charset="0"/>
                <a:cs typeface="Segoe UI Light" panose="020B0502040204020203" pitchFamily="34" charset="0"/>
              </a:rPr>
              <a:t>Consul </a:t>
            </a:r>
            <a:r>
              <a:rPr lang="en-US" dirty="0" err="1">
                <a:latin typeface="Segoe UI Light" panose="020B0502040204020203" pitchFamily="34" charset="0"/>
                <a:cs typeface="Segoe UI Light" panose="020B0502040204020203" pitchFamily="34" charset="0"/>
              </a:rPr>
              <a:t>Nedir</a:t>
            </a:r>
            <a:r>
              <a:rPr lang="en-US" dirty="0">
                <a:latin typeface="Segoe UI Light" panose="020B0502040204020203" pitchFamily="34" charset="0"/>
                <a:cs typeface="Segoe UI Light" panose="020B0502040204020203" pitchFamily="34" charset="0"/>
              </a:rPr>
              <a:t> ? - </a:t>
            </a:r>
            <a:r>
              <a:rPr lang="en-US" dirty="0" err="1">
                <a:latin typeface="Segoe UI Light" panose="020B0502040204020203" pitchFamily="34" charset="0"/>
                <a:cs typeface="Segoe UI Light" panose="020B0502040204020203" pitchFamily="34" charset="0"/>
              </a:rPr>
              <a:t>Nasıl</a:t>
            </a:r>
            <a:endParaRPr lang="en-US" dirty="0">
              <a:latin typeface="Segoe UI Light" panose="020B0502040204020203" pitchFamily="34" charset="0"/>
              <a:cs typeface="Segoe UI Light" panose="020B0502040204020203" pitchFamily="34" charset="0"/>
            </a:endParaRPr>
          </a:p>
        </p:txBody>
      </p:sp>
      <p:pic>
        <p:nvPicPr>
          <p:cNvPr id="6" name="Picture 5" descr="A close up of a map&#10;&#10;Description automatically generated">
            <a:extLst>
              <a:ext uri="{FF2B5EF4-FFF2-40B4-BE49-F238E27FC236}">
                <a16:creationId xmlns:a16="http://schemas.microsoft.com/office/drawing/2014/main" id="{46AA4D10-2211-4C4A-AD3B-0AF85358D25B}"/>
              </a:ext>
            </a:extLst>
          </p:cNvPr>
          <p:cNvPicPr>
            <a:picLocks noChangeAspect="1"/>
          </p:cNvPicPr>
          <p:nvPr/>
        </p:nvPicPr>
        <p:blipFill>
          <a:blip r:embed="rId2"/>
          <a:stretch>
            <a:fillRect/>
          </a:stretch>
        </p:blipFill>
        <p:spPr>
          <a:xfrm>
            <a:off x="572532" y="1475635"/>
            <a:ext cx="5118400" cy="4934309"/>
          </a:xfrm>
          <a:prstGeom prst="rect">
            <a:avLst/>
          </a:prstGeom>
        </p:spPr>
      </p:pic>
      <p:sp>
        <p:nvSpPr>
          <p:cNvPr id="7" name="TextBox 6">
            <a:extLst>
              <a:ext uri="{FF2B5EF4-FFF2-40B4-BE49-F238E27FC236}">
                <a16:creationId xmlns:a16="http://schemas.microsoft.com/office/drawing/2014/main" id="{82543B5E-DF3B-407B-902D-C35351CCEF33}"/>
              </a:ext>
            </a:extLst>
          </p:cNvPr>
          <p:cNvSpPr txBox="1"/>
          <p:nvPr/>
        </p:nvSpPr>
        <p:spPr>
          <a:xfrm>
            <a:off x="6501070" y="3071003"/>
            <a:ext cx="4148893" cy="1477328"/>
          </a:xfrm>
          <a:prstGeom prst="rect">
            <a:avLst/>
          </a:prstGeom>
          <a:noFill/>
        </p:spPr>
        <p:txBody>
          <a:bodyPr wrap="none" rtlCol="0">
            <a:spAutoFit/>
          </a:bodyPr>
          <a:lstStyle/>
          <a:p>
            <a:r>
              <a:rPr lang="en-US" dirty="0" err="1">
                <a:latin typeface="Berlin Sans FB" panose="020E0602020502020306" pitchFamily="34" charset="0"/>
                <a:cs typeface="Aharoni" panose="02010803020104030203" pitchFamily="2" charset="-79"/>
              </a:rPr>
              <a:t>Neler</a:t>
            </a:r>
            <a:r>
              <a:rPr lang="en-US" dirty="0">
                <a:latin typeface="Berlin Sans FB" panose="020E0602020502020306" pitchFamily="34" charset="0"/>
                <a:cs typeface="Aharoni" panose="02010803020104030203" pitchFamily="2" charset="-79"/>
              </a:rPr>
              <a:t> </a:t>
            </a:r>
            <a:r>
              <a:rPr lang="en-US" dirty="0" err="1">
                <a:latin typeface="Berlin Sans FB" panose="020E0602020502020306" pitchFamily="34" charset="0"/>
                <a:cs typeface="Aharoni" panose="02010803020104030203" pitchFamily="2" charset="-79"/>
              </a:rPr>
              <a:t>Tutulabilir</a:t>
            </a:r>
            <a:r>
              <a:rPr lang="en-US" dirty="0">
                <a:latin typeface="Berlin Sans FB" panose="020E0602020502020306" pitchFamily="34" charset="0"/>
                <a:cs typeface="Aharoni" panose="02010803020104030203" pitchFamily="2" charset="-79"/>
              </a:rPr>
              <a:t> ?</a:t>
            </a:r>
          </a:p>
          <a:p>
            <a:endParaRPr lang="en-US" dirty="0">
              <a:latin typeface="Berlin Sans FB" panose="020E0602020502020306" pitchFamily="34" charset="0"/>
              <a:cs typeface="Aharoni" panose="02010803020104030203" pitchFamily="2" charset="-79"/>
            </a:endParaRPr>
          </a:p>
          <a:p>
            <a:pPr marL="285750" indent="-285750">
              <a:buFontTx/>
              <a:buChar char="-"/>
            </a:pPr>
            <a:r>
              <a:rPr lang="en-US" dirty="0">
                <a:latin typeface="Berlin Sans FB" panose="020E0602020502020306" pitchFamily="34" charset="0"/>
                <a:cs typeface="Aharoni" panose="02010803020104030203" pitchFamily="2" charset="-79"/>
              </a:rPr>
              <a:t>Agent </a:t>
            </a:r>
            <a:r>
              <a:rPr lang="en-US" dirty="0" err="1">
                <a:solidFill>
                  <a:schemeClr val="bg1">
                    <a:lumMod val="50000"/>
                  </a:schemeClr>
                </a:solidFill>
                <a:latin typeface="Berlin Sans FB" panose="020E0602020502020306" pitchFamily="34" charset="0"/>
                <a:cs typeface="Aharoni" panose="02010803020104030203" pitchFamily="2" charset="-79"/>
              </a:rPr>
              <a:t>Adresleri</a:t>
            </a:r>
            <a:endParaRPr lang="en-US" dirty="0">
              <a:solidFill>
                <a:schemeClr val="bg1">
                  <a:lumMod val="50000"/>
                </a:schemeClr>
              </a:solidFill>
              <a:latin typeface="Berlin Sans FB" panose="020E0602020502020306" pitchFamily="34" charset="0"/>
              <a:cs typeface="Aharoni" panose="02010803020104030203" pitchFamily="2" charset="-79"/>
            </a:endParaRPr>
          </a:p>
          <a:p>
            <a:pPr marL="285750" indent="-285750">
              <a:buFontTx/>
              <a:buChar char="-"/>
            </a:pPr>
            <a:r>
              <a:rPr lang="en-US" dirty="0">
                <a:latin typeface="Berlin Sans FB" panose="020E0602020502020306" pitchFamily="34" charset="0"/>
                <a:cs typeface="Aharoni" panose="02010803020104030203" pitchFamily="2" charset="-79"/>
              </a:rPr>
              <a:t>Key/Value </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appsettings</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için</a:t>
            </a:r>
            <a:r>
              <a:rPr lang="en-US" dirty="0">
                <a:solidFill>
                  <a:schemeClr val="bg1">
                    <a:lumMod val="50000"/>
                  </a:schemeClr>
                </a:solidFill>
                <a:latin typeface="Berlin Sans FB" panose="020E0602020502020306" pitchFamily="34" charset="0"/>
                <a:cs typeface="Aharoni" panose="02010803020104030203" pitchFamily="2" charset="-79"/>
              </a:rPr>
              <a:t> )</a:t>
            </a:r>
          </a:p>
          <a:p>
            <a:pPr marL="285750" indent="-285750">
              <a:buFontTx/>
              <a:buChar char="-"/>
            </a:pPr>
            <a:r>
              <a:rPr lang="en-US" dirty="0">
                <a:latin typeface="Berlin Sans FB" panose="020E0602020502020306" pitchFamily="34" charset="0"/>
                <a:cs typeface="Aharoni" panose="02010803020104030203" pitchFamily="2" charset="-79"/>
              </a:rPr>
              <a:t>Distributed Cache </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çok</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revaçta</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değil</a:t>
            </a:r>
            <a:r>
              <a:rPr lang="en-US" dirty="0">
                <a:solidFill>
                  <a:schemeClr val="bg1">
                    <a:lumMod val="50000"/>
                  </a:schemeClr>
                </a:solidFill>
                <a:latin typeface="Berlin Sans FB" panose="020E0602020502020306" pitchFamily="34" charset="0"/>
                <a:cs typeface="Aharoni" panose="02010803020104030203" pitchFamily="2" charset="-79"/>
              </a:rPr>
              <a:t> )</a:t>
            </a:r>
          </a:p>
        </p:txBody>
      </p:sp>
    </p:spTree>
    <p:extLst>
      <p:ext uri="{BB962C8B-B14F-4D97-AF65-F5344CB8AC3E}">
        <p14:creationId xmlns:p14="http://schemas.microsoft.com/office/powerpoint/2010/main" val="378284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339450" cy="640080"/>
          </a:xfrm>
        </p:spPr>
        <p:txBody>
          <a:bodyPr>
            <a:noAutofit/>
          </a:bodyPr>
          <a:lstStyle/>
          <a:p>
            <a:r>
              <a:rPr lang="en-US" dirty="0">
                <a:latin typeface="Segoe UI Light" panose="020B0502040204020203" pitchFamily="34" charset="0"/>
                <a:cs typeface="Segoe UI Light" panose="020B0502040204020203" pitchFamily="34" charset="0"/>
              </a:rPr>
              <a:t>Ok, Show me the Code!</a:t>
            </a:r>
          </a:p>
        </p:txBody>
      </p:sp>
      <p:sp>
        <p:nvSpPr>
          <p:cNvPr id="7" name="TextBox 6">
            <a:extLst>
              <a:ext uri="{FF2B5EF4-FFF2-40B4-BE49-F238E27FC236}">
                <a16:creationId xmlns:a16="http://schemas.microsoft.com/office/drawing/2014/main" id="{82543B5E-DF3B-407B-902D-C35351CCEF33}"/>
              </a:ext>
            </a:extLst>
          </p:cNvPr>
          <p:cNvSpPr txBox="1"/>
          <p:nvPr/>
        </p:nvSpPr>
        <p:spPr>
          <a:xfrm>
            <a:off x="7329206" y="1414941"/>
            <a:ext cx="4665060" cy="3693319"/>
          </a:xfrm>
          <a:prstGeom prst="rect">
            <a:avLst/>
          </a:prstGeom>
          <a:noFill/>
        </p:spPr>
        <p:txBody>
          <a:bodyPr wrap="none" rtlCol="0">
            <a:spAutoFit/>
          </a:bodyPr>
          <a:lstStyle/>
          <a:p>
            <a:r>
              <a:rPr lang="en-US" dirty="0" err="1">
                <a:latin typeface="Berlin Sans FB" panose="020E0602020502020306" pitchFamily="34" charset="0"/>
                <a:cs typeface="Aharoni" panose="02010803020104030203" pitchFamily="2" charset="-79"/>
              </a:rPr>
              <a:t>LibA</a:t>
            </a:r>
            <a:r>
              <a:rPr lang="en-US" dirty="0">
                <a:latin typeface="Berlin Sans FB" panose="020E0602020502020306" pitchFamily="34" charset="0"/>
                <a:cs typeface="Aharoni" panose="02010803020104030203" pitchFamily="2" charset="-79"/>
              </a:rPr>
              <a:t>, </a:t>
            </a:r>
            <a:r>
              <a:rPr lang="en-US" dirty="0" err="1">
                <a:latin typeface="Berlin Sans FB" panose="020E0602020502020306" pitchFamily="34" charset="0"/>
                <a:cs typeface="Aharoni" panose="02010803020104030203" pitchFamily="2" charset="-79"/>
              </a:rPr>
              <a:t>LibB,LibRedis,Models</a:t>
            </a:r>
            <a:r>
              <a:rPr lang="en-US" dirty="0">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örnek</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veri</a:t>
            </a:r>
            <a:endParaRPr lang="en-US" dirty="0">
              <a:solidFill>
                <a:schemeClr val="bg1">
                  <a:lumMod val="50000"/>
                </a:schemeClr>
              </a:solidFill>
              <a:latin typeface="Berlin Sans FB" panose="020E0602020502020306" pitchFamily="34" charset="0"/>
              <a:cs typeface="Aharoni" panose="02010803020104030203" pitchFamily="2" charset="-79"/>
            </a:endParaRPr>
          </a:p>
          <a:p>
            <a:r>
              <a:rPr lang="en-US" dirty="0" err="1">
                <a:solidFill>
                  <a:schemeClr val="bg1">
                    <a:lumMod val="50000"/>
                  </a:schemeClr>
                </a:solidFill>
                <a:latin typeface="Berlin Sans FB" panose="020E0602020502020306" pitchFamily="34" charset="0"/>
                <a:cs typeface="Aharoni" panose="02010803020104030203" pitchFamily="2" charset="-79"/>
              </a:rPr>
              <a:t>üretebilmek</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için</a:t>
            </a:r>
            <a:r>
              <a:rPr lang="en-US" dirty="0">
                <a:solidFill>
                  <a:schemeClr val="bg1">
                    <a:lumMod val="50000"/>
                  </a:schemeClr>
                </a:solidFill>
                <a:latin typeface="Berlin Sans FB" panose="020E0602020502020306" pitchFamily="34" charset="0"/>
                <a:cs typeface="Aharoni" panose="02010803020104030203" pitchFamily="2" charset="-79"/>
              </a:rPr>
              <a:t>.</a:t>
            </a:r>
          </a:p>
          <a:p>
            <a:endParaRPr lang="en-US" dirty="0">
              <a:latin typeface="Berlin Sans FB" panose="020E0602020502020306" pitchFamily="34" charset="0"/>
              <a:cs typeface="Aharoni" panose="02010803020104030203" pitchFamily="2" charset="-79"/>
            </a:endParaRPr>
          </a:p>
          <a:p>
            <a:r>
              <a:rPr lang="en-US" dirty="0" err="1">
                <a:latin typeface="Berlin Sans FB" panose="020E0602020502020306" pitchFamily="34" charset="0"/>
                <a:cs typeface="Aharoni" panose="02010803020104030203" pitchFamily="2" charset="-79"/>
              </a:rPr>
              <a:t>LibConsulClient</a:t>
            </a:r>
            <a:r>
              <a:rPr lang="en-US" dirty="0">
                <a:latin typeface="Berlin Sans FB" panose="020E0602020502020306" pitchFamily="34" charset="0"/>
                <a:cs typeface="Aharoni" panose="02010803020104030203" pitchFamily="2" charset="-79"/>
              </a:rPr>
              <a:t> , Consul </a:t>
            </a:r>
            <a:r>
              <a:rPr lang="en-US" dirty="0" err="1">
                <a:solidFill>
                  <a:schemeClr val="bg1">
                    <a:lumMod val="50000"/>
                  </a:schemeClr>
                </a:solidFill>
                <a:latin typeface="Berlin Sans FB" panose="020E0602020502020306" pitchFamily="34" charset="0"/>
                <a:cs typeface="Aharoni" panose="02010803020104030203" pitchFamily="2" charset="-79"/>
              </a:rPr>
              <a:t>üzerine</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kayıt</a:t>
            </a:r>
            <a:endParaRPr lang="en-US" dirty="0">
              <a:solidFill>
                <a:schemeClr val="bg1">
                  <a:lumMod val="50000"/>
                </a:schemeClr>
              </a:solidFill>
              <a:latin typeface="Berlin Sans FB" panose="020E0602020502020306" pitchFamily="34" charset="0"/>
              <a:cs typeface="Aharoni" panose="02010803020104030203" pitchFamily="2" charset="-79"/>
            </a:endParaRPr>
          </a:p>
          <a:p>
            <a:r>
              <a:rPr lang="en-US" dirty="0" err="1">
                <a:solidFill>
                  <a:schemeClr val="bg1">
                    <a:lumMod val="50000"/>
                  </a:schemeClr>
                </a:solidFill>
                <a:latin typeface="Berlin Sans FB" panose="020E0602020502020306" pitchFamily="34" charset="0"/>
                <a:cs typeface="Aharoni" panose="02010803020104030203" pitchFamily="2" charset="-79"/>
              </a:rPr>
              <a:t>Edilen</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Agentların</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adreslerine</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ulasmak</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için</a:t>
            </a:r>
            <a:endParaRPr lang="en-US" dirty="0">
              <a:solidFill>
                <a:schemeClr val="bg1">
                  <a:lumMod val="50000"/>
                </a:schemeClr>
              </a:solidFill>
              <a:latin typeface="Berlin Sans FB" panose="020E0602020502020306" pitchFamily="34" charset="0"/>
              <a:cs typeface="Aharoni" panose="02010803020104030203" pitchFamily="2" charset="-79"/>
            </a:endParaRPr>
          </a:p>
          <a:p>
            <a:endParaRPr lang="en-US" dirty="0">
              <a:latin typeface="Berlin Sans FB" panose="020E0602020502020306" pitchFamily="34" charset="0"/>
              <a:cs typeface="Aharoni" panose="02010803020104030203" pitchFamily="2" charset="-79"/>
            </a:endParaRPr>
          </a:p>
          <a:p>
            <a:r>
              <a:rPr lang="en-US" dirty="0" err="1">
                <a:latin typeface="Berlin Sans FB" panose="020E0602020502020306" pitchFamily="34" charset="0"/>
                <a:cs typeface="Aharoni" panose="02010803020104030203" pitchFamily="2" charset="-79"/>
              </a:rPr>
              <a:t>SrvA</a:t>
            </a:r>
            <a:r>
              <a:rPr lang="en-US" dirty="0">
                <a:latin typeface="Berlin Sans FB" panose="020E0602020502020306" pitchFamily="34" charset="0"/>
                <a:cs typeface="Aharoni" panose="02010803020104030203" pitchFamily="2" charset="-79"/>
              </a:rPr>
              <a:t> – </a:t>
            </a:r>
            <a:r>
              <a:rPr lang="en-US" dirty="0">
                <a:solidFill>
                  <a:schemeClr val="bg1">
                    <a:lumMod val="50000"/>
                  </a:schemeClr>
                </a:solidFill>
                <a:latin typeface="Berlin Sans FB" panose="020E0602020502020306" pitchFamily="34" charset="0"/>
                <a:cs typeface="Aharoni" panose="02010803020104030203" pitchFamily="2" charset="-79"/>
              </a:rPr>
              <a:t>Person </a:t>
            </a:r>
            <a:r>
              <a:rPr lang="en-US" dirty="0" err="1">
                <a:solidFill>
                  <a:schemeClr val="bg1">
                    <a:lumMod val="50000"/>
                  </a:schemeClr>
                </a:solidFill>
                <a:latin typeface="Berlin Sans FB" panose="020E0602020502020306" pitchFamily="34" charset="0"/>
                <a:cs typeface="Aharoni" panose="02010803020104030203" pitchFamily="2" charset="-79"/>
              </a:rPr>
              <a:t>verileri</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sunan</a:t>
            </a:r>
            <a:r>
              <a:rPr lang="en-US" dirty="0">
                <a:solidFill>
                  <a:schemeClr val="bg1">
                    <a:lumMod val="50000"/>
                  </a:schemeClr>
                </a:solidFill>
                <a:latin typeface="Berlin Sans FB" panose="020E0602020502020306" pitchFamily="34" charset="0"/>
                <a:cs typeface="Aharoni" panose="02010803020104030203" pitchFamily="2" charset="-79"/>
              </a:rPr>
              <a:t> endpoint </a:t>
            </a:r>
            <a:r>
              <a:rPr lang="en-US" dirty="0" err="1">
                <a:solidFill>
                  <a:schemeClr val="bg1">
                    <a:lumMod val="50000"/>
                  </a:schemeClr>
                </a:solidFill>
                <a:latin typeface="Berlin Sans FB" panose="020E0602020502020306" pitchFamily="34" charset="0"/>
                <a:cs typeface="Aharoni" panose="02010803020104030203" pitchFamily="2" charset="-79"/>
              </a:rPr>
              <a:t>api</a:t>
            </a:r>
            <a:endParaRPr lang="en-US" dirty="0">
              <a:solidFill>
                <a:schemeClr val="bg1">
                  <a:lumMod val="50000"/>
                </a:schemeClr>
              </a:solidFill>
              <a:latin typeface="Berlin Sans FB" panose="020E0602020502020306" pitchFamily="34" charset="0"/>
              <a:cs typeface="Aharoni" panose="02010803020104030203" pitchFamily="2" charset="-79"/>
            </a:endParaRPr>
          </a:p>
          <a:p>
            <a:r>
              <a:rPr lang="en-US" dirty="0">
                <a:latin typeface="Berlin Sans FB" panose="020E0602020502020306" pitchFamily="34" charset="0"/>
                <a:cs typeface="Aharoni" panose="02010803020104030203" pitchFamily="2" charset="-79"/>
              </a:rPr>
              <a:t>SrvAi2 – </a:t>
            </a:r>
            <a:r>
              <a:rPr lang="en-US" dirty="0">
                <a:solidFill>
                  <a:schemeClr val="bg1">
                    <a:lumMod val="50000"/>
                  </a:schemeClr>
                </a:solidFill>
                <a:latin typeface="Berlin Sans FB" panose="020E0602020502020306" pitchFamily="34" charset="0"/>
                <a:cs typeface="Aharoni" panose="02010803020104030203" pitchFamily="2" charset="-79"/>
              </a:rPr>
              <a:t>Person </a:t>
            </a:r>
            <a:r>
              <a:rPr lang="en-US" dirty="0" err="1">
                <a:solidFill>
                  <a:schemeClr val="bg1">
                    <a:lumMod val="50000"/>
                  </a:schemeClr>
                </a:solidFill>
                <a:latin typeface="Berlin Sans FB" panose="020E0602020502020306" pitchFamily="34" charset="0"/>
                <a:cs typeface="Aharoni" panose="02010803020104030203" pitchFamily="2" charset="-79"/>
              </a:rPr>
              <a:t>verileri</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sunan</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SrvA</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kopyası</a:t>
            </a:r>
            <a:endParaRPr lang="en-US" dirty="0">
              <a:solidFill>
                <a:schemeClr val="bg1">
                  <a:lumMod val="50000"/>
                </a:schemeClr>
              </a:solidFill>
              <a:latin typeface="Berlin Sans FB" panose="020E0602020502020306" pitchFamily="34" charset="0"/>
              <a:cs typeface="Aharoni" panose="02010803020104030203" pitchFamily="2" charset="-79"/>
            </a:endParaRPr>
          </a:p>
          <a:p>
            <a:r>
              <a:rPr lang="en-US" dirty="0" err="1">
                <a:latin typeface="Berlin Sans FB" panose="020E0602020502020306" pitchFamily="34" charset="0"/>
                <a:cs typeface="Aharoni" panose="02010803020104030203" pitchFamily="2" charset="-79"/>
              </a:rPr>
              <a:t>SrvB</a:t>
            </a:r>
            <a:r>
              <a:rPr lang="en-US" dirty="0">
                <a:latin typeface="Berlin Sans FB" panose="020E0602020502020306" pitchFamily="34" charset="0"/>
                <a:cs typeface="Aharoni" panose="02010803020104030203" pitchFamily="2" charset="-79"/>
              </a:rPr>
              <a:t> – </a:t>
            </a:r>
            <a:r>
              <a:rPr lang="en-US" dirty="0">
                <a:solidFill>
                  <a:schemeClr val="bg1">
                    <a:lumMod val="50000"/>
                  </a:schemeClr>
                </a:solidFill>
                <a:latin typeface="Berlin Sans FB" panose="020E0602020502020306" pitchFamily="34" charset="0"/>
                <a:cs typeface="Aharoni" panose="02010803020104030203" pitchFamily="2" charset="-79"/>
              </a:rPr>
              <a:t>City </a:t>
            </a:r>
            <a:r>
              <a:rPr lang="en-US" dirty="0" err="1">
                <a:solidFill>
                  <a:schemeClr val="bg1">
                    <a:lumMod val="50000"/>
                  </a:schemeClr>
                </a:solidFill>
                <a:latin typeface="Berlin Sans FB" panose="020E0602020502020306" pitchFamily="34" charset="0"/>
                <a:cs typeface="Aharoni" panose="02010803020104030203" pitchFamily="2" charset="-79"/>
              </a:rPr>
              <a:t>bilgileri</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sunan</a:t>
            </a:r>
            <a:r>
              <a:rPr lang="en-US" dirty="0">
                <a:solidFill>
                  <a:schemeClr val="bg1">
                    <a:lumMod val="50000"/>
                  </a:schemeClr>
                </a:solidFill>
                <a:latin typeface="Berlin Sans FB" panose="020E0602020502020306" pitchFamily="34" charset="0"/>
                <a:cs typeface="Aharoni" panose="02010803020104030203" pitchFamily="2" charset="-79"/>
              </a:rPr>
              <a:t> endpoint</a:t>
            </a:r>
          </a:p>
          <a:p>
            <a:endParaRPr lang="en-US" dirty="0">
              <a:latin typeface="Berlin Sans FB" panose="020E0602020502020306" pitchFamily="34" charset="0"/>
              <a:cs typeface="Aharoni" panose="02010803020104030203" pitchFamily="2" charset="-79"/>
            </a:endParaRPr>
          </a:p>
          <a:p>
            <a:r>
              <a:rPr lang="en-US" dirty="0" err="1">
                <a:latin typeface="Berlin Sans FB" panose="020E0602020502020306" pitchFamily="34" charset="0"/>
                <a:cs typeface="Aharoni" panose="02010803020104030203" pitchFamily="2" charset="-79"/>
              </a:rPr>
              <a:t>SrvMain</a:t>
            </a:r>
            <a:r>
              <a:rPr lang="en-US" dirty="0">
                <a:latin typeface="Berlin Sans FB" panose="020E0602020502020306" pitchFamily="34" charset="0"/>
                <a:cs typeface="Aharoni" panose="02010803020104030203" pitchFamily="2" charset="-79"/>
              </a:rPr>
              <a:t> – </a:t>
            </a:r>
            <a:r>
              <a:rPr lang="en-US" dirty="0">
                <a:solidFill>
                  <a:schemeClr val="bg1">
                    <a:lumMod val="50000"/>
                  </a:schemeClr>
                </a:solidFill>
                <a:latin typeface="Berlin Sans FB" panose="020E0602020502020306" pitchFamily="34" charset="0"/>
                <a:cs typeface="Aharoni" panose="02010803020104030203" pitchFamily="2" charset="-79"/>
              </a:rPr>
              <a:t>Person </a:t>
            </a:r>
            <a:r>
              <a:rPr lang="en-US" dirty="0" err="1">
                <a:solidFill>
                  <a:schemeClr val="bg1">
                    <a:lumMod val="50000"/>
                  </a:schemeClr>
                </a:solidFill>
                <a:latin typeface="Berlin Sans FB" panose="020E0602020502020306" pitchFamily="34" charset="0"/>
                <a:cs typeface="Aharoni" panose="02010803020104030203" pitchFamily="2" charset="-79"/>
              </a:rPr>
              <a:t>ve</a:t>
            </a:r>
            <a:r>
              <a:rPr lang="en-US" dirty="0">
                <a:solidFill>
                  <a:schemeClr val="bg1">
                    <a:lumMod val="50000"/>
                  </a:schemeClr>
                </a:solidFill>
                <a:latin typeface="Berlin Sans FB" panose="020E0602020502020306" pitchFamily="34" charset="0"/>
                <a:cs typeface="Aharoni" panose="02010803020104030203" pitchFamily="2" charset="-79"/>
              </a:rPr>
              <a:t> City </a:t>
            </a:r>
            <a:r>
              <a:rPr lang="en-US" dirty="0" err="1">
                <a:solidFill>
                  <a:schemeClr val="bg1">
                    <a:lumMod val="50000"/>
                  </a:schemeClr>
                </a:solidFill>
                <a:latin typeface="Berlin Sans FB" panose="020E0602020502020306" pitchFamily="34" charset="0"/>
                <a:cs typeface="Aharoni" panose="02010803020104030203" pitchFamily="2" charset="-79"/>
              </a:rPr>
              <a:t>bilgilerini</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tüketmek</a:t>
            </a:r>
            <a:endParaRPr lang="en-US" dirty="0">
              <a:solidFill>
                <a:schemeClr val="bg1">
                  <a:lumMod val="50000"/>
                </a:schemeClr>
              </a:solidFill>
              <a:latin typeface="Berlin Sans FB" panose="020E0602020502020306" pitchFamily="34" charset="0"/>
              <a:cs typeface="Aharoni" panose="02010803020104030203" pitchFamily="2" charset="-79"/>
            </a:endParaRPr>
          </a:p>
          <a:p>
            <a:r>
              <a:rPr lang="en-US" dirty="0" err="1">
                <a:solidFill>
                  <a:schemeClr val="bg1">
                    <a:lumMod val="50000"/>
                  </a:schemeClr>
                </a:solidFill>
                <a:latin typeface="Berlin Sans FB" panose="020E0602020502020306" pitchFamily="34" charset="0"/>
                <a:cs typeface="Aharoni" panose="02010803020104030203" pitchFamily="2" charset="-79"/>
              </a:rPr>
              <a:t>isteyen</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fakat</a:t>
            </a:r>
            <a:r>
              <a:rPr lang="en-US" dirty="0">
                <a:latin typeface="Berlin Sans FB" panose="020E0602020502020306" pitchFamily="34" charset="0"/>
                <a:cs typeface="Aharoni" panose="02010803020104030203" pitchFamily="2" charset="-79"/>
              </a:rPr>
              <a:t> SrvA,SrvAi2,SrvB </a:t>
            </a:r>
            <a:r>
              <a:rPr lang="en-US" dirty="0" err="1">
                <a:solidFill>
                  <a:schemeClr val="bg1">
                    <a:lumMod val="50000"/>
                  </a:schemeClr>
                </a:solidFill>
                <a:latin typeface="Berlin Sans FB" panose="020E0602020502020306" pitchFamily="34" charset="0"/>
                <a:cs typeface="Aharoni" panose="02010803020104030203" pitchFamily="2" charset="-79"/>
              </a:rPr>
              <a:t>hangi</a:t>
            </a:r>
            <a:r>
              <a:rPr lang="en-US" dirty="0">
                <a:solidFill>
                  <a:schemeClr val="bg1">
                    <a:lumMod val="50000"/>
                  </a:schemeClr>
                </a:solidFill>
                <a:latin typeface="Berlin Sans FB" panose="020E0602020502020306" pitchFamily="34" charset="0"/>
                <a:cs typeface="Aharoni" panose="02010803020104030203" pitchFamily="2" charset="-79"/>
              </a:rPr>
              <a:t> endpoint</a:t>
            </a:r>
          </a:p>
          <a:p>
            <a:r>
              <a:rPr lang="en-US" dirty="0" err="1">
                <a:solidFill>
                  <a:schemeClr val="bg1">
                    <a:lumMod val="50000"/>
                  </a:schemeClr>
                </a:solidFill>
                <a:latin typeface="Berlin Sans FB" panose="020E0602020502020306" pitchFamily="34" charset="0"/>
                <a:cs typeface="Aharoni" panose="02010803020104030203" pitchFamily="2" charset="-79"/>
              </a:rPr>
              <a:t>üzerinde</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yayın</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yaptığını</a:t>
            </a:r>
            <a:r>
              <a:rPr lang="en-US" dirty="0">
                <a:solidFill>
                  <a:schemeClr val="bg1">
                    <a:lumMod val="50000"/>
                  </a:schemeClr>
                </a:solidFill>
                <a:latin typeface="Berlin Sans FB" panose="020E0602020502020306" pitchFamily="34" charset="0"/>
                <a:cs typeface="Aharoni" panose="02010803020104030203" pitchFamily="2" charset="-79"/>
              </a:rPr>
              <a:t> </a:t>
            </a:r>
            <a:r>
              <a:rPr lang="en-US" dirty="0" err="1">
                <a:solidFill>
                  <a:schemeClr val="bg1">
                    <a:lumMod val="50000"/>
                  </a:schemeClr>
                </a:solidFill>
                <a:latin typeface="Berlin Sans FB" panose="020E0602020502020306" pitchFamily="34" charset="0"/>
                <a:cs typeface="Aharoni" panose="02010803020104030203" pitchFamily="2" charset="-79"/>
              </a:rPr>
              <a:t>bilmemektedir</a:t>
            </a:r>
            <a:r>
              <a:rPr lang="en-US" dirty="0">
                <a:solidFill>
                  <a:schemeClr val="bg1">
                    <a:lumMod val="50000"/>
                  </a:schemeClr>
                </a:solidFill>
                <a:latin typeface="Berlin Sans FB" panose="020E0602020502020306" pitchFamily="34" charset="0"/>
                <a:cs typeface="Aharoni" panose="02010803020104030203" pitchFamily="2" charset="-79"/>
              </a:rPr>
              <a:t>.</a:t>
            </a:r>
          </a:p>
        </p:txBody>
      </p:sp>
      <p:pic>
        <p:nvPicPr>
          <p:cNvPr id="3" name="Picture 2" descr="A screenshot of a computer screen&#10;&#10;Description automatically generated">
            <a:extLst>
              <a:ext uri="{FF2B5EF4-FFF2-40B4-BE49-F238E27FC236}">
                <a16:creationId xmlns:a16="http://schemas.microsoft.com/office/drawing/2014/main" id="{DB4D6BFC-7C8E-4C10-91D4-4498DF6E67B3}"/>
              </a:ext>
            </a:extLst>
          </p:cNvPr>
          <p:cNvPicPr>
            <a:picLocks noChangeAspect="1"/>
          </p:cNvPicPr>
          <p:nvPr/>
        </p:nvPicPr>
        <p:blipFill>
          <a:blip r:embed="rId2"/>
          <a:stretch>
            <a:fillRect/>
          </a:stretch>
        </p:blipFill>
        <p:spPr>
          <a:xfrm>
            <a:off x="638823" y="1414941"/>
            <a:ext cx="6571027" cy="3704941"/>
          </a:xfrm>
          <a:prstGeom prst="rect">
            <a:avLst/>
          </a:prstGeom>
        </p:spPr>
      </p:pic>
    </p:spTree>
    <p:extLst>
      <p:ext uri="{BB962C8B-B14F-4D97-AF65-F5344CB8AC3E}">
        <p14:creationId xmlns:p14="http://schemas.microsoft.com/office/powerpoint/2010/main" val="305906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339450" cy="640080"/>
          </a:xfrm>
        </p:spPr>
        <p:txBody>
          <a:bodyPr>
            <a:noAutofit/>
          </a:bodyPr>
          <a:lstStyle/>
          <a:p>
            <a:r>
              <a:rPr lang="en-US" dirty="0">
                <a:latin typeface="Segoe UI Light" panose="020B0502040204020203" pitchFamily="34" charset="0"/>
                <a:cs typeface="Segoe UI Light" panose="020B0502040204020203" pitchFamily="34" charset="0"/>
              </a:rPr>
              <a:t>Debugging</a:t>
            </a:r>
          </a:p>
        </p:txBody>
      </p:sp>
      <p:pic>
        <p:nvPicPr>
          <p:cNvPr id="4" name="Picture 3" descr="A close up of a logo&#10;&#10;Description automatically generated">
            <a:extLst>
              <a:ext uri="{FF2B5EF4-FFF2-40B4-BE49-F238E27FC236}">
                <a16:creationId xmlns:a16="http://schemas.microsoft.com/office/drawing/2014/main" id="{83CC00A0-B238-46D3-9E36-79BEA783A7FD}"/>
              </a:ext>
            </a:extLst>
          </p:cNvPr>
          <p:cNvPicPr>
            <a:picLocks noChangeAspect="1"/>
          </p:cNvPicPr>
          <p:nvPr/>
        </p:nvPicPr>
        <p:blipFill>
          <a:blip r:embed="rId2"/>
          <a:stretch>
            <a:fillRect/>
          </a:stretch>
        </p:blipFill>
        <p:spPr>
          <a:xfrm>
            <a:off x="4346635" y="1826883"/>
            <a:ext cx="3498730" cy="4081852"/>
          </a:xfrm>
          <a:prstGeom prst="rect">
            <a:avLst/>
          </a:prstGeom>
        </p:spPr>
      </p:pic>
    </p:spTree>
    <p:extLst>
      <p:ext uri="{BB962C8B-B14F-4D97-AF65-F5344CB8AC3E}">
        <p14:creationId xmlns:p14="http://schemas.microsoft.com/office/powerpoint/2010/main" val="1865304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3380" y="2195902"/>
            <a:ext cx="6985240" cy="2466196"/>
          </a:xfrm>
        </p:spPr>
        <p:txBody>
          <a:bodyPr anchor="ctr" anchorCtr="0">
            <a:normAutofit/>
          </a:bodyPr>
          <a:lstStyle/>
          <a:p>
            <a:r>
              <a:rPr lang="en-US" sz="4800" dirty="0">
                <a:solidFill>
                  <a:schemeClr val="bg1"/>
                </a:solidFill>
              </a:rPr>
              <a:t>Service Discovery Pattern</a:t>
            </a:r>
          </a:p>
        </p:txBody>
      </p:sp>
      <p:sp>
        <p:nvSpPr>
          <p:cNvPr id="3" name="Subtitle 2"/>
          <p:cNvSpPr>
            <a:spLocks noGrp="1"/>
          </p:cNvSpPr>
          <p:nvPr>
            <p:ph type="subTitle" idx="4294967295"/>
          </p:nvPr>
        </p:nvSpPr>
        <p:spPr>
          <a:xfrm>
            <a:off x="5264570" y="5141467"/>
            <a:ext cx="1662857" cy="1137793"/>
          </a:xfrm>
        </p:spPr>
        <p:txBody>
          <a:bodyPr>
            <a:normAutofit/>
          </a:bodyPr>
          <a:lstStyle/>
          <a:p>
            <a:pPr marL="0" indent="0">
              <a:buNone/>
            </a:pPr>
            <a:r>
              <a:rPr lang="en-US" sz="2400" dirty="0">
                <a:solidFill>
                  <a:schemeClr val="bg1"/>
                </a:solidFill>
                <a:latin typeface="+mj-lt"/>
              </a:rPr>
              <a:t>Kenan </a:t>
            </a:r>
            <a:r>
              <a:rPr lang="en-US" sz="2400" dirty="0" err="1">
                <a:solidFill>
                  <a:schemeClr val="bg1"/>
                </a:solidFill>
                <a:latin typeface="+mj-lt"/>
              </a:rPr>
              <a:t>Kalfa</a:t>
            </a:r>
            <a:endParaRPr lang="en-US" sz="2400" dirty="0">
              <a:solidFill>
                <a:schemeClr val="bg1"/>
              </a:solidFill>
              <a:latin typeface="+mj-lt"/>
            </a:endParaRPr>
          </a:p>
        </p:txBody>
      </p:sp>
      <p:sp>
        <p:nvSpPr>
          <p:cNvPr id="5" name="Subtitle 2">
            <a:extLst>
              <a:ext uri="{FF2B5EF4-FFF2-40B4-BE49-F238E27FC236}">
                <a16:creationId xmlns:a16="http://schemas.microsoft.com/office/drawing/2014/main" id="{5EB4A193-243F-4828-997F-360B34906305}"/>
              </a:ext>
            </a:extLst>
          </p:cNvPr>
          <p:cNvSpPr txBox="1">
            <a:spLocks/>
          </p:cNvSpPr>
          <p:nvPr/>
        </p:nvSpPr>
        <p:spPr>
          <a:xfrm>
            <a:off x="5264570" y="5552659"/>
            <a:ext cx="166285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en-US" sz="2400" dirty="0">
              <a:solidFill>
                <a:schemeClr val="bg1"/>
              </a:solidFill>
              <a:latin typeface="+mj-lt"/>
            </a:endParaRPr>
          </a:p>
        </p:txBody>
      </p:sp>
      <p:sp>
        <p:nvSpPr>
          <p:cNvPr id="6" name="Subtitle 2">
            <a:extLst>
              <a:ext uri="{FF2B5EF4-FFF2-40B4-BE49-F238E27FC236}">
                <a16:creationId xmlns:a16="http://schemas.microsoft.com/office/drawing/2014/main" id="{B202E121-E7A5-4796-8535-4E7DC7ECA392}"/>
              </a:ext>
            </a:extLst>
          </p:cNvPr>
          <p:cNvSpPr txBox="1">
            <a:spLocks/>
          </p:cNvSpPr>
          <p:nvPr/>
        </p:nvSpPr>
        <p:spPr>
          <a:xfrm>
            <a:off x="4862864" y="5620836"/>
            <a:ext cx="246626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1400" dirty="0">
                <a:solidFill>
                  <a:schemeClr val="bg1"/>
                </a:solidFill>
                <a:latin typeface="+mj-lt"/>
              </a:rPr>
              <a:t>https://github.com/kenankalfa</a:t>
            </a:r>
          </a:p>
        </p:txBody>
      </p:sp>
    </p:spTree>
    <p:extLst>
      <p:ext uri="{BB962C8B-B14F-4D97-AF65-F5344CB8AC3E}">
        <p14:creationId xmlns:p14="http://schemas.microsoft.com/office/powerpoint/2010/main" val="339614971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230</Words>
  <Application>Microsoft Office PowerPoint</Application>
  <PresentationFormat>Widescreen</PresentationFormat>
  <Paragraphs>40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Berlin Sans FB</vt:lpstr>
      <vt:lpstr>Calibri</vt:lpstr>
      <vt:lpstr>Segoe UI</vt:lpstr>
      <vt:lpstr>Segoe UI Light</vt:lpstr>
      <vt:lpstr>WelcomeDoc</vt:lpstr>
      <vt:lpstr>Service Discovery Pattern</vt:lpstr>
      <vt:lpstr>Gündem</vt:lpstr>
      <vt:lpstr>Service Discovery Nedir ? - Wikipedia</vt:lpstr>
      <vt:lpstr>Service Discovery Nedir ? – MicroServicePatternNotes</vt:lpstr>
      <vt:lpstr>Consul Nedir ?</vt:lpstr>
      <vt:lpstr>Consul Nedir ? - Nasıl</vt:lpstr>
      <vt:lpstr>Ok, Show me the Code!</vt:lpstr>
      <vt:lpstr>Debugging</vt:lpstr>
      <vt:lpstr>Service Discovery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2020-03-03T11:21:28Z</dcterms:created>
  <dcterms:modified xsi:type="dcterms:W3CDTF">2020-03-03T14:40:07Z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b912d34d-1033-4712-8fcf-588ae2eb70a6_Enabled">
    <vt:lpwstr>True</vt:lpwstr>
  </property>
  <property fmtid="{D5CDD505-2E9C-101B-9397-08002B2CF9AE}" pid="4" name="MSIP_Label_b912d34d-1033-4712-8fcf-588ae2eb70a6_SiteId">
    <vt:lpwstr>832c1bc9-1e43-4f93-a086-708d36b0c95d</vt:lpwstr>
  </property>
  <property fmtid="{D5CDD505-2E9C-101B-9397-08002B2CF9AE}" pid="5" name="MSIP_Label_b912d34d-1033-4712-8fcf-588ae2eb70a6_Owner">
    <vt:lpwstr>KENAN.KALFA@lcwaikiki.com</vt:lpwstr>
  </property>
  <property fmtid="{D5CDD505-2E9C-101B-9397-08002B2CF9AE}" pid="6" name="MSIP_Label_b912d34d-1033-4712-8fcf-588ae2eb70a6_SetDate">
    <vt:lpwstr>2020-03-03T12:06:44.9154640Z</vt:lpwstr>
  </property>
  <property fmtid="{D5CDD505-2E9C-101B-9397-08002B2CF9AE}" pid="7" name="MSIP_Label_b912d34d-1033-4712-8fcf-588ae2eb70a6_Name">
    <vt:lpwstr>Dahili - Internal</vt:lpwstr>
  </property>
  <property fmtid="{D5CDD505-2E9C-101B-9397-08002B2CF9AE}" pid="8" name="MSIP_Label_b912d34d-1033-4712-8fcf-588ae2eb70a6_Application">
    <vt:lpwstr>Microsoft Azure Information Protection</vt:lpwstr>
  </property>
  <property fmtid="{D5CDD505-2E9C-101B-9397-08002B2CF9AE}" pid="9" name="MSIP_Label_b912d34d-1033-4712-8fcf-588ae2eb70a6_ActionId">
    <vt:lpwstr>e29ebe8b-8296-452a-962a-d5b664a311cf</vt:lpwstr>
  </property>
  <property fmtid="{D5CDD505-2E9C-101B-9397-08002B2CF9AE}" pid="10" name="MSIP_Label_b912d34d-1033-4712-8fcf-588ae2eb70a6_Extended_MSFT_Method">
    <vt:lpwstr>Manual</vt:lpwstr>
  </property>
  <property fmtid="{D5CDD505-2E9C-101B-9397-08002B2CF9AE}" pid="11" name="Sensitivity">
    <vt:lpwstr>Dahili - Internal</vt:lpwstr>
  </property>
</Properties>
</file>