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  <p:sldId id="270" r:id="rId10"/>
    <p:sldId id="272" r:id="rId11"/>
    <p:sldId id="274" r:id="rId12"/>
    <p:sldId id="276" r:id="rId13"/>
    <p:sldId id="278" r:id="rId14"/>
    <p:sldId id="282" r:id="rId15"/>
    <p:sldId id="284" r:id="rId16"/>
    <p:sldId id="289" r:id="rId17"/>
    <p:sldId id="292" r:id="rId18"/>
    <p:sldId id="294" r:id="rId19"/>
    <p:sldId id="295" r:id="rId20"/>
    <p:sldId id="296" r:id="rId21"/>
    <p:sldId id="297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84321" autoAdjust="0"/>
  </p:normalViewPr>
  <p:slideViewPr>
    <p:cSldViewPr>
      <p:cViewPr varScale="1">
        <p:scale>
          <a:sx n="98" d="100"/>
          <a:sy n="98" d="100"/>
        </p:scale>
        <p:origin x="20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A0236-035F-498F-9382-EF014D06EDF1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E99E6-0E4C-4D1D-BDA7-FBC02FB81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99E6-0E4C-4D1D-BDA7-FBC02FB81D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99E6-0E4C-4D1D-BDA7-FBC02FB81D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37E-BBDC-4C3D-9639-C4C7BEE0998B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82C9-286F-4244-8B47-0447A1192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37E-BBDC-4C3D-9639-C4C7BEE0998B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82C9-286F-4244-8B47-0447A1192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37E-BBDC-4C3D-9639-C4C7BEE0998B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82C9-286F-4244-8B47-0447A1192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37E-BBDC-4C3D-9639-C4C7BEE0998B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82C9-286F-4244-8B47-0447A1192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37E-BBDC-4C3D-9639-C4C7BEE0998B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82C9-286F-4244-8B47-0447A1192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37E-BBDC-4C3D-9639-C4C7BEE0998B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82C9-286F-4244-8B47-0447A1192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37E-BBDC-4C3D-9639-C4C7BEE0998B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82C9-286F-4244-8B47-0447A1192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2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637E-BBDC-4C3D-9639-C4C7BEE0998B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C82C9-286F-4244-8B47-0447A1192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A1%D7%99%D7%95%D7%95%D7%92_(%D7%A1%D7%98%D7%98%D7%99%D7%A1%D7%98%D7%99%D7%A7%D7%94)" TargetMode="External"/><Relationship Id="rId2" Type="http://schemas.openxmlformats.org/officeDocument/2006/relationships/hyperlink" Target="https://he.wikipedia.org/wiki/%D7%9C%D7%9E%D7%99%D7%93%D7%94_%D7%9E%D7%95%D7%A0%D7%97%D7%99%D7%A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46481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rtl="1"/>
            <a:r>
              <a:rPr lang="he-IL" altLang="en-US" dirty="0" smtClean="0"/>
              <a:t>מכונות וקטורים תומכים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(SVM)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rtl="1"/>
            <a:r>
              <a:rPr lang="he-IL" altLang="en-US" dirty="0" smtClean="0">
                <a:cs typeface="+mj-cs"/>
              </a:rPr>
              <a:t> </a:t>
            </a:r>
            <a:endParaRPr lang="en-US" dirty="0">
              <a:cs typeface="+mj-cs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0"/>
            <a:ext cx="17224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0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609601"/>
            <a:ext cx="7772400" cy="1981199"/>
          </a:xfrm>
        </p:spPr>
        <p:txBody>
          <a:bodyPr>
            <a:normAutofit/>
          </a:bodyPr>
          <a:lstStyle/>
          <a:p>
            <a:pPr rt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ru-RU" altLang="en-US" dirty="0" smtClean="0"/>
              <a:t/>
            </a:r>
            <a:br>
              <a:rPr lang="ru-RU" altLang="en-US" dirty="0" smtClean="0"/>
            </a:br>
            <a:endParaRPr lang="ru-RU" altLang="en-US" dirty="0"/>
          </a:p>
        </p:txBody>
      </p:sp>
      <p:sp>
        <p:nvSpPr>
          <p:cNvPr id="686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3048000"/>
          </a:xfrm>
        </p:spPr>
        <p:txBody>
          <a:bodyPr/>
          <a:lstStyle/>
          <a:p>
            <a:pPr rtl="1"/>
            <a:r>
              <a:rPr lang="he-IL" altLang="en-US" dirty="0" smtClean="0"/>
              <a:t>הגדרת המפריד והשול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he-IL" altLang="en-US" dirty="0" smtClean="0"/>
              <a:t>ב-</a:t>
            </a:r>
            <a:r>
              <a:rPr lang="en-US" altLang="en-US" dirty="0" smtClean="0"/>
              <a:t>n</a:t>
            </a:r>
            <a:r>
              <a:rPr lang="he-IL" altLang="en-US" dirty="0" smtClean="0"/>
              <a:t> ממדים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1485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/>
              <a:t>הגדרת המפריד והשול</a:t>
            </a:r>
            <a:endParaRPr lang="ru-RU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/>
              <a:t>מגיאומטריה אנליטית:</a:t>
            </a:r>
          </a:p>
          <a:p>
            <a:pPr algn="r" rtl="1">
              <a:buFontTx/>
              <a:buNone/>
            </a:pPr>
            <a:r>
              <a:rPr lang="he-IL" altLang="en-US"/>
              <a:t>משוואת המישור:</a:t>
            </a:r>
            <a:endParaRPr lang="en-US" altLang="en-US"/>
          </a:p>
          <a:p>
            <a:pPr algn="r" rtl="1">
              <a:buFontTx/>
              <a:buNone/>
            </a:pPr>
            <a:r>
              <a:rPr lang="en-US" altLang="en-US" sz="4400"/>
              <a:t>w · x + b = 0</a:t>
            </a:r>
            <a:endParaRPr lang="ru-RU" altLang="en-US" sz="4400"/>
          </a:p>
          <a:p>
            <a:pPr algn="r" rtl="1">
              <a:buFontTx/>
              <a:buNone/>
            </a:pPr>
            <a:endParaRPr lang="en-US" altLang="en-US"/>
          </a:p>
          <a:p>
            <a:pPr algn="r" rtl="1">
              <a:buFontTx/>
              <a:buNone/>
            </a:pPr>
            <a:r>
              <a:rPr lang="en-US" altLang="en-US"/>
              <a:t>w</a:t>
            </a:r>
            <a:r>
              <a:rPr lang="he-IL" altLang="en-US"/>
              <a:t> – וקטור הניצב</a:t>
            </a:r>
          </a:p>
          <a:p>
            <a:pPr algn="r" rtl="1">
              <a:buFontTx/>
              <a:buNone/>
            </a:pPr>
            <a:r>
              <a:rPr lang="en-US" altLang="en-US"/>
              <a:t>b</a:t>
            </a:r>
            <a:r>
              <a:rPr lang="he-IL" altLang="en-US"/>
              <a:t> – פרמטר סקלרי</a:t>
            </a:r>
          </a:p>
          <a:p>
            <a:pPr algn="r" rtl="1">
              <a:buFontTx/>
              <a:buNone/>
            </a:pPr>
            <a:r>
              <a:rPr lang="en-US" altLang="en-US"/>
              <a:t>x</a:t>
            </a:r>
            <a:r>
              <a:rPr lang="he-IL" altLang="en-US"/>
              <a:t> – המשתנה החופשי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228600" y="4267200"/>
            <a:ext cx="6278563" cy="2284413"/>
            <a:chOff x="1008" y="613"/>
            <a:chExt cx="3955" cy="1439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 rot="-23199335">
              <a:off x="1444" y="1077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rot="-23199335">
              <a:off x="1536" y="126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 rot="-23199335">
              <a:off x="1627" y="1442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 rot="-1586986">
              <a:off x="1061" y="778"/>
              <a:ext cx="19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>
                  <a:solidFill>
                    <a:schemeClr val="hlink"/>
                  </a:solidFill>
                </a:rPr>
                <a:t>“Predict Class = +1” zone</a:t>
              </a:r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 rot="-1586986">
              <a:off x="1781" y="1413"/>
              <a:ext cx="181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>
                  <a:solidFill>
                    <a:schemeClr val="folHlink"/>
                  </a:solidFill>
                </a:rPr>
                <a:t>“Predict Class = -1” zone</a:t>
              </a:r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 rot="-1777892">
              <a:off x="1008" y="153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>
                  <a:solidFill>
                    <a:schemeClr val="hlink"/>
                  </a:solidFill>
                </a:rPr>
                <a:t>wx+b=1</a:t>
              </a:r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 rot="-1777892">
              <a:off x="1105" y="170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/>
                <a:t>wx+b=0</a:t>
              </a:r>
            </a:p>
          </p:txBody>
        </p:sp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 rot="-1777892">
              <a:off x="1200" y="186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>
                  <a:solidFill>
                    <a:schemeClr val="folHlink"/>
                  </a:solidFill>
                </a:rPr>
                <a:t>wx+b=-1</a:t>
              </a:r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3257" y="642"/>
              <a:ext cx="206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3330" y="613"/>
              <a:ext cx="1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 i="1"/>
                <a:t>M =</a:t>
              </a:r>
              <a:r>
                <a:rPr lang="en-US" altLang="en-US" sz="2000"/>
                <a:t> Margin</a:t>
              </a:r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 flipH="1" flipV="1">
              <a:off x="1680" y="1296"/>
              <a:ext cx="144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H="1" flipV="1">
              <a:off x="1776" y="1392"/>
              <a:ext cx="96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488" y="1203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 b="1" i="1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/>
              <a:t>הגדרת המפריד והשול</a:t>
            </a:r>
            <a:endParaRPr lang="ru-RU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 dirty="0"/>
              <a:t>עכשיו, אם רוצים להחליט לאן </a:t>
            </a:r>
            <a:r>
              <a:rPr lang="en-US" altLang="en-US" dirty="0"/>
              <a:t>x</a:t>
            </a:r>
            <a:r>
              <a:rPr lang="he-IL" altLang="en-US" dirty="0"/>
              <a:t> שייך:</a:t>
            </a:r>
          </a:p>
          <a:p>
            <a:pPr algn="r" rtl="1">
              <a:buFontTx/>
              <a:buNone/>
            </a:pPr>
            <a:r>
              <a:rPr lang="he-IL" altLang="en-US" dirty="0"/>
              <a:t>אם </a:t>
            </a:r>
            <a:r>
              <a:rPr lang="en-US" altLang="en-US" dirty="0">
                <a:solidFill>
                  <a:schemeClr val="hlink"/>
                </a:solidFill>
              </a:rPr>
              <a:t>w · x + b </a:t>
            </a:r>
            <a:r>
              <a:rPr lang="en-US" altLang="en-US" dirty="0">
                <a:solidFill>
                  <a:schemeClr val="hlink"/>
                </a:solidFill>
                <a:sym typeface="Symbol" pitchFamily="18" charset="2"/>
              </a:rPr>
              <a:t></a:t>
            </a:r>
            <a:r>
              <a:rPr lang="en-US" altLang="en-US" i="1" dirty="0">
                <a:solidFill>
                  <a:schemeClr val="hlink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he-IL" altLang="en-US" dirty="0">
                <a:solidFill>
                  <a:schemeClr val="hlink"/>
                </a:solidFill>
              </a:rPr>
              <a:t> </a:t>
            </a:r>
            <a:r>
              <a:rPr lang="he-IL" altLang="en-US" dirty="0"/>
              <a:t>, אז </a:t>
            </a:r>
            <a:r>
              <a:rPr lang="en-US" altLang="en-US" dirty="0"/>
              <a:t>x</a:t>
            </a:r>
            <a:r>
              <a:rPr lang="he-IL" altLang="en-US" dirty="0"/>
              <a:t> הינו מסוג </a:t>
            </a:r>
            <a:r>
              <a:rPr lang="en-US" altLang="en-US" dirty="0"/>
              <a:t>+1</a:t>
            </a:r>
            <a:endParaRPr lang="he-IL" altLang="en-US" dirty="0"/>
          </a:p>
          <a:p>
            <a:pPr algn="r" rtl="1">
              <a:buFontTx/>
              <a:buNone/>
            </a:pPr>
            <a:r>
              <a:rPr lang="he-IL" altLang="en-US" dirty="0"/>
              <a:t>אם </a:t>
            </a:r>
            <a:r>
              <a:rPr lang="en-US" altLang="en-US" dirty="0">
                <a:solidFill>
                  <a:schemeClr val="folHlink"/>
                </a:solidFill>
              </a:rPr>
              <a:t>w · x + b </a:t>
            </a:r>
            <a:r>
              <a:rPr lang="en-US" altLang="en-US" dirty="0">
                <a:solidFill>
                  <a:schemeClr val="folHlink"/>
                </a:solidFill>
                <a:sym typeface="Symbol" pitchFamily="18" charset="2"/>
              </a:rPr>
              <a:t></a:t>
            </a:r>
            <a:r>
              <a:rPr lang="en-US" altLang="en-US" dirty="0">
                <a:solidFill>
                  <a:schemeClr val="folHlink"/>
                </a:solidFill>
              </a:rPr>
              <a:t> -1</a:t>
            </a:r>
            <a:r>
              <a:rPr lang="he-IL" altLang="en-US" dirty="0"/>
              <a:t> , אז </a:t>
            </a:r>
            <a:r>
              <a:rPr lang="en-US" altLang="en-US" dirty="0"/>
              <a:t>x</a:t>
            </a:r>
            <a:r>
              <a:rPr lang="he-IL" altLang="en-US" dirty="0"/>
              <a:t> הינו מסוג </a:t>
            </a:r>
            <a:r>
              <a:rPr lang="en-US" altLang="en-US" dirty="0"/>
              <a:t>-1</a:t>
            </a:r>
            <a:r>
              <a:rPr lang="he-IL" altLang="en-US" dirty="0"/>
              <a:t> </a:t>
            </a:r>
          </a:p>
          <a:p>
            <a:pPr algn="r" rtl="1">
              <a:buFontTx/>
              <a:buNone/>
            </a:pPr>
            <a:r>
              <a:rPr lang="he-IL" altLang="en-US" dirty="0"/>
              <a:t>אם </a:t>
            </a:r>
            <a:r>
              <a:rPr lang="en-US" altLang="en-US" dirty="0"/>
              <a:t>x</a:t>
            </a:r>
            <a:r>
              <a:rPr lang="he-IL" altLang="en-US" dirty="0"/>
              <a:t> נופל בתוך השול, אנו לא יכולים להחליט ולכן נקווה לטוב</a:t>
            </a:r>
            <a:endParaRPr lang="ru-RU" altLang="en-US" dirty="0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28600" y="4267200"/>
            <a:ext cx="6278563" cy="2284413"/>
            <a:chOff x="1008" y="613"/>
            <a:chExt cx="3955" cy="1439"/>
          </a:xfrm>
        </p:grpSpPr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rot="-23199335">
              <a:off x="1444" y="1077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 rot="-23199335">
              <a:off x="1536" y="126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 rot="-23199335">
              <a:off x="1627" y="1442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 rot="-1586986">
              <a:off x="1061" y="778"/>
              <a:ext cx="19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>
                  <a:solidFill>
                    <a:schemeClr val="hlink"/>
                  </a:solidFill>
                </a:rPr>
                <a:t>“Predict Class = +1” zone</a:t>
              </a:r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 rot="-1586986">
              <a:off x="1781" y="1413"/>
              <a:ext cx="181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>
                  <a:solidFill>
                    <a:schemeClr val="folHlink"/>
                  </a:solidFill>
                </a:rPr>
                <a:t>“Predict Class = -1” zone</a:t>
              </a:r>
            </a:p>
          </p:txBody>
        </p:sp>
        <p:sp>
          <p:nvSpPr>
            <p:cNvPr id="62474" name="Text Box 10"/>
            <p:cNvSpPr txBox="1">
              <a:spLocks noChangeArrowheads="1"/>
            </p:cNvSpPr>
            <p:nvPr/>
          </p:nvSpPr>
          <p:spPr bwMode="auto">
            <a:xfrm rot="-1777892">
              <a:off x="1008" y="153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>
                  <a:solidFill>
                    <a:schemeClr val="hlink"/>
                  </a:solidFill>
                </a:rPr>
                <a:t>wx+b=1</a:t>
              </a:r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 rot="-1777892">
              <a:off x="1105" y="170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/>
                <a:t>wx+b=0</a:t>
              </a: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 rot="-1777892">
              <a:off x="1200" y="186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>
                  <a:solidFill>
                    <a:schemeClr val="folHlink"/>
                  </a:solidFill>
                </a:rPr>
                <a:t>wx+b=-1</a:t>
              </a: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3257" y="642"/>
              <a:ext cx="206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3330" y="613"/>
              <a:ext cx="1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 i="1"/>
                <a:t>M =</a:t>
              </a:r>
              <a:r>
                <a:rPr lang="en-US" altLang="en-US" sz="2000"/>
                <a:t> Margin</a:t>
              </a:r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 flipH="1" flipV="1">
              <a:off x="1680" y="1296"/>
              <a:ext cx="144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H="1" flipV="1">
              <a:off x="1776" y="1392"/>
              <a:ext cx="96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1488" y="1203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 b="1" i="1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 dirty="0"/>
              <a:t>הגדרת המפריד והשול</a:t>
            </a:r>
            <a:endParaRPr lang="ru-RU" alt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algn="r" rtl="1">
              <a:buFontTx/>
              <a:buNone/>
            </a:pPr>
            <a:r>
              <a:rPr lang="he-IL" altLang="en-US" dirty="0" smtClean="0"/>
              <a:t>נגדיר:</a:t>
            </a:r>
          </a:p>
          <a:p>
            <a:pPr algn="r" rtl="1">
              <a:buFontTx/>
              <a:buNone/>
            </a:pPr>
            <a:endParaRPr lang="he-IL" altLang="en-US" dirty="0" smtClean="0"/>
          </a:p>
          <a:p>
            <a:pPr algn="r" rtl="1">
              <a:buFontTx/>
              <a:buNone/>
            </a:pPr>
            <a:endParaRPr lang="he-IL" altLang="en-US" dirty="0" smtClean="0"/>
          </a:p>
          <a:p>
            <a:pPr algn="r" rtl="1">
              <a:buFontTx/>
              <a:buNone/>
            </a:pPr>
            <a:r>
              <a:rPr lang="he-IL" altLang="en-US" sz="2800" dirty="0" smtClean="0"/>
              <a:t>זאת אומרת, אנו צריכים למצוא את </a:t>
            </a:r>
            <a:r>
              <a:rPr lang="en-US" altLang="en-US" sz="2800" dirty="0" smtClean="0"/>
              <a:t>w</a:t>
            </a:r>
            <a:r>
              <a:rPr lang="he-IL" altLang="en-US" sz="2800" dirty="0" smtClean="0"/>
              <a:t> ו-</a:t>
            </a:r>
            <a:r>
              <a:rPr lang="en-US" altLang="en-US" sz="2800" dirty="0" smtClean="0"/>
              <a:t>b</a:t>
            </a:r>
            <a:r>
              <a:rPr lang="he-IL" altLang="en-US" sz="2800" dirty="0" smtClean="0"/>
              <a:t> כאלה ש-</a:t>
            </a:r>
          </a:p>
          <a:p>
            <a:pPr algn="r" rtl="1"/>
            <a:r>
              <a:rPr lang="he-IL" altLang="en-US" sz="2800" dirty="0" smtClean="0"/>
              <a:t>  רוחב השול הינו מקסימלי</a:t>
            </a:r>
          </a:p>
          <a:p>
            <a:pPr algn="r" rtl="1"/>
            <a:r>
              <a:rPr lang="he-IL" altLang="en-US" sz="2800" dirty="0" smtClean="0"/>
              <a:t>  כל וקטורי הלמידה נופלים במקומות הנכונים</a:t>
            </a:r>
          </a:p>
          <a:p>
            <a:pPr marL="0" indent="0" algn="r" rtl="1">
              <a:buNone/>
            </a:pPr>
            <a:endParaRPr lang="he-IL" altLang="en-US" sz="2800" dirty="0"/>
          </a:p>
          <a:p>
            <a:pPr marL="0" indent="0" algn="r" rtl="1">
              <a:buNone/>
            </a:pPr>
            <a:endParaRPr lang="he-IL" altLang="en-US" sz="2800" dirty="0" smtClean="0"/>
          </a:p>
          <a:p>
            <a:pPr algn="r" rtl="1">
              <a:buFontTx/>
              <a:buNone/>
            </a:pPr>
            <a:endParaRPr lang="he-IL" altLang="en-US" dirty="0"/>
          </a:p>
        </p:txBody>
      </p:sp>
      <p:grpSp>
        <p:nvGrpSpPr>
          <p:cNvPr id="64534" name="Group 22"/>
          <p:cNvGrpSpPr>
            <a:grpSpLocks/>
          </p:cNvGrpSpPr>
          <p:nvPr/>
        </p:nvGrpSpPr>
        <p:grpSpPr bwMode="auto">
          <a:xfrm>
            <a:off x="5105400" y="990600"/>
            <a:ext cx="2819400" cy="1752600"/>
            <a:chOff x="1829" y="1124"/>
            <a:chExt cx="1824" cy="1488"/>
          </a:xfrm>
        </p:grpSpPr>
        <p:sp>
          <p:nvSpPr>
            <p:cNvPr id="64533" name="AutoShape 21"/>
            <p:cNvSpPr>
              <a:spLocks noChangeArrowheads="1"/>
            </p:cNvSpPr>
            <p:nvPr/>
          </p:nvSpPr>
          <p:spPr bwMode="auto">
            <a:xfrm>
              <a:off x="1829" y="1124"/>
              <a:ext cx="1824" cy="1488"/>
            </a:xfrm>
            <a:prstGeom prst="irregularSeal1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45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777767"/>
                </p:ext>
              </p:extLst>
            </p:nvPr>
          </p:nvGraphicFramePr>
          <p:xfrm>
            <a:off x="2288" y="1508"/>
            <a:ext cx="90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4" imgW="558558" imgH="444307" progId="Equation.3">
                    <p:embed/>
                  </p:oleObj>
                </mc:Choice>
                <mc:Fallback>
                  <p:oleObj name="Equation" r:id="rId4" imgW="558558" imgH="444307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1508"/>
                          <a:ext cx="906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מלבן 1"/>
          <p:cNvSpPr/>
          <p:nvPr/>
        </p:nvSpPr>
        <p:spPr>
          <a:xfrm rot="10800000" flipV="1">
            <a:off x="1496226" y="4009935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Tx/>
              <a:buNone/>
            </a:pPr>
            <a:r>
              <a:rPr lang="he-IL" altLang="en-US" sz="2400" dirty="0" smtClean="0"/>
              <a:t>  </a:t>
            </a:r>
            <a:endParaRPr lang="he-IL" altLang="en-US" sz="2400" dirty="0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8601" y="4709851"/>
            <a:ext cx="6248400" cy="1767148"/>
            <a:chOff x="1008" y="613"/>
            <a:chExt cx="3955" cy="1439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 rot="-23199335">
              <a:off x="1444" y="1077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rot="-23199335">
              <a:off x="1536" y="126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rot="-23199335">
              <a:off x="1627" y="1442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 rot="-1586986">
              <a:off x="1061" y="778"/>
              <a:ext cx="19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 dirty="0">
                  <a:solidFill>
                    <a:schemeClr val="hlink"/>
                  </a:solidFill>
                </a:rPr>
                <a:t>“Predict Class = +1” zone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 rot="-1586986">
              <a:off x="1781" y="1413"/>
              <a:ext cx="181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 dirty="0">
                  <a:solidFill>
                    <a:schemeClr val="folHlink"/>
                  </a:solidFill>
                </a:rPr>
                <a:t>“Predict Class = -1” zone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 rot="-1777892">
              <a:off x="1008" y="153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>
                  <a:solidFill>
                    <a:schemeClr val="hlink"/>
                  </a:solidFill>
                </a:rPr>
                <a:t>wx+b=1</a:t>
              </a: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 rot="-1777892">
              <a:off x="1105" y="170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/>
                <a:t>wx+b=0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 rot="-1777892">
              <a:off x="1200" y="186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1400">
                  <a:solidFill>
                    <a:schemeClr val="folHlink"/>
                  </a:solidFill>
                </a:rPr>
                <a:t>wx+b=-1</a:t>
              </a: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3257" y="642"/>
              <a:ext cx="206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330" y="613"/>
              <a:ext cx="1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 i="1"/>
                <a:t>M =</a:t>
              </a:r>
              <a:r>
                <a:rPr lang="en-US" altLang="en-US" sz="2000"/>
                <a:t> Margin</a:t>
              </a: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H="1" flipV="1">
              <a:off x="1680" y="1296"/>
              <a:ext cx="144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1776" y="1392"/>
              <a:ext cx="96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488" y="1203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000" b="1" i="1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6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 dirty="0"/>
              <a:t>הפרדה לא לינארית</a:t>
            </a:r>
            <a:endParaRPr lang="ru-RU" alt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19200"/>
            <a:ext cx="8229600" cy="4906963"/>
          </a:xfrm>
        </p:spPr>
        <p:txBody>
          <a:bodyPr/>
          <a:lstStyle/>
          <a:p>
            <a:pPr algn="r" rtl="1">
              <a:buNone/>
            </a:pPr>
            <a:r>
              <a:rPr lang="he-IL" altLang="en-US" dirty="0"/>
              <a:t>מקרה פשוט של מימד </a:t>
            </a:r>
            <a:r>
              <a:rPr lang="he-IL" altLang="en-US" dirty="0" smtClean="0"/>
              <a:t>אחד</a:t>
            </a:r>
            <a:endParaRPr lang="en-US" altLang="en-US" dirty="0" smtClean="0"/>
          </a:p>
          <a:p>
            <a:pPr algn="r" rtl="1">
              <a:buFontTx/>
              <a:buNone/>
            </a:pPr>
            <a:endParaRPr lang="en-US" altLang="en-US" dirty="0"/>
          </a:p>
          <a:p>
            <a:pPr algn="r" rtl="1">
              <a:buFontTx/>
              <a:buNone/>
            </a:pPr>
            <a:endParaRPr lang="en-US" altLang="en-US" dirty="0" smtClean="0"/>
          </a:p>
          <a:p>
            <a:pPr algn="r" rtl="1">
              <a:buFontTx/>
              <a:buNone/>
            </a:pPr>
            <a:endParaRPr lang="en-US" altLang="en-US" dirty="0"/>
          </a:p>
          <a:p>
            <a:pPr algn="r" rtl="1">
              <a:buFontTx/>
              <a:buNone/>
            </a:pPr>
            <a:r>
              <a:rPr lang="he-IL" altLang="en-US" dirty="0" smtClean="0"/>
              <a:t>ההפרדה </a:t>
            </a:r>
            <a:r>
              <a:rPr lang="he-IL" altLang="en-US" dirty="0"/>
              <a:t>היא מאוד קלה במקרה </a:t>
            </a:r>
            <a:r>
              <a:rPr lang="he-IL" altLang="en-US" dirty="0" smtClean="0"/>
              <a:t>כזה</a:t>
            </a:r>
            <a:endParaRPr lang="ru-RU" altLang="en-US" dirty="0"/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381000" y="5791200"/>
            <a:ext cx="4267200" cy="238125"/>
            <a:chOff x="864" y="2965"/>
            <a:chExt cx="2688" cy="150"/>
          </a:xfrm>
        </p:grpSpPr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 flipV="1">
              <a:off x="864" y="3115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310" name="Oval 6"/>
            <p:cNvSpPr>
              <a:spLocks noChangeAspect="1" noChangeArrowheads="1"/>
            </p:cNvSpPr>
            <p:nvPr/>
          </p:nvSpPr>
          <p:spPr bwMode="auto">
            <a:xfrm>
              <a:off x="2376" y="2965"/>
              <a:ext cx="44" cy="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Oval 7"/>
            <p:cNvSpPr>
              <a:spLocks noChangeAspect="1" noChangeArrowheads="1"/>
            </p:cNvSpPr>
            <p:nvPr/>
          </p:nvSpPr>
          <p:spPr bwMode="auto">
            <a:xfrm>
              <a:off x="1088" y="2965"/>
              <a:ext cx="44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Oval 8"/>
            <p:cNvSpPr>
              <a:spLocks noChangeAspect="1" noChangeArrowheads="1"/>
            </p:cNvSpPr>
            <p:nvPr/>
          </p:nvSpPr>
          <p:spPr bwMode="auto">
            <a:xfrm>
              <a:off x="3160" y="2965"/>
              <a:ext cx="44" cy="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3" name="Oval 9"/>
            <p:cNvSpPr>
              <a:spLocks noChangeAspect="1" noChangeArrowheads="1"/>
            </p:cNvSpPr>
            <p:nvPr/>
          </p:nvSpPr>
          <p:spPr bwMode="auto">
            <a:xfrm rot="-1118274">
              <a:off x="3440" y="2965"/>
              <a:ext cx="44" cy="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4" name="Oval 10"/>
            <p:cNvSpPr>
              <a:spLocks noChangeAspect="1" noChangeArrowheads="1"/>
            </p:cNvSpPr>
            <p:nvPr/>
          </p:nvSpPr>
          <p:spPr bwMode="auto">
            <a:xfrm rot="5895381">
              <a:off x="1366" y="2967"/>
              <a:ext cx="47" cy="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5" name="Oval 11"/>
            <p:cNvSpPr>
              <a:spLocks noChangeAspect="1" noChangeArrowheads="1"/>
            </p:cNvSpPr>
            <p:nvPr/>
          </p:nvSpPr>
          <p:spPr bwMode="auto">
            <a:xfrm rot="4777107">
              <a:off x="2596" y="2969"/>
              <a:ext cx="47" cy="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6" name="Oval 12"/>
            <p:cNvSpPr>
              <a:spLocks noChangeAspect="1" noChangeArrowheads="1"/>
            </p:cNvSpPr>
            <p:nvPr/>
          </p:nvSpPr>
          <p:spPr bwMode="auto">
            <a:xfrm rot="4777107">
              <a:off x="3044" y="2969"/>
              <a:ext cx="47" cy="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7" name="Oval 13"/>
            <p:cNvSpPr>
              <a:spLocks noChangeAspect="1" noChangeArrowheads="1"/>
            </p:cNvSpPr>
            <p:nvPr/>
          </p:nvSpPr>
          <p:spPr bwMode="auto">
            <a:xfrm rot="4777107">
              <a:off x="1639" y="2974"/>
              <a:ext cx="58" cy="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8" name="Oval 14"/>
            <p:cNvSpPr>
              <a:spLocks noChangeAspect="1" noChangeArrowheads="1"/>
            </p:cNvSpPr>
            <p:nvPr/>
          </p:nvSpPr>
          <p:spPr bwMode="auto">
            <a:xfrm rot="4777107">
              <a:off x="2709" y="2968"/>
              <a:ext cx="50" cy="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9" name="Oval 15"/>
            <p:cNvSpPr>
              <a:spLocks noChangeAspect="1" noChangeArrowheads="1"/>
            </p:cNvSpPr>
            <p:nvPr/>
          </p:nvSpPr>
          <p:spPr bwMode="auto">
            <a:xfrm>
              <a:off x="1816" y="2965"/>
              <a:ext cx="44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0" name="Line 16"/>
          <p:cNvSpPr>
            <a:spLocks noChangeShapeType="1"/>
          </p:cNvSpPr>
          <p:nvPr/>
        </p:nvSpPr>
        <p:spPr bwMode="auto">
          <a:xfrm flipH="1" flipV="1">
            <a:off x="2368550" y="4800600"/>
            <a:ext cx="0" cy="1739900"/>
          </a:xfrm>
          <a:prstGeom prst="line">
            <a:avLst/>
          </a:prstGeom>
          <a:noFill/>
          <a:ln w="80327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V="1">
            <a:off x="2368550" y="4800599"/>
            <a:ext cx="0" cy="173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81000" y="2466651"/>
            <a:ext cx="3962400" cy="276550"/>
            <a:chOff x="864" y="2965"/>
            <a:chExt cx="2688" cy="150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864" y="3115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7"/>
            <p:cNvSpPr>
              <a:spLocks noChangeAspect="1" noChangeArrowheads="1"/>
            </p:cNvSpPr>
            <p:nvPr/>
          </p:nvSpPr>
          <p:spPr bwMode="auto">
            <a:xfrm>
              <a:off x="2376" y="2965"/>
              <a:ext cx="44" cy="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spect="1" noChangeArrowheads="1"/>
            </p:cNvSpPr>
            <p:nvPr/>
          </p:nvSpPr>
          <p:spPr bwMode="auto">
            <a:xfrm>
              <a:off x="1088" y="2965"/>
              <a:ext cx="44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9"/>
            <p:cNvSpPr>
              <a:spLocks noChangeAspect="1" noChangeArrowheads="1"/>
            </p:cNvSpPr>
            <p:nvPr/>
          </p:nvSpPr>
          <p:spPr bwMode="auto">
            <a:xfrm>
              <a:off x="3160" y="2965"/>
              <a:ext cx="44" cy="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"/>
            <p:cNvSpPr>
              <a:spLocks noChangeAspect="1" noChangeArrowheads="1"/>
            </p:cNvSpPr>
            <p:nvPr/>
          </p:nvSpPr>
          <p:spPr bwMode="auto">
            <a:xfrm rot="-1118274">
              <a:off x="3440" y="2965"/>
              <a:ext cx="44" cy="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1"/>
            <p:cNvSpPr>
              <a:spLocks noChangeAspect="1" noChangeArrowheads="1"/>
            </p:cNvSpPr>
            <p:nvPr/>
          </p:nvSpPr>
          <p:spPr bwMode="auto">
            <a:xfrm rot="5895381">
              <a:off x="1366" y="2967"/>
              <a:ext cx="47" cy="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2"/>
            <p:cNvSpPr>
              <a:spLocks noChangeAspect="1" noChangeArrowheads="1"/>
            </p:cNvSpPr>
            <p:nvPr/>
          </p:nvSpPr>
          <p:spPr bwMode="auto">
            <a:xfrm rot="4777107">
              <a:off x="2596" y="2969"/>
              <a:ext cx="47" cy="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3"/>
            <p:cNvSpPr>
              <a:spLocks noChangeAspect="1" noChangeArrowheads="1"/>
            </p:cNvSpPr>
            <p:nvPr/>
          </p:nvSpPr>
          <p:spPr bwMode="auto">
            <a:xfrm rot="4777107">
              <a:off x="3044" y="2969"/>
              <a:ext cx="47" cy="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4"/>
            <p:cNvSpPr>
              <a:spLocks noChangeAspect="1" noChangeArrowheads="1"/>
            </p:cNvSpPr>
            <p:nvPr/>
          </p:nvSpPr>
          <p:spPr bwMode="auto">
            <a:xfrm rot="4777107">
              <a:off x="1639" y="2974"/>
              <a:ext cx="58" cy="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5"/>
            <p:cNvSpPr>
              <a:spLocks noChangeAspect="1" noChangeArrowheads="1"/>
            </p:cNvSpPr>
            <p:nvPr/>
          </p:nvSpPr>
          <p:spPr bwMode="auto">
            <a:xfrm rot="4777107">
              <a:off x="2709" y="2968"/>
              <a:ext cx="50" cy="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6"/>
            <p:cNvSpPr>
              <a:spLocks noChangeAspect="1" noChangeArrowheads="1"/>
            </p:cNvSpPr>
            <p:nvPr/>
          </p:nvSpPr>
          <p:spPr bwMode="auto">
            <a:xfrm>
              <a:off x="1816" y="2965"/>
              <a:ext cx="44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/>
              <a:t>הפרדה לא לינארית</a:t>
            </a:r>
            <a:endParaRPr lang="ru-RU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Tx/>
              <a:buNone/>
            </a:pPr>
            <a:r>
              <a:rPr lang="he-IL" altLang="en-US" dirty="0"/>
              <a:t>אבל נתונים כאלה אי אפשר להפריד </a:t>
            </a:r>
            <a:r>
              <a:rPr lang="he-IL" altLang="en-US" dirty="0" smtClean="0"/>
              <a:t>לינארית</a:t>
            </a:r>
            <a:endParaRPr lang="he-IL" altLang="en-US" dirty="0"/>
          </a:p>
          <a:p>
            <a:pPr algn="r" rtl="1">
              <a:buFontTx/>
              <a:buNone/>
            </a:pPr>
            <a:r>
              <a:rPr lang="he-IL" altLang="en-US" dirty="0"/>
              <a:t>אז מה, </a:t>
            </a:r>
            <a:r>
              <a:rPr lang="en-US" altLang="en-US" dirty="0"/>
              <a:t>SVM</a:t>
            </a:r>
            <a:r>
              <a:rPr lang="he-IL" altLang="en-US" dirty="0"/>
              <a:t> לא טוב לשום דבר לא לינארי</a:t>
            </a:r>
            <a:r>
              <a:rPr lang="he-IL" altLang="en-US" dirty="0" smtClean="0"/>
              <a:t>?</a:t>
            </a:r>
            <a:endParaRPr lang="en-US" altLang="en-US" dirty="0" smtClean="0"/>
          </a:p>
          <a:p>
            <a:pPr algn="r" rtl="1">
              <a:buFontTx/>
              <a:buNone/>
            </a:pPr>
            <a:endParaRPr lang="en-US" altLang="en-US" dirty="0" smtClean="0"/>
          </a:p>
          <a:p>
            <a:pPr algn="r" rtl="1">
              <a:buFontTx/>
              <a:buNone/>
            </a:pPr>
            <a:endParaRPr lang="en-US" altLang="en-US" dirty="0" smtClean="0"/>
          </a:p>
          <a:p>
            <a:pPr algn="r" rtl="1">
              <a:buFontTx/>
              <a:buNone/>
            </a:pPr>
            <a:r>
              <a:rPr lang="he-IL" altLang="en-US" dirty="0"/>
              <a:t>נמפה את הנתונים החד-</a:t>
            </a:r>
            <a:r>
              <a:rPr lang="he-IL" altLang="en-US" dirty="0" err="1"/>
              <a:t>מימדיים</a:t>
            </a:r>
            <a:r>
              <a:rPr lang="he-IL" altLang="en-US" dirty="0"/>
              <a:t> לדו-</a:t>
            </a:r>
            <a:r>
              <a:rPr lang="he-IL" altLang="en-US" dirty="0" err="1"/>
              <a:t>מימדי</a:t>
            </a:r>
            <a:endParaRPr lang="he-IL" altLang="en-US" dirty="0"/>
          </a:p>
          <a:p>
            <a:pPr algn="r" rtl="1">
              <a:buFontTx/>
              <a:buNone/>
            </a:pPr>
            <a:r>
              <a:rPr lang="he-IL" altLang="en-US" dirty="0"/>
              <a:t>ע"י הפונקציה </a:t>
            </a:r>
            <a:r>
              <a:rPr lang="en-US" altLang="en-US" dirty="0"/>
              <a:t>F</a:t>
            </a:r>
            <a:r>
              <a:rPr lang="he-IL" altLang="en-US" dirty="0" smtClean="0"/>
              <a:t>:</a:t>
            </a:r>
            <a:r>
              <a:rPr lang="en-US" altLang="en-US" dirty="0" smtClean="0"/>
              <a:t> </a:t>
            </a:r>
          </a:p>
          <a:p>
            <a:pPr rtl="1"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                                                           </a:t>
            </a:r>
          </a:p>
          <a:p>
            <a:pPr algn="r" rtl="1">
              <a:buFontTx/>
              <a:buNone/>
            </a:pPr>
            <a:endParaRPr lang="ru-RU" altLang="en-US" dirty="0"/>
          </a:p>
          <a:p>
            <a:pPr algn="r" rtl="1">
              <a:buFontTx/>
              <a:buNone/>
            </a:pPr>
            <a:endParaRPr lang="en-US" altLang="en-US" dirty="0" smtClean="0"/>
          </a:p>
          <a:p>
            <a:pPr algn="r" rtl="1">
              <a:buFontTx/>
              <a:buNone/>
            </a:pPr>
            <a:endParaRPr lang="en-US" altLang="en-US" dirty="0"/>
          </a:p>
          <a:p>
            <a:pPr algn="r" rtl="1">
              <a:buFontTx/>
              <a:buNone/>
            </a:pPr>
            <a:endParaRPr lang="ru-RU" altLang="en-US" dirty="0"/>
          </a:p>
        </p:txBody>
      </p: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381000" y="2895600"/>
            <a:ext cx="4124325" cy="381000"/>
            <a:chOff x="864" y="2965"/>
            <a:chExt cx="2688" cy="150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864" y="3115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376" y="2965"/>
              <a:ext cx="44" cy="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1088" y="2965"/>
              <a:ext cx="44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3160" y="2965"/>
              <a:ext cx="44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 rot="-1118274">
              <a:off x="3440" y="2965"/>
              <a:ext cx="44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 rot="5895381">
              <a:off x="1366" y="2967"/>
              <a:ext cx="47" cy="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 rot="4777107">
              <a:off x="2596" y="2969"/>
              <a:ext cx="47" cy="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 rot="4777107">
              <a:off x="3044" y="2969"/>
              <a:ext cx="47" cy="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 rot="4777107">
              <a:off x="1639" y="2974"/>
              <a:ext cx="58" cy="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 rot="4777107">
              <a:off x="2709" y="2968"/>
              <a:ext cx="50" cy="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1816" y="2965"/>
              <a:ext cx="44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57705"/>
              </p:ext>
            </p:extLst>
          </p:nvPr>
        </p:nvGraphicFramePr>
        <p:xfrm>
          <a:off x="2588617" y="4876800"/>
          <a:ext cx="26304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3" imgW="1028254" imgH="241195" progId="Equation.3">
                  <p:embed/>
                </p:oleObj>
              </mc:Choice>
              <mc:Fallback>
                <p:oleObj name="Equation" r:id="rId3" imgW="1028254" imgH="241195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617" y="4876800"/>
                        <a:ext cx="26304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8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 dirty="0"/>
              <a:t>הפרדה לא לינארית</a:t>
            </a:r>
            <a:endParaRPr lang="ru-RU" alt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/>
              <a:t>עכשיו ההפרדה היא שוב קלה מאוד:</a:t>
            </a:r>
            <a:endParaRPr lang="ru-RU" altLang="en-US"/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 flipV="1">
            <a:off x="1219200" y="4468813"/>
            <a:ext cx="3505200" cy="2030412"/>
          </a:xfrm>
          <a:prstGeom prst="line">
            <a:avLst/>
          </a:prstGeom>
          <a:noFill/>
          <a:ln w="1524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 flipV="1">
            <a:off x="1219200" y="4468813"/>
            <a:ext cx="3505200" cy="203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1714500" y="2089150"/>
            <a:ext cx="14288" cy="41671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V="1">
            <a:off x="381000" y="6019800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1" name="Oval 9"/>
          <p:cNvSpPr>
            <a:spLocks noChangeAspect="1" noChangeArrowheads="1"/>
          </p:cNvSpPr>
          <p:nvPr/>
        </p:nvSpPr>
        <p:spPr bwMode="auto">
          <a:xfrm>
            <a:off x="2778125" y="5686425"/>
            <a:ext cx="69850" cy="44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Oval 10"/>
          <p:cNvSpPr>
            <a:spLocks noChangeAspect="1" noChangeArrowheads="1"/>
          </p:cNvSpPr>
          <p:nvPr/>
        </p:nvSpPr>
        <p:spPr bwMode="auto">
          <a:xfrm>
            <a:off x="736600" y="5767388"/>
            <a:ext cx="69850" cy="42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Oval 11"/>
          <p:cNvSpPr>
            <a:spLocks noChangeAspect="1" noChangeArrowheads="1"/>
          </p:cNvSpPr>
          <p:nvPr/>
        </p:nvSpPr>
        <p:spPr bwMode="auto">
          <a:xfrm>
            <a:off x="4021138" y="4348163"/>
            <a:ext cx="69850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Oval 12"/>
          <p:cNvSpPr>
            <a:spLocks noChangeAspect="1" noChangeArrowheads="1"/>
          </p:cNvSpPr>
          <p:nvPr/>
        </p:nvSpPr>
        <p:spPr bwMode="auto">
          <a:xfrm rot="-1118274">
            <a:off x="4349444" y="2981796"/>
            <a:ext cx="69850" cy="44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Oval 13"/>
          <p:cNvSpPr>
            <a:spLocks noChangeAspect="1" noChangeArrowheads="1"/>
          </p:cNvSpPr>
          <p:nvPr/>
        </p:nvSpPr>
        <p:spPr bwMode="auto">
          <a:xfrm rot="5895381">
            <a:off x="1193800" y="5899150"/>
            <a:ext cx="44450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Oval 14"/>
          <p:cNvSpPr>
            <a:spLocks noChangeAspect="1" noChangeArrowheads="1"/>
          </p:cNvSpPr>
          <p:nvPr/>
        </p:nvSpPr>
        <p:spPr bwMode="auto">
          <a:xfrm rot="4777107">
            <a:off x="3146425" y="5475288"/>
            <a:ext cx="44450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Oval 15"/>
          <p:cNvSpPr>
            <a:spLocks noChangeAspect="1" noChangeArrowheads="1"/>
          </p:cNvSpPr>
          <p:nvPr/>
        </p:nvSpPr>
        <p:spPr bwMode="auto">
          <a:xfrm rot="4777107">
            <a:off x="3852863" y="4814888"/>
            <a:ext cx="44450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Oval 16"/>
          <p:cNvSpPr>
            <a:spLocks noChangeAspect="1" noChangeArrowheads="1"/>
          </p:cNvSpPr>
          <p:nvPr/>
        </p:nvSpPr>
        <p:spPr bwMode="auto">
          <a:xfrm rot="4777107">
            <a:off x="1631950" y="5938838"/>
            <a:ext cx="539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Oval 17"/>
          <p:cNvSpPr>
            <a:spLocks noChangeAspect="1" noChangeArrowheads="1"/>
          </p:cNvSpPr>
          <p:nvPr/>
        </p:nvSpPr>
        <p:spPr bwMode="auto">
          <a:xfrm rot="4777107">
            <a:off x="3322637" y="5351463"/>
            <a:ext cx="4762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0" name="Oval 18"/>
          <p:cNvSpPr>
            <a:spLocks noChangeAspect="1" noChangeArrowheads="1"/>
          </p:cNvSpPr>
          <p:nvPr/>
        </p:nvSpPr>
        <p:spPr bwMode="auto">
          <a:xfrm>
            <a:off x="1895475" y="5932488"/>
            <a:ext cx="69850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/>
            <a:r>
              <a:rPr lang="he-IL" altLang="en-US" sz="4400" dirty="0">
                <a:solidFill>
                  <a:prstClr val="black"/>
                </a:solidFill>
                <a:latin typeface="Calibri"/>
                <a:ea typeface="+mj-ea"/>
                <a:cs typeface="Times New Roman"/>
              </a:rPr>
              <a:t>הפרדה לא לינארית</a:t>
            </a:r>
            <a:endParaRPr lang="en-US" altLang="zh-CN" sz="4400" dirty="0">
              <a:cs typeface="+mj-cs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r" rtl="1">
              <a:buNone/>
            </a:pPr>
            <a:r>
              <a:rPr lang="en-US" sz="3200" dirty="0" smtClean="0"/>
              <a:t>רעיון כללי</a:t>
            </a:r>
            <a:r>
              <a:rPr lang="he-IL" sz="3200" dirty="0" smtClean="0"/>
              <a:t>: </a:t>
            </a:r>
            <a:r>
              <a:rPr lang="en-US" sz="3200" dirty="0" err="1"/>
              <a:t>מרחב</a:t>
            </a:r>
            <a:r>
              <a:rPr lang="en-US" sz="3200" dirty="0"/>
              <a:t> </a:t>
            </a:r>
            <a:r>
              <a:rPr lang="en-US" sz="3200" dirty="0" err="1"/>
              <a:t>קלט</a:t>
            </a:r>
            <a:r>
              <a:rPr lang="en-US" sz="3200" dirty="0"/>
              <a:t> </a:t>
            </a:r>
            <a:r>
              <a:rPr lang="en-US" sz="3200" dirty="0" err="1"/>
              <a:t>מקורי</a:t>
            </a:r>
            <a:r>
              <a:rPr lang="en-US" sz="3200" dirty="0"/>
              <a:t> </a:t>
            </a:r>
            <a:r>
              <a:rPr lang="en-US" sz="3200" dirty="0" err="1"/>
              <a:t>תמיד</a:t>
            </a:r>
            <a:r>
              <a:rPr lang="en-US" sz="3200" dirty="0"/>
              <a:t> </a:t>
            </a:r>
            <a:r>
              <a:rPr lang="en-US" sz="3200" dirty="0" err="1"/>
              <a:t>ניתן</a:t>
            </a:r>
            <a:r>
              <a:rPr lang="en-US" sz="3200" dirty="0"/>
              <a:t> </a:t>
            </a:r>
            <a:r>
              <a:rPr lang="en-US" sz="3200" dirty="0" err="1"/>
              <a:t>למפות</a:t>
            </a:r>
            <a:r>
              <a:rPr lang="he-IL" sz="3200" dirty="0" smtClean="0"/>
              <a:t> למרחב רב ממדי </a:t>
            </a:r>
            <a:r>
              <a:rPr lang="en-US" sz="3200" dirty="0" err="1" smtClean="0"/>
              <a:t>איפה</a:t>
            </a:r>
            <a:r>
              <a:rPr lang="he-IL" sz="3200" dirty="0" smtClean="0"/>
              <a:t> </a:t>
            </a:r>
            <a:r>
              <a:rPr lang="en-US" sz="3200" dirty="0" err="1"/>
              <a:t>קלט</a:t>
            </a:r>
            <a:r>
              <a:rPr lang="he-IL" sz="3200" dirty="0" smtClean="0"/>
              <a:t> </a:t>
            </a:r>
            <a:r>
              <a:rPr lang="en-US" sz="3200" dirty="0" err="1"/>
              <a:t>ניתן</a:t>
            </a:r>
            <a:r>
              <a:rPr lang="en-US" sz="3200" dirty="0"/>
              <a:t> </a:t>
            </a:r>
            <a:r>
              <a:rPr lang="en-US" sz="3200" dirty="0" err="1" smtClean="0"/>
              <a:t>להפרדה</a:t>
            </a:r>
            <a:endParaRPr lang="en-US" altLang="zh-CN" sz="3200" dirty="0" smtClean="0"/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8" name="AutoShape 8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9" name="AutoShape 9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0" name="AutoShape 10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AutoShape 11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AutoShape 12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AutoShape 14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5" name="AutoShape 15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6" name="AutoShape 16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AutoShape 19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AutoShape 20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1" name="AutoShape 21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2" name="AutoShape 22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3" name="AutoShape 23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4" name="AutoShape 24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5" name="AutoShape 25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6" name="AutoShape 26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7" name="Oval 27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8" name="AutoShape 28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9" name="AutoShape 29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0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1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2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3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4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5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6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7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8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9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0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1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2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3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4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5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6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7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8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9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0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1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2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3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4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5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6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7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8" name="AutoShape 58"/>
          <p:cNvSpPr>
            <a:spLocks noChangeArrowheads="1"/>
          </p:cNvSpPr>
          <p:nvPr/>
        </p:nvSpPr>
        <p:spPr bwMode="auto">
          <a:xfrm>
            <a:off x="3581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9" name="Text Box 59"/>
          <p:cNvSpPr txBox="1">
            <a:spLocks noChangeArrowheads="1"/>
          </p:cNvSpPr>
          <p:nvPr/>
        </p:nvSpPr>
        <p:spPr bwMode="auto">
          <a:xfrm>
            <a:off x="3581400" y="3048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en-US" sz="2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en-US" sz="2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 dirty="0"/>
              <a:t>הפרדה לא לינארית</a:t>
            </a:r>
            <a:endParaRPr lang="ru-RU" alt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algn="ctr" rtl="1">
              <a:buNone/>
            </a:pPr>
            <a:r>
              <a:rPr lang="en-US" altLang="en-US" u="sng" dirty="0"/>
              <a:t>The “Kernel Trick”</a:t>
            </a:r>
            <a:endParaRPr lang="he-IL" u="sng" dirty="0" smtClean="0"/>
          </a:p>
          <a:p>
            <a:pPr algn="ctr" rtl="1">
              <a:buNone/>
            </a:pPr>
            <a:r>
              <a:rPr lang="en-US" dirty="0" smtClean="0"/>
              <a:t>מסווג </a:t>
            </a:r>
            <a:r>
              <a:rPr lang="en-US" dirty="0"/>
              <a:t>ליניארי </a:t>
            </a:r>
            <a:r>
              <a:rPr lang="en-US" dirty="0" smtClean="0"/>
              <a:t>מסתמך</a:t>
            </a:r>
            <a:r>
              <a:rPr lang="he-IL" dirty="0"/>
              <a:t> </a:t>
            </a:r>
            <a:r>
              <a:rPr lang="he-IL" dirty="0" smtClean="0"/>
              <a:t>על מכפלה בין וקטורים 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(</a:t>
            </a:r>
            <a:r>
              <a:rPr lang="en-US" altLang="en-US" sz="2800" b="1" dirty="0" err="1" smtClean="0"/>
              <a:t>x</a:t>
            </a:r>
            <a:r>
              <a:rPr lang="en-US" altLang="en-US" sz="2800" i="1" baseline="-25000" dirty="0" err="1" smtClean="0"/>
              <a:t>i</a:t>
            </a:r>
            <a:r>
              <a:rPr lang="en-US" altLang="en-US" sz="2800" dirty="0" err="1" smtClean="0"/>
              <a:t>,</a:t>
            </a:r>
            <a:r>
              <a:rPr lang="en-US" altLang="en-US" sz="2800" b="1" dirty="0" err="1" smtClean="0"/>
              <a:t>x</a:t>
            </a:r>
            <a:r>
              <a:rPr lang="en-US" altLang="en-US" sz="2800" i="1" baseline="-25000" dirty="0" err="1" smtClean="0"/>
              <a:t>j</a:t>
            </a:r>
            <a:r>
              <a:rPr lang="en-US" altLang="en-US" sz="2800" dirty="0"/>
              <a:t>)=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i</a:t>
            </a:r>
            <a:r>
              <a:rPr lang="en-US" altLang="en-US" sz="2800" b="1" baseline="30000" dirty="0" err="1"/>
              <a:t>T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j</a:t>
            </a:r>
            <a:endParaRPr lang="en-US" altLang="en-US" sz="2800" i="1" baseline="-25000" dirty="0"/>
          </a:p>
          <a:p>
            <a:pPr algn="r" rtl="1">
              <a:buFontTx/>
              <a:buNone/>
            </a:pPr>
            <a:r>
              <a:rPr lang="he-IL" altLang="en-US" dirty="0" smtClean="0"/>
              <a:t>במרכב רב ממדי בכל נקודה עבור טרנספורמציה</a:t>
            </a:r>
          </a:p>
          <a:p>
            <a:pPr algn="ctr" rtl="1">
              <a:buNone/>
            </a:pPr>
            <a:r>
              <a:rPr lang="he-IL" altLang="en-US" dirty="0"/>
              <a:t> </a:t>
            </a:r>
            <a:r>
              <a:rPr lang="el-GR" altLang="en-US" sz="24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altLang="en-US" sz="24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he-IL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he-IL" altLang="zh-CN" dirty="0" smtClean="0">
                <a:latin typeface="Times New Roman" pitchFamily="18" charset="0"/>
              </a:rPr>
              <a:t>מכפלה של וקטורים מקבלת צורה </a:t>
            </a:r>
            <a:r>
              <a:rPr lang="en-US" altLang="zh-CN" b="1" i="1" dirty="0">
                <a:latin typeface="Times New Roman" pitchFamily="18" charset="0"/>
              </a:rPr>
              <a:t>K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i</a:t>
            </a:r>
            <a:r>
              <a:rPr lang="en-US" altLang="zh-CN" b="1" dirty="0" err="1">
                <a:latin typeface="Times New Roman" pitchFamily="18" charset="0"/>
              </a:rPr>
              <a:t>,x</a:t>
            </a:r>
            <a:r>
              <a:rPr lang="en-US" altLang="zh-CN" b="1" baseline="-25000" dirty="0" err="1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)= </a:t>
            </a:r>
            <a:r>
              <a:rPr lang="el-GR" altLang="en-US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dirty="0">
                <a:latin typeface="Times New Roman" pitchFamily="18" charset="0"/>
              </a:rPr>
              <a:t>(x</a:t>
            </a:r>
            <a:r>
              <a:rPr lang="en-US" altLang="zh-CN" b="1" baseline="-25000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en-US" altLang="zh-CN" b="1" baseline="30000" dirty="0">
                <a:latin typeface="Times New Roman" pitchFamily="18" charset="0"/>
              </a:rPr>
              <a:t>T</a:t>
            </a:r>
            <a:r>
              <a:rPr lang="el-GR" altLang="en-US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algn="r" rtl="1">
              <a:lnSpc>
                <a:spcPct val="90000"/>
              </a:lnSpc>
              <a:buNone/>
            </a:pPr>
            <a:r>
              <a:rPr lang="en-US" altLang="zh-CN" b="1" i="1" dirty="0" smtClean="0">
                <a:latin typeface="Times New Roman" pitchFamily="18" charset="0"/>
              </a:rPr>
              <a:t>kernel function</a:t>
            </a:r>
            <a:r>
              <a:rPr lang="he-IL" altLang="zh-CN" b="1" i="1" dirty="0" smtClean="0">
                <a:latin typeface="Times New Roman" pitchFamily="18" charset="0"/>
              </a:rPr>
              <a:t> </a:t>
            </a:r>
            <a:r>
              <a:rPr lang="he-IL" altLang="zh-CN" dirty="0" smtClean="0">
                <a:latin typeface="Times New Roman" pitchFamily="18" charset="0"/>
              </a:rPr>
              <a:t>- </a:t>
            </a:r>
            <a:r>
              <a:rPr lang="he-IL" altLang="en-US" dirty="0" smtClean="0"/>
              <a:t>פונקציה מחשבת מכפלה סקלרית במרחב העבודה בהינתן וקטורים ממרחב  הקלט</a:t>
            </a:r>
            <a:r>
              <a:rPr lang="he-IL" altLang="en-US" dirty="0" smtClean="0">
                <a:latin typeface="Times New Roman" pitchFamily="18" charset="0"/>
              </a:rPr>
              <a:t>.</a:t>
            </a:r>
            <a:r>
              <a:rPr lang="he-IL" altLang="en-US" dirty="0" smtClean="0"/>
              <a:t> כלומר, במקום </a:t>
            </a:r>
            <a:r>
              <a:rPr lang="en-US" altLang="en-US" dirty="0">
                <a:latin typeface="Symbol" pitchFamily="18" charset="2"/>
              </a:rPr>
              <a:t>f</a:t>
            </a:r>
            <a:r>
              <a:rPr lang="en-US" altLang="en-US" dirty="0"/>
              <a:t>(•) · </a:t>
            </a:r>
            <a:r>
              <a:rPr lang="en-US" altLang="en-US" dirty="0">
                <a:latin typeface="Symbol" pitchFamily="18" charset="2"/>
              </a:rPr>
              <a:t>f</a:t>
            </a:r>
            <a:r>
              <a:rPr lang="en-US" altLang="en-US" dirty="0" smtClean="0"/>
              <a:t>(•)</a:t>
            </a:r>
            <a:r>
              <a:rPr lang="he-IL" altLang="en-US" dirty="0" smtClean="0"/>
              <a:t>  נרשום</a:t>
            </a:r>
            <a:r>
              <a:rPr lang="he-IL" altLang="en-US" dirty="0"/>
              <a:t> </a:t>
            </a:r>
            <a:r>
              <a:rPr lang="en-US" altLang="en-US" dirty="0" smtClean="0"/>
              <a:t>K</a:t>
            </a:r>
            <a:r>
              <a:rPr lang="en-US" altLang="en-US" dirty="0"/>
              <a:t>(•,•)</a:t>
            </a:r>
            <a:endParaRPr lang="he-IL" altLang="en-US" dirty="0"/>
          </a:p>
          <a:p>
            <a:pPr algn="r" rtl="1">
              <a:buFontTx/>
              <a:buNone/>
            </a:pP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1986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הפרדה לא לינארית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altLang="en-US" dirty="0" smtClean="0"/>
              <a:t>כל </a:t>
            </a:r>
            <a:r>
              <a:rPr lang="he-IL" altLang="en-US" dirty="0"/>
              <a:t>העניין הוא למצוא פונקציות </a:t>
            </a:r>
            <a:r>
              <a:rPr lang="he-IL" altLang="en-US" dirty="0" smtClean="0"/>
              <a:t>גרעין להפרדה "</a:t>
            </a:r>
            <a:r>
              <a:rPr lang="he-IL" altLang="en-US" dirty="0"/>
              <a:t>טובה</a:t>
            </a:r>
            <a:r>
              <a:rPr lang="he-IL" altLang="en-US" dirty="0" smtClean="0"/>
              <a:t>".</a:t>
            </a:r>
            <a:endParaRPr lang="he-IL" altLang="en-US" dirty="0"/>
          </a:p>
          <a:p>
            <a:pPr marL="0" indent="0" algn="r" rtl="1">
              <a:buNone/>
            </a:pPr>
            <a:r>
              <a:rPr lang="he-IL" altLang="en-US" dirty="0" smtClean="0"/>
              <a:t> </a:t>
            </a:r>
            <a:r>
              <a:rPr lang="he-IL" altLang="en-US" dirty="0"/>
              <a:t>פונקציות </a:t>
            </a:r>
            <a:r>
              <a:rPr lang="he-IL" dirty="0" smtClean="0"/>
              <a:t>לדוגמה: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altLang="en-US" dirty="0" smtClean="0"/>
              <a:t> </a:t>
            </a:r>
            <a:r>
              <a:rPr lang="en-US" altLang="en-US" dirty="0" smtClean="0"/>
              <a:t>LINEAR</a:t>
            </a:r>
            <a:endParaRPr lang="he-IL" altLang="en-US" dirty="0"/>
          </a:p>
          <a:p>
            <a:pPr marL="0" indent="0" algn="r" rtl="1">
              <a:buNone/>
            </a:pPr>
            <a:r>
              <a:rPr lang="he-IL" altLang="en-US" dirty="0" smtClean="0"/>
              <a:t> </a:t>
            </a:r>
            <a:r>
              <a:rPr lang="en-US" altLang="zh-CN" dirty="0" smtClean="0"/>
              <a:t>POLINOMIAL</a:t>
            </a:r>
            <a:r>
              <a:rPr lang="he-IL" altLang="zh-CN" dirty="0" smtClean="0"/>
              <a:t> </a:t>
            </a:r>
            <a:endParaRPr lang="he-IL" altLang="en-US" dirty="0" smtClean="0"/>
          </a:p>
          <a:p>
            <a:pPr marL="0" indent="0" algn="r" rtl="1">
              <a:buNone/>
            </a:pPr>
            <a:r>
              <a:rPr lang="he-IL" altLang="en-US" dirty="0" smtClean="0"/>
              <a:t>  </a:t>
            </a:r>
            <a:r>
              <a:rPr lang="en-US" altLang="en-US" dirty="0" smtClean="0"/>
              <a:t>GAUSSIAN</a:t>
            </a:r>
            <a:r>
              <a:rPr lang="he-IL" altLang="en-US" dirty="0" smtClean="0"/>
              <a:t>    </a:t>
            </a:r>
            <a:endParaRPr lang="en-US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0662"/>
              </p:ext>
            </p:extLst>
          </p:nvPr>
        </p:nvGraphicFramePr>
        <p:xfrm>
          <a:off x="4114800" y="3352800"/>
          <a:ext cx="16891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3" imgW="888614" imgH="203112" progId="Equation.3">
                  <p:embed/>
                </p:oleObj>
              </mc:Choice>
              <mc:Fallback>
                <p:oleObj name="Equation" r:id="rId3" imgW="888614" imgH="20311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52800"/>
                        <a:ext cx="16891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71826"/>
              </p:ext>
            </p:extLst>
          </p:nvPr>
        </p:nvGraphicFramePr>
        <p:xfrm>
          <a:off x="3352800" y="3962400"/>
          <a:ext cx="26289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5" imgW="1384300" imgH="228600" progId="Equation.3">
                  <p:embed/>
                </p:oleObj>
              </mc:Choice>
              <mc:Fallback>
                <p:oleObj name="Equation" r:id="rId5" imgW="13843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62400"/>
                        <a:ext cx="26289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76484"/>
              </p:ext>
            </p:extLst>
          </p:nvPr>
        </p:nvGraphicFramePr>
        <p:xfrm>
          <a:off x="3733800" y="4648200"/>
          <a:ext cx="20748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7" imgW="1091726" imgH="266584" progId="Equation.3">
                  <p:embed/>
                </p:oleObj>
              </mc:Choice>
              <mc:Fallback>
                <p:oleObj name="Equation" r:id="rId7" imgW="1091726" imgH="266584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0748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he-IL" altLang="en-US" dirty="0" smtClean="0"/>
              <a:t>מהי מכונת וקטורים תומכים</a:t>
            </a:r>
            <a:r>
              <a:rPr lang="en-US" altLang="en-US" dirty="0" smtClean="0"/>
              <a:t>  </a:t>
            </a:r>
            <a:r>
              <a:rPr lang="he-IL" altLang="en-US" dirty="0" smtClean="0"/>
              <a:t>?</a:t>
            </a:r>
            <a:endParaRPr lang="en-US" altLang="en-US" dirty="0" smtClean="0"/>
          </a:p>
          <a:p>
            <a:pPr marL="0" indent="0" algn="ctr" rtl="1">
              <a:buNone/>
            </a:pPr>
            <a:endParaRPr lang="en-US" altLang="en-US" dirty="0" smtClean="0"/>
          </a:p>
          <a:p>
            <a:pPr marL="0" indent="0" algn="ctr" rtl="1">
              <a:buNone/>
            </a:pPr>
            <a:r>
              <a:rPr lang="he-IL" dirty="0"/>
              <a:t>טכניקה של </a:t>
            </a:r>
            <a:r>
              <a:rPr lang="he-IL" dirty="0">
                <a:hlinkClick r:id="rId2" tooltip="למידה מונחית"/>
              </a:rPr>
              <a:t>למידה מונחית</a:t>
            </a:r>
            <a:r>
              <a:rPr lang="he-IL" dirty="0"/>
              <a:t> </a:t>
            </a:r>
            <a:r>
              <a:rPr lang="he-IL" dirty="0" smtClean="0"/>
              <a:t>(</a:t>
            </a:r>
            <a:r>
              <a:rPr lang="en-US" dirty="0" smtClean="0"/>
              <a:t>(supervised learning </a:t>
            </a:r>
            <a:r>
              <a:rPr lang="he-IL" dirty="0"/>
              <a:t>המשמשת לניתוח נתונים דרך </a:t>
            </a:r>
            <a:r>
              <a:rPr lang="he-IL" dirty="0">
                <a:hlinkClick r:id="rId3" tooltip="סיווג (סטטיסטיקה)"/>
              </a:rPr>
              <a:t>סיווג</a:t>
            </a:r>
            <a:r>
              <a:rPr lang="he-IL" dirty="0"/>
              <a:t>. האלגוריתם משמש לסיווג נתונים בין שתי קטגוריות: חיובי ושלילי / שייכות לקבוצה או אי-שייכות.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r" rtl="1">
              <a:buNone/>
            </a:pPr>
            <a:r>
              <a:rPr lang="he-IL" u="sng" dirty="0" smtClean="0"/>
              <a:t>יישומים:</a:t>
            </a:r>
          </a:p>
          <a:p>
            <a:pPr algn="r" rtl="1"/>
            <a:r>
              <a:rPr lang="he-IL" dirty="0" smtClean="0"/>
              <a:t>פותר בעיות סיווג ורגרסיה</a:t>
            </a:r>
          </a:p>
          <a:p>
            <a:pPr algn="r" rtl="1"/>
            <a:r>
              <a:rPr lang="he-IL" dirty="0" smtClean="0"/>
              <a:t>פותר בעיות דירוג</a:t>
            </a:r>
          </a:p>
          <a:p>
            <a:pPr algn="r" rtl="1"/>
            <a:r>
              <a:rPr lang="he-IL" dirty="0" smtClean="0"/>
              <a:t>זיהוי תבנית</a:t>
            </a:r>
          </a:p>
          <a:p>
            <a:pPr algn="r" rtl="1">
              <a:buNone/>
            </a:pPr>
            <a:r>
              <a:rPr lang="he-IL" dirty="0" smtClean="0"/>
              <a:t> </a:t>
            </a:r>
            <a:r>
              <a:rPr lang="he-IL" u="sng" dirty="0" smtClean="0"/>
              <a:t>יתרונות:</a:t>
            </a:r>
          </a:p>
          <a:p>
            <a:pPr algn="r" rtl="1"/>
            <a:r>
              <a:rPr lang="he-IL" dirty="0" smtClean="0"/>
              <a:t>שיטה מהירה של מציאת פונקציות קריטיות</a:t>
            </a:r>
          </a:p>
          <a:p>
            <a:pPr algn="r" rtl="1"/>
            <a:r>
              <a:rPr lang="he-IL" dirty="0" smtClean="0"/>
              <a:t>פתרון היחיד, אין </a:t>
            </a:r>
            <a:r>
              <a:rPr lang="en-US" dirty="0" smtClean="0"/>
              <a:t>OVERFITTING</a:t>
            </a:r>
          </a:p>
          <a:p>
            <a:pPr algn="r" rtl="1"/>
            <a:r>
              <a:rPr lang="he-IL" dirty="0" smtClean="0"/>
              <a:t>גמיש בשימוש</a:t>
            </a:r>
            <a:endParaRPr lang="en-US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 smtClean="0"/>
              <a:t> </a:t>
            </a:r>
            <a:r>
              <a:rPr lang="he-IL" u="sng" dirty="0" smtClean="0"/>
              <a:t>חסרונות:</a:t>
            </a:r>
          </a:p>
          <a:p>
            <a:pPr algn="r" rtl="1"/>
            <a:r>
              <a:rPr lang="he-IL" dirty="0" smtClean="0"/>
              <a:t>מעט פרמטרים כדי להתאים</a:t>
            </a:r>
          </a:p>
          <a:p>
            <a:pPr algn="r" rtl="1"/>
            <a:r>
              <a:rPr lang="he-IL" dirty="0" smtClean="0"/>
              <a:t>בעיה בבחירת </a:t>
            </a:r>
            <a:r>
              <a:rPr lang="he-IL" altLang="en-US" dirty="0" smtClean="0"/>
              <a:t>פונקציות גרעין</a:t>
            </a:r>
          </a:p>
          <a:p>
            <a:pPr algn="r" rtl="1"/>
            <a:r>
              <a:rPr lang="he-IL" dirty="0" smtClean="0"/>
              <a:t>למידה איטית</a:t>
            </a:r>
            <a:endParaRPr lang="he-IL" u="sng" dirty="0" smtClean="0"/>
          </a:p>
        </p:txBody>
      </p:sp>
    </p:spTree>
    <p:extLst>
      <p:ext uri="{BB962C8B-B14F-4D97-AF65-F5344CB8AC3E}">
        <p14:creationId xmlns:p14="http://schemas.microsoft.com/office/powerpoint/2010/main" val="15324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</a:t>
            </a:r>
            <a:endParaRPr lang="he-IL" dirty="0" smtClean="0"/>
          </a:p>
          <a:p>
            <a:pPr algn="ctr">
              <a:buNone/>
            </a:pPr>
            <a:endParaRPr lang="he-IL" dirty="0" smtClean="0"/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sz="4400" dirty="0" smtClean="0"/>
              <a:t>! </a:t>
            </a:r>
            <a:r>
              <a:rPr lang="he-IL" sz="4400" dirty="0" smtClean="0"/>
              <a:t>תודה רבה</a:t>
            </a:r>
            <a:endParaRPr lang="he-IL" sz="44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57200"/>
            <a:ext cx="17224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en-US" dirty="0" smtClean="0"/>
              <a:t>לעתים רבות יש מידע רב-</a:t>
            </a:r>
            <a:r>
              <a:rPr lang="he-IL" altLang="en-US" dirty="0" err="1" smtClean="0"/>
              <a:t>מימדי</a:t>
            </a:r>
            <a:r>
              <a:rPr lang="he-IL" altLang="en-US" dirty="0" smtClean="0"/>
              <a:t>, אשר יש צורך ללמד את המחשב להבדיל בין שני סוגים של נתונים</a:t>
            </a:r>
            <a:endParaRPr lang="en-US" altLang="en-US" dirty="0" smtClean="0"/>
          </a:p>
          <a:p>
            <a:pPr algn="r" rtl="1"/>
            <a:r>
              <a:rPr lang="he-IL" altLang="en-US" dirty="0" smtClean="0"/>
              <a:t>פתרון אחד הוא  להשתמש ברשתות נוירונים</a:t>
            </a:r>
          </a:p>
          <a:p>
            <a:pPr marL="0" indent="0" algn="r" rtl="1">
              <a:buNone/>
            </a:pPr>
            <a:r>
              <a:rPr lang="en-US" altLang="en-US" dirty="0" smtClean="0"/>
              <a:t>   </a:t>
            </a:r>
            <a:r>
              <a:rPr lang="he-IL" altLang="en-US" dirty="0" smtClean="0"/>
              <a:t>פתרון אחר הוא </a:t>
            </a:r>
            <a:r>
              <a:rPr lang="en-US" altLang="en-US" dirty="0" smtClean="0"/>
              <a:t>SVM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8"/>
          <p:cNvSpPr>
            <a:spLocks noGrp="1" noChangeArrowheads="1"/>
          </p:cNvSpPr>
          <p:nvPr>
            <p:ph type="title"/>
          </p:nvPr>
        </p:nvSpPr>
        <p:spPr>
          <a:xfrm>
            <a:off x="69014" y="228600"/>
            <a:ext cx="8229600" cy="1143000"/>
          </a:xfrm>
        </p:spPr>
        <p:txBody>
          <a:bodyPr/>
          <a:lstStyle/>
          <a:p>
            <a:pPr rtl="1"/>
            <a:r>
              <a:rPr lang="he-IL" altLang="en-US" dirty="0"/>
              <a:t>הפרדה לינארית</a:t>
            </a:r>
            <a:endParaRPr lang="ru-RU" altLang="en-US" dirty="0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/>
              <a:t>כיצד ניתן להפריד נקודות אלה?</a:t>
            </a:r>
            <a:endParaRPr lang="ru-RU" altLang="en-US"/>
          </a:p>
        </p:txBody>
      </p:sp>
      <p:grpSp>
        <p:nvGrpSpPr>
          <p:cNvPr id="15532" name="Group 172"/>
          <p:cNvGrpSpPr>
            <a:grpSpLocks/>
          </p:cNvGrpSpPr>
          <p:nvPr/>
        </p:nvGrpSpPr>
        <p:grpSpPr bwMode="auto">
          <a:xfrm>
            <a:off x="3429000" y="2743200"/>
            <a:ext cx="4953000" cy="3581400"/>
            <a:chOff x="2160" y="1728"/>
            <a:chExt cx="3120" cy="2256"/>
          </a:xfrm>
        </p:grpSpPr>
        <p:grpSp>
          <p:nvGrpSpPr>
            <p:cNvPr id="15485" name="Group 125"/>
            <p:cNvGrpSpPr>
              <a:grpSpLocks/>
            </p:cNvGrpSpPr>
            <p:nvPr/>
          </p:nvGrpSpPr>
          <p:grpSpPr bwMode="auto">
            <a:xfrm>
              <a:off x="2160" y="1776"/>
              <a:ext cx="2304" cy="2208"/>
              <a:chOff x="1536" y="1392"/>
              <a:chExt cx="2304" cy="2208"/>
            </a:xfrm>
          </p:grpSpPr>
          <p:sp>
            <p:nvSpPr>
              <p:cNvPr id="15486" name="Line 126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87" name="Line 127"/>
              <p:cNvSpPr>
                <a:spLocks noChangeShapeType="1"/>
              </p:cNvSpPr>
              <p:nvPr/>
            </p:nvSpPr>
            <p:spPr bwMode="auto">
              <a:xfrm flipV="1">
                <a:off x="1536" y="3504"/>
                <a:ext cx="230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88" name="Oval 128"/>
              <p:cNvSpPr>
                <a:spLocks noChangeAspect="1" noChangeArrowheads="1"/>
              </p:cNvSpPr>
              <p:nvPr/>
            </p:nvSpPr>
            <p:spPr bwMode="auto">
              <a:xfrm>
                <a:off x="2342" y="317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Oval 129"/>
              <p:cNvSpPr>
                <a:spLocks noChangeAspect="1" noChangeArrowheads="1"/>
              </p:cNvSpPr>
              <p:nvPr/>
            </p:nvSpPr>
            <p:spPr bwMode="auto">
              <a:xfrm>
                <a:off x="1566" y="2459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Oval 130"/>
              <p:cNvSpPr>
                <a:spLocks noChangeAspect="1" noChangeArrowheads="1"/>
              </p:cNvSpPr>
              <p:nvPr/>
            </p:nvSpPr>
            <p:spPr bwMode="auto">
              <a:xfrm>
                <a:off x="2734" y="177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Oval 131"/>
              <p:cNvSpPr>
                <a:spLocks noChangeAspect="1" noChangeArrowheads="1"/>
              </p:cNvSpPr>
              <p:nvPr/>
            </p:nvSpPr>
            <p:spPr bwMode="auto">
              <a:xfrm>
                <a:off x="2774" y="229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Oval 132"/>
              <p:cNvSpPr>
                <a:spLocks noChangeAspect="1" noChangeArrowheads="1"/>
              </p:cNvSpPr>
              <p:nvPr/>
            </p:nvSpPr>
            <p:spPr bwMode="auto">
              <a:xfrm>
                <a:off x="2148" y="1678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3" name="Oval 133"/>
              <p:cNvSpPr>
                <a:spLocks noChangeAspect="1" noChangeArrowheads="1"/>
              </p:cNvSpPr>
              <p:nvPr/>
            </p:nvSpPr>
            <p:spPr bwMode="auto">
              <a:xfrm>
                <a:off x="2448" y="2352"/>
                <a:ext cx="34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4" name="Oval 134"/>
              <p:cNvSpPr>
                <a:spLocks noChangeAspect="1" noChangeArrowheads="1"/>
              </p:cNvSpPr>
              <p:nvPr/>
            </p:nvSpPr>
            <p:spPr bwMode="auto">
              <a:xfrm>
                <a:off x="1920" y="1968"/>
                <a:ext cx="38" cy="3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5" name="Oval 135"/>
              <p:cNvSpPr>
                <a:spLocks noChangeAspect="1" noChangeArrowheads="1"/>
              </p:cNvSpPr>
              <p:nvPr/>
            </p:nvSpPr>
            <p:spPr bwMode="auto">
              <a:xfrm>
                <a:off x="3216" y="2592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6" name="Oval 136"/>
              <p:cNvSpPr>
                <a:spLocks noChangeAspect="1" noChangeArrowheads="1"/>
              </p:cNvSpPr>
              <p:nvPr/>
            </p:nvSpPr>
            <p:spPr bwMode="auto">
              <a:xfrm rot="-1118274">
                <a:off x="2449" y="2799"/>
                <a:ext cx="34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7" name="Oval 137"/>
              <p:cNvSpPr>
                <a:spLocks noChangeAspect="1" noChangeArrowheads="1"/>
              </p:cNvSpPr>
              <p:nvPr/>
            </p:nvSpPr>
            <p:spPr bwMode="auto">
              <a:xfrm rot="-1118274">
                <a:off x="3782" y="2034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8" name="Oval 138"/>
              <p:cNvSpPr>
                <a:spLocks noChangeAspect="1" noChangeArrowheads="1"/>
              </p:cNvSpPr>
              <p:nvPr/>
            </p:nvSpPr>
            <p:spPr bwMode="auto">
              <a:xfrm rot="-1118274">
                <a:off x="3336" y="2863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9" name="Oval 139"/>
              <p:cNvSpPr>
                <a:spLocks noChangeAspect="1" noChangeArrowheads="1"/>
              </p:cNvSpPr>
              <p:nvPr/>
            </p:nvSpPr>
            <p:spPr bwMode="auto">
              <a:xfrm rot="-1118274">
                <a:off x="1968" y="1680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0" name="Oval 140"/>
              <p:cNvSpPr>
                <a:spLocks noChangeAspect="1" noChangeArrowheads="1"/>
              </p:cNvSpPr>
              <p:nvPr/>
            </p:nvSpPr>
            <p:spPr bwMode="auto">
              <a:xfrm rot="-1118274">
                <a:off x="2968" y="2258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1" name="Oval 141"/>
              <p:cNvSpPr>
                <a:spLocks noChangeAspect="1" noChangeArrowheads="1"/>
              </p:cNvSpPr>
              <p:nvPr/>
            </p:nvSpPr>
            <p:spPr bwMode="auto">
              <a:xfrm rot="-1118274">
                <a:off x="3696" y="2832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2" name="Oval 142"/>
              <p:cNvSpPr>
                <a:spLocks noChangeAspect="1" noChangeArrowheads="1"/>
              </p:cNvSpPr>
              <p:nvPr/>
            </p:nvSpPr>
            <p:spPr bwMode="auto">
              <a:xfrm rot="-1118274">
                <a:off x="1962" y="229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3" name="Oval 143"/>
              <p:cNvSpPr>
                <a:spLocks noChangeAspect="1" noChangeArrowheads="1"/>
              </p:cNvSpPr>
              <p:nvPr/>
            </p:nvSpPr>
            <p:spPr bwMode="auto">
              <a:xfrm rot="5895381">
                <a:off x="2436" y="1926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4" name="Oval 144"/>
              <p:cNvSpPr>
                <a:spLocks noChangeAspect="1" noChangeArrowheads="1"/>
              </p:cNvSpPr>
              <p:nvPr/>
            </p:nvSpPr>
            <p:spPr bwMode="auto">
              <a:xfrm rot="5895381">
                <a:off x="2605" y="3303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5" name="Oval 145"/>
              <p:cNvSpPr>
                <a:spLocks noChangeAspect="1" noChangeArrowheads="1"/>
              </p:cNvSpPr>
              <p:nvPr/>
            </p:nvSpPr>
            <p:spPr bwMode="auto">
              <a:xfrm rot="5895381">
                <a:off x="1962" y="2582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6" name="Oval 146"/>
              <p:cNvSpPr>
                <a:spLocks noChangeAspect="1" noChangeArrowheads="1"/>
              </p:cNvSpPr>
              <p:nvPr/>
            </p:nvSpPr>
            <p:spPr bwMode="auto">
              <a:xfrm rot="5895381">
                <a:off x="2736" y="1508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7" name="Oval 147"/>
              <p:cNvSpPr>
                <a:spLocks noChangeAspect="1" noChangeArrowheads="1"/>
              </p:cNvSpPr>
              <p:nvPr/>
            </p:nvSpPr>
            <p:spPr bwMode="auto">
              <a:xfrm rot="5895381">
                <a:off x="3341" y="2611"/>
                <a:ext cx="37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8" name="Oval 148"/>
              <p:cNvSpPr>
                <a:spLocks noChangeAspect="1" noChangeArrowheads="1"/>
              </p:cNvSpPr>
              <p:nvPr/>
            </p:nvSpPr>
            <p:spPr bwMode="auto">
              <a:xfrm rot="5895381">
                <a:off x="2753" y="25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9" name="Oval 149"/>
              <p:cNvSpPr>
                <a:spLocks noChangeAspect="1" noChangeArrowheads="1"/>
              </p:cNvSpPr>
              <p:nvPr/>
            </p:nvSpPr>
            <p:spPr bwMode="auto">
              <a:xfrm rot="5895381">
                <a:off x="3540" y="212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0" name="Oval 150"/>
              <p:cNvSpPr>
                <a:spLocks noChangeAspect="1" noChangeArrowheads="1"/>
              </p:cNvSpPr>
              <p:nvPr/>
            </p:nvSpPr>
            <p:spPr bwMode="auto">
              <a:xfrm rot="5895381">
                <a:off x="1945" y="1478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1" name="Oval 151"/>
              <p:cNvSpPr>
                <a:spLocks noChangeAspect="1" noChangeArrowheads="1"/>
              </p:cNvSpPr>
              <p:nvPr/>
            </p:nvSpPr>
            <p:spPr bwMode="auto">
              <a:xfrm rot="5895381">
                <a:off x="3314" y="2062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2" name="Oval 152"/>
              <p:cNvSpPr>
                <a:spLocks noChangeAspect="1" noChangeArrowheads="1"/>
              </p:cNvSpPr>
              <p:nvPr/>
            </p:nvSpPr>
            <p:spPr bwMode="auto">
              <a:xfrm rot="5895381">
                <a:off x="3223" y="2973"/>
                <a:ext cx="37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3" name="Oval 153"/>
              <p:cNvSpPr>
                <a:spLocks noChangeAspect="1" noChangeArrowheads="1"/>
              </p:cNvSpPr>
              <p:nvPr/>
            </p:nvSpPr>
            <p:spPr bwMode="auto">
              <a:xfrm rot="4777107">
                <a:off x="2203" y="2227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4" name="Oval 154"/>
              <p:cNvSpPr>
                <a:spLocks noChangeAspect="1" noChangeArrowheads="1"/>
              </p:cNvSpPr>
              <p:nvPr/>
            </p:nvSpPr>
            <p:spPr bwMode="auto">
              <a:xfrm rot="4777107">
                <a:off x="2930" y="331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5" name="Oval 155"/>
              <p:cNvSpPr>
                <a:spLocks noChangeAspect="1" noChangeArrowheads="1"/>
              </p:cNvSpPr>
              <p:nvPr/>
            </p:nvSpPr>
            <p:spPr bwMode="auto">
              <a:xfrm rot="4777107">
                <a:off x="2738" y="30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6" name="Oval 156"/>
              <p:cNvSpPr>
                <a:spLocks noChangeAspect="1" noChangeArrowheads="1"/>
              </p:cNvSpPr>
              <p:nvPr/>
            </p:nvSpPr>
            <p:spPr bwMode="auto">
              <a:xfrm rot="4777107">
                <a:off x="1774" y="2354"/>
                <a:ext cx="37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7" name="Oval 157"/>
              <p:cNvSpPr>
                <a:spLocks noChangeAspect="1" noChangeArrowheads="1"/>
              </p:cNvSpPr>
              <p:nvPr/>
            </p:nvSpPr>
            <p:spPr bwMode="auto">
              <a:xfrm rot="4777107">
                <a:off x="2339" y="1749"/>
                <a:ext cx="32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8" name="Oval 158"/>
              <p:cNvSpPr>
                <a:spLocks noChangeAspect="1" noChangeArrowheads="1"/>
              </p:cNvSpPr>
              <p:nvPr/>
            </p:nvSpPr>
            <p:spPr bwMode="auto">
              <a:xfrm rot="4777107">
                <a:off x="2744" y="2749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9" name="Oval 159"/>
              <p:cNvSpPr>
                <a:spLocks noChangeAspect="1" noChangeArrowheads="1"/>
              </p:cNvSpPr>
              <p:nvPr/>
            </p:nvSpPr>
            <p:spPr bwMode="auto">
              <a:xfrm rot="4777107">
                <a:off x="1577" y="1942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0" name="Oval 160"/>
              <p:cNvSpPr>
                <a:spLocks noChangeAspect="1" noChangeArrowheads="1"/>
              </p:cNvSpPr>
              <p:nvPr/>
            </p:nvSpPr>
            <p:spPr bwMode="auto">
              <a:xfrm rot="4777107">
                <a:off x="2480" y="3181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1" name="Oval 161"/>
              <p:cNvSpPr>
                <a:spLocks noChangeAspect="1" noChangeArrowheads="1"/>
              </p:cNvSpPr>
              <p:nvPr/>
            </p:nvSpPr>
            <p:spPr bwMode="auto">
              <a:xfrm rot="4777107">
                <a:off x="3341" y="2996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Text Box 169"/>
            <p:cNvSpPr txBox="1">
              <a:spLocks noChangeArrowheads="1"/>
            </p:cNvSpPr>
            <p:nvPr/>
          </p:nvSpPr>
          <p:spPr bwMode="auto">
            <a:xfrm>
              <a:off x="4704" y="1728"/>
              <a:ext cx="576" cy="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+1</a:t>
              </a:r>
              <a:endParaRPr lang="he-IL" altLang="en-US"/>
            </a:p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-1</a:t>
              </a:r>
              <a:endParaRPr lang="ru-RU" altLang="en-US"/>
            </a:p>
          </p:txBody>
        </p:sp>
        <p:grpSp>
          <p:nvGrpSpPr>
            <p:cNvPr id="15522" name="Group 162"/>
            <p:cNvGrpSpPr>
              <a:grpSpLocks/>
            </p:cNvGrpSpPr>
            <p:nvPr/>
          </p:nvGrpSpPr>
          <p:grpSpPr bwMode="auto">
            <a:xfrm>
              <a:off x="5206" y="1824"/>
              <a:ext cx="48" cy="320"/>
              <a:chOff x="576" y="1296"/>
              <a:chExt cx="38" cy="320"/>
            </a:xfrm>
          </p:grpSpPr>
          <p:sp>
            <p:nvSpPr>
              <p:cNvPr id="15523" name="Oval 163"/>
              <p:cNvSpPr>
                <a:spLocks noChangeAspect="1" noChangeArrowheads="1"/>
              </p:cNvSpPr>
              <p:nvPr/>
            </p:nvSpPr>
            <p:spPr bwMode="auto">
              <a:xfrm rot="4777107">
                <a:off x="576" y="1296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4" name="Oval 164"/>
              <p:cNvSpPr>
                <a:spLocks noChangeAspect="1" noChangeArrowheads="1"/>
              </p:cNvSpPr>
              <p:nvPr/>
            </p:nvSpPr>
            <p:spPr bwMode="auto">
              <a:xfrm rot="5895381">
                <a:off x="577" y="1583"/>
                <a:ext cx="32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0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/>
              <a:t>הפרדה לינארית</a:t>
            </a:r>
            <a:endParaRPr lang="ru-RU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/>
              <a:t>דרך אחת:</a:t>
            </a:r>
            <a:endParaRPr lang="ru-RU" altLang="en-US"/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 flipV="1">
            <a:off x="3276600" y="2805113"/>
            <a:ext cx="3505200" cy="3290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313" name="Group 89"/>
          <p:cNvGrpSpPr>
            <a:grpSpLocks/>
          </p:cNvGrpSpPr>
          <p:nvPr/>
        </p:nvGrpSpPr>
        <p:grpSpPr bwMode="auto">
          <a:xfrm>
            <a:off x="3429000" y="2743200"/>
            <a:ext cx="4953000" cy="3581400"/>
            <a:chOff x="2160" y="1728"/>
            <a:chExt cx="3120" cy="2256"/>
          </a:xfrm>
        </p:grpSpPr>
        <p:grpSp>
          <p:nvGrpSpPr>
            <p:cNvPr id="52314" name="Group 90"/>
            <p:cNvGrpSpPr>
              <a:grpSpLocks/>
            </p:cNvGrpSpPr>
            <p:nvPr/>
          </p:nvGrpSpPr>
          <p:grpSpPr bwMode="auto">
            <a:xfrm>
              <a:off x="2160" y="1776"/>
              <a:ext cx="2304" cy="2208"/>
              <a:chOff x="1536" y="1392"/>
              <a:chExt cx="2304" cy="2208"/>
            </a:xfrm>
          </p:grpSpPr>
          <p:sp>
            <p:nvSpPr>
              <p:cNvPr id="52315" name="Line 91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16" name="Line 92"/>
              <p:cNvSpPr>
                <a:spLocks noChangeShapeType="1"/>
              </p:cNvSpPr>
              <p:nvPr/>
            </p:nvSpPr>
            <p:spPr bwMode="auto">
              <a:xfrm flipV="1">
                <a:off x="1536" y="3504"/>
                <a:ext cx="230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17" name="Oval 93"/>
              <p:cNvSpPr>
                <a:spLocks noChangeAspect="1" noChangeArrowheads="1"/>
              </p:cNvSpPr>
              <p:nvPr/>
            </p:nvSpPr>
            <p:spPr bwMode="auto">
              <a:xfrm>
                <a:off x="2342" y="317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8" name="Oval 94"/>
              <p:cNvSpPr>
                <a:spLocks noChangeAspect="1" noChangeArrowheads="1"/>
              </p:cNvSpPr>
              <p:nvPr/>
            </p:nvSpPr>
            <p:spPr bwMode="auto">
              <a:xfrm>
                <a:off x="1566" y="2459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9" name="Oval 95"/>
              <p:cNvSpPr>
                <a:spLocks noChangeAspect="1" noChangeArrowheads="1"/>
              </p:cNvSpPr>
              <p:nvPr/>
            </p:nvSpPr>
            <p:spPr bwMode="auto">
              <a:xfrm>
                <a:off x="2734" y="177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0" name="Oval 96"/>
              <p:cNvSpPr>
                <a:spLocks noChangeAspect="1" noChangeArrowheads="1"/>
              </p:cNvSpPr>
              <p:nvPr/>
            </p:nvSpPr>
            <p:spPr bwMode="auto">
              <a:xfrm>
                <a:off x="2774" y="229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1" name="Oval 97"/>
              <p:cNvSpPr>
                <a:spLocks noChangeAspect="1" noChangeArrowheads="1"/>
              </p:cNvSpPr>
              <p:nvPr/>
            </p:nvSpPr>
            <p:spPr bwMode="auto">
              <a:xfrm>
                <a:off x="2148" y="1678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2" name="Oval 98"/>
              <p:cNvSpPr>
                <a:spLocks noChangeAspect="1" noChangeArrowheads="1"/>
              </p:cNvSpPr>
              <p:nvPr/>
            </p:nvSpPr>
            <p:spPr bwMode="auto">
              <a:xfrm>
                <a:off x="2448" y="2352"/>
                <a:ext cx="34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3" name="Oval 99"/>
              <p:cNvSpPr>
                <a:spLocks noChangeAspect="1" noChangeArrowheads="1"/>
              </p:cNvSpPr>
              <p:nvPr/>
            </p:nvSpPr>
            <p:spPr bwMode="auto">
              <a:xfrm>
                <a:off x="1920" y="1968"/>
                <a:ext cx="38" cy="3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4" name="Oval 100"/>
              <p:cNvSpPr>
                <a:spLocks noChangeAspect="1" noChangeArrowheads="1"/>
              </p:cNvSpPr>
              <p:nvPr/>
            </p:nvSpPr>
            <p:spPr bwMode="auto">
              <a:xfrm>
                <a:off x="3216" y="2592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5" name="Oval 101"/>
              <p:cNvSpPr>
                <a:spLocks noChangeAspect="1" noChangeArrowheads="1"/>
              </p:cNvSpPr>
              <p:nvPr/>
            </p:nvSpPr>
            <p:spPr bwMode="auto">
              <a:xfrm rot="-1118274">
                <a:off x="2449" y="2799"/>
                <a:ext cx="34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6" name="Oval 102"/>
              <p:cNvSpPr>
                <a:spLocks noChangeAspect="1" noChangeArrowheads="1"/>
              </p:cNvSpPr>
              <p:nvPr/>
            </p:nvSpPr>
            <p:spPr bwMode="auto">
              <a:xfrm rot="-1118274">
                <a:off x="3782" y="2034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7" name="Oval 103"/>
              <p:cNvSpPr>
                <a:spLocks noChangeAspect="1" noChangeArrowheads="1"/>
              </p:cNvSpPr>
              <p:nvPr/>
            </p:nvSpPr>
            <p:spPr bwMode="auto">
              <a:xfrm rot="-1118274">
                <a:off x="3336" y="2863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8" name="Oval 104"/>
              <p:cNvSpPr>
                <a:spLocks noChangeAspect="1" noChangeArrowheads="1"/>
              </p:cNvSpPr>
              <p:nvPr/>
            </p:nvSpPr>
            <p:spPr bwMode="auto">
              <a:xfrm rot="-1118274">
                <a:off x="1968" y="1680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9" name="Oval 105"/>
              <p:cNvSpPr>
                <a:spLocks noChangeAspect="1" noChangeArrowheads="1"/>
              </p:cNvSpPr>
              <p:nvPr/>
            </p:nvSpPr>
            <p:spPr bwMode="auto">
              <a:xfrm rot="-1118274">
                <a:off x="2968" y="2258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0" name="Oval 106"/>
              <p:cNvSpPr>
                <a:spLocks noChangeAspect="1" noChangeArrowheads="1"/>
              </p:cNvSpPr>
              <p:nvPr/>
            </p:nvSpPr>
            <p:spPr bwMode="auto">
              <a:xfrm rot="-1118274">
                <a:off x="3696" y="2832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1" name="Oval 107"/>
              <p:cNvSpPr>
                <a:spLocks noChangeAspect="1" noChangeArrowheads="1"/>
              </p:cNvSpPr>
              <p:nvPr/>
            </p:nvSpPr>
            <p:spPr bwMode="auto">
              <a:xfrm rot="-1118274">
                <a:off x="1962" y="229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2" name="Oval 108"/>
              <p:cNvSpPr>
                <a:spLocks noChangeAspect="1" noChangeArrowheads="1"/>
              </p:cNvSpPr>
              <p:nvPr/>
            </p:nvSpPr>
            <p:spPr bwMode="auto">
              <a:xfrm rot="5895381">
                <a:off x="2436" y="1926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3" name="Oval 109"/>
              <p:cNvSpPr>
                <a:spLocks noChangeAspect="1" noChangeArrowheads="1"/>
              </p:cNvSpPr>
              <p:nvPr/>
            </p:nvSpPr>
            <p:spPr bwMode="auto">
              <a:xfrm rot="5895381">
                <a:off x="2605" y="3303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4" name="Oval 110"/>
              <p:cNvSpPr>
                <a:spLocks noChangeAspect="1" noChangeArrowheads="1"/>
              </p:cNvSpPr>
              <p:nvPr/>
            </p:nvSpPr>
            <p:spPr bwMode="auto">
              <a:xfrm rot="5895381">
                <a:off x="1962" y="2582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5" name="Oval 111"/>
              <p:cNvSpPr>
                <a:spLocks noChangeAspect="1" noChangeArrowheads="1"/>
              </p:cNvSpPr>
              <p:nvPr/>
            </p:nvSpPr>
            <p:spPr bwMode="auto">
              <a:xfrm rot="5895381">
                <a:off x="2736" y="1508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6" name="Oval 112"/>
              <p:cNvSpPr>
                <a:spLocks noChangeAspect="1" noChangeArrowheads="1"/>
              </p:cNvSpPr>
              <p:nvPr/>
            </p:nvSpPr>
            <p:spPr bwMode="auto">
              <a:xfrm rot="5895381">
                <a:off x="3341" y="2611"/>
                <a:ext cx="37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7" name="Oval 113"/>
              <p:cNvSpPr>
                <a:spLocks noChangeAspect="1" noChangeArrowheads="1"/>
              </p:cNvSpPr>
              <p:nvPr/>
            </p:nvSpPr>
            <p:spPr bwMode="auto">
              <a:xfrm rot="5895381">
                <a:off x="2753" y="25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8" name="Oval 114"/>
              <p:cNvSpPr>
                <a:spLocks noChangeAspect="1" noChangeArrowheads="1"/>
              </p:cNvSpPr>
              <p:nvPr/>
            </p:nvSpPr>
            <p:spPr bwMode="auto">
              <a:xfrm rot="5895381">
                <a:off x="3540" y="212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39" name="Oval 115"/>
              <p:cNvSpPr>
                <a:spLocks noChangeAspect="1" noChangeArrowheads="1"/>
              </p:cNvSpPr>
              <p:nvPr/>
            </p:nvSpPr>
            <p:spPr bwMode="auto">
              <a:xfrm rot="5895381">
                <a:off x="1945" y="1478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0" name="Oval 116"/>
              <p:cNvSpPr>
                <a:spLocks noChangeAspect="1" noChangeArrowheads="1"/>
              </p:cNvSpPr>
              <p:nvPr/>
            </p:nvSpPr>
            <p:spPr bwMode="auto">
              <a:xfrm rot="5895381">
                <a:off x="3314" y="2062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1" name="Oval 117"/>
              <p:cNvSpPr>
                <a:spLocks noChangeAspect="1" noChangeArrowheads="1"/>
              </p:cNvSpPr>
              <p:nvPr/>
            </p:nvSpPr>
            <p:spPr bwMode="auto">
              <a:xfrm rot="5895381">
                <a:off x="3223" y="2973"/>
                <a:ext cx="37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2" name="Oval 118"/>
              <p:cNvSpPr>
                <a:spLocks noChangeAspect="1" noChangeArrowheads="1"/>
              </p:cNvSpPr>
              <p:nvPr/>
            </p:nvSpPr>
            <p:spPr bwMode="auto">
              <a:xfrm rot="4777107">
                <a:off x="2203" y="2227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3" name="Oval 119"/>
              <p:cNvSpPr>
                <a:spLocks noChangeAspect="1" noChangeArrowheads="1"/>
              </p:cNvSpPr>
              <p:nvPr/>
            </p:nvSpPr>
            <p:spPr bwMode="auto">
              <a:xfrm rot="4777107">
                <a:off x="2930" y="331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4" name="Oval 120"/>
              <p:cNvSpPr>
                <a:spLocks noChangeAspect="1" noChangeArrowheads="1"/>
              </p:cNvSpPr>
              <p:nvPr/>
            </p:nvSpPr>
            <p:spPr bwMode="auto">
              <a:xfrm rot="4777107">
                <a:off x="2738" y="30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5" name="Oval 121"/>
              <p:cNvSpPr>
                <a:spLocks noChangeAspect="1" noChangeArrowheads="1"/>
              </p:cNvSpPr>
              <p:nvPr/>
            </p:nvSpPr>
            <p:spPr bwMode="auto">
              <a:xfrm rot="4777107">
                <a:off x="1774" y="2354"/>
                <a:ext cx="37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6" name="Oval 122"/>
              <p:cNvSpPr>
                <a:spLocks noChangeAspect="1" noChangeArrowheads="1"/>
              </p:cNvSpPr>
              <p:nvPr/>
            </p:nvSpPr>
            <p:spPr bwMode="auto">
              <a:xfrm rot="4777107">
                <a:off x="2339" y="1749"/>
                <a:ext cx="32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7" name="Oval 123"/>
              <p:cNvSpPr>
                <a:spLocks noChangeAspect="1" noChangeArrowheads="1"/>
              </p:cNvSpPr>
              <p:nvPr/>
            </p:nvSpPr>
            <p:spPr bwMode="auto">
              <a:xfrm rot="4777107">
                <a:off x="2744" y="2749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8" name="Oval 124"/>
              <p:cNvSpPr>
                <a:spLocks noChangeAspect="1" noChangeArrowheads="1"/>
              </p:cNvSpPr>
              <p:nvPr/>
            </p:nvSpPr>
            <p:spPr bwMode="auto">
              <a:xfrm rot="4777107">
                <a:off x="1577" y="1942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9" name="Oval 125"/>
              <p:cNvSpPr>
                <a:spLocks noChangeAspect="1" noChangeArrowheads="1"/>
              </p:cNvSpPr>
              <p:nvPr/>
            </p:nvSpPr>
            <p:spPr bwMode="auto">
              <a:xfrm rot="4777107">
                <a:off x="2480" y="3181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50" name="Oval 126"/>
              <p:cNvSpPr>
                <a:spLocks noChangeAspect="1" noChangeArrowheads="1"/>
              </p:cNvSpPr>
              <p:nvPr/>
            </p:nvSpPr>
            <p:spPr bwMode="auto">
              <a:xfrm rot="4777107">
                <a:off x="3341" y="2996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351" name="Text Box 127"/>
            <p:cNvSpPr txBox="1">
              <a:spLocks noChangeArrowheads="1"/>
            </p:cNvSpPr>
            <p:nvPr/>
          </p:nvSpPr>
          <p:spPr bwMode="auto">
            <a:xfrm>
              <a:off x="4704" y="1728"/>
              <a:ext cx="576" cy="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+1</a:t>
              </a:r>
              <a:endParaRPr lang="he-IL" altLang="en-US"/>
            </a:p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-1</a:t>
              </a:r>
              <a:endParaRPr lang="ru-RU" altLang="en-US"/>
            </a:p>
          </p:txBody>
        </p:sp>
        <p:grpSp>
          <p:nvGrpSpPr>
            <p:cNvPr id="52352" name="Group 128"/>
            <p:cNvGrpSpPr>
              <a:grpSpLocks/>
            </p:cNvGrpSpPr>
            <p:nvPr/>
          </p:nvGrpSpPr>
          <p:grpSpPr bwMode="auto">
            <a:xfrm>
              <a:off x="5206" y="1824"/>
              <a:ext cx="48" cy="320"/>
              <a:chOff x="576" y="1296"/>
              <a:chExt cx="38" cy="320"/>
            </a:xfrm>
          </p:grpSpPr>
          <p:sp>
            <p:nvSpPr>
              <p:cNvPr id="52353" name="Oval 129"/>
              <p:cNvSpPr>
                <a:spLocks noChangeAspect="1" noChangeArrowheads="1"/>
              </p:cNvSpPr>
              <p:nvPr/>
            </p:nvSpPr>
            <p:spPr bwMode="auto">
              <a:xfrm rot="4777107">
                <a:off x="576" y="1296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54" name="Oval 130"/>
              <p:cNvSpPr>
                <a:spLocks noChangeAspect="1" noChangeArrowheads="1"/>
              </p:cNvSpPr>
              <p:nvPr/>
            </p:nvSpPr>
            <p:spPr bwMode="auto">
              <a:xfrm rot="5895381">
                <a:off x="577" y="1583"/>
                <a:ext cx="32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1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/>
              <a:t>הפרדה לינארית</a:t>
            </a:r>
            <a:endParaRPr lang="ru-RU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/>
              <a:t>אבל יש הרבה משטחים, צריך להחליט איזו הוא הטוב ביותר:</a:t>
            </a:r>
            <a:endParaRPr lang="ru-RU" alt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 flipV="1">
            <a:off x="3276600" y="2805113"/>
            <a:ext cx="3505200" cy="3290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 flipV="1">
            <a:off x="2971800" y="3048000"/>
            <a:ext cx="426720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flipV="1">
            <a:off x="3352800" y="2590800"/>
            <a:ext cx="3505200" cy="3505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 flipV="1">
            <a:off x="4343400" y="2362200"/>
            <a:ext cx="160020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98" name="Group 50"/>
          <p:cNvGrpSpPr>
            <a:grpSpLocks/>
          </p:cNvGrpSpPr>
          <p:nvPr/>
        </p:nvGrpSpPr>
        <p:grpSpPr bwMode="auto">
          <a:xfrm>
            <a:off x="3429000" y="2743200"/>
            <a:ext cx="4953000" cy="3581400"/>
            <a:chOff x="2160" y="1728"/>
            <a:chExt cx="3120" cy="2256"/>
          </a:xfrm>
        </p:grpSpPr>
        <p:grpSp>
          <p:nvGrpSpPr>
            <p:cNvPr id="53299" name="Group 51"/>
            <p:cNvGrpSpPr>
              <a:grpSpLocks/>
            </p:cNvGrpSpPr>
            <p:nvPr/>
          </p:nvGrpSpPr>
          <p:grpSpPr bwMode="auto">
            <a:xfrm>
              <a:off x="2160" y="1776"/>
              <a:ext cx="2304" cy="2208"/>
              <a:chOff x="1536" y="1392"/>
              <a:chExt cx="2304" cy="2208"/>
            </a:xfrm>
          </p:grpSpPr>
          <p:sp>
            <p:nvSpPr>
              <p:cNvPr id="53300" name="Line 52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301" name="Line 53"/>
              <p:cNvSpPr>
                <a:spLocks noChangeShapeType="1"/>
              </p:cNvSpPr>
              <p:nvPr/>
            </p:nvSpPr>
            <p:spPr bwMode="auto">
              <a:xfrm flipV="1">
                <a:off x="1536" y="3504"/>
                <a:ext cx="230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302" name="Oval 54"/>
              <p:cNvSpPr>
                <a:spLocks noChangeAspect="1" noChangeArrowheads="1"/>
              </p:cNvSpPr>
              <p:nvPr/>
            </p:nvSpPr>
            <p:spPr bwMode="auto">
              <a:xfrm>
                <a:off x="2342" y="317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3" name="Oval 55"/>
              <p:cNvSpPr>
                <a:spLocks noChangeAspect="1" noChangeArrowheads="1"/>
              </p:cNvSpPr>
              <p:nvPr/>
            </p:nvSpPr>
            <p:spPr bwMode="auto">
              <a:xfrm>
                <a:off x="1566" y="2459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4" name="Oval 56"/>
              <p:cNvSpPr>
                <a:spLocks noChangeAspect="1" noChangeArrowheads="1"/>
              </p:cNvSpPr>
              <p:nvPr/>
            </p:nvSpPr>
            <p:spPr bwMode="auto">
              <a:xfrm>
                <a:off x="2734" y="177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5" name="Oval 57"/>
              <p:cNvSpPr>
                <a:spLocks noChangeAspect="1" noChangeArrowheads="1"/>
              </p:cNvSpPr>
              <p:nvPr/>
            </p:nvSpPr>
            <p:spPr bwMode="auto">
              <a:xfrm>
                <a:off x="2774" y="229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6" name="Oval 58"/>
              <p:cNvSpPr>
                <a:spLocks noChangeAspect="1" noChangeArrowheads="1"/>
              </p:cNvSpPr>
              <p:nvPr/>
            </p:nvSpPr>
            <p:spPr bwMode="auto">
              <a:xfrm>
                <a:off x="2148" y="1678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7" name="Oval 59"/>
              <p:cNvSpPr>
                <a:spLocks noChangeAspect="1" noChangeArrowheads="1"/>
              </p:cNvSpPr>
              <p:nvPr/>
            </p:nvSpPr>
            <p:spPr bwMode="auto">
              <a:xfrm>
                <a:off x="2448" y="2352"/>
                <a:ext cx="34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8" name="Oval 60"/>
              <p:cNvSpPr>
                <a:spLocks noChangeAspect="1" noChangeArrowheads="1"/>
              </p:cNvSpPr>
              <p:nvPr/>
            </p:nvSpPr>
            <p:spPr bwMode="auto">
              <a:xfrm>
                <a:off x="1920" y="1968"/>
                <a:ext cx="38" cy="3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9" name="Oval 61"/>
              <p:cNvSpPr>
                <a:spLocks noChangeAspect="1" noChangeArrowheads="1"/>
              </p:cNvSpPr>
              <p:nvPr/>
            </p:nvSpPr>
            <p:spPr bwMode="auto">
              <a:xfrm>
                <a:off x="3216" y="2592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0" name="Oval 62"/>
              <p:cNvSpPr>
                <a:spLocks noChangeAspect="1" noChangeArrowheads="1"/>
              </p:cNvSpPr>
              <p:nvPr/>
            </p:nvSpPr>
            <p:spPr bwMode="auto">
              <a:xfrm rot="-1118274">
                <a:off x="2449" y="2799"/>
                <a:ext cx="34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1" name="Oval 63"/>
              <p:cNvSpPr>
                <a:spLocks noChangeAspect="1" noChangeArrowheads="1"/>
              </p:cNvSpPr>
              <p:nvPr/>
            </p:nvSpPr>
            <p:spPr bwMode="auto">
              <a:xfrm rot="-1118274">
                <a:off x="3782" y="2034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2" name="Oval 64"/>
              <p:cNvSpPr>
                <a:spLocks noChangeAspect="1" noChangeArrowheads="1"/>
              </p:cNvSpPr>
              <p:nvPr/>
            </p:nvSpPr>
            <p:spPr bwMode="auto">
              <a:xfrm rot="-1118274">
                <a:off x="3336" y="2863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3" name="Oval 65"/>
              <p:cNvSpPr>
                <a:spLocks noChangeAspect="1" noChangeArrowheads="1"/>
              </p:cNvSpPr>
              <p:nvPr/>
            </p:nvSpPr>
            <p:spPr bwMode="auto">
              <a:xfrm rot="-1118274">
                <a:off x="1968" y="1680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4" name="Oval 66"/>
              <p:cNvSpPr>
                <a:spLocks noChangeAspect="1" noChangeArrowheads="1"/>
              </p:cNvSpPr>
              <p:nvPr/>
            </p:nvSpPr>
            <p:spPr bwMode="auto">
              <a:xfrm rot="-1118274">
                <a:off x="2968" y="2258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5" name="Oval 67"/>
              <p:cNvSpPr>
                <a:spLocks noChangeAspect="1" noChangeArrowheads="1"/>
              </p:cNvSpPr>
              <p:nvPr/>
            </p:nvSpPr>
            <p:spPr bwMode="auto">
              <a:xfrm rot="-1118274">
                <a:off x="3696" y="2832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6" name="Oval 68"/>
              <p:cNvSpPr>
                <a:spLocks noChangeAspect="1" noChangeArrowheads="1"/>
              </p:cNvSpPr>
              <p:nvPr/>
            </p:nvSpPr>
            <p:spPr bwMode="auto">
              <a:xfrm rot="-1118274">
                <a:off x="1962" y="229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7" name="Oval 69"/>
              <p:cNvSpPr>
                <a:spLocks noChangeAspect="1" noChangeArrowheads="1"/>
              </p:cNvSpPr>
              <p:nvPr/>
            </p:nvSpPr>
            <p:spPr bwMode="auto">
              <a:xfrm rot="5895381">
                <a:off x="2436" y="1926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8" name="Oval 70"/>
              <p:cNvSpPr>
                <a:spLocks noChangeAspect="1" noChangeArrowheads="1"/>
              </p:cNvSpPr>
              <p:nvPr/>
            </p:nvSpPr>
            <p:spPr bwMode="auto">
              <a:xfrm rot="5895381">
                <a:off x="2605" y="3303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9" name="Oval 71"/>
              <p:cNvSpPr>
                <a:spLocks noChangeAspect="1" noChangeArrowheads="1"/>
              </p:cNvSpPr>
              <p:nvPr/>
            </p:nvSpPr>
            <p:spPr bwMode="auto">
              <a:xfrm rot="5895381">
                <a:off x="1962" y="2582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0" name="Oval 72"/>
              <p:cNvSpPr>
                <a:spLocks noChangeAspect="1" noChangeArrowheads="1"/>
              </p:cNvSpPr>
              <p:nvPr/>
            </p:nvSpPr>
            <p:spPr bwMode="auto">
              <a:xfrm rot="5895381">
                <a:off x="2736" y="1508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1" name="Oval 73"/>
              <p:cNvSpPr>
                <a:spLocks noChangeAspect="1" noChangeArrowheads="1"/>
              </p:cNvSpPr>
              <p:nvPr/>
            </p:nvSpPr>
            <p:spPr bwMode="auto">
              <a:xfrm rot="5895381">
                <a:off x="3341" y="2611"/>
                <a:ext cx="37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2" name="Oval 74"/>
              <p:cNvSpPr>
                <a:spLocks noChangeAspect="1" noChangeArrowheads="1"/>
              </p:cNvSpPr>
              <p:nvPr/>
            </p:nvSpPr>
            <p:spPr bwMode="auto">
              <a:xfrm rot="5895381">
                <a:off x="2753" y="25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3" name="Oval 75"/>
              <p:cNvSpPr>
                <a:spLocks noChangeAspect="1" noChangeArrowheads="1"/>
              </p:cNvSpPr>
              <p:nvPr/>
            </p:nvSpPr>
            <p:spPr bwMode="auto">
              <a:xfrm rot="5895381">
                <a:off x="3540" y="212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4" name="Oval 76"/>
              <p:cNvSpPr>
                <a:spLocks noChangeAspect="1" noChangeArrowheads="1"/>
              </p:cNvSpPr>
              <p:nvPr/>
            </p:nvSpPr>
            <p:spPr bwMode="auto">
              <a:xfrm rot="5895381">
                <a:off x="1945" y="1478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5" name="Oval 77"/>
              <p:cNvSpPr>
                <a:spLocks noChangeAspect="1" noChangeArrowheads="1"/>
              </p:cNvSpPr>
              <p:nvPr/>
            </p:nvSpPr>
            <p:spPr bwMode="auto">
              <a:xfrm rot="5895381">
                <a:off x="3314" y="2062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6" name="Oval 78"/>
              <p:cNvSpPr>
                <a:spLocks noChangeAspect="1" noChangeArrowheads="1"/>
              </p:cNvSpPr>
              <p:nvPr/>
            </p:nvSpPr>
            <p:spPr bwMode="auto">
              <a:xfrm rot="5895381">
                <a:off x="3223" y="2973"/>
                <a:ext cx="37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7" name="Oval 79"/>
              <p:cNvSpPr>
                <a:spLocks noChangeAspect="1" noChangeArrowheads="1"/>
              </p:cNvSpPr>
              <p:nvPr/>
            </p:nvSpPr>
            <p:spPr bwMode="auto">
              <a:xfrm rot="4777107">
                <a:off x="2203" y="2227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8" name="Oval 80"/>
              <p:cNvSpPr>
                <a:spLocks noChangeAspect="1" noChangeArrowheads="1"/>
              </p:cNvSpPr>
              <p:nvPr/>
            </p:nvSpPr>
            <p:spPr bwMode="auto">
              <a:xfrm rot="4777107">
                <a:off x="2930" y="331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9" name="Oval 81"/>
              <p:cNvSpPr>
                <a:spLocks noChangeAspect="1" noChangeArrowheads="1"/>
              </p:cNvSpPr>
              <p:nvPr/>
            </p:nvSpPr>
            <p:spPr bwMode="auto">
              <a:xfrm rot="4777107">
                <a:off x="2738" y="30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0" name="Oval 82"/>
              <p:cNvSpPr>
                <a:spLocks noChangeAspect="1" noChangeArrowheads="1"/>
              </p:cNvSpPr>
              <p:nvPr/>
            </p:nvSpPr>
            <p:spPr bwMode="auto">
              <a:xfrm rot="4777107">
                <a:off x="1774" y="2354"/>
                <a:ext cx="37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1" name="Oval 83"/>
              <p:cNvSpPr>
                <a:spLocks noChangeAspect="1" noChangeArrowheads="1"/>
              </p:cNvSpPr>
              <p:nvPr/>
            </p:nvSpPr>
            <p:spPr bwMode="auto">
              <a:xfrm rot="4777107">
                <a:off x="2339" y="1749"/>
                <a:ext cx="32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2" name="Oval 84"/>
              <p:cNvSpPr>
                <a:spLocks noChangeAspect="1" noChangeArrowheads="1"/>
              </p:cNvSpPr>
              <p:nvPr/>
            </p:nvSpPr>
            <p:spPr bwMode="auto">
              <a:xfrm rot="4777107">
                <a:off x="2744" y="2749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3" name="Oval 85"/>
              <p:cNvSpPr>
                <a:spLocks noChangeAspect="1" noChangeArrowheads="1"/>
              </p:cNvSpPr>
              <p:nvPr/>
            </p:nvSpPr>
            <p:spPr bwMode="auto">
              <a:xfrm rot="4777107">
                <a:off x="1577" y="1942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4" name="Oval 86"/>
              <p:cNvSpPr>
                <a:spLocks noChangeAspect="1" noChangeArrowheads="1"/>
              </p:cNvSpPr>
              <p:nvPr/>
            </p:nvSpPr>
            <p:spPr bwMode="auto">
              <a:xfrm rot="4777107">
                <a:off x="2480" y="3181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5" name="Oval 87"/>
              <p:cNvSpPr>
                <a:spLocks noChangeAspect="1" noChangeArrowheads="1"/>
              </p:cNvSpPr>
              <p:nvPr/>
            </p:nvSpPr>
            <p:spPr bwMode="auto">
              <a:xfrm rot="4777107">
                <a:off x="3341" y="2996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336" name="Text Box 88"/>
            <p:cNvSpPr txBox="1">
              <a:spLocks noChangeArrowheads="1"/>
            </p:cNvSpPr>
            <p:nvPr/>
          </p:nvSpPr>
          <p:spPr bwMode="auto">
            <a:xfrm>
              <a:off x="4704" y="1728"/>
              <a:ext cx="576" cy="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+1</a:t>
              </a:r>
              <a:endParaRPr lang="he-IL" altLang="en-US"/>
            </a:p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-1</a:t>
              </a:r>
              <a:endParaRPr lang="ru-RU" altLang="en-US"/>
            </a:p>
          </p:txBody>
        </p:sp>
        <p:grpSp>
          <p:nvGrpSpPr>
            <p:cNvPr id="53337" name="Group 89"/>
            <p:cNvGrpSpPr>
              <a:grpSpLocks/>
            </p:cNvGrpSpPr>
            <p:nvPr/>
          </p:nvGrpSpPr>
          <p:grpSpPr bwMode="auto">
            <a:xfrm>
              <a:off x="5206" y="1824"/>
              <a:ext cx="48" cy="320"/>
              <a:chOff x="576" y="1296"/>
              <a:chExt cx="38" cy="320"/>
            </a:xfrm>
          </p:grpSpPr>
          <p:sp>
            <p:nvSpPr>
              <p:cNvPr id="53338" name="Oval 90"/>
              <p:cNvSpPr>
                <a:spLocks noChangeAspect="1" noChangeArrowheads="1"/>
              </p:cNvSpPr>
              <p:nvPr/>
            </p:nvSpPr>
            <p:spPr bwMode="auto">
              <a:xfrm rot="4777107">
                <a:off x="576" y="1296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9" name="Oval 91"/>
              <p:cNvSpPr>
                <a:spLocks noChangeAspect="1" noChangeArrowheads="1"/>
              </p:cNvSpPr>
              <p:nvPr/>
            </p:nvSpPr>
            <p:spPr bwMode="auto">
              <a:xfrm rot="5895381">
                <a:off x="577" y="1583"/>
                <a:ext cx="32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7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/>
              <a:t>הפרדה לינארית</a:t>
            </a:r>
            <a:endParaRPr lang="ru-RU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/>
              <a:t>נתבונן במרחק המינימלי בין המשטח לווקטורים</a:t>
            </a:r>
          </a:p>
          <a:p>
            <a:pPr algn="r" rtl="1">
              <a:buFontTx/>
              <a:buNone/>
            </a:pPr>
            <a:r>
              <a:rPr lang="he-IL" altLang="en-US"/>
              <a:t>ונקרא לו רוחב </a:t>
            </a:r>
            <a:r>
              <a:rPr lang="he-IL" altLang="en-US">
                <a:solidFill>
                  <a:schemeClr val="accent2"/>
                </a:solidFill>
              </a:rPr>
              <a:t>השול</a:t>
            </a:r>
            <a:r>
              <a:rPr lang="he-IL" altLang="en-US"/>
              <a:t>:</a:t>
            </a:r>
            <a:endParaRPr lang="ru-RU" altLang="en-US"/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 flipV="1">
            <a:off x="3276600" y="2805113"/>
            <a:ext cx="3505200" cy="3290887"/>
          </a:xfrm>
          <a:prstGeom prst="line">
            <a:avLst/>
          </a:prstGeom>
          <a:noFill/>
          <a:ln w="2254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 flipV="1">
            <a:off x="3276600" y="2805113"/>
            <a:ext cx="3505200" cy="3290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323" name="Group 51"/>
          <p:cNvGrpSpPr>
            <a:grpSpLocks/>
          </p:cNvGrpSpPr>
          <p:nvPr/>
        </p:nvGrpSpPr>
        <p:grpSpPr bwMode="auto">
          <a:xfrm>
            <a:off x="3429000" y="2743200"/>
            <a:ext cx="4953000" cy="3581400"/>
            <a:chOff x="2160" y="1728"/>
            <a:chExt cx="3120" cy="2256"/>
          </a:xfrm>
        </p:grpSpPr>
        <p:grpSp>
          <p:nvGrpSpPr>
            <p:cNvPr id="54324" name="Group 52"/>
            <p:cNvGrpSpPr>
              <a:grpSpLocks/>
            </p:cNvGrpSpPr>
            <p:nvPr/>
          </p:nvGrpSpPr>
          <p:grpSpPr bwMode="auto">
            <a:xfrm>
              <a:off x="2160" y="1776"/>
              <a:ext cx="2304" cy="2208"/>
              <a:chOff x="1536" y="1392"/>
              <a:chExt cx="2304" cy="2208"/>
            </a:xfrm>
          </p:grpSpPr>
          <p:sp>
            <p:nvSpPr>
              <p:cNvPr id="54325" name="Line 53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26" name="Line 54"/>
              <p:cNvSpPr>
                <a:spLocks noChangeShapeType="1"/>
              </p:cNvSpPr>
              <p:nvPr/>
            </p:nvSpPr>
            <p:spPr bwMode="auto">
              <a:xfrm flipV="1">
                <a:off x="1536" y="3504"/>
                <a:ext cx="230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27" name="Oval 55"/>
              <p:cNvSpPr>
                <a:spLocks noChangeAspect="1" noChangeArrowheads="1"/>
              </p:cNvSpPr>
              <p:nvPr/>
            </p:nvSpPr>
            <p:spPr bwMode="auto">
              <a:xfrm>
                <a:off x="2342" y="317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8" name="Oval 56"/>
              <p:cNvSpPr>
                <a:spLocks noChangeAspect="1" noChangeArrowheads="1"/>
              </p:cNvSpPr>
              <p:nvPr/>
            </p:nvSpPr>
            <p:spPr bwMode="auto">
              <a:xfrm>
                <a:off x="1566" y="2459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9" name="Oval 57"/>
              <p:cNvSpPr>
                <a:spLocks noChangeAspect="1" noChangeArrowheads="1"/>
              </p:cNvSpPr>
              <p:nvPr/>
            </p:nvSpPr>
            <p:spPr bwMode="auto">
              <a:xfrm>
                <a:off x="2734" y="177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0" name="Oval 58"/>
              <p:cNvSpPr>
                <a:spLocks noChangeAspect="1" noChangeArrowheads="1"/>
              </p:cNvSpPr>
              <p:nvPr/>
            </p:nvSpPr>
            <p:spPr bwMode="auto">
              <a:xfrm>
                <a:off x="2774" y="229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1" name="Oval 59"/>
              <p:cNvSpPr>
                <a:spLocks noChangeAspect="1" noChangeArrowheads="1"/>
              </p:cNvSpPr>
              <p:nvPr/>
            </p:nvSpPr>
            <p:spPr bwMode="auto">
              <a:xfrm>
                <a:off x="2148" y="1678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2" name="Oval 60"/>
              <p:cNvSpPr>
                <a:spLocks noChangeAspect="1" noChangeArrowheads="1"/>
              </p:cNvSpPr>
              <p:nvPr/>
            </p:nvSpPr>
            <p:spPr bwMode="auto">
              <a:xfrm>
                <a:off x="2448" y="2352"/>
                <a:ext cx="34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3" name="Oval 61"/>
              <p:cNvSpPr>
                <a:spLocks noChangeAspect="1" noChangeArrowheads="1"/>
              </p:cNvSpPr>
              <p:nvPr/>
            </p:nvSpPr>
            <p:spPr bwMode="auto">
              <a:xfrm>
                <a:off x="1920" y="1968"/>
                <a:ext cx="38" cy="3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4" name="Oval 62"/>
              <p:cNvSpPr>
                <a:spLocks noChangeAspect="1" noChangeArrowheads="1"/>
              </p:cNvSpPr>
              <p:nvPr/>
            </p:nvSpPr>
            <p:spPr bwMode="auto">
              <a:xfrm>
                <a:off x="3216" y="2592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5" name="Oval 63"/>
              <p:cNvSpPr>
                <a:spLocks noChangeAspect="1" noChangeArrowheads="1"/>
              </p:cNvSpPr>
              <p:nvPr/>
            </p:nvSpPr>
            <p:spPr bwMode="auto">
              <a:xfrm rot="-1118274">
                <a:off x="2449" y="2799"/>
                <a:ext cx="34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6" name="Oval 64"/>
              <p:cNvSpPr>
                <a:spLocks noChangeAspect="1" noChangeArrowheads="1"/>
              </p:cNvSpPr>
              <p:nvPr/>
            </p:nvSpPr>
            <p:spPr bwMode="auto">
              <a:xfrm rot="-1118274">
                <a:off x="3782" y="2034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7" name="Oval 65"/>
              <p:cNvSpPr>
                <a:spLocks noChangeAspect="1" noChangeArrowheads="1"/>
              </p:cNvSpPr>
              <p:nvPr/>
            </p:nvSpPr>
            <p:spPr bwMode="auto">
              <a:xfrm rot="-1118274">
                <a:off x="3336" y="2863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8" name="Oval 66"/>
              <p:cNvSpPr>
                <a:spLocks noChangeAspect="1" noChangeArrowheads="1"/>
              </p:cNvSpPr>
              <p:nvPr/>
            </p:nvSpPr>
            <p:spPr bwMode="auto">
              <a:xfrm rot="-1118274">
                <a:off x="1968" y="1680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9" name="Oval 67"/>
              <p:cNvSpPr>
                <a:spLocks noChangeAspect="1" noChangeArrowheads="1"/>
              </p:cNvSpPr>
              <p:nvPr/>
            </p:nvSpPr>
            <p:spPr bwMode="auto">
              <a:xfrm rot="-1118274">
                <a:off x="2968" y="2258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0" name="Oval 68"/>
              <p:cNvSpPr>
                <a:spLocks noChangeAspect="1" noChangeArrowheads="1"/>
              </p:cNvSpPr>
              <p:nvPr/>
            </p:nvSpPr>
            <p:spPr bwMode="auto">
              <a:xfrm rot="-1118274">
                <a:off x="3696" y="2832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1" name="Oval 69"/>
              <p:cNvSpPr>
                <a:spLocks noChangeAspect="1" noChangeArrowheads="1"/>
              </p:cNvSpPr>
              <p:nvPr/>
            </p:nvSpPr>
            <p:spPr bwMode="auto">
              <a:xfrm rot="-1118274">
                <a:off x="1962" y="229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2" name="Oval 70"/>
              <p:cNvSpPr>
                <a:spLocks noChangeAspect="1" noChangeArrowheads="1"/>
              </p:cNvSpPr>
              <p:nvPr/>
            </p:nvSpPr>
            <p:spPr bwMode="auto">
              <a:xfrm rot="5895381">
                <a:off x="2436" y="1926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3" name="Oval 71"/>
              <p:cNvSpPr>
                <a:spLocks noChangeAspect="1" noChangeArrowheads="1"/>
              </p:cNvSpPr>
              <p:nvPr/>
            </p:nvSpPr>
            <p:spPr bwMode="auto">
              <a:xfrm rot="5895381">
                <a:off x="2605" y="3303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4" name="Oval 72"/>
              <p:cNvSpPr>
                <a:spLocks noChangeAspect="1" noChangeArrowheads="1"/>
              </p:cNvSpPr>
              <p:nvPr/>
            </p:nvSpPr>
            <p:spPr bwMode="auto">
              <a:xfrm rot="5895381">
                <a:off x="1962" y="2582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5" name="Oval 73"/>
              <p:cNvSpPr>
                <a:spLocks noChangeAspect="1" noChangeArrowheads="1"/>
              </p:cNvSpPr>
              <p:nvPr/>
            </p:nvSpPr>
            <p:spPr bwMode="auto">
              <a:xfrm rot="5895381">
                <a:off x="2736" y="1508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6" name="Oval 74"/>
              <p:cNvSpPr>
                <a:spLocks noChangeAspect="1" noChangeArrowheads="1"/>
              </p:cNvSpPr>
              <p:nvPr/>
            </p:nvSpPr>
            <p:spPr bwMode="auto">
              <a:xfrm rot="5895381">
                <a:off x="3341" y="2611"/>
                <a:ext cx="37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7" name="Oval 75"/>
              <p:cNvSpPr>
                <a:spLocks noChangeAspect="1" noChangeArrowheads="1"/>
              </p:cNvSpPr>
              <p:nvPr/>
            </p:nvSpPr>
            <p:spPr bwMode="auto">
              <a:xfrm rot="5895381">
                <a:off x="2753" y="25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8" name="Oval 76"/>
              <p:cNvSpPr>
                <a:spLocks noChangeAspect="1" noChangeArrowheads="1"/>
              </p:cNvSpPr>
              <p:nvPr/>
            </p:nvSpPr>
            <p:spPr bwMode="auto">
              <a:xfrm rot="5895381">
                <a:off x="3540" y="212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9" name="Oval 77"/>
              <p:cNvSpPr>
                <a:spLocks noChangeAspect="1" noChangeArrowheads="1"/>
              </p:cNvSpPr>
              <p:nvPr/>
            </p:nvSpPr>
            <p:spPr bwMode="auto">
              <a:xfrm rot="5895381">
                <a:off x="1945" y="1478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0" name="Oval 78"/>
              <p:cNvSpPr>
                <a:spLocks noChangeAspect="1" noChangeArrowheads="1"/>
              </p:cNvSpPr>
              <p:nvPr/>
            </p:nvSpPr>
            <p:spPr bwMode="auto">
              <a:xfrm rot="5895381">
                <a:off x="3314" y="2062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1" name="Oval 79"/>
              <p:cNvSpPr>
                <a:spLocks noChangeAspect="1" noChangeArrowheads="1"/>
              </p:cNvSpPr>
              <p:nvPr/>
            </p:nvSpPr>
            <p:spPr bwMode="auto">
              <a:xfrm rot="5895381">
                <a:off x="3223" y="2973"/>
                <a:ext cx="37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2" name="Oval 80"/>
              <p:cNvSpPr>
                <a:spLocks noChangeAspect="1" noChangeArrowheads="1"/>
              </p:cNvSpPr>
              <p:nvPr/>
            </p:nvSpPr>
            <p:spPr bwMode="auto">
              <a:xfrm rot="4777107">
                <a:off x="2203" y="2227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3" name="Oval 81"/>
              <p:cNvSpPr>
                <a:spLocks noChangeAspect="1" noChangeArrowheads="1"/>
              </p:cNvSpPr>
              <p:nvPr/>
            </p:nvSpPr>
            <p:spPr bwMode="auto">
              <a:xfrm rot="4777107">
                <a:off x="2930" y="331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4" name="Oval 82"/>
              <p:cNvSpPr>
                <a:spLocks noChangeAspect="1" noChangeArrowheads="1"/>
              </p:cNvSpPr>
              <p:nvPr/>
            </p:nvSpPr>
            <p:spPr bwMode="auto">
              <a:xfrm rot="4777107">
                <a:off x="2738" y="30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5" name="Oval 83"/>
              <p:cNvSpPr>
                <a:spLocks noChangeAspect="1" noChangeArrowheads="1"/>
              </p:cNvSpPr>
              <p:nvPr/>
            </p:nvSpPr>
            <p:spPr bwMode="auto">
              <a:xfrm rot="4777107">
                <a:off x="1774" y="2354"/>
                <a:ext cx="37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6" name="Oval 84"/>
              <p:cNvSpPr>
                <a:spLocks noChangeAspect="1" noChangeArrowheads="1"/>
              </p:cNvSpPr>
              <p:nvPr/>
            </p:nvSpPr>
            <p:spPr bwMode="auto">
              <a:xfrm rot="4777107">
                <a:off x="2339" y="1749"/>
                <a:ext cx="32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7" name="Oval 85"/>
              <p:cNvSpPr>
                <a:spLocks noChangeAspect="1" noChangeArrowheads="1"/>
              </p:cNvSpPr>
              <p:nvPr/>
            </p:nvSpPr>
            <p:spPr bwMode="auto">
              <a:xfrm rot="4777107">
                <a:off x="2744" y="2749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8" name="Oval 86"/>
              <p:cNvSpPr>
                <a:spLocks noChangeAspect="1" noChangeArrowheads="1"/>
              </p:cNvSpPr>
              <p:nvPr/>
            </p:nvSpPr>
            <p:spPr bwMode="auto">
              <a:xfrm rot="4777107">
                <a:off x="1577" y="1942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9" name="Oval 87"/>
              <p:cNvSpPr>
                <a:spLocks noChangeAspect="1" noChangeArrowheads="1"/>
              </p:cNvSpPr>
              <p:nvPr/>
            </p:nvSpPr>
            <p:spPr bwMode="auto">
              <a:xfrm rot="4777107">
                <a:off x="2480" y="3181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0" name="Oval 88"/>
              <p:cNvSpPr>
                <a:spLocks noChangeAspect="1" noChangeArrowheads="1"/>
              </p:cNvSpPr>
              <p:nvPr/>
            </p:nvSpPr>
            <p:spPr bwMode="auto">
              <a:xfrm rot="4777107">
                <a:off x="3341" y="2996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61" name="Text Box 89"/>
            <p:cNvSpPr txBox="1">
              <a:spLocks noChangeArrowheads="1"/>
            </p:cNvSpPr>
            <p:nvPr/>
          </p:nvSpPr>
          <p:spPr bwMode="auto">
            <a:xfrm>
              <a:off x="4704" y="1728"/>
              <a:ext cx="576" cy="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+1</a:t>
              </a:r>
              <a:endParaRPr lang="he-IL" altLang="en-US"/>
            </a:p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-1</a:t>
              </a:r>
              <a:endParaRPr lang="ru-RU" altLang="en-US"/>
            </a:p>
          </p:txBody>
        </p:sp>
        <p:grpSp>
          <p:nvGrpSpPr>
            <p:cNvPr id="54362" name="Group 90"/>
            <p:cNvGrpSpPr>
              <a:grpSpLocks/>
            </p:cNvGrpSpPr>
            <p:nvPr/>
          </p:nvGrpSpPr>
          <p:grpSpPr bwMode="auto">
            <a:xfrm>
              <a:off x="5206" y="1824"/>
              <a:ext cx="48" cy="320"/>
              <a:chOff x="576" y="1296"/>
              <a:chExt cx="38" cy="320"/>
            </a:xfrm>
          </p:grpSpPr>
          <p:sp>
            <p:nvSpPr>
              <p:cNvPr id="54363" name="Oval 91"/>
              <p:cNvSpPr>
                <a:spLocks noChangeAspect="1" noChangeArrowheads="1"/>
              </p:cNvSpPr>
              <p:nvPr/>
            </p:nvSpPr>
            <p:spPr bwMode="auto">
              <a:xfrm rot="4777107">
                <a:off x="576" y="1296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4" name="Oval 92"/>
              <p:cNvSpPr>
                <a:spLocks noChangeAspect="1" noChangeArrowheads="1"/>
              </p:cNvSpPr>
              <p:nvPr/>
            </p:nvSpPr>
            <p:spPr bwMode="auto">
              <a:xfrm rot="5895381">
                <a:off x="577" y="1583"/>
                <a:ext cx="32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2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/>
              <a:t>הפרדה לינארית</a:t>
            </a:r>
            <a:endParaRPr lang="ru-RU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/>
              <a:t>נחפש את המשטח המפריד עם השול הרחב ביותר:</a:t>
            </a:r>
            <a:endParaRPr lang="ru-RU" altLang="en-US"/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 rot="-3472419">
            <a:off x="2619375" y="4567238"/>
            <a:ext cx="4772025" cy="0"/>
          </a:xfrm>
          <a:prstGeom prst="line">
            <a:avLst/>
          </a:prstGeom>
          <a:noFill/>
          <a:ln w="3143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 rot="-3472419">
            <a:off x="2619375" y="4567238"/>
            <a:ext cx="477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68" name="Rectangle 48"/>
          <p:cNvSpPr>
            <a:spLocks noChangeArrowheads="1"/>
          </p:cNvSpPr>
          <p:nvPr/>
        </p:nvSpPr>
        <p:spPr bwMode="auto">
          <a:xfrm>
            <a:off x="533400" y="2332038"/>
            <a:ext cx="2514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buFontTx/>
              <a:buNone/>
            </a:pPr>
            <a:r>
              <a:rPr lang="he-IL" altLang="en-US"/>
              <a:t>הפרדה כזו הינה הסוג הפשוט ביותר של </a:t>
            </a:r>
            <a:r>
              <a:rPr lang="en-US" altLang="en-US"/>
              <a:t>SVM</a:t>
            </a:r>
            <a:r>
              <a:rPr lang="he-IL" altLang="en-US"/>
              <a:t>, והיא </a:t>
            </a:r>
            <a:r>
              <a:rPr lang="en-US" altLang="en-US"/>
              <a:t>SVM</a:t>
            </a:r>
            <a:r>
              <a:rPr lang="he-IL" altLang="en-US"/>
              <a:t> לינארי, או </a:t>
            </a:r>
            <a:r>
              <a:rPr lang="en-US" altLang="en-US"/>
              <a:t>LSVM</a:t>
            </a:r>
            <a:endParaRPr lang="ru-RU" altLang="en-US"/>
          </a:p>
        </p:txBody>
      </p:sp>
      <p:grpSp>
        <p:nvGrpSpPr>
          <p:cNvPr id="56369" name="Group 49"/>
          <p:cNvGrpSpPr>
            <a:grpSpLocks/>
          </p:cNvGrpSpPr>
          <p:nvPr/>
        </p:nvGrpSpPr>
        <p:grpSpPr bwMode="auto">
          <a:xfrm>
            <a:off x="3429000" y="2743200"/>
            <a:ext cx="4953000" cy="3581400"/>
            <a:chOff x="2160" y="1728"/>
            <a:chExt cx="3120" cy="2256"/>
          </a:xfrm>
        </p:grpSpPr>
        <p:grpSp>
          <p:nvGrpSpPr>
            <p:cNvPr id="56370" name="Group 50"/>
            <p:cNvGrpSpPr>
              <a:grpSpLocks/>
            </p:cNvGrpSpPr>
            <p:nvPr/>
          </p:nvGrpSpPr>
          <p:grpSpPr bwMode="auto">
            <a:xfrm>
              <a:off x="2160" y="1776"/>
              <a:ext cx="2304" cy="2208"/>
              <a:chOff x="1536" y="1392"/>
              <a:chExt cx="2304" cy="2208"/>
            </a:xfrm>
          </p:grpSpPr>
          <p:sp>
            <p:nvSpPr>
              <p:cNvPr id="56371" name="Line 51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372" name="Line 52"/>
              <p:cNvSpPr>
                <a:spLocks noChangeShapeType="1"/>
              </p:cNvSpPr>
              <p:nvPr/>
            </p:nvSpPr>
            <p:spPr bwMode="auto">
              <a:xfrm flipV="1">
                <a:off x="1536" y="3504"/>
                <a:ext cx="230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373" name="Oval 53"/>
              <p:cNvSpPr>
                <a:spLocks noChangeAspect="1" noChangeArrowheads="1"/>
              </p:cNvSpPr>
              <p:nvPr/>
            </p:nvSpPr>
            <p:spPr bwMode="auto">
              <a:xfrm>
                <a:off x="2342" y="317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4" name="Oval 54"/>
              <p:cNvSpPr>
                <a:spLocks noChangeAspect="1" noChangeArrowheads="1"/>
              </p:cNvSpPr>
              <p:nvPr/>
            </p:nvSpPr>
            <p:spPr bwMode="auto">
              <a:xfrm>
                <a:off x="1566" y="2459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5" name="Oval 55"/>
              <p:cNvSpPr>
                <a:spLocks noChangeAspect="1" noChangeArrowheads="1"/>
              </p:cNvSpPr>
              <p:nvPr/>
            </p:nvSpPr>
            <p:spPr bwMode="auto">
              <a:xfrm>
                <a:off x="2734" y="177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6" name="Oval 56"/>
              <p:cNvSpPr>
                <a:spLocks noChangeAspect="1" noChangeArrowheads="1"/>
              </p:cNvSpPr>
              <p:nvPr/>
            </p:nvSpPr>
            <p:spPr bwMode="auto">
              <a:xfrm>
                <a:off x="2774" y="229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7" name="Oval 57"/>
              <p:cNvSpPr>
                <a:spLocks noChangeAspect="1" noChangeArrowheads="1"/>
              </p:cNvSpPr>
              <p:nvPr/>
            </p:nvSpPr>
            <p:spPr bwMode="auto">
              <a:xfrm>
                <a:off x="2148" y="1678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8" name="Oval 58"/>
              <p:cNvSpPr>
                <a:spLocks noChangeAspect="1" noChangeArrowheads="1"/>
              </p:cNvSpPr>
              <p:nvPr/>
            </p:nvSpPr>
            <p:spPr bwMode="auto">
              <a:xfrm>
                <a:off x="2448" y="2352"/>
                <a:ext cx="34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9" name="Oval 59"/>
              <p:cNvSpPr>
                <a:spLocks noChangeAspect="1" noChangeArrowheads="1"/>
              </p:cNvSpPr>
              <p:nvPr/>
            </p:nvSpPr>
            <p:spPr bwMode="auto">
              <a:xfrm>
                <a:off x="1920" y="1968"/>
                <a:ext cx="38" cy="3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0" name="Oval 60"/>
              <p:cNvSpPr>
                <a:spLocks noChangeAspect="1" noChangeArrowheads="1"/>
              </p:cNvSpPr>
              <p:nvPr/>
            </p:nvSpPr>
            <p:spPr bwMode="auto">
              <a:xfrm>
                <a:off x="3216" y="2592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1" name="Oval 61"/>
              <p:cNvSpPr>
                <a:spLocks noChangeAspect="1" noChangeArrowheads="1"/>
              </p:cNvSpPr>
              <p:nvPr/>
            </p:nvSpPr>
            <p:spPr bwMode="auto">
              <a:xfrm rot="-1118274">
                <a:off x="2449" y="2799"/>
                <a:ext cx="34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2" name="Oval 62"/>
              <p:cNvSpPr>
                <a:spLocks noChangeAspect="1" noChangeArrowheads="1"/>
              </p:cNvSpPr>
              <p:nvPr/>
            </p:nvSpPr>
            <p:spPr bwMode="auto">
              <a:xfrm rot="-1118274">
                <a:off x="3782" y="2034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3" name="Oval 63"/>
              <p:cNvSpPr>
                <a:spLocks noChangeAspect="1" noChangeArrowheads="1"/>
              </p:cNvSpPr>
              <p:nvPr/>
            </p:nvSpPr>
            <p:spPr bwMode="auto">
              <a:xfrm rot="-1118274">
                <a:off x="3336" y="2863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4" name="Oval 64"/>
              <p:cNvSpPr>
                <a:spLocks noChangeAspect="1" noChangeArrowheads="1"/>
              </p:cNvSpPr>
              <p:nvPr/>
            </p:nvSpPr>
            <p:spPr bwMode="auto">
              <a:xfrm rot="-1118274">
                <a:off x="1968" y="1680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5" name="Oval 65"/>
              <p:cNvSpPr>
                <a:spLocks noChangeAspect="1" noChangeArrowheads="1"/>
              </p:cNvSpPr>
              <p:nvPr/>
            </p:nvSpPr>
            <p:spPr bwMode="auto">
              <a:xfrm rot="-1118274">
                <a:off x="2968" y="2258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6" name="Oval 66"/>
              <p:cNvSpPr>
                <a:spLocks noChangeAspect="1" noChangeArrowheads="1"/>
              </p:cNvSpPr>
              <p:nvPr/>
            </p:nvSpPr>
            <p:spPr bwMode="auto">
              <a:xfrm rot="-1118274">
                <a:off x="3696" y="2832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7" name="Oval 67"/>
              <p:cNvSpPr>
                <a:spLocks noChangeAspect="1" noChangeArrowheads="1"/>
              </p:cNvSpPr>
              <p:nvPr/>
            </p:nvSpPr>
            <p:spPr bwMode="auto">
              <a:xfrm rot="-1118274">
                <a:off x="1962" y="229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8" name="Oval 68"/>
              <p:cNvSpPr>
                <a:spLocks noChangeAspect="1" noChangeArrowheads="1"/>
              </p:cNvSpPr>
              <p:nvPr/>
            </p:nvSpPr>
            <p:spPr bwMode="auto">
              <a:xfrm rot="5895381">
                <a:off x="2436" y="1926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9" name="Oval 69"/>
              <p:cNvSpPr>
                <a:spLocks noChangeAspect="1" noChangeArrowheads="1"/>
              </p:cNvSpPr>
              <p:nvPr/>
            </p:nvSpPr>
            <p:spPr bwMode="auto">
              <a:xfrm rot="5895381">
                <a:off x="2605" y="3303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0" name="Oval 70"/>
              <p:cNvSpPr>
                <a:spLocks noChangeAspect="1" noChangeArrowheads="1"/>
              </p:cNvSpPr>
              <p:nvPr/>
            </p:nvSpPr>
            <p:spPr bwMode="auto">
              <a:xfrm rot="5895381">
                <a:off x="1962" y="2582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1" name="Oval 71"/>
              <p:cNvSpPr>
                <a:spLocks noChangeAspect="1" noChangeArrowheads="1"/>
              </p:cNvSpPr>
              <p:nvPr/>
            </p:nvSpPr>
            <p:spPr bwMode="auto">
              <a:xfrm rot="5895381">
                <a:off x="2736" y="1508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2" name="Oval 72"/>
              <p:cNvSpPr>
                <a:spLocks noChangeAspect="1" noChangeArrowheads="1"/>
              </p:cNvSpPr>
              <p:nvPr/>
            </p:nvSpPr>
            <p:spPr bwMode="auto">
              <a:xfrm rot="5895381">
                <a:off x="3341" y="2611"/>
                <a:ext cx="37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3" name="Oval 73"/>
              <p:cNvSpPr>
                <a:spLocks noChangeAspect="1" noChangeArrowheads="1"/>
              </p:cNvSpPr>
              <p:nvPr/>
            </p:nvSpPr>
            <p:spPr bwMode="auto">
              <a:xfrm rot="5895381">
                <a:off x="2753" y="25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4" name="Oval 74"/>
              <p:cNvSpPr>
                <a:spLocks noChangeAspect="1" noChangeArrowheads="1"/>
              </p:cNvSpPr>
              <p:nvPr/>
            </p:nvSpPr>
            <p:spPr bwMode="auto">
              <a:xfrm rot="5895381">
                <a:off x="3540" y="212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5" name="Oval 75"/>
              <p:cNvSpPr>
                <a:spLocks noChangeAspect="1" noChangeArrowheads="1"/>
              </p:cNvSpPr>
              <p:nvPr/>
            </p:nvSpPr>
            <p:spPr bwMode="auto">
              <a:xfrm rot="5895381">
                <a:off x="1945" y="1478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6" name="Oval 76"/>
              <p:cNvSpPr>
                <a:spLocks noChangeAspect="1" noChangeArrowheads="1"/>
              </p:cNvSpPr>
              <p:nvPr/>
            </p:nvSpPr>
            <p:spPr bwMode="auto">
              <a:xfrm rot="5895381">
                <a:off x="3314" y="2062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7" name="Oval 77"/>
              <p:cNvSpPr>
                <a:spLocks noChangeAspect="1" noChangeArrowheads="1"/>
              </p:cNvSpPr>
              <p:nvPr/>
            </p:nvSpPr>
            <p:spPr bwMode="auto">
              <a:xfrm rot="5895381">
                <a:off x="3223" y="2973"/>
                <a:ext cx="37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8" name="Oval 78"/>
              <p:cNvSpPr>
                <a:spLocks noChangeAspect="1" noChangeArrowheads="1"/>
              </p:cNvSpPr>
              <p:nvPr/>
            </p:nvSpPr>
            <p:spPr bwMode="auto">
              <a:xfrm rot="4777107">
                <a:off x="2203" y="2227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9" name="Oval 79"/>
              <p:cNvSpPr>
                <a:spLocks noChangeAspect="1" noChangeArrowheads="1"/>
              </p:cNvSpPr>
              <p:nvPr/>
            </p:nvSpPr>
            <p:spPr bwMode="auto">
              <a:xfrm rot="4777107">
                <a:off x="2930" y="331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0" name="Oval 80"/>
              <p:cNvSpPr>
                <a:spLocks noChangeAspect="1" noChangeArrowheads="1"/>
              </p:cNvSpPr>
              <p:nvPr/>
            </p:nvSpPr>
            <p:spPr bwMode="auto">
              <a:xfrm rot="4777107">
                <a:off x="2738" y="30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1" name="Oval 81"/>
              <p:cNvSpPr>
                <a:spLocks noChangeAspect="1" noChangeArrowheads="1"/>
              </p:cNvSpPr>
              <p:nvPr/>
            </p:nvSpPr>
            <p:spPr bwMode="auto">
              <a:xfrm rot="4777107">
                <a:off x="1774" y="2354"/>
                <a:ext cx="37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2" name="Oval 82"/>
              <p:cNvSpPr>
                <a:spLocks noChangeAspect="1" noChangeArrowheads="1"/>
              </p:cNvSpPr>
              <p:nvPr/>
            </p:nvSpPr>
            <p:spPr bwMode="auto">
              <a:xfrm rot="4777107">
                <a:off x="2339" y="1749"/>
                <a:ext cx="32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3" name="Oval 83"/>
              <p:cNvSpPr>
                <a:spLocks noChangeAspect="1" noChangeArrowheads="1"/>
              </p:cNvSpPr>
              <p:nvPr/>
            </p:nvSpPr>
            <p:spPr bwMode="auto">
              <a:xfrm rot="4777107">
                <a:off x="2744" y="2749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4" name="Oval 84"/>
              <p:cNvSpPr>
                <a:spLocks noChangeAspect="1" noChangeArrowheads="1"/>
              </p:cNvSpPr>
              <p:nvPr/>
            </p:nvSpPr>
            <p:spPr bwMode="auto">
              <a:xfrm rot="4777107">
                <a:off x="1577" y="1942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5" name="Oval 85"/>
              <p:cNvSpPr>
                <a:spLocks noChangeAspect="1" noChangeArrowheads="1"/>
              </p:cNvSpPr>
              <p:nvPr/>
            </p:nvSpPr>
            <p:spPr bwMode="auto">
              <a:xfrm rot="4777107">
                <a:off x="2480" y="3181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6" name="Oval 86"/>
              <p:cNvSpPr>
                <a:spLocks noChangeAspect="1" noChangeArrowheads="1"/>
              </p:cNvSpPr>
              <p:nvPr/>
            </p:nvSpPr>
            <p:spPr bwMode="auto">
              <a:xfrm rot="4777107">
                <a:off x="3341" y="2996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407" name="Text Box 87"/>
            <p:cNvSpPr txBox="1">
              <a:spLocks noChangeArrowheads="1"/>
            </p:cNvSpPr>
            <p:nvPr/>
          </p:nvSpPr>
          <p:spPr bwMode="auto">
            <a:xfrm>
              <a:off x="4704" y="1728"/>
              <a:ext cx="576" cy="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+1</a:t>
              </a:r>
              <a:endParaRPr lang="he-IL" altLang="en-US"/>
            </a:p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-1</a:t>
              </a:r>
              <a:endParaRPr lang="ru-RU" altLang="en-US"/>
            </a:p>
          </p:txBody>
        </p:sp>
        <p:grpSp>
          <p:nvGrpSpPr>
            <p:cNvPr id="56408" name="Group 88"/>
            <p:cNvGrpSpPr>
              <a:grpSpLocks/>
            </p:cNvGrpSpPr>
            <p:nvPr/>
          </p:nvGrpSpPr>
          <p:grpSpPr bwMode="auto">
            <a:xfrm>
              <a:off x="5206" y="1824"/>
              <a:ext cx="48" cy="320"/>
              <a:chOff x="576" y="1296"/>
              <a:chExt cx="38" cy="320"/>
            </a:xfrm>
          </p:grpSpPr>
          <p:sp>
            <p:nvSpPr>
              <p:cNvPr id="56409" name="Oval 89"/>
              <p:cNvSpPr>
                <a:spLocks noChangeAspect="1" noChangeArrowheads="1"/>
              </p:cNvSpPr>
              <p:nvPr/>
            </p:nvSpPr>
            <p:spPr bwMode="auto">
              <a:xfrm rot="4777107">
                <a:off x="576" y="1296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10" name="Oval 90"/>
              <p:cNvSpPr>
                <a:spLocks noChangeAspect="1" noChangeArrowheads="1"/>
              </p:cNvSpPr>
              <p:nvPr/>
            </p:nvSpPr>
            <p:spPr bwMode="auto">
              <a:xfrm rot="5895381">
                <a:off x="577" y="1583"/>
                <a:ext cx="32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2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/>
              <a:t>הפרדה לינארית</a:t>
            </a:r>
            <a:endParaRPr lang="ru-RU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Tx/>
              <a:buNone/>
            </a:pPr>
            <a:r>
              <a:rPr lang="he-IL" altLang="en-US" dirty="0"/>
              <a:t>השם "וקטורים תומכים" הגיע מהווקטורים הנוגעים בשול:</a:t>
            </a:r>
            <a:endParaRPr lang="ru-RU" altLang="en-US" dirty="0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rot="-3472419">
            <a:off x="2619375" y="4567238"/>
            <a:ext cx="4772025" cy="0"/>
          </a:xfrm>
          <a:prstGeom prst="line">
            <a:avLst/>
          </a:prstGeom>
          <a:noFill/>
          <a:ln w="3143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 rot="-3472419">
            <a:off x="2619375" y="4567238"/>
            <a:ext cx="477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93" name="Oval 49"/>
          <p:cNvSpPr>
            <a:spLocks noChangeArrowheads="1"/>
          </p:cNvSpPr>
          <p:nvPr/>
        </p:nvSpPr>
        <p:spPr bwMode="auto">
          <a:xfrm>
            <a:off x="4826000" y="4292600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7394" name="Oval 50"/>
          <p:cNvSpPr>
            <a:spLocks noChangeArrowheads="1"/>
          </p:cNvSpPr>
          <p:nvPr/>
        </p:nvSpPr>
        <p:spPr bwMode="auto">
          <a:xfrm>
            <a:off x="4826000" y="4997450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7395" name="Oval 51"/>
          <p:cNvSpPr>
            <a:spLocks noChangeArrowheads="1"/>
          </p:cNvSpPr>
          <p:nvPr/>
        </p:nvSpPr>
        <p:spPr bwMode="auto">
          <a:xfrm>
            <a:off x="5346700" y="4191000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7396" name="Group 52"/>
          <p:cNvGrpSpPr>
            <a:grpSpLocks/>
          </p:cNvGrpSpPr>
          <p:nvPr/>
        </p:nvGrpSpPr>
        <p:grpSpPr bwMode="auto">
          <a:xfrm>
            <a:off x="3429000" y="2743200"/>
            <a:ext cx="4953000" cy="3581400"/>
            <a:chOff x="2160" y="1728"/>
            <a:chExt cx="3120" cy="2256"/>
          </a:xfrm>
        </p:grpSpPr>
        <p:grpSp>
          <p:nvGrpSpPr>
            <p:cNvPr id="57397" name="Group 53"/>
            <p:cNvGrpSpPr>
              <a:grpSpLocks/>
            </p:cNvGrpSpPr>
            <p:nvPr/>
          </p:nvGrpSpPr>
          <p:grpSpPr bwMode="auto">
            <a:xfrm>
              <a:off x="2160" y="1776"/>
              <a:ext cx="2304" cy="2208"/>
              <a:chOff x="1536" y="1392"/>
              <a:chExt cx="2304" cy="2208"/>
            </a:xfrm>
          </p:grpSpPr>
          <p:sp>
            <p:nvSpPr>
              <p:cNvPr id="57398" name="Line 54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99" name="Line 55"/>
              <p:cNvSpPr>
                <a:spLocks noChangeShapeType="1"/>
              </p:cNvSpPr>
              <p:nvPr/>
            </p:nvSpPr>
            <p:spPr bwMode="auto">
              <a:xfrm flipV="1">
                <a:off x="1536" y="3504"/>
                <a:ext cx="230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00" name="Oval 56"/>
              <p:cNvSpPr>
                <a:spLocks noChangeAspect="1" noChangeArrowheads="1"/>
              </p:cNvSpPr>
              <p:nvPr/>
            </p:nvSpPr>
            <p:spPr bwMode="auto">
              <a:xfrm>
                <a:off x="2342" y="317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1" name="Oval 57"/>
              <p:cNvSpPr>
                <a:spLocks noChangeAspect="1" noChangeArrowheads="1"/>
              </p:cNvSpPr>
              <p:nvPr/>
            </p:nvSpPr>
            <p:spPr bwMode="auto">
              <a:xfrm>
                <a:off x="1566" y="2459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2" name="Oval 58"/>
              <p:cNvSpPr>
                <a:spLocks noChangeAspect="1" noChangeArrowheads="1"/>
              </p:cNvSpPr>
              <p:nvPr/>
            </p:nvSpPr>
            <p:spPr bwMode="auto">
              <a:xfrm>
                <a:off x="2734" y="177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3" name="Oval 59"/>
              <p:cNvSpPr>
                <a:spLocks noChangeAspect="1" noChangeArrowheads="1"/>
              </p:cNvSpPr>
              <p:nvPr/>
            </p:nvSpPr>
            <p:spPr bwMode="auto">
              <a:xfrm>
                <a:off x="2774" y="2290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4" name="Oval 60"/>
              <p:cNvSpPr>
                <a:spLocks noChangeAspect="1" noChangeArrowheads="1"/>
              </p:cNvSpPr>
              <p:nvPr/>
            </p:nvSpPr>
            <p:spPr bwMode="auto">
              <a:xfrm>
                <a:off x="2148" y="1678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5" name="Oval 61"/>
              <p:cNvSpPr>
                <a:spLocks noChangeAspect="1" noChangeArrowheads="1"/>
              </p:cNvSpPr>
              <p:nvPr/>
            </p:nvSpPr>
            <p:spPr bwMode="auto">
              <a:xfrm>
                <a:off x="2448" y="2352"/>
                <a:ext cx="34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6" name="Oval 62"/>
              <p:cNvSpPr>
                <a:spLocks noChangeAspect="1" noChangeArrowheads="1"/>
              </p:cNvSpPr>
              <p:nvPr/>
            </p:nvSpPr>
            <p:spPr bwMode="auto">
              <a:xfrm>
                <a:off x="1920" y="1968"/>
                <a:ext cx="38" cy="3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7" name="Oval 63"/>
              <p:cNvSpPr>
                <a:spLocks noChangeAspect="1" noChangeArrowheads="1"/>
              </p:cNvSpPr>
              <p:nvPr/>
            </p:nvSpPr>
            <p:spPr bwMode="auto">
              <a:xfrm>
                <a:off x="3216" y="2592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8" name="Oval 64"/>
              <p:cNvSpPr>
                <a:spLocks noChangeAspect="1" noChangeArrowheads="1"/>
              </p:cNvSpPr>
              <p:nvPr/>
            </p:nvSpPr>
            <p:spPr bwMode="auto">
              <a:xfrm rot="-1118274">
                <a:off x="2449" y="2799"/>
                <a:ext cx="34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9" name="Oval 65"/>
              <p:cNvSpPr>
                <a:spLocks noChangeAspect="1" noChangeArrowheads="1"/>
              </p:cNvSpPr>
              <p:nvPr/>
            </p:nvSpPr>
            <p:spPr bwMode="auto">
              <a:xfrm rot="-1118274">
                <a:off x="3782" y="2034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0" name="Oval 66"/>
              <p:cNvSpPr>
                <a:spLocks noChangeAspect="1" noChangeArrowheads="1"/>
              </p:cNvSpPr>
              <p:nvPr/>
            </p:nvSpPr>
            <p:spPr bwMode="auto">
              <a:xfrm rot="-1118274">
                <a:off x="3336" y="2863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1" name="Oval 67"/>
              <p:cNvSpPr>
                <a:spLocks noChangeAspect="1" noChangeArrowheads="1"/>
              </p:cNvSpPr>
              <p:nvPr/>
            </p:nvSpPr>
            <p:spPr bwMode="auto">
              <a:xfrm rot="-1118274">
                <a:off x="1968" y="1680"/>
                <a:ext cx="38" cy="3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2" name="Oval 68"/>
              <p:cNvSpPr>
                <a:spLocks noChangeAspect="1" noChangeArrowheads="1"/>
              </p:cNvSpPr>
              <p:nvPr/>
            </p:nvSpPr>
            <p:spPr bwMode="auto">
              <a:xfrm rot="-1118274">
                <a:off x="2968" y="2258"/>
                <a:ext cx="38" cy="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3" name="Oval 69"/>
              <p:cNvSpPr>
                <a:spLocks noChangeAspect="1" noChangeArrowheads="1"/>
              </p:cNvSpPr>
              <p:nvPr/>
            </p:nvSpPr>
            <p:spPr bwMode="auto">
              <a:xfrm rot="-1118274">
                <a:off x="3696" y="2832"/>
                <a:ext cx="38" cy="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4" name="Oval 70"/>
              <p:cNvSpPr>
                <a:spLocks noChangeAspect="1" noChangeArrowheads="1"/>
              </p:cNvSpPr>
              <p:nvPr/>
            </p:nvSpPr>
            <p:spPr bwMode="auto">
              <a:xfrm rot="-1118274">
                <a:off x="1962" y="2293"/>
                <a:ext cx="38" cy="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5" name="Oval 71"/>
              <p:cNvSpPr>
                <a:spLocks noChangeAspect="1" noChangeArrowheads="1"/>
              </p:cNvSpPr>
              <p:nvPr/>
            </p:nvSpPr>
            <p:spPr bwMode="auto">
              <a:xfrm rot="5895381">
                <a:off x="2436" y="1926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6" name="Oval 72"/>
              <p:cNvSpPr>
                <a:spLocks noChangeAspect="1" noChangeArrowheads="1"/>
              </p:cNvSpPr>
              <p:nvPr/>
            </p:nvSpPr>
            <p:spPr bwMode="auto">
              <a:xfrm rot="5895381">
                <a:off x="2605" y="3303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7" name="Oval 73"/>
              <p:cNvSpPr>
                <a:spLocks noChangeAspect="1" noChangeArrowheads="1"/>
              </p:cNvSpPr>
              <p:nvPr/>
            </p:nvSpPr>
            <p:spPr bwMode="auto">
              <a:xfrm rot="5895381">
                <a:off x="1962" y="2582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8" name="Oval 74"/>
              <p:cNvSpPr>
                <a:spLocks noChangeAspect="1" noChangeArrowheads="1"/>
              </p:cNvSpPr>
              <p:nvPr/>
            </p:nvSpPr>
            <p:spPr bwMode="auto">
              <a:xfrm rot="5895381">
                <a:off x="2736" y="1508"/>
                <a:ext cx="30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9" name="Oval 75"/>
              <p:cNvSpPr>
                <a:spLocks noChangeAspect="1" noChangeArrowheads="1"/>
              </p:cNvSpPr>
              <p:nvPr/>
            </p:nvSpPr>
            <p:spPr bwMode="auto">
              <a:xfrm rot="5895381">
                <a:off x="3341" y="2611"/>
                <a:ext cx="37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0" name="Oval 76"/>
              <p:cNvSpPr>
                <a:spLocks noChangeAspect="1" noChangeArrowheads="1"/>
              </p:cNvSpPr>
              <p:nvPr/>
            </p:nvSpPr>
            <p:spPr bwMode="auto">
              <a:xfrm rot="5895381">
                <a:off x="2753" y="25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1" name="Oval 77"/>
              <p:cNvSpPr>
                <a:spLocks noChangeAspect="1" noChangeArrowheads="1"/>
              </p:cNvSpPr>
              <p:nvPr/>
            </p:nvSpPr>
            <p:spPr bwMode="auto">
              <a:xfrm rot="5895381">
                <a:off x="3540" y="212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2" name="Oval 78"/>
              <p:cNvSpPr>
                <a:spLocks noChangeAspect="1" noChangeArrowheads="1"/>
              </p:cNvSpPr>
              <p:nvPr/>
            </p:nvSpPr>
            <p:spPr bwMode="auto">
              <a:xfrm rot="5895381">
                <a:off x="1945" y="1478"/>
                <a:ext cx="30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3" name="Oval 79"/>
              <p:cNvSpPr>
                <a:spLocks noChangeAspect="1" noChangeArrowheads="1"/>
              </p:cNvSpPr>
              <p:nvPr/>
            </p:nvSpPr>
            <p:spPr bwMode="auto">
              <a:xfrm rot="5895381">
                <a:off x="3314" y="2062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4" name="Oval 80"/>
              <p:cNvSpPr>
                <a:spLocks noChangeAspect="1" noChangeArrowheads="1"/>
              </p:cNvSpPr>
              <p:nvPr/>
            </p:nvSpPr>
            <p:spPr bwMode="auto">
              <a:xfrm rot="5895381">
                <a:off x="3223" y="2973"/>
                <a:ext cx="37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5" name="Oval 81"/>
              <p:cNvSpPr>
                <a:spLocks noChangeAspect="1" noChangeArrowheads="1"/>
              </p:cNvSpPr>
              <p:nvPr/>
            </p:nvSpPr>
            <p:spPr bwMode="auto">
              <a:xfrm rot="4777107">
                <a:off x="2203" y="2227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6" name="Oval 82"/>
              <p:cNvSpPr>
                <a:spLocks noChangeAspect="1" noChangeArrowheads="1"/>
              </p:cNvSpPr>
              <p:nvPr/>
            </p:nvSpPr>
            <p:spPr bwMode="auto">
              <a:xfrm rot="4777107">
                <a:off x="2930" y="331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7" name="Oval 83"/>
              <p:cNvSpPr>
                <a:spLocks noChangeAspect="1" noChangeArrowheads="1"/>
              </p:cNvSpPr>
              <p:nvPr/>
            </p:nvSpPr>
            <p:spPr bwMode="auto">
              <a:xfrm rot="4777107">
                <a:off x="2738" y="3070"/>
                <a:ext cx="30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8" name="Oval 84"/>
              <p:cNvSpPr>
                <a:spLocks noChangeAspect="1" noChangeArrowheads="1"/>
              </p:cNvSpPr>
              <p:nvPr/>
            </p:nvSpPr>
            <p:spPr bwMode="auto">
              <a:xfrm rot="4777107">
                <a:off x="1774" y="2354"/>
                <a:ext cx="37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9" name="Oval 85"/>
              <p:cNvSpPr>
                <a:spLocks noChangeAspect="1" noChangeArrowheads="1"/>
              </p:cNvSpPr>
              <p:nvPr/>
            </p:nvSpPr>
            <p:spPr bwMode="auto">
              <a:xfrm rot="4777107">
                <a:off x="2339" y="1749"/>
                <a:ext cx="32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0" name="Oval 86"/>
              <p:cNvSpPr>
                <a:spLocks noChangeAspect="1" noChangeArrowheads="1"/>
              </p:cNvSpPr>
              <p:nvPr/>
            </p:nvSpPr>
            <p:spPr bwMode="auto">
              <a:xfrm rot="4777107">
                <a:off x="2744" y="2749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1" name="Oval 87"/>
              <p:cNvSpPr>
                <a:spLocks noChangeAspect="1" noChangeArrowheads="1"/>
              </p:cNvSpPr>
              <p:nvPr/>
            </p:nvSpPr>
            <p:spPr bwMode="auto">
              <a:xfrm rot="4777107">
                <a:off x="1577" y="1942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2" name="Oval 88"/>
              <p:cNvSpPr>
                <a:spLocks noChangeAspect="1" noChangeArrowheads="1"/>
              </p:cNvSpPr>
              <p:nvPr/>
            </p:nvSpPr>
            <p:spPr bwMode="auto">
              <a:xfrm rot="4777107">
                <a:off x="2480" y="3181"/>
                <a:ext cx="35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3" name="Oval 89"/>
              <p:cNvSpPr>
                <a:spLocks noChangeAspect="1" noChangeArrowheads="1"/>
              </p:cNvSpPr>
              <p:nvPr/>
            </p:nvSpPr>
            <p:spPr bwMode="auto">
              <a:xfrm rot="4777107">
                <a:off x="3341" y="2996"/>
                <a:ext cx="32" cy="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34" name="Text Box 90"/>
            <p:cNvSpPr txBox="1">
              <a:spLocks noChangeArrowheads="1"/>
            </p:cNvSpPr>
            <p:nvPr/>
          </p:nvSpPr>
          <p:spPr bwMode="auto">
            <a:xfrm>
              <a:off x="4704" y="1728"/>
              <a:ext cx="576" cy="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+1</a:t>
              </a:r>
              <a:endParaRPr lang="he-IL" altLang="en-US"/>
            </a:p>
            <a:p>
              <a:pPr algn="r" rtl="1">
                <a:spcBef>
                  <a:spcPct val="50000"/>
                </a:spcBef>
                <a:buClr>
                  <a:schemeClr val="bg1"/>
                </a:buClr>
                <a:buFontTx/>
                <a:buChar char="•"/>
              </a:pPr>
              <a:r>
                <a:rPr lang="he-IL" altLang="en-US"/>
                <a:t>סוג </a:t>
              </a:r>
              <a:r>
                <a:rPr lang="en-US" altLang="en-US"/>
                <a:t>-1</a:t>
              </a:r>
              <a:endParaRPr lang="ru-RU" altLang="en-US"/>
            </a:p>
          </p:txBody>
        </p:sp>
        <p:grpSp>
          <p:nvGrpSpPr>
            <p:cNvPr id="57435" name="Group 91"/>
            <p:cNvGrpSpPr>
              <a:grpSpLocks/>
            </p:cNvGrpSpPr>
            <p:nvPr/>
          </p:nvGrpSpPr>
          <p:grpSpPr bwMode="auto">
            <a:xfrm>
              <a:off x="5206" y="1824"/>
              <a:ext cx="48" cy="320"/>
              <a:chOff x="576" y="1296"/>
              <a:chExt cx="38" cy="320"/>
            </a:xfrm>
          </p:grpSpPr>
          <p:sp>
            <p:nvSpPr>
              <p:cNvPr id="57436" name="Oval 92"/>
              <p:cNvSpPr>
                <a:spLocks noChangeAspect="1" noChangeArrowheads="1"/>
              </p:cNvSpPr>
              <p:nvPr/>
            </p:nvSpPr>
            <p:spPr bwMode="auto">
              <a:xfrm rot="4777107">
                <a:off x="576" y="1296"/>
                <a:ext cx="37" cy="3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7" name="Oval 93"/>
              <p:cNvSpPr>
                <a:spLocks noChangeAspect="1" noChangeArrowheads="1"/>
              </p:cNvSpPr>
              <p:nvPr/>
            </p:nvSpPr>
            <p:spPr bwMode="auto">
              <a:xfrm rot="5895381">
                <a:off x="577" y="1583"/>
                <a:ext cx="32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0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574</Words>
  <Application>Microsoft Office PowerPoint</Application>
  <PresentationFormat>On-screen Show (4:3)</PresentationFormat>
  <Paragraphs>143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Garamond</vt:lpstr>
      <vt:lpstr>Symbol</vt:lpstr>
      <vt:lpstr>Times New Roman</vt:lpstr>
      <vt:lpstr>Wingdings</vt:lpstr>
      <vt:lpstr>ערכת נושא Office</vt:lpstr>
      <vt:lpstr>Equation</vt:lpstr>
      <vt:lpstr>מכונות וקטורים תומכים  Support Vector Machine (SVM)</vt:lpstr>
      <vt:lpstr>SVM</vt:lpstr>
      <vt:lpstr>SVM</vt:lpstr>
      <vt:lpstr>הפרדה לינארית</vt:lpstr>
      <vt:lpstr>הפרדה לינארית</vt:lpstr>
      <vt:lpstr>הפרדה לינארית</vt:lpstr>
      <vt:lpstr>הפרדה לינארית</vt:lpstr>
      <vt:lpstr>הפרדה לינארית</vt:lpstr>
      <vt:lpstr>הפרדה לינארית</vt:lpstr>
      <vt:lpstr>SVM  </vt:lpstr>
      <vt:lpstr>הגדרת המפריד והשול</vt:lpstr>
      <vt:lpstr>הגדרת המפריד והשול</vt:lpstr>
      <vt:lpstr>הגדרת המפריד והשול</vt:lpstr>
      <vt:lpstr>הפרדה לא לינארית</vt:lpstr>
      <vt:lpstr>הפרדה לא לינארית</vt:lpstr>
      <vt:lpstr>הפרדה לא לינארית</vt:lpstr>
      <vt:lpstr>PowerPoint Presentation</vt:lpstr>
      <vt:lpstr>הפרדה לא לינארית</vt:lpstr>
      <vt:lpstr>הפרדה לא לינארית</vt:lpstr>
      <vt:lpstr>SVM</vt:lpstr>
      <vt:lpstr>SVM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מכונות וקטורים תומכים (SVM)</dc:title>
  <dc:creator>Vladi</dc:creator>
  <cp:lastModifiedBy>Laura Lerner</cp:lastModifiedBy>
  <cp:revision>100</cp:revision>
  <dcterms:created xsi:type="dcterms:W3CDTF">2016-10-16T15:58:56Z</dcterms:created>
  <dcterms:modified xsi:type="dcterms:W3CDTF">2016-10-31T11:38:17Z</dcterms:modified>
</cp:coreProperties>
</file>