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  <p:sldId id="269" r:id="rId9"/>
    <p:sldId id="270" r:id="rId10"/>
    <p:sldId id="265" r:id="rId11"/>
    <p:sldId id="266" r:id="rId12"/>
    <p:sldId id="267" r:id="rId13"/>
    <p:sldId id="25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86344" autoAdjust="0"/>
  </p:normalViewPr>
  <p:slideViewPr>
    <p:cSldViewPr snapToGrid="0" showGuides="1">
      <p:cViewPr varScale="1">
        <p:scale>
          <a:sx n="79" d="100"/>
          <a:sy n="79" d="100"/>
        </p:scale>
        <p:origin x="99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70DD4-C5AC-4912-8C9D-8EF55CC6C626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6A320-6D94-4F2F-9916-D24D6E483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4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6A320-6D94-4F2F-9916-D24D6E4832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6A320-6D94-4F2F-9916-D24D6E4832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7323-CEBD-4F6E-9945-DEBAC037F1D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E79-65E7-4C27-9B93-1C6CADB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8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7323-CEBD-4F6E-9945-DEBAC037F1D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E79-65E7-4C27-9B93-1C6CADB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5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7323-CEBD-4F6E-9945-DEBAC037F1D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E79-65E7-4C27-9B93-1C6CADB312B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7645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7323-CEBD-4F6E-9945-DEBAC037F1D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E79-65E7-4C27-9B93-1C6CADB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7323-CEBD-4F6E-9945-DEBAC037F1D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E79-65E7-4C27-9B93-1C6CADB312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0532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7323-CEBD-4F6E-9945-DEBAC037F1D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E79-65E7-4C27-9B93-1C6CADB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7323-CEBD-4F6E-9945-DEBAC037F1D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E79-65E7-4C27-9B93-1C6CADB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7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7323-CEBD-4F6E-9945-DEBAC037F1D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E79-65E7-4C27-9B93-1C6CADB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9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7323-CEBD-4F6E-9945-DEBAC037F1D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E79-65E7-4C27-9B93-1C6CADB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8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7323-CEBD-4F6E-9945-DEBAC037F1D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E79-65E7-4C27-9B93-1C6CADB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0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7323-CEBD-4F6E-9945-DEBAC037F1D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E79-65E7-4C27-9B93-1C6CADB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8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7323-CEBD-4F6E-9945-DEBAC037F1D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E79-65E7-4C27-9B93-1C6CADB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5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7323-CEBD-4F6E-9945-DEBAC037F1D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E79-65E7-4C27-9B93-1C6CADB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7323-CEBD-4F6E-9945-DEBAC037F1D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E79-65E7-4C27-9B93-1C6CADB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7323-CEBD-4F6E-9945-DEBAC037F1D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E79-65E7-4C27-9B93-1C6CADB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9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7323-CEBD-4F6E-9945-DEBAC037F1D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E79-65E7-4C27-9B93-1C6CADB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7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7323-CEBD-4F6E-9945-DEBAC037F1D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2BDE79-65E7-4C27-9B93-1C6CADB3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47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6342" y="2404534"/>
            <a:ext cx="8437662" cy="1646302"/>
          </a:xfrm>
        </p:spPr>
        <p:txBody>
          <a:bodyPr/>
          <a:lstStyle/>
          <a:p>
            <a:r>
              <a:rPr lang="en-US" dirty="0" smtClean="0"/>
              <a:t>Introduction to Multimedia</a:t>
            </a:r>
            <a:br>
              <a:rPr lang="en-US" dirty="0" smtClean="0"/>
            </a:br>
            <a:r>
              <a:rPr lang="en-US" dirty="0" smtClean="0"/>
              <a:t>Homework 3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104062361</a:t>
            </a:r>
          </a:p>
          <a:p>
            <a:r>
              <a:rPr lang="zh-TW" altLang="en-US" dirty="0" smtClean="0"/>
              <a:t>陳永恒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7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SAD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40" y="2292096"/>
            <a:ext cx="4648200" cy="381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486144" y="2292096"/>
            <a:ext cx="3584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</a:t>
            </a:r>
            <a:r>
              <a:rPr lang="en-US" altLang="zh-TW" dirty="0"/>
              <a:t>Block size=8; Range=8</a:t>
            </a:r>
            <a:endParaRPr lang="en-US" dirty="0"/>
          </a:p>
          <a:p>
            <a:r>
              <a:rPr lang="en-US" dirty="0" smtClean="0"/>
              <a:t>2: </a:t>
            </a:r>
            <a:r>
              <a:rPr lang="en-US" altLang="zh-TW" dirty="0"/>
              <a:t>Block size=8; </a:t>
            </a:r>
            <a:r>
              <a:rPr lang="en-US" altLang="zh-TW" dirty="0" smtClean="0"/>
              <a:t>Range=16</a:t>
            </a:r>
            <a:endParaRPr lang="en-US" dirty="0"/>
          </a:p>
          <a:p>
            <a:r>
              <a:rPr lang="en-US" dirty="0" smtClean="0"/>
              <a:t>3: </a:t>
            </a:r>
            <a:r>
              <a:rPr lang="en-US" altLang="zh-TW" dirty="0"/>
              <a:t>Block </a:t>
            </a:r>
            <a:r>
              <a:rPr lang="en-US" altLang="zh-TW" dirty="0" smtClean="0"/>
              <a:t>size=16; </a:t>
            </a:r>
            <a:r>
              <a:rPr lang="en-US" altLang="zh-TW" dirty="0"/>
              <a:t>Range=8</a:t>
            </a:r>
            <a:endParaRPr lang="en-US" dirty="0"/>
          </a:p>
          <a:p>
            <a:r>
              <a:rPr lang="en-US" dirty="0" smtClean="0"/>
              <a:t>4: </a:t>
            </a:r>
            <a:r>
              <a:rPr lang="en-US" altLang="zh-TW" dirty="0"/>
              <a:t>Block </a:t>
            </a:r>
            <a:r>
              <a:rPr lang="en-US" altLang="zh-TW" dirty="0" smtClean="0"/>
              <a:t>size=16; Range=16</a:t>
            </a:r>
          </a:p>
          <a:p>
            <a:endParaRPr lang="en-US" dirty="0"/>
          </a:p>
          <a:p>
            <a:r>
              <a:rPr lang="en-US" dirty="0" smtClean="0"/>
              <a:t>Orange: Full</a:t>
            </a:r>
          </a:p>
          <a:p>
            <a:r>
              <a:rPr lang="en-US" dirty="0" smtClean="0"/>
              <a:t>Blue: Three-step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93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PSNR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75535"/>
            <a:ext cx="5734050" cy="34480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03136" y="2375535"/>
            <a:ext cx="3584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</a:t>
            </a:r>
            <a:r>
              <a:rPr lang="en-US" altLang="zh-TW" dirty="0"/>
              <a:t>Block size=8; Range=8</a:t>
            </a:r>
            <a:endParaRPr lang="en-US" dirty="0"/>
          </a:p>
          <a:p>
            <a:r>
              <a:rPr lang="en-US" dirty="0" smtClean="0"/>
              <a:t>2: </a:t>
            </a:r>
            <a:r>
              <a:rPr lang="en-US" altLang="zh-TW" dirty="0"/>
              <a:t>Block size=8; </a:t>
            </a:r>
            <a:r>
              <a:rPr lang="en-US" altLang="zh-TW" dirty="0" smtClean="0"/>
              <a:t>Range=16</a:t>
            </a:r>
            <a:endParaRPr lang="en-US" dirty="0"/>
          </a:p>
          <a:p>
            <a:r>
              <a:rPr lang="en-US" dirty="0" smtClean="0"/>
              <a:t>3: </a:t>
            </a:r>
            <a:r>
              <a:rPr lang="en-US" altLang="zh-TW" dirty="0"/>
              <a:t>Block </a:t>
            </a:r>
            <a:r>
              <a:rPr lang="en-US" altLang="zh-TW" dirty="0" smtClean="0"/>
              <a:t>size=16; </a:t>
            </a:r>
            <a:r>
              <a:rPr lang="en-US" altLang="zh-TW" dirty="0"/>
              <a:t>Range=8</a:t>
            </a:r>
            <a:endParaRPr lang="en-US" dirty="0"/>
          </a:p>
          <a:p>
            <a:r>
              <a:rPr lang="en-US" dirty="0" smtClean="0"/>
              <a:t>4: </a:t>
            </a:r>
            <a:r>
              <a:rPr lang="en-US" altLang="zh-TW" dirty="0"/>
              <a:t>Block </a:t>
            </a:r>
            <a:r>
              <a:rPr lang="en-US" altLang="zh-TW" dirty="0" smtClean="0"/>
              <a:t>size=16; Range=16</a:t>
            </a:r>
          </a:p>
          <a:p>
            <a:endParaRPr lang="en-US" dirty="0"/>
          </a:p>
          <a:p>
            <a:r>
              <a:rPr lang="en-US" dirty="0" smtClean="0"/>
              <a:t>Orange: Full</a:t>
            </a:r>
          </a:p>
          <a:p>
            <a:r>
              <a:rPr lang="en-US" dirty="0" smtClean="0"/>
              <a:t>Blue: Three-step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716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frame432 and frame 439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10656" y="2160589"/>
            <a:ext cx="3263346" cy="3880773"/>
          </a:xfrm>
        </p:spPr>
        <p:txBody>
          <a:bodyPr/>
          <a:lstStyle/>
          <a:p>
            <a:r>
              <a:rPr lang="en-US" dirty="0"/>
              <a:t>PSNR = </a:t>
            </a:r>
            <a:r>
              <a:rPr lang="en-US" dirty="0" smtClean="0"/>
              <a:t>33.9985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76088"/>
            <a:ext cx="49053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8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93386" cy="1320800"/>
          </a:xfrm>
        </p:spPr>
        <p:txBody>
          <a:bodyPr/>
          <a:lstStyle/>
          <a:p>
            <a:r>
              <a:rPr lang="en-US" dirty="0" smtClean="0"/>
              <a:t>Execution time for two search algorithms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473741"/>
              </p:ext>
            </p:extLst>
          </p:nvPr>
        </p:nvGraphicFramePr>
        <p:xfrm>
          <a:off x="677692" y="2074524"/>
          <a:ext cx="8596310" cy="2708952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17749342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36550784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4012052563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786808463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956194480"/>
                    </a:ext>
                  </a:extLst>
                </a:gridCol>
              </a:tblGrid>
              <a:tr h="897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Block size=8 Range=8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Block size=8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Range=16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Block size=16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Range=8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Block size=16 Range=16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32385"/>
                  </a:ext>
                </a:extLst>
              </a:tr>
              <a:tr h="897276">
                <a:tc>
                  <a:txBody>
                    <a:bodyPr/>
                    <a:lstStyle/>
                    <a:p>
                      <a:r>
                        <a:rPr lang="en-US" dirty="0" smtClean="0"/>
                        <a:t>3-Step</a:t>
                      </a:r>
                      <a:r>
                        <a:rPr lang="en-US" baseline="0" dirty="0" smtClean="0"/>
                        <a:t>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1.2919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15604"/>
                  </a:ext>
                </a:extLst>
              </a:tr>
              <a:tr h="897276">
                <a:tc>
                  <a:txBody>
                    <a:bodyPr/>
                    <a:lstStyle/>
                    <a:p>
                      <a:r>
                        <a:rPr lang="en-US" dirty="0" smtClean="0"/>
                        <a:t>Full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9.2096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33.1688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2.8472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10.3994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8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46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and discuss the execution time with the theoretical </a:t>
            </a:r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3-Step </a:t>
            </a:r>
            <a:r>
              <a:rPr lang="en-US" dirty="0" smtClean="0"/>
              <a:t>search is much faster than </a:t>
            </a:r>
            <a:r>
              <a:rPr lang="en-US" dirty="0"/>
              <a:t>Full search</a:t>
            </a:r>
          </a:p>
          <a:p>
            <a:r>
              <a:rPr lang="en-US" dirty="0" smtClean="0"/>
              <a:t>Full search scan every pixel in the search range, 3-step skips and reduce search range for every loop</a:t>
            </a:r>
          </a:p>
          <a:p>
            <a:endParaRPr lang="en-US" dirty="0"/>
          </a:p>
          <a:p>
            <a:r>
              <a:rPr lang="en-US" altLang="zh-TW" dirty="0"/>
              <a:t>Block </a:t>
            </a:r>
            <a:r>
              <a:rPr lang="en-US" altLang="zh-TW" dirty="0" smtClean="0"/>
              <a:t>size larger, less </a:t>
            </a:r>
            <a:r>
              <a:rPr lang="en-US" dirty="0"/>
              <a:t>execution</a:t>
            </a:r>
            <a:r>
              <a:rPr lang="en-US" altLang="zh-TW" dirty="0" smtClean="0"/>
              <a:t> time</a:t>
            </a:r>
          </a:p>
          <a:p>
            <a:r>
              <a:rPr lang="en-US" altLang="zh-TW" dirty="0" smtClean="0"/>
              <a:t>Range larger, more </a:t>
            </a:r>
            <a:r>
              <a:rPr lang="en-US" dirty="0"/>
              <a:t>execution</a:t>
            </a:r>
            <a:r>
              <a:rPr lang="en-US" altLang="zh-TW" dirty="0"/>
              <a:t>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1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Predicted images (full search)</a:t>
            </a:r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14809"/>
            <a:ext cx="4574478" cy="228723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292" y="1314809"/>
            <a:ext cx="4574478" cy="228723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55426"/>
            <a:ext cx="4574478" cy="228723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292" y="4055426"/>
            <a:ext cx="4574478" cy="2287239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77334" y="3644071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size=8; Range=8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617292" y="3644071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size=8; </a:t>
            </a:r>
            <a:r>
              <a:rPr lang="en-US" altLang="zh-TW" dirty="0" smtClean="0"/>
              <a:t>Range=16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7334" y="6384688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</a:t>
            </a:r>
            <a:r>
              <a:rPr lang="en-US" altLang="zh-TW" dirty="0" smtClean="0"/>
              <a:t>size=16; </a:t>
            </a:r>
            <a:r>
              <a:rPr lang="en-US" altLang="zh-TW" dirty="0"/>
              <a:t>Range=8</a:t>
            </a:r>
            <a:endParaRPr 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617292" y="6384688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</a:t>
            </a:r>
            <a:r>
              <a:rPr lang="en-US" altLang="zh-TW" dirty="0" smtClean="0"/>
              <a:t>size=16; Range=16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1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Predicted images (</a:t>
            </a:r>
            <a:r>
              <a:rPr lang="en-US" altLang="zh-TW" dirty="0" smtClean="0"/>
              <a:t>3-step </a:t>
            </a:r>
            <a:r>
              <a:rPr lang="en-US" altLang="zh-TW" dirty="0"/>
              <a:t>s</a:t>
            </a:r>
            <a:r>
              <a:rPr lang="en-US" altLang="zh-TW" dirty="0" smtClean="0"/>
              <a:t>earch</a:t>
            </a:r>
            <a:r>
              <a:rPr lang="en-US" altLang="zh-TW" dirty="0" smtClean="0"/>
              <a:t>)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0006"/>
            <a:ext cx="4580468" cy="22902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66" y="1340006"/>
            <a:ext cx="4580468" cy="22902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88265"/>
            <a:ext cx="4580468" cy="229023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66" y="4088265"/>
            <a:ext cx="4580468" cy="229023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77334" y="3674586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size=8; Range=8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31366" y="3674586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size=8; Range=8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7334" y="6422846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</a:t>
            </a:r>
            <a:r>
              <a:rPr lang="en-US" altLang="zh-TW" dirty="0" smtClean="0"/>
              <a:t>size=16; </a:t>
            </a:r>
            <a:r>
              <a:rPr lang="en-US" altLang="zh-TW" dirty="0"/>
              <a:t>Range=8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631366" y="6422846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</a:t>
            </a:r>
            <a:r>
              <a:rPr lang="en-US" altLang="zh-TW" dirty="0" smtClean="0"/>
              <a:t>size=16; Range=16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2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470"/>
          </a:xfrm>
        </p:spPr>
        <p:txBody>
          <a:bodyPr/>
          <a:lstStyle/>
          <a:p>
            <a:r>
              <a:rPr lang="en-US" dirty="0"/>
              <a:t>Motion Vector </a:t>
            </a:r>
            <a:r>
              <a:rPr lang="en-US" altLang="zh-TW" dirty="0" smtClean="0"/>
              <a:t>(full search)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66" r="519" b="995"/>
          <a:stretch/>
        </p:blipFill>
        <p:spPr>
          <a:xfrm>
            <a:off x="677334" y="1357403"/>
            <a:ext cx="4549673" cy="22719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r="249" b="746"/>
          <a:stretch/>
        </p:blipFill>
        <p:spPr>
          <a:xfrm>
            <a:off x="5599117" y="1351694"/>
            <a:ext cx="4543109" cy="22776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/>
          <a:srcRect l="206" t="543" r="261" b="939"/>
          <a:stretch/>
        </p:blipFill>
        <p:spPr>
          <a:xfrm>
            <a:off x="5599116" y="4089119"/>
            <a:ext cx="4543109" cy="226516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6"/>
          <a:srcRect l="-70" t="347" r="195" b="941"/>
          <a:stretch/>
        </p:blipFill>
        <p:spPr>
          <a:xfrm>
            <a:off x="677333" y="4089119"/>
            <a:ext cx="4549673" cy="226516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77334" y="3674586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size=8; Range=8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31366" y="3674586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size=8; </a:t>
            </a:r>
            <a:r>
              <a:rPr lang="en-US" altLang="zh-TW" dirty="0" smtClean="0"/>
              <a:t>Range=16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7334" y="6366032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</a:t>
            </a:r>
            <a:r>
              <a:rPr lang="en-US" altLang="zh-TW" dirty="0" smtClean="0"/>
              <a:t>size=16; </a:t>
            </a:r>
            <a:r>
              <a:rPr lang="en-US" altLang="zh-TW" dirty="0"/>
              <a:t>Range=8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631366" y="6366032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</a:t>
            </a:r>
            <a:r>
              <a:rPr lang="en-US" altLang="zh-TW" dirty="0" smtClean="0"/>
              <a:t>size=16; Range=16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4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Vector </a:t>
            </a:r>
            <a:r>
              <a:rPr lang="en-US" altLang="zh-TW" dirty="0" smtClean="0"/>
              <a:t>(3-</a:t>
            </a:r>
            <a:r>
              <a:rPr lang="en-US" altLang="zh-TW" dirty="0" smtClean="0"/>
              <a:t>step</a:t>
            </a:r>
            <a:r>
              <a:rPr lang="en-US" altLang="zh-TW" dirty="0" smtClean="0"/>
              <a:t> </a:t>
            </a:r>
            <a:r>
              <a:rPr lang="en-US" altLang="zh-TW" dirty="0"/>
              <a:t>search)</a:t>
            </a:r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183" t="828" r="640" b="1016"/>
          <a:stretch/>
        </p:blipFill>
        <p:spPr>
          <a:xfrm>
            <a:off x="677333" y="1374229"/>
            <a:ext cx="4560992" cy="226630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186" t="618" r="435"/>
          <a:stretch/>
        </p:blipFill>
        <p:spPr>
          <a:xfrm>
            <a:off x="5631366" y="1391255"/>
            <a:ext cx="4560992" cy="226630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l="229" t="751" r="505" b="1290"/>
          <a:stretch/>
        </p:blipFill>
        <p:spPr>
          <a:xfrm>
            <a:off x="677333" y="4060945"/>
            <a:ext cx="4546273" cy="227103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/>
          <a:srcRect l="457" t="1350" r="503" b="1484"/>
          <a:stretch/>
        </p:blipFill>
        <p:spPr>
          <a:xfrm>
            <a:off x="5649831" y="4043918"/>
            <a:ext cx="4554684" cy="227103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77334" y="3674586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size=8; Range=8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631366" y="3674586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size=8; </a:t>
            </a:r>
            <a:r>
              <a:rPr lang="en-US" altLang="zh-TW" dirty="0" smtClean="0"/>
              <a:t>Range=16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77334" y="6366032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</a:t>
            </a:r>
            <a:r>
              <a:rPr lang="en-US" altLang="zh-TW" dirty="0" smtClean="0"/>
              <a:t>size=16; </a:t>
            </a:r>
            <a:r>
              <a:rPr lang="en-US" altLang="zh-TW" dirty="0"/>
              <a:t>Range=8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631366" y="6366032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</a:t>
            </a:r>
            <a:r>
              <a:rPr lang="en-US" altLang="zh-TW" dirty="0" smtClean="0"/>
              <a:t>size=16; Range=16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2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Residual image (full search)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92218"/>
            <a:ext cx="4364736" cy="21823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66" y="1492218"/>
            <a:ext cx="4364736" cy="21823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09272"/>
            <a:ext cx="4364736" cy="218236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66" y="4109272"/>
            <a:ext cx="4364736" cy="218236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77334" y="3674586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size=8; Range=8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31366" y="3674586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size=8; </a:t>
            </a:r>
            <a:r>
              <a:rPr lang="en-US" altLang="zh-TW" dirty="0" smtClean="0"/>
              <a:t>Range=16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7334" y="6366032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</a:t>
            </a:r>
            <a:r>
              <a:rPr lang="en-US" altLang="zh-TW" dirty="0" smtClean="0"/>
              <a:t>size=16; </a:t>
            </a:r>
            <a:r>
              <a:rPr lang="en-US" altLang="zh-TW" dirty="0"/>
              <a:t>Range=8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631366" y="6366032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</a:t>
            </a:r>
            <a:r>
              <a:rPr lang="en-US" altLang="zh-TW" dirty="0" smtClean="0"/>
              <a:t>size=16; Range=16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5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Residual image </a:t>
            </a:r>
            <a:r>
              <a:rPr lang="en-US" altLang="zh-TW" dirty="0" smtClean="0"/>
              <a:t>(3-step </a:t>
            </a:r>
            <a:r>
              <a:rPr lang="en-US" altLang="zh-TW" dirty="0"/>
              <a:t>search)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92218"/>
            <a:ext cx="4364736" cy="21823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66" y="1492218"/>
            <a:ext cx="4364736" cy="21823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13791"/>
            <a:ext cx="4364736" cy="218236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66" y="4113791"/>
            <a:ext cx="4364736" cy="218236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77334" y="3674586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size=8; Range=8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631366" y="3674586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size=8; </a:t>
            </a:r>
            <a:r>
              <a:rPr lang="en-US" altLang="zh-TW" dirty="0" smtClean="0"/>
              <a:t>Range=16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77334" y="6366032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</a:t>
            </a:r>
            <a:r>
              <a:rPr lang="en-US" altLang="zh-TW" dirty="0" smtClean="0"/>
              <a:t>size=16; </a:t>
            </a:r>
            <a:r>
              <a:rPr lang="en-US" altLang="zh-TW" dirty="0"/>
              <a:t>Range=8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631366" y="6366032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 </a:t>
            </a:r>
            <a:r>
              <a:rPr lang="en-US" altLang="zh-TW" dirty="0" smtClean="0"/>
              <a:t>size=16; Range=16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3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Full Search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target frame in blocks</a:t>
            </a:r>
          </a:p>
          <a:p>
            <a:r>
              <a:rPr lang="en-US" dirty="0" smtClean="0"/>
              <a:t>For processing each target frame block, draw the search range in reference frame</a:t>
            </a:r>
          </a:p>
          <a:p>
            <a:r>
              <a:rPr lang="en-US" dirty="0" smtClean="0"/>
              <a:t>Compare every pixel for target frame and reference </a:t>
            </a:r>
            <a:r>
              <a:rPr lang="en-US" dirty="0" smtClean="0">
                <a:sym typeface="Wingdings" panose="05000000000000000000" pitchFamily="2" charset="2"/>
              </a:rPr>
              <a:t> we can get SAD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 the smallest SAD and put the block from reference to estimated frame.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Motion Vector = </a:t>
            </a:r>
            <a:r>
              <a:rPr lang="en-US" dirty="0" err="1" smtClean="0">
                <a:sym typeface="Wingdings" panose="05000000000000000000" pitchFamily="2" charset="2"/>
              </a:rPr>
              <a:t>motion_estimation</a:t>
            </a:r>
            <a:r>
              <a:rPr lang="en-US" dirty="0" smtClean="0">
                <a:sym typeface="Wingdings" panose="05000000000000000000" pitchFamily="2" charset="2"/>
              </a:rPr>
              <a:t> = difference between reference frame block and target frame block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5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Three-step search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full search, just edit some parts</a:t>
            </a:r>
          </a:p>
          <a:p>
            <a:r>
              <a:rPr lang="en-US" dirty="0" smtClean="0"/>
              <a:t>Three-step-search when draw the search range: (skip p pixel)</a:t>
            </a:r>
          </a:p>
          <a:p>
            <a:pPr marL="457200" lvl="1" indent="0">
              <a:buNone/>
            </a:pPr>
            <a:r>
              <a:rPr lang="en-US" dirty="0" smtClean="0"/>
              <a:t>for </a:t>
            </a:r>
            <a:r>
              <a:rPr lang="en-US" dirty="0"/>
              <a:t>ii=</a:t>
            </a:r>
            <a:r>
              <a:rPr lang="en-US" dirty="0" err="1"/>
              <a:t>center_py-search_range</a:t>
            </a:r>
            <a:r>
              <a:rPr lang="en-US" dirty="0"/>
              <a:t> : </a:t>
            </a:r>
            <a:r>
              <a:rPr lang="en-US" dirty="0" err="1"/>
              <a:t>search_range</a:t>
            </a:r>
            <a:r>
              <a:rPr lang="en-US" dirty="0"/>
              <a:t> : </a:t>
            </a:r>
            <a:r>
              <a:rPr lang="en-US" dirty="0" err="1" smtClean="0"/>
              <a:t>center_py+search_range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for </a:t>
            </a:r>
            <a:r>
              <a:rPr lang="en-US" dirty="0" err="1"/>
              <a:t>jj</a:t>
            </a:r>
            <a:r>
              <a:rPr lang="en-US" dirty="0"/>
              <a:t>=</a:t>
            </a:r>
            <a:r>
              <a:rPr lang="en-US" dirty="0" err="1"/>
              <a:t>center_px-search_range</a:t>
            </a:r>
            <a:r>
              <a:rPr lang="en-US" dirty="0"/>
              <a:t> : </a:t>
            </a:r>
            <a:r>
              <a:rPr lang="en-US" dirty="0" err="1"/>
              <a:t>search_range</a:t>
            </a:r>
            <a:r>
              <a:rPr lang="en-US" dirty="0"/>
              <a:t> : </a:t>
            </a:r>
            <a:r>
              <a:rPr lang="en-US" dirty="0" err="1" smtClean="0"/>
              <a:t>center_px+search_range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Full search </a:t>
            </a:r>
            <a:r>
              <a:rPr lang="en-US" dirty="0" err="1" smtClean="0"/>
              <a:t>search</a:t>
            </a:r>
            <a:r>
              <a:rPr lang="en-US" dirty="0" smtClean="0"/>
              <a:t> </a:t>
            </a:r>
            <a:r>
              <a:rPr lang="en-US" dirty="0"/>
              <a:t>when draw the search range</a:t>
            </a:r>
            <a:r>
              <a:rPr lang="en-US" dirty="0" smtClean="0"/>
              <a:t>: (every pixel)</a:t>
            </a:r>
          </a:p>
          <a:p>
            <a:pPr marL="457200" lvl="1" indent="0">
              <a:buNone/>
            </a:pPr>
            <a:r>
              <a:rPr lang="en-US" dirty="0"/>
              <a:t>f</a:t>
            </a:r>
            <a:r>
              <a:rPr lang="en-US" dirty="0" smtClean="0"/>
              <a:t>or ii=</a:t>
            </a:r>
            <a:r>
              <a:rPr lang="en-US" dirty="0" err="1" smtClean="0"/>
              <a:t>y_start</a:t>
            </a:r>
            <a:r>
              <a:rPr lang="en-US" dirty="0" smtClean="0"/>
              <a:t>-range </a:t>
            </a:r>
            <a:r>
              <a:rPr lang="en-US" dirty="0"/>
              <a:t>: </a:t>
            </a:r>
            <a:r>
              <a:rPr lang="en-US" dirty="0" err="1" smtClean="0"/>
              <a:t>y_start+range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for </a:t>
            </a:r>
            <a:r>
              <a:rPr lang="en-US" dirty="0" err="1"/>
              <a:t>jj</a:t>
            </a:r>
            <a:r>
              <a:rPr lang="en-US" dirty="0"/>
              <a:t>=</a:t>
            </a:r>
            <a:r>
              <a:rPr lang="en-US" dirty="0" err="1"/>
              <a:t>x_start</a:t>
            </a:r>
            <a:r>
              <a:rPr lang="en-US" dirty="0"/>
              <a:t>-range : </a:t>
            </a:r>
            <a:r>
              <a:rPr lang="en-US" dirty="0" err="1"/>
              <a:t>x_start+range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86666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612</TotalTime>
  <Words>386</Words>
  <Application>Microsoft Office PowerPoint</Application>
  <PresentationFormat>寬螢幕</PresentationFormat>
  <Paragraphs>94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Trebuchet MS</vt:lpstr>
      <vt:lpstr>Wingdings</vt:lpstr>
      <vt:lpstr>Wingdings 3</vt:lpstr>
      <vt:lpstr>多面向</vt:lpstr>
      <vt:lpstr>Introduction to Multimedia Homework 3</vt:lpstr>
      <vt:lpstr>Predicted images (full search)</vt:lpstr>
      <vt:lpstr>Predicted images (3-step search)</vt:lpstr>
      <vt:lpstr>Motion Vector (full search)</vt:lpstr>
      <vt:lpstr>Motion Vector (3-step search)</vt:lpstr>
      <vt:lpstr>Residual image (full search)</vt:lpstr>
      <vt:lpstr>Residual image (3-step search)</vt:lpstr>
      <vt:lpstr>Implement Full Search</vt:lpstr>
      <vt:lpstr>Implement Three-step search</vt:lpstr>
      <vt:lpstr>Total SAD</vt:lpstr>
      <vt:lpstr>PSNR</vt:lpstr>
      <vt:lpstr>For frame432 and frame 439</vt:lpstr>
      <vt:lpstr>Execution time for two search algorithms</vt:lpstr>
      <vt:lpstr>Compare and discuss the execution time with the theoretical time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Multimedia Homework 3</dc:title>
  <dc:creator>Ken</dc:creator>
  <cp:lastModifiedBy>Ken</cp:lastModifiedBy>
  <cp:revision>17</cp:revision>
  <dcterms:created xsi:type="dcterms:W3CDTF">2019-05-03T05:38:24Z</dcterms:created>
  <dcterms:modified xsi:type="dcterms:W3CDTF">2019-05-03T15:51:37Z</dcterms:modified>
</cp:coreProperties>
</file>