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56" r:id="rId2"/>
    <p:sldId id="277" r:id="rId3"/>
    <p:sldId id="258" r:id="rId4"/>
    <p:sldId id="257" r:id="rId5"/>
    <p:sldId id="259" r:id="rId6"/>
    <p:sldId id="261" r:id="rId7"/>
    <p:sldId id="260" r:id="rId8"/>
    <p:sldId id="265" r:id="rId9"/>
    <p:sldId id="264" r:id="rId10"/>
    <p:sldId id="263" r:id="rId11"/>
    <p:sldId id="266" r:id="rId12"/>
    <p:sldId id="267" r:id="rId13"/>
    <p:sldId id="276" r:id="rId14"/>
    <p:sldId id="268" r:id="rId15"/>
    <p:sldId id="269" r:id="rId16"/>
    <p:sldId id="270" r:id="rId17"/>
    <p:sldId id="271"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85" autoAdjust="0"/>
    <p:restoredTop sz="94660"/>
  </p:normalViewPr>
  <p:slideViewPr>
    <p:cSldViewPr snapToGrid="0" showGuides="1">
      <p:cViewPr>
        <p:scale>
          <a:sx n="125" d="100"/>
          <a:sy n="125" d="100"/>
        </p:scale>
        <p:origin x="264" y="2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4/18/19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70370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96DFF08F-DC6B-4601-B491-B0F83F6DD2DA}" type="datetimeFigureOut">
              <a:rPr lang="en-US" smtClean="0"/>
              <a:pPr/>
              <a:t>4/18/19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95437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96DFF08F-DC6B-4601-B491-B0F83F6DD2DA}" type="datetimeFigureOut">
              <a:rPr lang="en-US" smtClean="0"/>
              <a:pPr/>
              <a:t>4/18/19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42344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96DFF08F-DC6B-4601-B491-B0F83F6DD2DA}" type="datetimeFigureOut">
              <a:rPr lang="en-US" smtClean="0"/>
              <a:pPr/>
              <a:t>4/18/19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05908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96DFF08F-DC6B-4601-B491-B0F83F6DD2DA}" type="datetimeFigureOut">
              <a:rPr lang="en-US" smtClean="0"/>
              <a:pPr/>
              <a:t>4/18/19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18078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96DFF08F-DC6B-4601-B491-B0F83F6DD2DA}" type="datetimeFigureOut">
              <a:rPr lang="en-US" smtClean="0"/>
              <a:pPr/>
              <a:t>4/18/19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69990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01225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76636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73540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96DFF08F-DC6B-4601-B491-B0F83F6DD2DA}" type="datetimeFigureOut">
              <a:rPr lang="en-US" smtClean="0"/>
              <a:t>4/18/19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91020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4/18/19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31118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4/18/19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44006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4/18/19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2909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4/18/19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41680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96DFF08F-DC6B-4601-B491-B0F83F6DD2DA}" type="datetimeFigureOut">
              <a:rPr lang="en-US" smtClean="0"/>
              <a:t>4/18/19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3527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C7616CA0-919D-4A49-9C8A-62FDFB3A5183}" type="datetimeFigureOut">
              <a:rPr lang="en-US" smtClean="0"/>
              <a:t>4/18/19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4198202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4/18/19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9014618"/>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127760" y="2404534"/>
            <a:ext cx="8146243" cy="1646302"/>
          </a:xfrm>
        </p:spPr>
        <p:txBody>
          <a:bodyPr>
            <a:normAutofit fontScale="90000"/>
          </a:bodyPr>
          <a:lstStyle/>
          <a:p>
            <a:r>
              <a:rPr lang="en-US" altLang="zh-TW" b="1" dirty="0"/>
              <a:t>Introduction to Multimedia</a:t>
            </a:r>
            <a:br>
              <a:rPr lang="en-US" altLang="zh-TW" b="1" dirty="0"/>
            </a:br>
            <a:r>
              <a:rPr lang="en-US" altLang="zh-TW" b="1" dirty="0"/>
              <a:t>Homework 2 </a:t>
            </a:r>
            <a:endParaRPr lang="en-US" b="1" dirty="0"/>
          </a:p>
        </p:txBody>
      </p:sp>
      <p:sp>
        <p:nvSpPr>
          <p:cNvPr id="3" name="副標題 2"/>
          <p:cNvSpPr>
            <a:spLocks noGrp="1"/>
          </p:cNvSpPr>
          <p:nvPr>
            <p:ph type="subTitle" idx="1"/>
          </p:nvPr>
        </p:nvSpPr>
        <p:spPr/>
        <p:txBody>
          <a:bodyPr/>
          <a:lstStyle/>
          <a:p>
            <a:r>
              <a:rPr lang="en-US" dirty="0"/>
              <a:t>104062361</a:t>
            </a:r>
          </a:p>
          <a:p>
            <a:r>
              <a:rPr lang="zh-TW" altLang="en-US" dirty="0"/>
              <a:t>陳永恒</a:t>
            </a:r>
            <a:endParaRPr lang="en-US" dirty="0"/>
          </a:p>
        </p:txBody>
      </p:sp>
    </p:spTree>
    <p:extLst>
      <p:ext uri="{BB962C8B-B14F-4D97-AF65-F5344CB8AC3E}">
        <p14:creationId xmlns:p14="http://schemas.microsoft.com/office/powerpoint/2010/main" val="2972667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Implement the one/multiple fold echo</a:t>
            </a:r>
          </a:p>
        </p:txBody>
      </p:sp>
      <p:sp>
        <p:nvSpPr>
          <p:cNvPr id="4" name="文字方塊 3"/>
          <p:cNvSpPr txBox="1"/>
          <p:nvPr/>
        </p:nvSpPr>
        <p:spPr>
          <a:xfrm>
            <a:off x="677334" y="1457435"/>
            <a:ext cx="9429184" cy="2308324"/>
          </a:xfrm>
          <a:prstGeom prst="rect">
            <a:avLst/>
          </a:prstGeom>
          <a:noFill/>
        </p:spPr>
        <p:txBody>
          <a:bodyPr wrap="none" rtlCol="0">
            <a:spAutoFit/>
          </a:bodyPr>
          <a:lstStyle/>
          <a:p>
            <a:r>
              <a:rPr lang="en-US" b="1" i="1" dirty="0">
                <a:solidFill>
                  <a:schemeClr val="tx2">
                    <a:lumMod val="75000"/>
                  </a:schemeClr>
                </a:solidFill>
                <a:latin typeface="Consolas" panose="020B0609020204030204" pitchFamily="49" charset="0"/>
              </a:rPr>
              <a:t>% one-fold echo</a:t>
            </a:r>
          </a:p>
          <a:p>
            <a:r>
              <a:rPr lang="en-US" dirty="0">
                <a:solidFill>
                  <a:schemeClr val="tx2">
                    <a:lumMod val="75000"/>
                  </a:schemeClr>
                </a:solidFill>
                <a:latin typeface="Consolas" panose="020B0609020204030204" pitchFamily="49" charset="0"/>
              </a:rPr>
              <a:t>[row, col] = size(</a:t>
            </a:r>
            <a:r>
              <a:rPr lang="en-US" dirty="0" err="1">
                <a:solidFill>
                  <a:schemeClr val="tx2">
                    <a:lumMod val="75000"/>
                  </a:schemeClr>
                </a:solidFill>
                <a:latin typeface="Consolas" panose="020B0609020204030204" pitchFamily="49" charset="0"/>
              </a:rPr>
              <a:t>outputSignal</a:t>
            </a:r>
            <a:r>
              <a:rPr lang="en-US" dirty="0">
                <a:solidFill>
                  <a:schemeClr val="tx2">
                    <a:lumMod val="75000"/>
                  </a:schemeClr>
                </a:solidFill>
                <a:latin typeface="Consolas" panose="020B0609020204030204" pitchFamily="49" charset="0"/>
              </a:rPr>
              <a:t>);</a:t>
            </a:r>
          </a:p>
          <a:p>
            <a:r>
              <a:rPr lang="en-US" dirty="0" err="1">
                <a:solidFill>
                  <a:schemeClr val="tx2">
                    <a:lumMod val="75000"/>
                  </a:schemeClr>
                </a:solidFill>
                <a:latin typeface="Consolas" panose="020B0609020204030204" pitchFamily="49" charset="0"/>
              </a:rPr>
              <a:t>oneEcho</a:t>
            </a:r>
            <a:r>
              <a:rPr lang="en-US" dirty="0">
                <a:solidFill>
                  <a:schemeClr val="tx2">
                    <a:lumMod val="75000"/>
                  </a:schemeClr>
                </a:solidFill>
                <a:latin typeface="Consolas" panose="020B0609020204030204" pitchFamily="49" charset="0"/>
              </a:rPr>
              <a:t> = zeros(row, 1);</a:t>
            </a:r>
          </a:p>
          <a:p>
            <a:r>
              <a:rPr lang="en-US" dirty="0">
                <a:solidFill>
                  <a:schemeClr val="tx2">
                    <a:lumMod val="75000"/>
                  </a:schemeClr>
                </a:solidFill>
                <a:latin typeface="Consolas" panose="020B0609020204030204" pitchFamily="49" charset="0"/>
              </a:rPr>
              <a:t>for n = 1: row</a:t>
            </a:r>
          </a:p>
          <a:p>
            <a:r>
              <a:rPr lang="en-US" dirty="0">
                <a:solidFill>
                  <a:schemeClr val="tx2">
                    <a:lumMod val="75000"/>
                  </a:schemeClr>
                </a:solidFill>
                <a:latin typeface="Consolas" panose="020B0609020204030204" pitchFamily="49" charset="0"/>
              </a:rPr>
              <a:t>    if (n-3200 &gt; 1)</a:t>
            </a:r>
          </a:p>
          <a:p>
            <a:r>
              <a:rPr lang="pt-BR" dirty="0">
                <a:solidFill>
                  <a:schemeClr val="tx2">
                    <a:lumMod val="75000"/>
                  </a:schemeClr>
                </a:solidFill>
                <a:latin typeface="Consolas" panose="020B0609020204030204" pitchFamily="49" charset="0"/>
              </a:rPr>
              <a:t>        oneEcho(n, 1) = outputSignal(n, 1) + 0.8*outputSignal(n-3200, 1);</a:t>
            </a:r>
          </a:p>
          <a:p>
            <a:r>
              <a:rPr lang="en-US" dirty="0">
                <a:solidFill>
                  <a:schemeClr val="tx2">
                    <a:lumMod val="75000"/>
                  </a:schemeClr>
                </a:solidFill>
                <a:latin typeface="Consolas" panose="020B0609020204030204" pitchFamily="49" charset="0"/>
              </a:rPr>
              <a:t>    end</a:t>
            </a:r>
          </a:p>
          <a:p>
            <a:r>
              <a:rPr lang="en-US" dirty="0">
                <a:solidFill>
                  <a:schemeClr val="tx2">
                    <a:lumMod val="75000"/>
                  </a:schemeClr>
                </a:solidFill>
                <a:latin typeface="Consolas" panose="020B0609020204030204" pitchFamily="49" charset="0"/>
              </a:rPr>
              <a:t>end</a:t>
            </a:r>
          </a:p>
        </p:txBody>
      </p:sp>
      <p:sp>
        <p:nvSpPr>
          <p:cNvPr id="5" name="內容版面配置區 2"/>
          <p:cNvSpPr>
            <a:spLocks noGrp="1"/>
          </p:cNvSpPr>
          <p:nvPr>
            <p:ph idx="1"/>
          </p:nvPr>
        </p:nvSpPr>
        <p:spPr>
          <a:xfrm>
            <a:off x="677334" y="4267200"/>
            <a:ext cx="8984826" cy="1774162"/>
          </a:xfrm>
        </p:spPr>
        <p:txBody>
          <a:bodyPr>
            <a:normAutofit/>
          </a:bodyPr>
          <a:lstStyle/>
          <a:p>
            <a:r>
              <a:rPr lang="en-US" dirty="0"/>
              <a:t>fs=44100Hz, time difference of echo and original signal = 3200/fs = 0.07s</a:t>
            </a:r>
          </a:p>
          <a:p>
            <a:r>
              <a:rPr lang="en-US" dirty="0"/>
              <a:t>Adding signal before 0.07s is so weak, nearly no effect.</a:t>
            </a:r>
          </a:p>
          <a:p>
            <a:r>
              <a:rPr lang="en-US" dirty="0"/>
              <a:t>Reference: http://mirlab.org/jang/books/audiosignalProcessing/filterApplication_chinese.asp?title=11-1%20Filter%20Applications%20(%C2o%AAi%BE%B9%C0%B3%A5%CE)</a:t>
            </a:r>
          </a:p>
        </p:txBody>
      </p:sp>
    </p:spTree>
    <p:extLst>
      <p:ext uri="{BB962C8B-B14F-4D97-AF65-F5344CB8AC3E}">
        <p14:creationId xmlns:p14="http://schemas.microsoft.com/office/powerpoint/2010/main" val="77578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Implement the one/multiple fold echo</a:t>
            </a:r>
          </a:p>
        </p:txBody>
      </p:sp>
      <p:sp>
        <p:nvSpPr>
          <p:cNvPr id="3" name="內容版面配置區 2"/>
          <p:cNvSpPr>
            <a:spLocks noGrp="1"/>
          </p:cNvSpPr>
          <p:nvPr>
            <p:ph idx="1"/>
          </p:nvPr>
        </p:nvSpPr>
        <p:spPr>
          <a:xfrm>
            <a:off x="677334" y="4267200"/>
            <a:ext cx="8596668" cy="1774162"/>
          </a:xfrm>
        </p:spPr>
        <p:txBody>
          <a:bodyPr>
            <a:normAutofit/>
          </a:bodyPr>
          <a:lstStyle/>
          <a:p>
            <a:r>
              <a:rPr lang="pt-BR" dirty="0">
                <a:solidFill>
                  <a:schemeClr val="tx2">
                    <a:lumMod val="75000"/>
                  </a:schemeClr>
                </a:solidFill>
                <a:latin typeface="Consolas" panose="020B0609020204030204" pitchFamily="49" charset="0"/>
              </a:rPr>
              <a:t>0.8*multiEcho(n-3200, 1) </a:t>
            </a:r>
            <a:r>
              <a:rPr lang="pt-BR" dirty="0">
                <a:solidFill>
                  <a:schemeClr val="tx1"/>
                </a:solidFill>
              </a:rPr>
              <a:t>brings the previous</a:t>
            </a:r>
            <a:r>
              <a:rPr lang="en-US" dirty="0"/>
              <a:t> signal that can give a really strong effect. </a:t>
            </a:r>
          </a:p>
        </p:txBody>
      </p:sp>
      <p:sp>
        <p:nvSpPr>
          <p:cNvPr id="6" name="文字方塊 5"/>
          <p:cNvSpPr txBox="1"/>
          <p:nvPr/>
        </p:nvSpPr>
        <p:spPr>
          <a:xfrm>
            <a:off x="677334" y="2274838"/>
            <a:ext cx="9302547" cy="2031325"/>
          </a:xfrm>
          <a:prstGeom prst="rect">
            <a:avLst/>
          </a:prstGeom>
          <a:noFill/>
        </p:spPr>
        <p:txBody>
          <a:bodyPr wrap="none" rtlCol="0">
            <a:spAutoFit/>
          </a:bodyPr>
          <a:lstStyle/>
          <a:p>
            <a:r>
              <a:rPr lang="en-US" b="1" i="1" dirty="0">
                <a:solidFill>
                  <a:schemeClr val="tx2">
                    <a:lumMod val="75000"/>
                  </a:schemeClr>
                </a:solidFill>
                <a:latin typeface="Consolas" panose="020B0609020204030204" pitchFamily="49" charset="0"/>
              </a:rPr>
              <a:t>% multiple-fold echo</a:t>
            </a:r>
          </a:p>
          <a:p>
            <a:r>
              <a:rPr lang="en-US" dirty="0" err="1">
                <a:solidFill>
                  <a:schemeClr val="tx2">
                    <a:lumMod val="75000"/>
                  </a:schemeClr>
                </a:solidFill>
                <a:latin typeface="Consolas" panose="020B0609020204030204" pitchFamily="49" charset="0"/>
              </a:rPr>
              <a:t>multiEcho</a:t>
            </a:r>
            <a:r>
              <a:rPr lang="en-US" dirty="0">
                <a:solidFill>
                  <a:schemeClr val="tx2">
                    <a:lumMod val="75000"/>
                  </a:schemeClr>
                </a:solidFill>
                <a:latin typeface="Consolas" panose="020B0609020204030204" pitchFamily="49" charset="0"/>
              </a:rPr>
              <a:t> = zeros(row, 1);</a:t>
            </a:r>
          </a:p>
          <a:p>
            <a:r>
              <a:rPr lang="en-US" dirty="0">
                <a:solidFill>
                  <a:schemeClr val="tx2">
                    <a:lumMod val="75000"/>
                  </a:schemeClr>
                </a:solidFill>
                <a:latin typeface="Consolas" panose="020B0609020204030204" pitchFamily="49" charset="0"/>
              </a:rPr>
              <a:t>for n = 1: row</a:t>
            </a:r>
          </a:p>
          <a:p>
            <a:r>
              <a:rPr lang="en-US" dirty="0">
                <a:solidFill>
                  <a:schemeClr val="tx2">
                    <a:lumMod val="75000"/>
                  </a:schemeClr>
                </a:solidFill>
                <a:latin typeface="Consolas" panose="020B0609020204030204" pitchFamily="49" charset="0"/>
              </a:rPr>
              <a:t>    if (n-3200 &gt; 1)</a:t>
            </a:r>
          </a:p>
          <a:p>
            <a:r>
              <a:rPr lang="pt-BR" dirty="0">
                <a:solidFill>
                  <a:schemeClr val="tx2">
                    <a:lumMod val="75000"/>
                  </a:schemeClr>
                </a:solidFill>
                <a:latin typeface="Consolas" panose="020B0609020204030204" pitchFamily="49" charset="0"/>
              </a:rPr>
              <a:t>        multiEcho(n, 1) = outputSignal(n, 1) + 0.8*multiEcho(n-3200, 1);</a:t>
            </a:r>
          </a:p>
          <a:p>
            <a:r>
              <a:rPr lang="en-US" dirty="0">
                <a:solidFill>
                  <a:schemeClr val="tx2">
                    <a:lumMod val="75000"/>
                  </a:schemeClr>
                </a:solidFill>
                <a:latin typeface="Consolas" panose="020B0609020204030204" pitchFamily="49" charset="0"/>
              </a:rPr>
              <a:t>    end</a:t>
            </a:r>
          </a:p>
          <a:p>
            <a:r>
              <a:rPr lang="en-US" dirty="0">
                <a:solidFill>
                  <a:schemeClr val="tx2">
                    <a:lumMod val="75000"/>
                  </a:schemeClr>
                </a:solidFill>
                <a:latin typeface="Consolas" panose="020B0609020204030204" pitchFamily="49" charset="0"/>
              </a:rPr>
              <a:t>end</a:t>
            </a:r>
          </a:p>
        </p:txBody>
      </p:sp>
    </p:spTree>
    <p:extLst>
      <p:ext uri="{BB962C8B-B14F-4D97-AF65-F5344CB8AC3E}">
        <p14:creationId xmlns:p14="http://schemas.microsoft.com/office/powerpoint/2010/main" val="97535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Reducing sampling rate</a:t>
            </a:r>
          </a:p>
        </p:txBody>
      </p:sp>
      <p:sp>
        <p:nvSpPr>
          <p:cNvPr id="3" name="內容版面配置區 2"/>
          <p:cNvSpPr>
            <a:spLocks noGrp="1"/>
          </p:cNvSpPr>
          <p:nvPr>
            <p:ph idx="1"/>
          </p:nvPr>
        </p:nvSpPr>
        <p:spPr>
          <a:xfrm>
            <a:off x="677334" y="1521540"/>
            <a:ext cx="8596668" cy="3880773"/>
          </a:xfrm>
        </p:spPr>
        <p:txBody>
          <a:bodyPr/>
          <a:lstStyle/>
          <a:p>
            <a:r>
              <a:rPr lang="en-US" dirty="0"/>
              <a:t>Low-pass (~350Hz): No difference</a:t>
            </a:r>
          </a:p>
          <a:p>
            <a:r>
              <a:rPr lang="en-US" dirty="0"/>
              <a:t>Bandpass (400~750Hz): No difference</a:t>
            </a:r>
          </a:p>
          <a:p>
            <a:r>
              <a:rPr lang="en-US" dirty="0"/>
              <a:t>High-pass (800Hz~): Some high pitch signals are filtered out.</a:t>
            </a:r>
          </a:p>
          <a:p>
            <a:r>
              <a:rPr lang="en-US" dirty="0"/>
              <a:t>From the graph, we can see that there are highest frequency signals component is 1500Hz. By Nyquist’s Sampling Theorem, the sampling rate must at least twice highest frequency component ~= 3000Hz &gt; 2000Hz.</a:t>
            </a:r>
          </a:p>
          <a:p>
            <a:r>
              <a:rPr lang="en-US" dirty="0"/>
              <a:t>So, the result within expectation.</a:t>
            </a:r>
          </a:p>
          <a:p>
            <a:pPr marL="400050" lvl="1" indent="0">
              <a:buNone/>
            </a:pPr>
            <a:r>
              <a:rPr lang="en-US" i="1" dirty="0"/>
              <a:t>Note: 2kHz music only works with Windows Media Player, MATLAB audioplayer(), player() and iTunes(Windows)</a:t>
            </a:r>
          </a:p>
          <a:p>
            <a:endParaRPr lang="en-US" dirty="0"/>
          </a:p>
        </p:txBody>
      </p:sp>
      <p:pic>
        <p:nvPicPr>
          <p:cNvPr id="4" name="圖片 3"/>
          <p:cNvPicPr/>
          <p:nvPr/>
        </p:nvPicPr>
        <p:blipFill rotWithShape="1">
          <a:blip r:embed="rId2"/>
          <a:srcRect l="51951" t="63643" r="3416" b="8674"/>
          <a:stretch/>
        </p:blipFill>
        <p:spPr bwMode="auto">
          <a:xfrm>
            <a:off x="677334" y="4823461"/>
            <a:ext cx="10080104" cy="18506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0640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18C765AD-CCBF-784F-A488-2E11C49613A2}"/>
              </a:ext>
            </a:extLst>
          </p:cNvPr>
          <p:cNvSpPr>
            <a:spLocks noGrp="1"/>
          </p:cNvSpPr>
          <p:nvPr>
            <p:ph type="ctrTitle"/>
          </p:nvPr>
        </p:nvSpPr>
        <p:spPr>
          <a:xfrm>
            <a:off x="1507067" y="2404534"/>
            <a:ext cx="7766936" cy="1646302"/>
          </a:xfrm>
        </p:spPr>
        <p:txBody>
          <a:bodyPr/>
          <a:lstStyle/>
          <a:p>
            <a:r>
              <a:rPr kumimoji="1" lang="en-US" altLang="zh-HK" dirty="0"/>
              <a:t>Q2. </a:t>
            </a:r>
            <a:r>
              <a:rPr lang="en" altLang="zh-HK" b="1" dirty="0"/>
              <a:t>Audio dithering and noise shaping</a:t>
            </a:r>
            <a:endParaRPr kumimoji="1" lang="zh-HK" altLang="en-US" dirty="0"/>
          </a:p>
        </p:txBody>
      </p:sp>
    </p:spTree>
    <p:extLst>
      <p:ext uri="{BB962C8B-B14F-4D97-AF65-F5344CB8AC3E}">
        <p14:creationId xmlns:p14="http://schemas.microsoft.com/office/powerpoint/2010/main" val="1998933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Implement Bit Reduction </a:t>
            </a:r>
          </a:p>
        </p:txBody>
      </p:sp>
      <p:sp>
        <p:nvSpPr>
          <p:cNvPr id="3" name="內容版面配置區 2"/>
          <p:cNvSpPr>
            <a:spLocks noGrp="1"/>
          </p:cNvSpPr>
          <p:nvPr>
            <p:ph idx="1"/>
          </p:nvPr>
        </p:nvSpPr>
        <p:spPr>
          <a:xfrm>
            <a:off x="677334" y="3429000"/>
            <a:ext cx="8596668" cy="2612362"/>
          </a:xfrm>
        </p:spPr>
        <p:txBody>
          <a:bodyPr/>
          <a:lstStyle/>
          <a:p>
            <a:r>
              <a:rPr lang="en-US" dirty="0"/>
              <a:t>The raw data(16-bit) is normalized between -1 to 1. Apply the function above which can transfer data into 0 to 255. uint8() means data are in 8-bit.</a:t>
            </a:r>
          </a:p>
        </p:txBody>
      </p:sp>
      <p:sp>
        <p:nvSpPr>
          <p:cNvPr id="4" name="文字方塊 3"/>
          <p:cNvSpPr txBox="1"/>
          <p:nvPr/>
        </p:nvSpPr>
        <p:spPr>
          <a:xfrm>
            <a:off x="677334" y="2196662"/>
            <a:ext cx="8669361" cy="923330"/>
          </a:xfrm>
          <a:prstGeom prst="rect">
            <a:avLst/>
          </a:prstGeom>
          <a:noFill/>
        </p:spPr>
        <p:txBody>
          <a:bodyPr wrap="none" rtlCol="0">
            <a:spAutoFit/>
          </a:bodyPr>
          <a:lstStyle/>
          <a:p>
            <a:r>
              <a:rPr lang="en-US" dirty="0">
                <a:solidFill>
                  <a:schemeClr val="tx2">
                    <a:lumMod val="75000"/>
                  </a:schemeClr>
                </a:solidFill>
                <a:latin typeface="Consolas" panose="020B0609020204030204" pitchFamily="49" charset="0"/>
              </a:rPr>
              <a:t>input8bits = uint8( (input + 1)/2 * 255 );</a:t>
            </a:r>
          </a:p>
          <a:p>
            <a:r>
              <a:rPr lang="en-US" dirty="0" err="1">
                <a:solidFill>
                  <a:schemeClr val="tx2">
                    <a:lumMod val="75000"/>
                  </a:schemeClr>
                </a:solidFill>
                <a:latin typeface="Consolas" panose="020B0609020204030204" pitchFamily="49" charset="0"/>
              </a:rPr>
              <a:t>audiowrite</a:t>
            </a:r>
            <a:r>
              <a:rPr lang="en-US" dirty="0">
                <a:solidFill>
                  <a:schemeClr val="tx2">
                    <a:lumMod val="75000"/>
                  </a:schemeClr>
                </a:solidFill>
                <a:latin typeface="Consolas" panose="020B0609020204030204" pitchFamily="49" charset="0"/>
              </a:rPr>
              <a:t>('Tempest_8bit.wav', input8bits, fs, '</a:t>
            </a:r>
            <a:r>
              <a:rPr lang="en-US" dirty="0" err="1">
                <a:solidFill>
                  <a:schemeClr val="tx2">
                    <a:lumMod val="75000"/>
                  </a:schemeClr>
                </a:solidFill>
                <a:latin typeface="Consolas" panose="020B0609020204030204" pitchFamily="49" charset="0"/>
              </a:rPr>
              <a:t>BitsPerSample</a:t>
            </a:r>
            <a:r>
              <a:rPr lang="en-US" dirty="0">
                <a:solidFill>
                  <a:schemeClr val="tx2">
                    <a:lumMod val="75000"/>
                  </a:schemeClr>
                </a:solidFill>
                <a:latin typeface="Consolas" panose="020B0609020204030204" pitchFamily="49" charset="0"/>
              </a:rPr>
              <a:t>', 8);</a:t>
            </a:r>
          </a:p>
          <a:p>
            <a:endParaRPr lang="en-US"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2443603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746234"/>
          </a:xfrm>
        </p:spPr>
        <p:txBody>
          <a:bodyPr/>
          <a:lstStyle/>
          <a:p>
            <a:r>
              <a:rPr lang="en-US" dirty="0"/>
              <a:t>Implement Audio Dithering</a:t>
            </a:r>
          </a:p>
        </p:txBody>
      </p:sp>
      <p:sp>
        <p:nvSpPr>
          <p:cNvPr id="3" name="內容版面配置區 2"/>
          <p:cNvSpPr>
            <a:spLocks noGrp="1"/>
          </p:cNvSpPr>
          <p:nvPr>
            <p:ph idx="1"/>
          </p:nvPr>
        </p:nvSpPr>
        <p:spPr>
          <a:xfrm>
            <a:off x="650361" y="2135634"/>
            <a:ext cx="8596668" cy="1288897"/>
          </a:xfrm>
        </p:spPr>
        <p:txBody>
          <a:bodyPr>
            <a:normAutofit lnSpcReduction="10000"/>
          </a:bodyPr>
          <a:lstStyle/>
          <a:p>
            <a:r>
              <a:rPr lang="en-US" dirty="0"/>
              <a:t>Audio Dithering is add random noise. We can see that the amplitude of audio is larger than the input significantly. (Shape of Audio)</a:t>
            </a:r>
          </a:p>
          <a:p>
            <a:r>
              <a:rPr lang="en-US" dirty="0"/>
              <a:t>Magnitude in high frequency is also larger than the input.  (Spectrum of Audio)</a:t>
            </a:r>
          </a:p>
          <a:p>
            <a:endParaRPr lang="en-US" dirty="0"/>
          </a:p>
          <a:p>
            <a:endParaRPr lang="en-US" dirty="0"/>
          </a:p>
        </p:txBody>
      </p:sp>
      <p:sp>
        <p:nvSpPr>
          <p:cNvPr id="4" name="文字方塊 3"/>
          <p:cNvSpPr txBox="1"/>
          <p:nvPr/>
        </p:nvSpPr>
        <p:spPr>
          <a:xfrm>
            <a:off x="677334" y="1561068"/>
            <a:ext cx="8542723" cy="369332"/>
          </a:xfrm>
          <a:prstGeom prst="rect">
            <a:avLst/>
          </a:prstGeom>
          <a:noFill/>
        </p:spPr>
        <p:txBody>
          <a:bodyPr wrap="none" rtlCol="0">
            <a:spAutoFit/>
          </a:bodyPr>
          <a:lstStyle/>
          <a:p>
            <a:r>
              <a:rPr lang="en-US" dirty="0">
                <a:solidFill>
                  <a:schemeClr val="tx2">
                    <a:lumMod val="75000"/>
                  </a:schemeClr>
                </a:solidFill>
                <a:latin typeface="Consolas" panose="020B0609020204030204" pitchFamily="49" charset="0"/>
              </a:rPr>
              <a:t>input8bits_dither = input8bits_nor + rand(size(input8bits_nor))/5;</a:t>
            </a:r>
          </a:p>
        </p:txBody>
      </p:sp>
      <p:grpSp>
        <p:nvGrpSpPr>
          <p:cNvPr id="15" name="群組 14">
            <a:extLst>
              <a:ext uri="{FF2B5EF4-FFF2-40B4-BE49-F238E27FC236}">
                <a16:creationId xmlns:a16="http://schemas.microsoft.com/office/drawing/2014/main" id="{CDE922D7-6F8E-394F-AC22-FE98CFD02DCC}"/>
              </a:ext>
            </a:extLst>
          </p:cNvPr>
          <p:cNvGrpSpPr/>
          <p:nvPr/>
        </p:nvGrpSpPr>
        <p:grpSpPr>
          <a:xfrm>
            <a:off x="951654" y="3824075"/>
            <a:ext cx="9898380" cy="2797368"/>
            <a:chOff x="925830" y="3629765"/>
            <a:chExt cx="9898380" cy="2797368"/>
          </a:xfrm>
        </p:grpSpPr>
        <p:pic>
          <p:nvPicPr>
            <p:cNvPr id="14" name="圖片 13">
              <a:extLst>
                <a:ext uri="{FF2B5EF4-FFF2-40B4-BE49-F238E27FC236}">
                  <a16:creationId xmlns:a16="http://schemas.microsoft.com/office/drawing/2014/main" id="{F0510CC8-8F40-5E44-95B6-E603D4E1E784}"/>
                </a:ext>
              </a:extLst>
            </p:cNvPr>
            <p:cNvPicPr>
              <a:picLocks noChangeAspect="1"/>
            </p:cNvPicPr>
            <p:nvPr/>
          </p:nvPicPr>
          <p:blipFill>
            <a:blip r:embed="rId2"/>
            <a:stretch>
              <a:fillRect/>
            </a:stretch>
          </p:blipFill>
          <p:spPr>
            <a:xfrm>
              <a:off x="925830" y="3629765"/>
              <a:ext cx="9898380" cy="2797368"/>
            </a:xfrm>
            <a:prstGeom prst="rect">
              <a:avLst/>
            </a:prstGeom>
          </p:spPr>
        </p:pic>
        <p:sp>
          <p:nvSpPr>
            <p:cNvPr id="9" name="橢圓 8">
              <a:extLst>
                <a:ext uri="{FF2B5EF4-FFF2-40B4-BE49-F238E27FC236}">
                  <a16:creationId xmlns:a16="http://schemas.microsoft.com/office/drawing/2014/main" id="{6E7303C5-C4C1-3840-BB0D-B8DAF7F1E5EC}"/>
                </a:ext>
              </a:extLst>
            </p:cNvPr>
            <p:cNvSpPr/>
            <p:nvPr/>
          </p:nvSpPr>
          <p:spPr>
            <a:xfrm>
              <a:off x="8087640" y="5939725"/>
              <a:ext cx="2606887" cy="389106"/>
            </a:xfrm>
            <a:prstGeom prst="ellipse">
              <a:avLst/>
            </a:prstGeom>
            <a:noFill/>
            <a:ln w="28575" cap="flat" cmpd="sng" algn="ctr">
              <a:solidFill>
                <a:schemeClr val="accent6"/>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zh-HK" altLang="en-US"/>
            </a:p>
          </p:txBody>
        </p:sp>
      </p:grpSp>
    </p:spTree>
    <p:extLst>
      <p:ext uri="{BB962C8B-B14F-4D97-AF65-F5344CB8AC3E}">
        <p14:creationId xmlns:p14="http://schemas.microsoft.com/office/powerpoint/2010/main" val="1326400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670560"/>
          </a:xfrm>
        </p:spPr>
        <p:txBody>
          <a:bodyPr/>
          <a:lstStyle/>
          <a:p>
            <a:r>
              <a:rPr lang="en-US" dirty="0"/>
              <a:t>Implement Noise Shaping</a:t>
            </a:r>
          </a:p>
        </p:txBody>
      </p:sp>
      <p:sp>
        <p:nvSpPr>
          <p:cNvPr id="3" name="內容版面配置區 2"/>
          <p:cNvSpPr>
            <a:spLocks noGrp="1"/>
          </p:cNvSpPr>
          <p:nvPr>
            <p:ph idx="1"/>
          </p:nvPr>
        </p:nvSpPr>
        <p:spPr>
          <a:xfrm>
            <a:off x="677334" y="3301882"/>
            <a:ext cx="8596668" cy="755768"/>
          </a:xfrm>
        </p:spPr>
        <p:txBody>
          <a:bodyPr/>
          <a:lstStyle/>
          <a:p>
            <a:r>
              <a:rPr lang="en-US" dirty="0"/>
              <a:t>Redistribution the quantization error so that the noise is concentrated in the higher frequencies.</a:t>
            </a:r>
          </a:p>
          <a:p>
            <a:endParaRPr lang="en-US" dirty="0"/>
          </a:p>
        </p:txBody>
      </p:sp>
      <p:sp>
        <p:nvSpPr>
          <p:cNvPr id="5" name="文字方塊 4"/>
          <p:cNvSpPr txBox="1"/>
          <p:nvPr/>
        </p:nvSpPr>
        <p:spPr>
          <a:xfrm>
            <a:off x="677334" y="1268830"/>
            <a:ext cx="7766870" cy="2062103"/>
          </a:xfrm>
          <a:prstGeom prst="rect">
            <a:avLst/>
          </a:prstGeom>
          <a:noFill/>
        </p:spPr>
        <p:txBody>
          <a:bodyPr wrap="none" rtlCol="0">
            <a:spAutoFit/>
          </a:bodyPr>
          <a:lstStyle/>
          <a:p>
            <a:r>
              <a:rPr lang="en-US" sz="1600" dirty="0">
                <a:solidFill>
                  <a:schemeClr val="tx2">
                    <a:lumMod val="75000"/>
                  </a:schemeClr>
                </a:solidFill>
                <a:latin typeface="Consolas" panose="020B0609020204030204" pitchFamily="49" charset="0"/>
              </a:rPr>
              <a:t>for C = 1: col</a:t>
            </a:r>
          </a:p>
          <a:p>
            <a:r>
              <a:rPr lang="en-US" sz="1600" dirty="0">
                <a:solidFill>
                  <a:schemeClr val="tx2">
                    <a:lumMod val="75000"/>
                  </a:schemeClr>
                </a:solidFill>
                <a:latin typeface="Consolas" panose="020B0609020204030204" pitchFamily="49" charset="0"/>
              </a:rPr>
              <a:t>    for R = 1: row</a:t>
            </a:r>
          </a:p>
          <a:p>
            <a:r>
              <a:rPr lang="en-US" sz="1600" dirty="0">
                <a:solidFill>
                  <a:schemeClr val="tx2">
                    <a:lumMod val="75000"/>
                  </a:schemeClr>
                </a:solidFill>
                <a:latin typeface="Consolas" panose="020B0609020204030204" pitchFamily="49" charset="0"/>
              </a:rPr>
              <a:t>        if (R-1 &gt;= 1)</a:t>
            </a:r>
          </a:p>
          <a:p>
            <a:r>
              <a:rPr lang="en-US" sz="1600" dirty="0">
                <a:solidFill>
                  <a:schemeClr val="tx2">
                    <a:lumMod val="75000"/>
                  </a:schemeClr>
                </a:solidFill>
                <a:latin typeface="Consolas" panose="020B0609020204030204" pitchFamily="49" charset="0"/>
              </a:rPr>
              <a:t>            </a:t>
            </a:r>
            <a:r>
              <a:rPr lang="en-US" sz="1600" dirty="0" err="1">
                <a:solidFill>
                  <a:schemeClr val="tx2">
                    <a:lumMod val="75000"/>
                  </a:schemeClr>
                </a:solidFill>
                <a:latin typeface="Consolas" panose="020B0609020204030204" pitchFamily="49" charset="0"/>
              </a:rPr>
              <a:t>shapingOutput</a:t>
            </a:r>
            <a:r>
              <a:rPr lang="en-US" sz="1600" dirty="0">
                <a:solidFill>
                  <a:schemeClr val="tx2">
                    <a:lumMod val="75000"/>
                  </a:schemeClr>
                </a:solidFill>
                <a:latin typeface="Consolas" panose="020B0609020204030204" pitchFamily="49" charset="0"/>
              </a:rPr>
              <a:t>(R, C) = </a:t>
            </a:r>
            <a:r>
              <a:rPr lang="en-US" sz="1600" dirty="0" err="1">
                <a:solidFill>
                  <a:schemeClr val="tx2">
                    <a:lumMod val="75000"/>
                  </a:schemeClr>
                </a:solidFill>
                <a:latin typeface="Consolas" panose="020B0609020204030204" pitchFamily="49" charset="0"/>
              </a:rPr>
              <a:t>shapingOutput</a:t>
            </a:r>
            <a:r>
              <a:rPr lang="en-US" sz="1600" dirty="0">
                <a:solidFill>
                  <a:schemeClr val="tx2">
                    <a:lumMod val="75000"/>
                  </a:schemeClr>
                </a:solidFill>
                <a:latin typeface="Consolas" panose="020B0609020204030204" pitchFamily="49" charset="0"/>
              </a:rPr>
              <a:t>(R, C)+ </a:t>
            </a:r>
          </a:p>
          <a:p>
            <a:r>
              <a:rPr lang="en-US" sz="1600" dirty="0">
                <a:solidFill>
                  <a:schemeClr val="tx2">
                    <a:lumMod val="75000"/>
                  </a:schemeClr>
                </a:solidFill>
                <a:latin typeface="Consolas" panose="020B0609020204030204" pitchFamily="49" charset="0"/>
              </a:rPr>
              <a:t>					c*(input8bits_nor(R-1,C)-</a:t>
            </a:r>
            <a:r>
              <a:rPr lang="en-US" sz="1600" dirty="0" err="1">
                <a:solidFill>
                  <a:schemeClr val="tx2">
                    <a:lumMod val="75000"/>
                  </a:schemeClr>
                </a:solidFill>
                <a:latin typeface="Consolas" panose="020B0609020204030204" pitchFamily="49" charset="0"/>
              </a:rPr>
              <a:t>shapingOutput</a:t>
            </a:r>
            <a:r>
              <a:rPr lang="en-US" sz="1600" dirty="0">
                <a:solidFill>
                  <a:schemeClr val="tx2">
                    <a:lumMod val="75000"/>
                  </a:schemeClr>
                </a:solidFill>
                <a:latin typeface="Consolas" panose="020B0609020204030204" pitchFamily="49" charset="0"/>
              </a:rPr>
              <a:t>(R-1,C));</a:t>
            </a:r>
          </a:p>
          <a:p>
            <a:r>
              <a:rPr lang="en-US" sz="1600" dirty="0">
                <a:solidFill>
                  <a:schemeClr val="tx2">
                    <a:lumMod val="75000"/>
                  </a:schemeClr>
                </a:solidFill>
                <a:latin typeface="Consolas" panose="020B0609020204030204" pitchFamily="49" charset="0"/>
              </a:rPr>
              <a:t>        end</a:t>
            </a:r>
          </a:p>
          <a:p>
            <a:r>
              <a:rPr lang="en-US" sz="1600" dirty="0">
                <a:solidFill>
                  <a:schemeClr val="tx2">
                    <a:lumMod val="75000"/>
                  </a:schemeClr>
                </a:solidFill>
                <a:latin typeface="Consolas" panose="020B0609020204030204" pitchFamily="49" charset="0"/>
              </a:rPr>
              <a:t>    end</a:t>
            </a:r>
          </a:p>
          <a:p>
            <a:r>
              <a:rPr lang="en-US" sz="1600" dirty="0">
                <a:solidFill>
                  <a:schemeClr val="tx2">
                    <a:lumMod val="75000"/>
                  </a:schemeClr>
                </a:solidFill>
                <a:latin typeface="Consolas" panose="020B0609020204030204" pitchFamily="49" charset="0"/>
              </a:rPr>
              <a:t>end</a:t>
            </a:r>
          </a:p>
        </p:txBody>
      </p:sp>
      <p:pic>
        <p:nvPicPr>
          <p:cNvPr id="6" name="圖片 5">
            <a:extLst>
              <a:ext uri="{FF2B5EF4-FFF2-40B4-BE49-F238E27FC236}">
                <a16:creationId xmlns:a16="http://schemas.microsoft.com/office/drawing/2014/main" id="{C5BF1DDE-23DB-6243-95DC-FF2E148AC5BC}"/>
              </a:ext>
            </a:extLst>
          </p:cNvPr>
          <p:cNvPicPr>
            <a:picLocks noChangeAspect="1"/>
          </p:cNvPicPr>
          <p:nvPr/>
        </p:nvPicPr>
        <p:blipFill rotWithShape="1">
          <a:blip r:embed="rId2"/>
          <a:srcRect t="1522"/>
          <a:stretch/>
        </p:blipFill>
        <p:spPr>
          <a:xfrm>
            <a:off x="928794" y="4034789"/>
            <a:ext cx="9939859" cy="2617471"/>
          </a:xfrm>
          <a:prstGeom prst="rect">
            <a:avLst/>
          </a:prstGeom>
        </p:spPr>
      </p:pic>
      <p:sp>
        <p:nvSpPr>
          <p:cNvPr id="4" name="橢圓 3">
            <a:extLst>
              <a:ext uri="{FF2B5EF4-FFF2-40B4-BE49-F238E27FC236}">
                <a16:creationId xmlns:a16="http://schemas.microsoft.com/office/drawing/2014/main" id="{5F005494-7270-4048-9B1A-1F7D6D80E4B7}"/>
              </a:ext>
            </a:extLst>
          </p:cNvPr>
          <p:cNvSpPr/>
          <p:nvPr/>
        </p:nvSpPr>
        <p:spPr>
          <a:xfrm>
            <a:off x="8412480" y="6229350"/>
            <a:ext cx="2183130" cy="422910"/>
          </a:xfrm>
          <a:prstGeom prst="ellipse">
            <a:avLst/>
          </a:prstGeom>
          <a:noFill/>
          <a:ln w="57150" cap="flat" cmpd="sng" algn="ctr">
            <a:solidFill>
              <a:schemeClr val="accent6"/>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zh-HK" altLang="en-US"/>
          </a:p>
        </p:txBody>
      </p:sp>
    </p:spTree>
    <p:extLst>
      <p:ext uri="{BB962C8B-B14F-4D97-AF65-F5344CB8AC3E}">
        <p14:creationId xmlns:p14="http://schemas.microsoft.com/office/powerpoint/2010/main" val="1221186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1008993"/>
          </a:xfrm>
        </p:spPr>
        <p:txBody>
          <a:bodyPr/>
          <a:lstStyle/>
          <a:p>
            <a:r>
              <a:rPr lang="en-US" dirty="0"/>
              <a:t>Implement Low-pass Filter</a:t>
            </a:r>
          </a:p>
        </p:txBody>
      </p:sp>
      <p:sp>
        <p:nvSpPr>
          <p:cNvPr id="3" name="內容版面配置區 2"/>
          <p:cNvSpPr>
            <a:spLocks noGrp="1"/>
          </p:cNvSpPr>
          <p:nvPr>
            <p:ph idx="1"/>
          </p:nvPr>
        </p:nvSpPr>
        <p:spPr>
          <a:xfrm>
            <a:off x="829734" y="3973625"/>
            <a:ext cx="8596668" cy="1828085"/>
          </a:xfrm>
        </p:spPr>
        <p:txBody>
          <a:bodyPr>
            <a:normAutofit/>
          </a:bodyPr>
          <a:lstStyle/>
          <a:p>
            <a:r>
              <a:rPr lang="en-US" dirty="0"/>
              <a:t>This is hard clipping. As the data has been normalized during </a:t>
            </a:r>
            <a:r>
              <a:rPr lang="en-US" dirty="0" err="1"/>
              <a:t>audioread</a:t>
            </a:r>
            <a:r>
              <a:rPr lang="en-US" dirty="0"/>
              <a:t>() i.e. data should be -1&lt;y[x]&lt;1. After audio dithering, random sharping, applying low-pass filter will be excess the boundary. Every number less than -1 will assign as -1, larger than 1 will be assign as 1.</a:t>
            </a:r>
          </a:p>
        </p:txBody>
      </p:sp>
      <p:sp>
        <p:nvSpPr>
          <p:cNvPr id="5" name="標題 1"/>
          <p:cNvSpPr txBox="1">
            <a:spLocks/>
          </p:cNvSpPr>
          <p:nvPr/>
        </p:nvSpPr>
        <p:spPr>
          <a:xfrm>
            <a:off x="677334" y="2829554"/>
            <a:ext cx="8596668" cy="87307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Implement of Audio Limitation</a:t>
            </a:r>
          </a:p>
        </p:txBody>
      </p:sp>
      <p:sp>
        <p:nvSpPr>
          <p:cNvPr id="6" name="內容版面配置區 2"/>
          <p:cNvSpPr txBox="1">
            <a:spLocks/>
          </p:cNvSpPr>
          <p:nvPr/>
        </p:nvSpPr>
        <p:spPr>
          <a:xfrm>
            <a:off x="829734" y="1618593"/>
            <a:ext cx="8596668" cy="9399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Same way in Q1. However, this is stereo audio(two sound play together). I have modified the code to fulfill this situation.</a:t>
            </a:r>
          </a:p>
        </p:txBody>
      </p:sp>
    </p:spTree>
    <p:extLst>
      <p:ext uri="{BB962C8B-B14F-4D97-AF65-F5344CB8AC3E}">
        <p14:creationId xmlns:p14="http://schemas.microsoft.com/office/powerpoint/2010/main" val="2020192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Implement Normalization</a:t>
            </a:r>
          </a:p>
        </p:txBody>
      </p:sp>
      <p:sp>
        <p:nvSpPr>
          <p:cNvPr id="3" name="內容版面配置區 2"/>
          <p:cNvSpPr>
            <a:spLocks noGrp="1"/>
          </p:cNvSpPr>
          <p:nvPr>
            <p:ph idx="1"/>
          </p:nvPr>
        </p:nvSpPr>
        <p:spPr>
          <a:xfrm>
            <a:off x="677334" y="3428999"/>
            <a:ext cx="9212900" cy="2330669"/>
          </a:xfrm>
        </p:spPr>
        <p:txBody>
          <a:bodyPr/>
          <a:lstStyle/>
          <a:p>
            <a:r>
              <a:rPr lang="en-US" dirty="0"/>
              <a:t>Find the highest amplitude sample, determine the rate of amplify and raise all samples with amplify rate.</a:t>
            </a:r>
          </a:p>
        </p:txBody>
      </p:sp>
      <p:sp>
        <p:nvSpPr>
          <p:cNvPr id="4" name="文字方塊 3"/>
          <p:cNvSpPr txBox="1"/>
          <p:nvPr/>
        </p:nvSpPr>
        <p:spPr>
          <a:xfrm>
            <a:off x="677334" y="1566041"/>
            <a:ext cx="8162812" cy="1754326"/>
          </a:xfrm>
          <a:prstGeom prst="rect">
            <a:avLst/>
          </a:prstGeom>
          <a:noFill/>
        </p:spPr>
        <p:txBody>
          <a:bodyPr wrap="none" rtlCol="0">
            <a:spAutoFit/>
          </a:bodyPr>
          <a:lstStyle/>
          <a:p>
            <a:r>
              <a:rPr lang="en-US" dirty="0" err="1">
                <a:solidFill>
                  <a:schemeClr val="tx2">
                    <a:lumMod val="75000"/>
                  </a:schemeClr>
                </a:solidFill>
                <a:latin typeface="Consolas" panose="020B0609020204030204" pitchFamily="49" charset="0"/>
              </a:rPr>
              <a:t>desireMax</a:t>
            </a:r>
            <a:r>
              <a:rPr lang="en-US" dirty="0">
                <a:solidFill>
                  <a:schemeClr val="tx2">
                    <a:lumMod val="75000"/>
                  </a:schemeClr>
                </a:solidFill>
                <a:latin typeface="Consolas" panose="020B0609020204030204" pitchFamily="49" charset="0"/>
              </a:rPr>
              <a:t> = .5;</a:t>
            </a:r>
          </a:p>
          <a:p>
            <a:r>
              <a:rPr lang="en-US" dirty="0">
                <a:solidFill>
                  <a:schemeClr val="tx2">
                    <a:lumMod val="75000"/>
                  </a:schemeClr>
                </a:solidFill>
                <a:latin typeface="Consolas" panose="020B0609020204030204" pitchFamily="49" charset="0"/>
              </a:rPr>
              <a:t>for C = 1: col</a:t>
            </a:r>
          </a:p>
          <a:p>
            <a:r>
              <a:rPr lang="en-US" dirty="0">
                <a:solidFill>
                  <a:schemeClr val="tx2">
                    <a:lumMod val="75000"/>
                  </a:schemeClr>
                </a:solidFill>
                <a:latin typeface="Consolas" panose="020B0609020204030204" pitchFamily="49" charset="0"/>
              </a:rPr>
              <a:t>   </a:t>
            </a:r>
            <a:r>
              <a:rPr lang="en-US" dirty="0" err="1">
                <a:solidFill>
                  <a:schemeClr val="tx2">
                    <a:lumMod val="75000"/>
                  </a:schemeClr>
                </a:solidFill>
                <a:latin typeface="Consolas" panose="020B0609020204030204" pitchFamily="49" charset="0"/>
              </a:rPr>
              <a:t>ampM</a:t>
            </a:r>
            <a:r>
              <a:rPr lang="en-US" dirty="0">
                <a:solidFill>
                  <a:schemeClr val="tx2">
                    <a:lumMod val="75000"/>
                  </a:schemeClr>
                </a:solidFill>
                <a:latin typeface="Consolas" panose="020B0609020204030204" pitchFamily="49" charset="0"/>
              </a:rPr>
              <a:t> = max(</a:t>
            </a:r>
            <a:r>
              <a:rPr lang="en-US" dirty="0" err="1">
                <a:solidFill>
                  <a:schemeClr val="tx2">
                    <a:lumMod val="75000"/>
                  </a:schemeClr>
                </a:solidFill>
                <a:latin typeface="Consolas" panose="020B0609020204030204" pitchFamily="49" charset="0"/>
              </a:rPr>
              <a:t>limitingOutput</a:t>
            </a:r>
            <a:r>
              <a:rPr lang="en-US" dirty="0">
                <a:solidFill>
                  <a:schemeClr val="tx2">
                    <a:lumMod val="75000"/>
                  </a:schemeClr>
                </a:solidFill>
                <a:latin typeface="Consolas" panose="020B0609020204030204" pitchFamily="49" charset="0"/>
              </a:rPr>
              <a:t>(:,C));</a:t>
            </a:r>
          </a:p>
          <a:p>
            <a:r>
              <a:rPr lang="en-US" dirty="0">
                <a:solidFill>
                  <a:schemeClr val="tx2">
                    <a:lumMod val="75000"/>
                  </a:schemeClr>
                </a:solidFill>
                <a:latin typeface="Consolas" panose="020B0609020204030204" pitchFamily="49" charset="0"/>
              </a:rPr>
              <a:t>   </a:t>
            </a:r>
            <a:r>
              <a:rPr lang="en-US" dirty="0" err="1">
                <a:solidFill>
                  <a:schemeClr val="tx2">
                    <a:lumMod val="75000"/>
                  </a:schemeClr>
                </a:solidFill>
                <a:latin typeface="Consolas" panose="020B0609020204030204" pitchFamily="49" charset="0"/>
              </a:rPr>
              <a:t>normalizeOutput</a:t>
            </a:r>
            <a:r>
              <a:rPr lang="en-US" dirty="0">
                <a:solidFill>
                  <a:schemeClr val="tx2">
                    <a:lumMod val="75000"/>
                  </a:schemeClr>
                </a:solidFill>
                <a:latin typeface="Consolas" panose="020B0609020204030204" pitchFamily="49" charset="0"/>
              </a:rPr>
              <a:t>(:,C) = </a:t>
            </a:r>
            <a:r>
              <a:rPr lang="en-US" dirty="0" err="1">
                <a:solidFill>
                  <a:schemeClr val="tx2">
                    <a:lumMod val="75000"/>
                  </a:schemeClr>
                </a:solidFill>
                <a:latin typeface="Consolas" panose="020B0609020204030204" pitchFamily="49" charset="0"/>
              </a:rPr>
              <a:t>limitingOutput</a:t>
            </a:r>
            <a:r>
              <a:rPr lang="en-US" dirty="0">
                <a:solidFill>
                  <a:schemeClr val="tx2">
                    <a:lumMod val="75000"/>
                  </a:schemeClr>
                </a:solidFill>
                <a:latin typeface="Consolas" panose="020B0609020204030204" pitchFamily="49" charset="0"/>
              </a:rPr>
              <a:t>(:,C)*(</a:t>
            </a:r>
            <a:r>
              <a:rPr lang="en-US" dirty="0" err="1">
                <a:solidFill>
                  <a:schemeClr val="tx2">
                    <a:lumMod val="75000"/>
                  </a:schemeClr>
                </a:solidFill>
                <a:latin typeface="Consolas" panose="020B0609020204030204" pitchFamily="49" charset="0"/>
              </a:rPr>
              <a:t>desireMax</a:t>
            </a:r>
            <a:r>
              <a:rPr lang="en-US" dirty="0">
                <a:solidFill>
                  <a:schemeClr val="tx2">
                    <a:lumMod val="75000"/>
                  </a:schemeClr>
                </a:solidFill>
                <a:latin typeface="Consolas" panose="020B0609020204030204" pitchFamily="49" charset="0"/>
              </a:rPr>
              <a:t>/</a:t>
            </a:r>
            <a:r>
              <a:rPr lang="en-US" dirty="0" err="1">
                <a:solidFill>
                  <a:schemeClr val="tx2">
                    <a:lumMod val="75000"/>
                  </a:schemeClr>
                </a:solidFill>
                <a:latin typeface="Consolas" panose="020B0609020204030204" pitchFamily="49" charset="0"/>
              </a:rPr>
              <a:t>ampM</a:t>
            </a:r>
            <a:r>
              <a:rPr lang="en-US" dirty="0">
                <a:solidFill>
                  <a:schemeClr val="tx2">
                    <a:lumMod val="75000"/>
                  </a:schemeClr>
                </a:solidFill>
                <a:latin typeface="Consolas" panose="020B0609020204030204" pitchFamily="49" charset="0"/>
              </a:rPr>
              <a:t>);</a:t>
            </a:r>
          </a:p>
          <a:p>
            <a:r>
              <a:rPr lang="en-US" dirty="0">
                <a:solidFill>
                  <a:schemeClr val="tx2">
                    <a:lumMod val="75000"/>
                  </a:schemeClr>
                </a:solidFill>
                <a:latin typeface="Consolas" panose="020B0609020204030204" pitchFamily="49" charset="0"/>
              </a:rPr>
              <a:t>end</a:t>
            </a:r>
          </a:p>
          <a:p>
            <a:endParaRPr lang="en-US"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285168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8E69A9-47B5-D447-89A6-B124274CEDC4}"/>
              </a:ext>
            </a:extLst>
          </p:cNvPr>
          <p:cNvSpPr>
            <a:spLocks noGrp="1"/>
          </p:cNvSpPr>
          <p:nvPr>
            <p:ph type="title"/>
          </p:nvPr>
        </p:nvSpPr>
        <p:spPr>
          <a:xfrm>
            <a:off x="677334" y="609600"/>
            <a:ext cx="10549466" cy="1320800"/>
          </a:xfrm>
        </p:spPr>
        <p:txBody>
          <a:bodyPr/>
          <a:lstStyle/>
          <a:p>
            <a:r>
              <a:rPr kumimoji="1" lang="en-US" altLang="zh-HK" dirty="0"/>
              <a:t>Final Result</a:t>
            </a:r>
            <a:endParaRPr kumimoji="1" lang="zh-HK" altLang="en-US" dirty="0"/>
          </a:p>
        </p:txBody>
      </p:sp>
      <p:sp>
        <p:nvSpPr>
          <p:cNvPr id="7" name="內容版面配置區 6">
            <a:extLst>
              <a:ext uri="{FF2B5EF4-FFF2-40B4-BE49-F238E27FC236}">
                <a16:creationId xmlns:a16="http://schemas.microsoft.com/office/drawing/2014/main" id="{1E4BBEA8-EDC7-9B4F-B230-AF2AB0AF47AF}"/>
              </a:ext>
            </a:extLst>
          </p:cNvPr>
          <p:cNvSpPr>
            <a:spLocks noGrp="1"/>
          </p:cNvSpPr>
          <p:nvPr>
            <p:ph idx="1"/>
          </p:nvPr>
        </p:nvSpPr>
        <p:spPr>
          <a:xfrm>
            <a:off x="677334" y="1723709"/>
            <a:ext cx="3213946" cy="4453571"/>
          </a:xfrm>
        </p:spPr>
        <p:txBody>
          <a:bodyPr>
            <a:normAutofit/>
          </a:bodyPr>
          <a:lstStyle/>
          <a:p>
            <a:r>
              <a:rPr lang="en-US" altLang="zh-HK" dirty="0"/>
              <a:t>In Spectrum of Output, thanks for Low-pass Filter, the high frequency noise is filtered out.</a:t>
            </a:r>
          </a:p>
          <a:p>
            <a:r>
              <a:rPr lang="en-US" altLang="zh-HK" dirty="0"/>
              <a:t>Normalization used to set the Maximum amplitude(0.5 in this case).</a:t>
            </a:r>
          </a:p>
          <a:p>
            <a:pPr marL="400050" lvl="1" indent="0">
              <a:buNone/>
            </a:pPr>
            <a:endParaRPr lang="en-US" altLang="zh-HK" i="1" dirty="0"/>
          </a:p>
          <a:p>
            <a:pPr marL="400050" lvl="1" indent="0">
              <a:buNone/>
            </a:pPr>
            <a:r>
              <a:rPr lang="en-US" altLang="zh-HK" i="1" dirty="0"/>
              <a:t>Note: All spectrum in Q2 has been chipped because amplitude of 0Hz is extremely high, which is not helpful for analysis.</a:t>
            </a:r>
          </a:p>
        </p:txBody>
      </p:sp>
      <p:pic>
        <p:nvPicPr>
          <p:cNvPr id="11" name="圖片 10">
            <a:extLst>
              <a:ext uri="{FF2B5EF4-FFF2-40B4-BE49-F238E27FC236}">
                <a16:creationId xmlns:a16="http://schemas.microsoft.com/office/drawing/2014/main" id="{978FC71B-D5F2-6E49-BE9F-DC9ADD55BF0E}"/>
              </a:ext>
            </a:extLst>
          </p:cNvPr>
          <p:cNvPicPr>
            <a:picLocks noChangeAspect="1"/>
          </p:cNvPicPr>
          <p:nvPr/>
        </p:nvPicPr>
        <p:blipFill>
          <a:blip r:embed="rId2"/>
          <a:stretch>
            <a:fillRect/>
          </a:stretch>
        </p:blipFill>
        <p:spPr>
          <a:xfrm>
            <a:off x="4166248" y="1513217"/>
            <a:ext cx="7751432" cy="4427535"/>
          </a:xfrm>
          <a:prstGeom prst="rect">
            <a:avLst/>
          </a:prstGeom>
        </p:spPr>
      </p:pic>
    </p:spTree>
    <p:extLst>
      <p:ext uri="{BB962C8B-B14F-4D97-AF65-F5344CB8AC3E}">
        <p14:creationId xmlns:p14="http://schemas.microsoft.com/office/powerpoint/2010/main" val="182364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18C765AD-CCBF-784F-A488-2E11C49613A2}"/>
              </a:ext>
            </a:extLst>
          </p:cNvPr>
          <p:cNvSpPr>
            <a:spLocks noGrp="1"/>
          </p:cNvSpPr>
          <p:nvPr>
            <p:ph type="ctrTitle"/>
          </p:nvPr>
        </p:nvSpPr>
        <p:spPr/>
        <p:txBody>
          <a:bodyPr/>
          <a:lstStyle/>
          <a:p>
            <a:r>
              <a:rPr kumimoji="1" lang="en-US" altLang="zh-HK" dirty="0"/>
              <a:t>Q1. </a:t>
            </a:r>
            <a:r>
              <a:rPr lang="en" altLang="zh-HK" b="1" dirty="0"/>
              <a:t>Create FIR filters to filter audio signal</a:t>
            </a:r>
            <a:endParaRPr kumimoji="1" lang="zh-HK" altLang="en-US" dirty="0"/>
          </a:p>
        </p:txBody>
      </p:sp>
    </p:spTree>
    <p:extLst>
      <p:ext uri="{BB962C8B-B14F-4D97-AF65-F5344CB8AC3E}">
        <p14:creationId xmlns:p14="http://schemas.microsoft.com/office/powerpoint/2010/main" val="1036246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Determine the filters</a:t>
            </a:r>
          </a:p>
        </p:txBody>
      </p:sp>
      <p:sp>
        <p:nvSpPr>
          <p:cNvPr id="3" name="內容版面配置區 2"/>
          <p:cNvSpPr>
            <a:spLocks noGrp="1"/>
          </p:cNvSpPr>
          <p:nvPr>
            <p:ph idx="1"/>
          </p:nvPr>
        </p:nvSpPr>
        <p:spPr/>
        <p:txBody>
          <a:bodyPr/>
          <a:lstStyle/>
          <a:p>
            <a:r>
              <a:rPr lang="en-US" altLang="zh-TW" dirty="0"/>
              <a:t>There are 3 songs combined into 1 music file. This is clear that they are in 3 separate frequency boundary.</a:t>
            </a:r>
          </a:p>
          <a:p>
            <a:r>
              <a:rPr lang="en-US" altLang="zh-TW" dirty="0"/>
              <a:t>As the </a:t>
            </a:r>
            <a:r>
              <a:rPr lang="en-US" dirty="0"/>
              <a:t>Ideal Filters are provided, I choose Low-pass, High-pass and bandpass filter.</a:t>
            </a:r>
          </a:p>
        </p:txBody>
      </p:sp>
    </p:spTree>
    <p:extLst>
      <p:ext uri="{BB962C8B-B14F-4D97-AF65-F5344CB8AC3E}">
        <p14:creationId xmlns:p14="http://schemas.microsoft.com/office/powerpoint/2010/main" val="3341224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Implement the Filter and convolutions</a:t>
            </a:r>
          </a:p>
        </p:txBody>
      </p:sp>
      <p:sp>
        <p:nvSpPr>
          <p:cNvPr id="3" name="內容版面配置區 2"/>
          <p:cNvSpPr>
            <a:spLocks noGrp="1"/>
          </p:cNvSpPr>
          <p:nvPr>
            <p:ph idx="1"/>
          </p:nvPr>
        </p:nvSpPr>
        <p:spPr/>
        <p:txBody>
          <a:bodyPr/>
          <a:lstStyle/>
          <a:p>
            <a:r>
              <a:rPr lang="en-US" dirty="0"/>
              <a:t>Ideal Filter is rectangle function in frequency domain. In theory, we have to apply DFT(frequency domain) and inverse DFT(time domain) in the filter. Lecture notes provides the algorithm implementation for time domain. So I can follow the formula provided and apply convolution.</a:t>
            </a:r>
          </a:p>
          <a:p>
            <a:endParaRPr lang="en-US" dirty="0"/>
          </a:p>
        </p:txBody>
      </p:sp>
      <p:sp>
        <p:nvSpPr>
          <p:cNvPr id="4" name="文字方塊 3"/>
          <p:cNvSpPr txBox="1"/>
          <p:nvPr/>
        </p:nvSpPr>
        <p:spPr>
          <a:xfrm>
            <a:off x="945931" y="3429000"/>
            <a:ext cx="8650013" cy="3139321"/>
          </a:xfrm>
          <a:prstGeom prst="rect">
            <a:avLst/>
          </a:prstGeom>
          <a:noFill/>
        </p:spPr>
        <p:txBody>
          <a:bodyPr wrap="square" rtlCol="0">
            <a:spAutoFit/>
          </a:bodyPr>
          <a:lstStyle/>
          <a:p>
            <a:r>
              <a:rPr lang="en-US" dirty="0">
                <a:solidFill>
                  <a:schemeClr val="tx2">
                    <a:lumMod val="75000"/>
                  </a:schemeClr>
                </a:solidFill>
                <a:latin typeface="Consolas" panose="020B0609020204030204" pitchFamily="49" charset="0"/>
              </a:rPr>
              <a:t>if </a:t>
            </a:r>
            <a:r>
              <a:rPr lang="en-US" dirty="0" err="1">
                <a:solidFill>
                  <a:schemeClr val="tx2">
                    <a:lumMod val="75000"/>
                  </a:schemeClr>
                </a:solidFill>
                <a:latin typeface="Consolas" panose="020B0609020204030204" pitchFamily="49" charset="0"/>
              </a:rPr>
              <a:t>strcmp</a:t>
            </a:r>
            <a:r>
              <a:rPr lang="en-US" dirty="0">
                <a:solidFill>
                  <a:schemeClr val="tx2">
                    <a:lumMod val="75000"/>
                  </a:schemeClr>
                </a:solidFill>
                <a:latin typeface="Consolas" panose="020B0609020204030204" pitchFamily="49" charset="0"/>
              </a:rPr>
              <a:t>(</a:t>
            </a:r>
            <a:r>
              <a:rPr lang="en-US" dirty="0" err="1">
                <a:solidFill>
                  <a:schemeClr val="tx2">
                    <a:lumMod val="75000"/>
                  </a:schemeClr>
                </a:solidFill>
                <a:latin typeface="Consolas" panose="020B0609020204030204" pitchFamily="49" charset="0"/>
              </a:rPr>
              <a:t>filterName</a:t>
            </a:r>
            <a:r>
              <a:rPr lang="en-US" dirty="0">
                <a:solidFill>
                  <a:schemeClr val="tx2">
                    <a:lumMod val="75000"/>
                  </a:schemeClr>
                </a:solidFill>
                <a:latin typeface="Consolas" panose="020B0609020204030204" pitchFamily="49" charset="0"/>
              </a:rPr>
              <a:t>, 'low-pass') == 1</a:t>
            </a:r>
          </a:p>
          <a:p>
            <a:r>
              <a:rPr lang="en-US" dirty="0">
                <a:solidFill>
                  <a:schemeClr val="tx2">
                    <a:lumMod val="75000"/>
                  </a:schemeClr>
                </a:solidFill>
                <a:latin typeface="Consolas" panose="020B0609020204030204" pitchFamily="49" charset="0"/>
              </a:rPr>
              <a:t>    for n = -floor(N/2)+1: floor(N/2)</a:t>
            </a:r>
          </a:p>
          <a:p>
            <a:r>
              <a:rPr lang="en-US" dirty="0">
                <a:solidFill>
                  <a:schemeClr val="tx2">
                    <a:lumMod val="75000"/>
                  </a:schemeClr>
                </a:solidFill>
                <a:latin typeface="Consolas" panose="020B0609020204030204" pitchFamily="49" charset="0"/>
              </a:rPr>
              <a:t>	if (n==0) </a:t>
            </a:r>
            <a:r>
              <a:rPr lang="en-US" dirty="0" err="1">
                <a:solidFill>
                  <a:schemeClr val="tx2">
                    <a:lumMod val="75000"/>
                  </a:schemeClr>
                </a:solidFill>
                <a:latin typeface="Consolas" panose="020B0609020204030204" pitchFamily="49" charset="0"/>
              </a:rPr>
              <a:t>fltr</a:t>
            </a:r>
            <a:r>
              <a:rPr lang="en-US" dirty="0">
                <a:solidFill>
                  <a:schemeClr val="tx2">
                    <a:lumMod val="75000"/>
                  </a:schemeClr>
                </a:solidFill>
                <a:latin typeface="Consolas" panose="020B0609020204030204" pitchFamily="49" charset="0"/>
              </a:rPr>
              <a:t>(middle) = 2*fcutoff1;</a:t>
            </a:r>
          </a:p>
          <a:p>
            <a:r>
              <a:rPr lang="en-US" dirty="0">
                <a:solidFill>
                  <a:schemeClr val="tx2">
                    <a:lumMod val="75000"/>
                  </a:schemeClr>
                </a:solidFill>
                <a:latin typeface="Consolas" panose="020B0609020204030204" pitchFamily="49" charset="0"/>
              </a:rPr>
              <a:t>        else </a:t>
            </a:r>
            <a:r>
              <a:rPr lang="en-US" dirty="0" err="1">
                <a:solidFill>
                  <a:schemeClr val="tx2">
                    <a:lumMod val="75000"/>
                  </a:schemeClr>
                </a:solidFill>
                <a:latin typeface="Consolas" panose="020B0609020204030204" pitchFamily="49" charset="0"/>
              </a:rPr>
              <a:t>fltr</a:t>
            </a:r>
            <a:r>
              <a:rPr lang="en-US" dirty="0">
                <a:solidFill>
                  <a:schemeClr val="tx2">
                    <a:lumMod val="75000"/>
                  </a:schemeClr>
                </a:solidFill>
                <a:latin typeface="Consolas" panose="020B0609020204030204" pitchFamily="49" charset="0"/>
              </a:rPr>
              <a:t>(</a:t>
            </a:r>
            <a:r>
              <a:rPr lang="en-US" dirty="0" err="1">
                <a:solidFill>
                  <a:schemeClr val="tx2">
                    <a:lumMod val="75000"/>
                  </a:schemeClr>
                </a:solidFill>
                <a:latin typeface="Consolas" panose="020B0609020204030204" pitchFamily="49" charset="0"/>
              </a:rPr>
              <a:t>n+middle</a:t>
            </a:r>
            <a:r>
              <a:rPr lang="en-US" dirty="0">
                <a:solidFill>
                  <a:schemeClr val="tx2">
                    <a:lumMod val="75000"/>
                  </a:schemeClr>
                </a:solidFill>
                <a:latin typeface="Consolas" panose="020B0609020204030204" pitchFamily="49" charset="0"/>
              </a:rPr>
              <a:t>) = sin(2*pi*fcutoff1*n)/(pi*n);</a:t>
            </a:r>
          </a:p>
          <a:p>
            <a:r>
              <a:rPr lang="en-US" dirty="0">
                <a:solidFill>
                  <a:schemeClr val="tx2">
                    <a:lumMod val="75000"/>
                  </a:schemeClr>
                </a:solidFill>
                <a:latin typeface="Consolas" panose="020B0609020204030204" pitchFamily="49" charset="0"/>
              </a:rPr>
              <a:t>        end</a:t>
            </a:r>
          </a:p>
          <a:p>
            <a:r>
              <a:rPr lang="en-US" dirty="0">
                <a:solidFill>
                  <a:schemeClr val="tx2">
                    <a:lumMod val="75000"/>
                  </a:schemeClr>
                </a:solidFill>
                <a:latin typeface="Consolas" panose="020B0609020204030204" pitchFamily="49" charset="0"/>
              </a:rPr>
              <a:t>    end</a:t>
            </a:r>
          </a:p>
          <a:p>
            <a:r>
              <a:rPr lang="en-US" dirty="0" err="1">
                <a:solidFill>
                  <a:schemeClr val="tx2">
                    <a:lumMod val="75000"/>
                  </a:schemeClr>
                </a:solidFill>
                <a:latin typeface="Consolas" panose="020B0609020204030204" pitchFamily="49" charset="0"/>
              </a:rPr>
              <a:t>elseif</a:t>
            </a:r>
            <a:r>
              <a:rPr lang="en-US" dirty="0">
                <a:solidFill>
                  <a:schemeClr val="tx2">
                    <a:lumMod val="75000"/>
                  </a:schemeClr>
                </a:solidFill>
                <a:latin typeface="Consolas" panose="020B0609020204030204" pitchFamily="49" charset="0"/>
              </a:rPr>
              <a:t> </a:t>
            </a:r>
            <a:r>
              <a:rPr lang="en-US" dirty="0" err="1">
                <a:solidFill>
                  <a:schemeClr val="tx2">
                    <a:lumMod val="75000"/>
                  </a:schemeClr>
                </a:solidFill>
                <a:latin typeface="Consolas" panose="020B0609020204030204" pitchFamily="49" charset="0"/>
              </a:rPr>
              <a:t>strcmp</a:t>
            </a:r>
            <a:r>
              <a:rPr lang="en-US" dirty="0">
                <a:solidFill>
                  <a:schemeClr val="tx2">
                    <a:lumMod val="75000"/>
                  </a:schemeClr>
                </a:solidFill>
                <a:latin typeface="Consolas" panose="020B0609020204030204" pitchFamily="49" charset="0"/>
              </a:rPr>
              <a:t>(</a:t>
            </a:r>
            <a:r>
              <a:rPr lang="en-US" dirty="0" err="1">
                <a:solidFill>
                  <a:schemeClr val="tx2">
                    <a:lumMod val="75000"/>
                  </a:schemeClr>
                </a:solidFill>
                <a:latin typeface="Consolas" panose="020B0609020204030204" pitchFamily="49" charset="0"/>
              </a:rPr>
              <a:t>filterName</a:t>
            </a:r>
            <a:r>
              <a:rPr lang="en-US" dirty="0">
                <a:solidFill>
                  <a:schemeClr val="tx2">
                    <a:lumMod val="75000"/>
                  </a:schemeClr>
                </a:solidFill>
                <a:latin typeface="Consolas" panose="020B0609020204030204" pitchFamily="49" charset="0"/>
              </a:rPr>
              <a:t>, 'high-pass') == 1</a:t>
            </a:r>
          </a:p>
          <a:p>
            <a:r>
              <a:rPr lang="en-US" dirty="0">
                <a:solidFill>
                  <a:schemeClr val="tx2">
                    <a:lumMod val="75000"/>
                  </a:schemeClr>
                </a:solidFill>
                <a:latin typeface="Consolas" panose="020B0609020204030204" pitchFamily="49" charset="0"/>
              </a:rPr>
              <a:t>	…</a:t>
            </a:r>
          </a:p>
          <a:p>
            <a:r>
              <a:rPr lang="en-US" dirty="0" err="1">
                <a:solidFill>
                  <a:schemeClr val="tx2">
                    <a:lumMod val="75000"/>
                  </a:schemeClr>
                </a:solidFill>
                <a:latin typeface="Consolas" panose="020B0609020204030204" pitchFamily="49" charset="0"/>
              </a:rPr>
              <a:t>elseif</a:t>
            </a:r>
            <a:r>
              <a:rPr lang="en-US" dirty="0">
                <a:solidFill>
                  <a:schemeClr val="tx2">
                    <a:lumMod val="75000"/>
                  </a:schemeClr>
                </a:solidFill>
                <a:latin typeface="Consolas" panose="020B0609020204030204" pitchFamily="49" charset="0"/>
              </a:rPr>
              <a:t> </a:t>
            </a:r>
            <a:r>
              <a:rPr lang="en-US" dirty="0" err="1">
                <a:solidFill>
                  <a:schemeClr val="tx2">
                    <a:lumMod val="75000"/>
                  </a:schemeClr>
                </a:solidFill>
                <a:latin typeface="Consolas" panose="020B0609020204030204" pitchFamily="49" charset="0"/>
              </a:rPr>
              <a:t>strcmp</a:t>
            </a:r>
            <a:r>
              <a:rPr lang="en-US" dirty="0">
                <a:solidFill>
                  <a:schemeClr val="tx2">
                    <a:lumMod val="75000"/>
                  </a:schemeClr>
                </a:solidFill>
                <a:latin typeface="Consolas" panose="020B0609020204030204" pitchFamily="49" charset="0"/>
              </a:rPr>
              <a:t>(</a:t>
            </a:r>
            <a:r>
              <a:rPr lang="en-US" dirty="0" err="1">
                <a:solidFill>
                  <a:schemeClr val="tx2">
                    <a:lumMod val="75000"/>
                  </a:schemeClr>
                </a:solidFill>
                <a:latin typeface="Consolas" panose="020B0609020204030204" pitchFamily="49" charset="0"/>
              </a:rPr>
              <a:t>filterName</a:t>
            </a:r>
            <a:r>
              <a:rPr lang="en-US" dirty="0">
                <a:solidFill>
                  <a:schemeClr val="tx2">
                    <a:lumMod val="75000"/>
                  </a:schemeClr>
                </a:solidFill>
                <a:latin typeface="Consolas" panose="020B0609020204030204" pitchFamily="49" charset="0"/>
              </a:rPr>
              <a:t>, 'bandpass') == 1</a:t>
            </a:r>
          </a:p>
          <a:p>
            <a:r>
              <a:rPr lang="en-US" dirty="0">
                <a:solidFill>
                  <a:schemeClr val="tx2">
                    <a:lumMod val="75000"/>
                  </a:schemeClr>
                </a:solidFill>
                <a:latin typeface="Consolas" panose="020B0609020204030204" pitchFamily="49" charset="0"/>
              </a:rPr>
              <a:t>	…</a:t>
            </a:r>
          </a:p>
          <a:p>
            <a:r>
              <a:rPr lang="en-US" dirty="0">
                <a:solidFill>
                  <a:schemeClr val="tx2">
                    <a:lumMod val="75000"/>
                  </a:schemeClr>
                </a:solidFill>
                <a:latin typeface="Consolas" panose="020B0609020204030204" pitchFamily="49" charset="0"/>
              </a:rPr>
              <a:t>end</a:t>
            </a:r>
          </a:p>
        </p:txBody>
      </p:sp>
    </p:spTree>
    <p:extLst>
      <p:ext uri="{BB962C8B-B14F-4D97-AF65-F5344CB8AC3E}">
        <p14:creationId xmlns:p14="http://schemas.microsoft.com/office/powerpoint/2010/main" val="3648787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Implement the Filter and convolutions</a:t>
            </a:r>
          </a:p>
        </p:txBody>
      </p:sp>
      <p:sp>
        <p:nvSpPr>
          <p:cNvPr id="3" name="內容版面配置區 2"/>
          <p:cNvSpPr>
            <a:spLocks noGrp="1"/>
          </p:cNvSpPr>
          <p:nvPr>
            <p:ph idx="1"/>
          </p:nvPr>
        </p:nvSpPr>
        <p:spPr/>
        <p:txBody>
          <a:bodyPr/>
          <a:lstStyle/>
          <a:p>
            <a:r>
              <a:rPr lang="en-US" dirty="0"/>
              <a:t>Before apply convolution, window function are necessary to make the impulse response finite (a sin function goes on infinitely in +</a:t>
            </a:r>
            <a:r>
              <a:rPr lang="en-US" dirty="0" err="1"/>
              <a:t>ve</a:t>
            </a:r>
            <a:r>
              <a:rPr lang="en-US" dirty="0"/>
              <a:t> and –</a:t>
            </a:r>
            <a:r>
              <a:rPr lang="en-US" dirty="0" err="1"/>
              <a:t>ve</a:t>
            </a:r>
            <a:r>
              <a:rPr lang="en-US" dirty="0"/>
              <a:t> directions.)</a:t>
            </a:r>
          </a:p>
          <a:p>
            <a:endParaRPr lang="en-US" dirty="0"/>
          </a:p>
          <a:p>
            <a:endParaRPr lang="en-US" dirty="0"/>
          </a:p>
          <a:p>
            <a:endParaRPr lang="en-US" dirty="0"/>
          </a:p>
          <a:p>
            <a:endParaRPr lang="en-US" dirty="0"/>
          </a:p>
          <a:p>
            <a:endParaRPr lang="en-US" dirty="0"/>
          </a:p>
          <a:p>
            <a:r>
              <a:rPr lang="en-US" dirty="0"/>
              <a:t>Call the convolution function </a:t>
            </a:r>
            <a:r>
              <a:rPr lang="en-US" dirty="0" err="1">
                <a:latin typeface="Consolas" panose="020B0609020204030204" pitchFamily="49" charset="0"/>
              </a:rPr>
              <a:t>conv_imple.m</a:t>
            </a:r>
            <a:r>
              <a:rPr lang="en-US" dirty="0">
                <a:latin typeface="Consolas" panose="020B0609020204030204" pitchFamily="49" charset="0"/>
              </a:rPr>
              <a:t>, </a:t>
            </a:r>
            <a:r>
              <a:rPr lang="en-US" dirty="0"/>
              <a:t>apply the filter on input audio.</a:t>
            </a:r>
          </a:p>
          <a:p>
            <a:endParaRPr lang="en-US" dirty="0"/>
          </a:p>
        </p:txBody>
      </p:sp>
      <p:sp>
        <p:nvSpPr>
          <p:cNvPr id="4" name="文字方塊 3"/>
          <p:cNvSpPr txBox="1"/>
          <p:nvPr/>
        </p:nvSpPr>
        <p:spPr>
          <a:xfrm>
            <a:off x="677334" y="3026982"/>
            <a:ext cx="10695557" cy="1754326"/>
          </a:xfrm>
          <a:prstGeom prst="rect">
            <a:avLst/>
          </a:prstGeom>
          <a:noFill/>
        </p:spPr>
        <p:txBody>
          <a:bodyPr wrap="none" rtlCol="0">
            <a:spAutoFit/>
          </a:bodyPr>
          <a:lstStyle/>
          <a:p>
            <a:r>
              <a:rPr lang="en-US" dirty="0">
                <a:solidFill>
                  <a:schemeClr val="tx2">
                    <a:lumMod val="75000"/>
                  </a:schemeClr>
                </a:solidFill>
                <a:latin typeface="Consolas" panose="020B0609020204030204" pitchFamily="49" charset="0"/>
              </a:rPr>
              <a:t>if </a:t>
            </a:r>
            <a:r>
              <a:rPr lang="en-US" dirty="0" err="1">
                <a:solidFill>
                  <a:schemeClr val="tx2">
                    <a:lumMod val="75000"/>
                  </a:schemeClr>
                </a:solidFill>
                <a:latin typeface="Consolas" panose="020B0609020204030204" pitchFamily="49" charset="0"/>
              </a:rPr>
              <a:t>strcmp</a:t>
            </a:r>
            <a:r>
              <a:rPr lang="en-US" dirty="0">
                <a:solidFill>
                  <a:schemeClr val="tx2">
                    <a:lumMod val="75000"/>
                  </a:schemeClr>
                </a:solidFill>
                <a:latin typeface="Consolas" panose="020B0609020204030204" pitchFamily="49" charset="0"/>
              </a:rPr>
              <a:t>(</a:t>
            </a:r>
            <a:r>
              <a:rPr lang="en-US" dirty="0" err="1">
                <a:solidFill>
                  <a:schemeClr val="tx2">
                    <a:lumMod val="75000"/>
                  </a:schemeClr>
                </a:solidFill>
                <a:latin typeface="Consolas" panose="020B0609020204030204" pitchFamily="49" charset="0"/>
              </a:rPr>
              <a:t>windowName</a:t>
            </a:r>
            <a:r>
              <a:rPr lang="en-US" dirty="0">
                <a:solidFill>
                  <a:schemeClr val="tx2">
                    <a:lumMod val="75000"/>
                  </a:schemeClr>
                </a:solidFill>
                <a:latin typeface="Consolas" panose="020B0609020204030204" pitchFamily="49" charset="0"/>
              </a:rPr>
              <a:t>,'Blackman') == 1 </a:t>
            </a:r>
          </a:p>
          <a:p>
            <a:r>
              <a:rPr lang="en-US" dirty="0">
                <a:solidFill>
                  <a:schemeClr val="tx2">
                    <a:lumMod val="75000"/>
                  </a:schemeClr>
                </a:solidFill>
                <a:latin typeface="Consolas" panose="020B0609020204030204" pitchFamily="49" charset="0"/>
              </a:rPr>
              <a:t>    for n = 1: N</a:t>
            </a:r>
          </a:p>
          <a:p>
            <a:r>
              <a:rPr lang="pt-BR" dirty="0">
                <a:solidFill>
                  <a:schemeClr val="tx2">
                    <a:lumMod val="75000"/>
                  </a:schemeClr>
                </a:solidFill>
                <a:latin typeface="Consolas" panose="020B0609020204030204" pitchFamily="49" charset="0"/>
              </a:rPr>
              <a:t>        fltr(n)=fltr(n)*( (0.42)-0.5*cos((2*pi*n)/(N-1))+0.08*cos((4*pi*n)/(N-1)));</a:t>
            </a:r>
          </a:p>
          <a:p>
            <a:r>
              <a:rPr lang="en-US" dirty="0">
                <a:solidFill>
                  <a:schemeClr val="tx2">
                    <a:lumMod val="75000"/>
                  </a:schemeClr>
                </a:solidFill>
                <a:latin typeface="Consolas" panose="020B0609020204030204" pitchFamily="49" charset="0"/>
              </a:rPr>
              <a:t>    end</a:t>
            </a:r>
          </a:p>
          <a:p>
            <a:r>
              <a:rPr lang="en-US" dirty="0">
                <a:solidFill>
                  <a:schemeClr val="tx2">
                    <a:lumMod val="75000"/>
                  </a:schemeClr>
                </a:solidFill>
                <a:latin typeface="Consolas" panose="020B0609020204030204" pitchFamily="49" charset="0"/>
              </a:rPr>
              <a:t>end</a:t>
            </a:r>
          </a:p>
          <a:p>
            <a:endParaRPr lang="en-US"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1523258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Apply the filter to separate the mixed song</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34668900"/>
              </p:ext>
            </p:extLst>
          </p:nvPr>
        </p:nvGraphicFramePr>
        <p:xfrm>
          <a:off x="677334" y="2048466"/>
          <a:ext cx="9990140" cy="1920240"/>
        </p:xfrm>
        <a:graphic>
          <a:graphicData uri="http://schemas.openxmlformats.org/drawingml/2006/table">
            <a:tbl>
              <a:tblPr firstRow="1" firstCol="1" bandRow="1">
                <a:tableStyleId>{5C22544A-7EE6-4342-B048-85BDC9FD1C3A}</a:tableStyleId>
              </a:tblPr>
              <a:tblGrid>
                <a:gridCol w="2497535">
                  <a:extLst>
                    <a:ext uri="{9D8B030D-6E8A-4147-A177-3AD203B41FA5}">
                      <a16:colId xmlns:a16="http://schemas.microsoft.com/office/drawing/2014/main" val="1876981288"/>
                    </a:ext>
                  </a:extLst>
                </a:gridCol>
                <a:gridCol w="2497535">
                  <a:extLst>
                    <a:ext uri="{9D8B030D-6E8A-4147-A177-3AD203B41FA5}">
                      <a16:colId xmlns:a16="http://schemas.microsoft.com/office/drawing/2014/main" val="2060162823"/>
                    </a:ext>
                  </a:extLst>
                </a:gridCol>
                <a:gridCol w="2497535">
                  <a:extLst>
                    <a:ext uri="{9D8B030D-6E8A-4147-A177-3AD203B41FA5}">
                      <a16:colId xmlns:a16="http://schemas.microsoft.com/office/drawing/2014/main" val="2063899392"/>
                    </a:ext>
                  </a:extLst>
                </a:gridCol>
                <a:gridCol w="2497535">
                  <a:extLst>
                    <a:ext uri="{9D8B030D-6E8A-4147-A177-3AD203B41FA5}">
                      <a16:colId xmlns:a16="http://schemas.microsoft.com/office/drawing/2014/main" val="843722311"/>
                    </a:ext>
                  </a:extLst>
                </a:gridCol>
              </a:tblGrid>
              <a:tr h="913060">
                <a:tc>
                  <a:txBody>
                    <a:bodyPr/>
                    <a:lstStyle/>
                    <a:p>
                      <a:endParaRPr lang="en-US" dirty="0"/>
                    </a:p>
                  </a:txBody>
                  <a:tcPr/>
                </a:tc>
                <a:tc>
                  <a:txBody>
                    <a:bodyPr/>
                    <a:lstStyle/>
                    <a:p>
                      <a:r>
                        <a:rPr lang="en-US" dirty="0"/>
                        <a:t>Low-pass</a:t>
                      </a:r>
                      <a:r>
                        <a:rPr lang="en-US" baseline="0" dirty="0"/>
                        <a:t> Filter</a:t>
                      </a:r>
                    </a:p>
                    <a:p>
                      <a:r>
                        <a:rPr lang="en-US" baseline="0" dirty="0"/>
                        <a:t>Low frequency song</a:t>
                      </a:r>
                      <a:endParaRPr lang="en-US" dirty="0"/>
                    </a:p>
                  </a:txBody>
                  <a:tcPr/>
                </a:tc>
                <a:tc>
                  <a:txBody>
                    <a:bodyPr/>
                    <a:lstStyle/>
                    <a:p>
                      <a:r>
                        <a:rPr lang="en-US" dirty="0"/>
                        <a:t>High-pass Filter</a:t>
                      </a:r>
                    </a:p>
                    <a:p>
                      <a:r>
                        <a:rPr lang="en-US" dirty="0"/>
                        <a:t>High frequency</a:t>
                      </a:r>
                      <a:r>
                        <a:rPr lang="en-US" baseline="0" dirty="0"/>
                        <a:t> song</a:t>
                      </a:r>
                      <a:endParaRPr lang="en-US" dirty="0"/>
                    </a:p>
                  </a:txBody>
                  <a:tcPr/>
                </a:tc>
                <a:tc>
                  <a:txBody>
                    <a:bodyPr/>
                    <a:lstStyle/>
                    <a:p>
                      <a:r>
                        <a:rPr lang="en-US" dirty="0"/>
                        <a:t>Bandpass</a:t>
                      </a:r>
                    </a:p>
                    <a:p>
                      <a:r>
                        <a:rPr lang="en-US" dirty="0"/>
                        <a:t>Medium boundary</a:t>
                      </a:r>
                      <a:r>
                        <a:rPr lang="en-US" baseline="0" dirty="0"/>
                        <a:t> song</a:t>
                      </a:r>
                      <a:endParaRPr lang="en-US" dirty="0"/>
                    </a:p>
                  </a:txBody>
                  <a:tcPr/>
                </a:tc>
                <a:extLst>
                  <a:ext uri="{0D108BD9-81ED-4DB2-BD59-A6C34878D82A}">
                    <a16:rowId xmlns:a16="http://schemas.microsoft.com/office/drawing/2014/main" val="4147798447"/>
                  </a:ext>
                </a:extLst>
              </a:tr>
              <a:tr h="365224">
                <a:tc>
                  <a:txBody>
                    <a:bodyPr/>
                    <a:lstStyle/>
                    <a:p>
                      <a:r>
                        <a:rPr lang="en-US" dirty="0"/>
                        <a:t>N(Window size)</a:t>
                      </a:r>
                    </a:p>
                  </a:txBody>
                  <a:tcPr/>
                </a:tc>
                <a:tc>
                  <a:txBody>
                    <a:bodyPr/>
                    <a:lstStyle/>
                    <a:p>
                      <a:r>
                        <a:rPr lang="en-US" dirty="0"/>
                        <a:t>1999</a:t>
                      </a:r>
                    </a:p>
                  </a:txBody>
                  <a:tcPr/>
                </a:tc>
                <a:tc>
                  <a:txBody>
                    <a:bodyPr/>
                    <a:lstStyle/>
                    <a:p>
                      <a:r>
                        <a:rPr lang="en-US" dirty="0"/>
                        <a:t>1999</a:t>
                      </a:r>
                    </a:p>
                  </a:txBody>
                  <a:tcPr/>
                </a:tc>
                <a:tc>
                  <a:txBody>
                    <a:bodyPr/>
                    <a:lstStyle/>
                    <a:p>
                      <a:r>
                        <a:rPr lang="en-US" dirty="0"/>
                        <a:t>1999</a:t>
                      </a:r>
                    </a:p>
                  </a:txBody>
                  <a:tcPr/>
                </a:tc>
                <a:extLst>
                  <a:ext uri="{0D108BD9-81ED-4DB2-BD59-A6C34878D82A}">
                    <a16:rowId xmlns:a16="http://schemas.microsoft.com/office/drawing/2014/main" val="3386287741"/>
                  </a:ext>
                </a:extLst>
              </a:tr>
              <a:tr h="639142">
                <a:tc>
                  <a:txBody>
                    <a:bodyPr/>
                    <a:lstStyle/>
                    <a:p>
                      <a:r>
                        <a:rPr lang="en-US" dirty="0"/>
                        <a:t>Cutoff frequency</a:t>
                      </a:r>
                    </a:p>
                    <a:p>
                      <a:r>
                        <a:rPr lang="en-US" dirty="0"/>
                        <a:t>(Hz)</a:t>
                      </a:r>
                    </a:p>
                  </a:txBody>
                  <a:tcPr/>
                </a:tc>
                <a:tc>
                  <a:txBody>
                    <a:bodyPr/>
                    <a:lstStyle/>
                    <a:p>
                      <a:r>
                        <a:rPr lang="en-US" dirty="0"/>
                        <a:t>350</a:t>
                      </a:r>
                    </a:p>
                  </a:txBody>
                  <a:tcPr/>
                </a:tc>
                <a:tc>
                  <a:txBody>
                    <a:bodyPr/>
                    <a:lstStyle/>
                    <a:p>
                      <a:r>
                        <a:rPr lang="en-US" dirty="0"/>
                        <a:t>800</a:t>
                      </a:r>
                    </a:p>
                  </a:txBody>
                  <a:tcPr/>
                </a:tc>
                <a:tc>
                  <a:txBody>
                    <a:bodyPr/>
                    <a:lstStyle/>
                    <a:p>
                      <a:r>
                        <a:rPr lang="en-US" dirty="0"/>
                        <a:t>400-700</a:t>
                      </a:r>
                    </a:p>
                  </a:txBody>
                  <a:tcPr/>
                </a:tc>
                <a:extLst>
                  <a:ext uri="{0D108BD9-81ED-4DB2-BD59-A6C34878D82A}">
                    <a16:rowId xmlns:a16="http://schemas.microsoft.com/office/drawing/2014/main" val="296600876"/>
                  </a:ext>
                </a:extLst>
              </a:tr>
            </a:tbl>
          </a:graphicData>
        </a:graphic>
      </p:graphicFrame>
      <p:sp>
        <p:nvSpPr>
          <p:cNvPr id="6" name="內容版面配置區 2"/>
          <p:cNvSpPr txBox="1">
            <a:spLocks/>
          </p:cNvSpPr>
          <p:nvPr/>
        </p:nvSpPr>
        <p:spPr>
          <a:xfrm>
            <a:off x="677334" y="4172607"/>
            <a:ext cx="8596668" cy="18687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If N is higher, the higher possibility to give a sharp cut for separating the song.</a:t>
            </a:r>
          </a:p>
          <a:p>
            <a:r>
              <a:rPr lang="en-US" altLang="zh-TW" dirty="0"/>
              <a:t>To get the cutoff frequency, it is necessary to listen the output audio and repeat the process to get the best result.</a:t>
            </a:r>
            <a:endParaRPr lang="en-US" dirty="0"/>
          </a:p>
        </p:txBody>
      </p:sp>
    </p:spTree>
    <p:extLst>
      <p:ext uri="{BB962C8B-B14F-4D97-AF65-F5344CB8AC3E}">
        <p14:creationId xmlns:p14="http://schemas.microsoft.com/office/powerpoint/2010/main" val="3209895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Compare spectrum and shape of filters– low pass</a:t>
            </a:r>
          </a:p>
        </p:txBody>
      </p:sp>
      <p:pic>
        <p:nvPicPr>
          <p:cNvPr id="4" name="內容版面配置區 3"/>
          <p:cNvPicPr>
            <a:picLocks noGrp="1"/>
          </p:cNvPicPr>
          <p:nvPr>
            <p:ph idx="1"/>
          </p:nvPr>
        </p:nvPicPr>
        <p:blipFill rotWithShape="1">
          <a:blip r:embed="rId2"/>
          <a:srcRect l="52544" t="8375" r="3102" b="7817"/>
          <a:stretch/>
        </p:blipFill>
        <p:spPr bwMode="auto">
          <a:xfrm>
            <a:off x="5095668" y="1930400"/>
            <a:ext cx="6938682" cy="3881437"/>
          </a:xfrm>
          <a:prstGeom prst="rect">
            <a:avLst/>
          </a:prstGeom>
          <a:ln>
            <a:noFill/>
          </a:ln>
          <a:extLst>
            <a:ext uri="{53640926-AAD7-44D8-BBD7-CCE9431645EC}">
              <a14:shadowObscured xmlns:a14="http://schemas.microsoft.com/office/drawing/2010/main"/>
            </a:ext>
          </a:extLst>
        </p:spPr>
      </p:pic>
      <p:sp>
        <p:nvSpPr>
          <p:cNvPr id="6" name="內容版面配置區 2"/>
          <p:cNvSpPr txBox="1">
            <a:spLocks/>
          </p:cNvSpPr>
          <p:nvPr/>
        </p:nvSpPr>
        <p:spPr>
          <a:xfrm>
            <a:off x="677334" y="2160589"/>
            <a:ext cx="3747521"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The spectrum of filter is correctly. It filters out the signal above 350Hz.</a:t>
            </a:r>
          </a:p>
          <a:p>
            <a:r>
              <a:rPr lang="en-US" dirty="0"/>
              <a:t>The shape of filters meets my expectation as it is the same the figure given in lecture notes. </a:t>
            </a:r>
          </a:p>
        </p:txBody>
      </p:sp>
    </p:spTree>
    <p:extLst>
      <p:ext uri="{BB962C8B-B14F-4D97-AF65-F5344CB8AC3E}">
        <p14:creationId xmlns:p14="http://schemas.microsoft.com/office/powerpoint/2010/main" val="1992372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Compare spectrum and shape of filters– high pass</a:t>
            </a:r>
          </a:p>
        </p:txBody>
      </p:sp>
      <p:sp>
        <p:nvSpPr>
          <p:cNvPr id="3" name="內容版面配置區 2"/>
          <p:cNvSpPr>
            <a:spLocks noGrp="1"/>
          </p:cNvSpPr>
          <p:nvPr>
            <p:ph idx="1"/>
          </p:nvPr>
        </p:nvSpPr>
        <p:spPr>
          <a:xfrm>
            <a:off x="677334" y="2160589"/>
            <a:ext cx="3747521" cy="3880773"/>
          </a:xfrm>
        </p:spPr>
        <p:txBody>
          <a:bodyPr/>
          <a:lstStyle/>
          <a:p>
            <a:r>
              <a:rPr lang="en-US" dirty="0"/>
              <a:t>The spectrum of filter is correctly. It filters out the signal below 800Hz.</a:t>
            </a:r>
          </a:p>
          <a:p>
            <a:r>
              <a:rPr lang="en-US" dirty="0"/>
              <a:t>I don’t know if the shape of filters(amplitude vs time) is reasonable because applying filter convolution to audio, audio in the section in 1000 will be remained, and minimize in others. </a:t>
            </a:r>
          </a:p>
        </p:txBody>
      </p:sp>
      <p:pic>
        <p:nvPicPr>
          <p:cNvPr id="6" name="圖片 5"/>
          <p:cNvPicPr/>
          <p:nvPr/>
        </p:nvPicPr>
        <p:blipFill rotWithShape="1">
          <a:blip r:embed="rId2"/>
          <a:srcRect l="51951" t="8714" r="3416" b="8674"/>
          <a:stretch/>
        </p:blipFill>
        <p:spPr bwMode="auto">
          <a:xfrm>
            <a:off x="5107216" y="2048578"/>
            <a:ext cx="6927134" cy="379517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43242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Compare spectrum and shape of filters– bandpass</a:t>
            </a:r>
          </a:p>
        </p:txBody>
      </p:sp>
      <p:sp>
        <p:nvSpPr>
          <p:cNvPr id="3" name="內容版面配置區 2"/>
          <p:cNvSpPr>
            <a:spLocks noGrp="1"/>
          </p:cNvSpPr>
          <p:nvPr>
            <p:ph idx="1"/>
          </p:nvPr>
        </p:nvSpPr>
        <p:spPr>
          <a:xfrm>
            <a:off x="677334" y="2160589"/>
            <a:ext cx="3295576" cy="3880773"/>
          </a:xfrm>
        </p:spPr>
        <p:txBody>
          <a:bodyPr/>
          <a:lstStyle/>
          <a:p>
            <a:r>
              <a:rPr lang="en-US" dirty="0"/>
              <a:t>The spectrum of filter is correctly. It remains the signal between 400 and 750Hz.</a:t>
            </a:r>
          </a:p>
          <a:p>
            <a:r>
              <a:rPr lang="en-US" dirty="0"/>
              <a:t>The shape of filter</a:t>
            </a:r>
            <a:r>
              <a:rPr lang="en-US" altLang="zh-TW" dirty="0"/>
              <a:t>: Mentioned in </a:t>
            </a:r>
            <a:r>
              <a:rPr lang="en-US" altLang="zh-TW" dirty="0" err="1"/>
              <a:t>preious</a:t>
            </a:r>
            <a:r>
              <a:rPr lang="en-US" altLang="zh-TW" dirty="0"/>
              <a:t> page, </a:t>
            </a:r>
            <a:r>
              <a:rPr lang="en-US" dirty="0"/>
              <a:t>I don’t know if the shape of filters(amplitude vs time) is reasonable.</a:t>
            </a:r>
          </a:p>
        </p:txBody>
      </p:sp>
      <p:pic>
        <p:nvPicPr>
          <p:cNvPr id="7" name="圖片 6"/>
          <p:cNvPicPr/>
          <p:nvPr/>
        </p:nvPicPr>
        <p:blipFill rotWithShape="1">
          <a:blip r:embed="rId2"/>
          <a:srcRect l="51719" t="10439" r="3313" b="8779"/>
          <a:stretch/>
        </p:blipFill>
        <p:spPr bwMode="auto">
          <a:xfrm>
            <a:off x="5034455" y="2160590"/>
            <a:ext cx="6999894" cy="37223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05610570"/>
      </p:ext>
    </p:extLst>
  </p:cSld>
  <p:clrMapOvr>
    <a:masterClrMapping/>
  </p:clrMapOvr>
</p:sld>
</file>

<file path=ppt/theme/theme1.xml><?xml version="1.0" encoding="utf-8"?>
<a:theme xmlns:a="http://schemas.openxmlformats.org/drawingml/2006/main" name="多面向">
  <a:themeElements>
    <a:clrScheme name="黃橙色">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391</TotalTime>
  <Words>1196</Words>
  <Application>Microsoft Macintosh PowerPoint</Application>
  <PresentationFormat>寬螢幕</PresentationFormat>
  <Paragraphs>123</Paragraphs>
  <Slides>19</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19</vt:i4>
      </vt:variant>
    </vt:vector>
  </HeadingPairs>
  <TitlesOfParts>
    <vt:vector size="25" baseType="lpstr">
      <vt:lpstr>微軟正黑體</vt:lpstr>
      <vt:lpstr>Arial</vt:lpstr>
      <vt:lpstr>Consolas</vt:lpstr>
      <vt:lpstr>Trebuchet MS</vt:lpstr>
      <vt:lpstr>Wingdings 3</vt:lpstr>
      <vt:lpstr>多面向</vt:lpstr>
      <vt:lpstr>Introduction to Multimedia Homework 2 </vt:lpstr>
      <vt:lpstr>Q1. Create FIR filters to filter audio signal</vt:lpstr>
      <vt:lpstr>Determine the filters</vt:lpstr>
      <vt:lpstr>Implement the Filter and convolutions</vt:lpstr>
      <vt:lpstr>Implement the Filter and convolutions</vt:lpstr>
      <vt:lpstr>Apply the filter to separate the mixed song</vt:lpstr>
      <vt:lpstr>Compare spectrum and shape of filters– low pass</vt:lpstr>
      <vt:lpstr>Compare spectrum and shape of filters– high pass</vt:lpstr>
      <vt:lpstr>Compare spectrum and shape of filters– bandpass</vt:lpstr>
      <vt:lpstr>Implement the one/multiple fold echo</vt:lpstr>
      <vt:lpstr>Implement the one/multiple fold echo</vt:lpstr>
      <vt:lpstr>Reducing sampling rate</vt:lpstr>
      <vt:lpstr>Q2. Audio dithering and noise shaping</vt:lpstr>
      <vt:lpstr>Implement Bit Reduction </vt:lpstr>
      <vt:lpstr>Implement Audio Dithering</vt:lpstr>
      <vt:lpstr>Implement Noise Shaping</vt:lpstr>
      <vt:lpstr>Implement Low-pass Filter</vt:lpstr>
      <vt:lpstr>Implement Normalization</vt:lpstr>
      <vt:lpstr>Final Result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Multimedia Homework 2</dc:title>
  <dc:creator>Ken</dc:creator>
  <cp:lastModifiedBy>kenchan13 Chan Wing</cp:lastModifiedBy>
  <cp:revision>35</cp:revision>
  <dcterms:created xsi:type="dcterms:W3CDTF">2019-04-17T14:59:40Z</dcterms:created>
  <dcterms:modified xsi:type="dcterms:W3CDTF">2019-04-18T13:29:27Z</dcterms:modified>
</cp:coreProperties>
</file>