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55" r:id="rId2"/>
    <p:sldId id="556" r:id="rId3"/>
  </p:sldIdLst>
  <p:sldSz cx="9144000" cy="6858000" type="screen4x3"/>
  <p:notesSz cx="6646863" cy="97774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56DCB90-5781-49FC-9B92-C5A905481DA3}">
          <p14:sldIdLst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Jin Lin" initials="HJL" lastIdx="5" clrIdx="0">
    <p:extLst>
      <p:ext uri="{19B8F6BF-5375-455C-9EA6-DF929625EA0E}">
        <p15:presenceInfo xmlns:p15="http://schemas.microsoft.com/office/powerpoint/2012/main" userId="77cfcfeb08154c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8"/>
    <a:srgbClr val="00C100"/>
    <a:srgbClr val="FF0000"/>
    <a:srgbClr val="4A7EBB"/>
    <a:srgbClr val="47CD5D"/>
    <a:srgbClr val="60D2F6"/>
    <a:srgbClr val="EEEAF2"/>
    <a:srgbClr val="47CDB3"/>
    <a:srgbClr val="F0ECF4"/>
    <a:srgbClr val="674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934" autoAdjust="0"/>
  </p:normalViewPr>
  <p:slideViewPr>
    <p:cSldViewPr>
      <p:cViewPr varScale="1">
        <p:scale>
          <a:sx n="74" d="100"/>
          <a:sy n="74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725" cy="490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65551" y="0"/>
            <a:ext cx="2879725" cy="490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F403-E43B-4A41-9DFD-F6C85A1D203C}" type="datetimeFigureOut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286875"/>
            <a:ext cx="2879725" cy="490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65551" y="9286875"/>
            <a:ext cx="2879725" cy="490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060D-063A-4265-9FC8-FB6B53E48A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6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80307" cy="4888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65019" y="2"/>
            <a:ext cx="2880307" cy="4888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EA38D-DCA3-4BFB-A658-213DB3B7AA8A}" type="datetimeFigureOut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4737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80307" cy="4888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65019" y="9286846"/>
            <a:ext cx="2880307" cy="4888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ACC1E-5E54-4C50-8CB0-F110D85574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2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02997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366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A5F4-6517-4ADC-8610-A507C1C30A77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1080120"/>
          </a:xfrm>
        </p:spPr>
        <p:txBody>
          <a:bodyPr/>
          <a:lstStyle>
            <a:lvl1pPr>
              <a:defRPr>
                <a:solidFill>
                  <a:srgbClr val="67426E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4" y="1412776"/>
            <a:ext cx="8784976" cy="4824536"/>
          </a:xfrm>
        </p:spPr>
        <p:txBody>
          <a:bodyPr/>
          <a:lstStyle>
            <a:lvl3pPr marL="1143000" indent="-228600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  <a:defRPr/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itchFamily="2" charset="2"/>
              <a:buChar char="u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8CAD-0E4F-4FFE-BB49-A731C5B18665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47864" y="6492881"/>
            <a:ext cx="2133600" cy="365125"/>
          </a:xfr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447-AB43-480E-A993-D090856853D0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4" y="116632"/>
            <a:ext cx="8784976" cy="108012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512" y="1412776"/>
            <a:ext cx="431628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412776"/>
            <a:ext cx="431628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2166-A04B-42C0-B087-53DD3505B464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4" y="116632"/>
            <a:ext cx="8784976" cy="108012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421086"/>
            <a:ext cx="43178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9512" y="2060848"/>
            <a:ext cx="4317876" cy="4176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421086"/>
            <a:ext cx="43194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4319463" cy="4176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E925-8CA6-47A5-AD1B-ED3420306988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63-1692-4E88-A823-123294437B6C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95EE-2F61-4359-9C0B-8E888B42C6AC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4" y="116632"/>
            <a:ext cx="87849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4" y="1412776"/>
            <a:ext cx="878497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D4D0-B3CC-4750-8B9A-44E343123C93}" type="datetime1">
              <a:rPr lang="zh-TW" altLang="en-US" smtClean="0"/>
              <a:pPr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2D58-6272-472B-B1D3-B5A3A2C9F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Calibri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Calibri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20000"/>
            <a:lumOff val="80000"/>
          </a:schemeClr>
        </a:buClr>
        <a:buFont typeface="Calibri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C334-218D-4885-BCB2-1BCEDB14BD43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 Search</a:t>
            </a:r>
          </a:p>
        </p:txBody>
      </p:sp>
      <p:pic>
        <p:nvPicPr>
          <p:cNvPr id="3430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844675"/>
            <a:ext cx="5562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513-FEEB-4697-ACC4-0EE8E5229A1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ffectLst/>
              </a:rPr>
              <a:t>The Exhaustive Block-Matching Algorithm</a:t>
            </a:r>
          </a:p>
        </p:txBody>
      </p:sp>
      <p:sp>
        <p:nvSpPr>
          <p:cNvPr id="113766" name="Rectangle 1126"/>
          <p:cNvSpPr>
            <a:spLocks noChangeArrowheads="1"/>
          </p:cNvSpPr>
          <p:nvPr/>
        </p:nvSpPr>
        <p:spPr bwMode="auto">
          <a:xfrm>
            <a:off x="4572000" y="2086000"/>
            <a:ext cx="3962400" cy="3429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67" name="Text Box 1127"/>
          <p:cNvSpPr txBox="1">
            <a:spLocks noChangeArrowheads="1"/>
          </p:cNvSpPr>
          <p:nvPr/>
        </p:nvSpPr>
        <p:spPr bwMode="auto">
          <a:xfrm>
            <a:off x="1066800" y="1628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</a:rPr>
              <a:t>Reference Frame</a:t>
            </a:r>
          </a:p>
        </p:txBody>
      </p:sp>
      <p:sp>
        <p:nvSpPr>
          <p:cNvPr id="113768" name="Text Box 1128"/>
          <p:cNvSpPr txBox="1">
            <a:spLocks noChangeArrowheads="1"/>
          </p:cNvSpPr>
          <p:nvPr/>
        </p:nvSpPr>
        <p:spPr bwMode="auto">
          <a:xfrm>
            <a:off x="5410200" y="1628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</a:rPr>
              <a:t>Current Frame</a:t>
            </a:r>
          </a:p>
        </p:txBody>
      </p:sp>
      <p:sp>
        <p:nvSpPr>
          <p:cNvPr id="113769" name="Rectangle 1129"/>
          <p:cNvSpPr>
            <a:spLocks noChangeArrowheads="1"/>
          </p:cNvSpPr>
          <p:nvPr/>
        </p:nvSpPr>
        <p:spPr bwMode="auto">
          <a:xfrm>
            <a:off x="6172200" y="3381400"/>
            <a:ext cx="838200" cy="762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70" name="Rectangle 1130"/>
          <p:cNvSpPr>
            <a:spLocks noChangeArrowheads="1"/>
          </p:cNvSpPr>
          <p:nvPr/>
        </p:nvSpPr>
        <p:spPr bwMode="auto">
          <a:xfrm>
            <a:off x="228600" y="2086000"/>
            <a:ext cx="3962400" cy="3429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71" name="Rectangle 1131"/>
          <p:cNvSpPr>
            <a:spLocks noChangeArrowheads="1"/>
          </p:cNvSpPr>
          <p:nvPr/>
        </p:nvSpPr>
        <p:spPr bwMode="auto">
          <a:xfrm>
            <a:off x="1828800" y="3381400"/>
            <a:ext cx="838200" cy="762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72" name="Rectangle 1132"/>
          <p:cNvSpPr>
            <a:spLocks noChangeArrowheads="1"/>
          </p:cNvSpPr>
          <p:nvPr/>
        </p:nvSpPr>
        <p:spPr bwMode="auto">
          <a:xfrm>
            <a:off x="1066800" y="2695600"/>
            <a:ext cx="2362200" cy="2133600"/>
          </a:xfrm>
          <a:prstGeom prst="rect">
            <a:avLst/>
          </a:prstGeom>
          <a:solidFill>
            <a:srgbClr val="FF9900">
              <a:alpha val="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3778" name="Group 1138"/>
          <p:cNvGrpSpPr>
            <a:grpSpLocks/>
          </p:cNvGrpSpPr>
          <p:nvPr/>
        </p:nvGrpSpPr>
        <p:grpSpPr bwMode="auto">
          <a:xfrm>
            <a:off x="1066800" y="2695600"/>
            <a:ext cx="838200" cy="762000"/>
            <a:chOff x="2592" y="3600"/>
            <a:chExt cx="528" cy="480"/>
          </a:xfrm>
        </p:grpSpPr>
        <p:sp>
          <p:nvSpPr>
            <p:cNvPr id="113779" name="Rectangle 1139"/>
            <p:cNvSpPr>
              <a:spLocks noChangeArrowheads="1"/>
            </p:cNvSpPr>
            <p:nvPr/>
          </p:nvSpPr>
          <p:spPr bwMode="auto">
            <a:xfrm>
              <a:off x="2592" y="3600"/>
              <a:ext cx="528" cy="480"/>
            </a:xfrm>
            <a:prstGeom prst="rect">
              <a:avLst/>
            </a:prstGeom>
            <a:solidFill>
              <a:srgbClr val="00808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80" name="Oval 1140"/>
            <p:cNvSpPr>
              <a:spLocks noChangeArrowheads="1"/>
            </p:cNvSpPr>
            <p:nvPr/>
          </p:nvSpPr>
          <p:spPr bwMode="auto">
            <a:xfrm>
              <a:off x="2592" y="3600"/>
              <a:ext cx="144" cy="144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b="1"/>
            </a:p>
          </p:txBody>
        </p:sp>
      </p:grpSp>
      <p:grpSp>
        <p:nvGrpSpPr>
          <p:cNvPr id="113781" name="Group 1141"/>
          <p:cNvGrpSpPr>
            <a:grpSpLocks/>
          </p:cNvGrpSpPr>
          <p:nvPr/>
        </p:nvGrpSpPr>
        <p:grpSpPr bwMode="auto">
          <a:xfrm>
            <a:off x="1295400" y="2695600"/>
            <a:ext cx="838200" cy="762000"/>
            <a:chOff x="2592" y="3600"/>
            <a:chExt cx="528" cy="480"/>
          </a:xfrm>
        </p:grpSpPr>
        <p:sp>
          <p:nvSpPr>
            <p:cNvPr id="113782" name="Rectangle 1142"/>
            <p:cNvSpPr>
              <a:spLocks noChangeArrowheads="1"/>
            </p:cNvSpPr>
            <p:nvPr/>
          </p:nvSpPr>
          <p:spPr bwMode="auto">
            <a:xfrm>
              <a:off x="2592" y="3600"/>
              <a:ext cx="528" cy="480"/>
            </a:xfrm>
            <a:prstGeom prst="rect">
              <a:avLst/>
            </a:prstGeom>
            <a:solidFill>
              <a:srgbClr val="00808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83" name="Oval 1143"/>
            <p:cNvSpPr>
              <a:spLocks noChangeArrowheads="1"/>
            </p:cNvSpPr>
            <p:nvPr/>
          </p:nvSpPr>
          <p:spPr bwMode="auto">
            <a:xfrm>
              <a:off x="2592" y="3600"/>
              <a:ext cx="144" cy="144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b="1"/>
            </a:p>
          </p:txBody>
        </p:sp>
      </p:grpSp>
      <p:grpSp>
        <p:nvGrpSpPr>
          <p:cNvPr id="113784" name="Group 1144"/>
          <p:cNvGrpSpPr>
            <a:grpSpLocks/>
          </p:cNvGrpSpPr>
          <p:nvPr/>
        </p:nvGrpSpPr>
        <p:grpSpPr bwMode="auto">
          <a:xfrm>
            <a:off x="1524000" y="2695600"/>
            <a:ext cx="838200" cy="762000"/>
            <a:chOff x="2592" y="3600"/>
            <a:chExt cx="528" cy="480"/>
          </a:xfrm>
        </p:grpSpPr>
        <p:sp>
          <p:nvSpPr>
            <p:cNvPr id="113785" name="Rectangle 1145"/>
            <p:cNvSpPr>
              <a:spLocks noChangeArrowheads="1"/>
            </p:cNvSpPr>
            <p:nvPr/>
          </p:nvSpPr>
          <p:spPr bwMode="auto">
            <a:xfrm>
              <a:off x="2592" y="3600"/>
              <a:ext cx="528" cy="480"/>
            </a:xfrm>
            <a:prstGeom prst="rect">
              <a:avLst/>
            </a:prstGeom>
            <a:solidFill>
              <a:srgbClr val="00808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86" name="Oval 1146"/>
            <p:cNvSpPr>
              <a:spLocks noChangeArrowheads="1"/>
            </p:cNvSpPr>
            <p:nvPr/>
          </p:nvSpPr>
          <p:spPr bwMode="auto">
            <a:xfrm>
              <a:off x="2592" y="3600"/>
              <a:ext cx="144" cy="144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b="1"/>
            </a:p>
          </p:txBody>
        </p:sp>
      </p:grpSp>
      <p:grpSp>
        <p:nvGrpSpPr>
          <p:cNvPr id="113787" name="Group 1147"/>
          <p:cNvGrpSpPr>
            <a:grpSpLocks/>
          </p:cNvGrpSpPr>
          <p:nvPr/>
        </p:nvGrpSpPr>
        <p:grpSpPr bwMode="auto">
          <a:xfrm>
            <a:off x="1752600" y="2695600"/>
            <a:ext cx="838200" cy="762000"/>
            <a:chOff x="2592" y="3600"/>
            <a:chExt cx="528" cy="480"/>
          </a:xfrm>
        </p:grpSpPr>
        <p:sp>
          <p:nvSpPr>
            <p:cNvPr id="113788" name="Rectangle 1148"/>
            <p:cNvSpPr>
              <a:spLocks noChangeArrowheads="1"/>
            </p:cNvSpPr>
            <p:nvPr/>
          </p:nvSpPr>
          <p:spPr bwMode="auto">
            <a:xfrm>
              <a:off x="2592" y="3600"/>
              <a:ext cx="528" cy="480"/>
            </a:xfrm>
            <a:prstGeom prst="rect">
              <a:avLst/>
            </a:prstGeom>
            <a:solidFill>
              <a:srgbClr val="00808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89" name="Oval 1149"/>
            <p:cNvSpPr>
              <a:spLocks noChangeArrowheads="1"/>
            </p:cNvSpPr>
            <p:nvPr/>
          </p:nvSpPr>
          <p:spPr bwMode="auto">
            <a:xfrm>
              <a:off x="2592" y="3600"/>
              <a:ext cx="144" cy="144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b="1"/>
            </a:p>
          </p:txBody>
        </p:sp>
      </p:grpSp>
      <p:grpSp>
        <p:nvGrpSpPr>
          <p:cNvPr id="113790" name="Group 1150"/>
          <p:cNvGrpSpPr>
            <a:grpSpLocks/>
          </p:cNvGrpSpPr>
          <p:nvPr/>
        </p:nvGrpSpPr>
        <p:grpSpPr bwMode="auto">
          <a:xfrm>
            <a:off x="1981200" y="2695600"/>
            <a:ext cx="838200" cy="762000"/>
            <a:chOff x="2592" y="3600"/>
            <a:chExt cx="528" cy="480"/>
          </a:xfrm>
        </p:grpSpPr>
        <p:sp>
          <p:nvSpPr>
            <p:cNvPr id="113791" name="Rectangle 1151"/>
            <p:cNvSpPr>
              <a:spLocks noChangeArrowheads="1"/>
            </p:cNvSpPr>
            <p:nvPr/>
          </p:nvSpPr>
          <p:spPr bwMode="auto">
            <a:xfrm>
              <a:off x="2592" y="3600"/>
              <a:ext cx="528" cy="480"/>
            </a:xfrm>
            <a:prstGeom prst="rect">
              <a:avLst/>
            </a:prstGeom>
            <a:solidFill>
              <a:srgbClr val="00808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92" name="Oval 1152"/>
            <p:cNvSpPr>
              <a:spLocks noChangeArrowheads="1"/>
            </p:cNvSpPr>
            <p:nvPr/>
          </p:nvSpPr>
          <p:spPr bwMode="auto">
            <a:xfrm>
              <a:off x="2592" y="3600"/>
              <a:ext cx="144" cy="144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b="1"/>
            </a:p>
          </p:txBody>
        </p:sp>
      </p:grpSp>
      <p:sp>
        <p:nvSpPr>
          <p:cNvPr id="113796" name="Oval 1156"/>
          <p:cNvSpPr>
            <a:spLocks noChangeArrowheads="1"/>
          </p:cNvSpPr>
          <p:nvPr/>
        </p:nvSpPr>
        <p:spPr bwMode="auto">
          <a:xfrm>
            <a:off x="2209800" y="2695600"/>
            <a:ext cx="228600" cy="2286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sp>
        <p:nvSpPr>
          <p:cNvPr id="113797" name="Oval 1157"/>
          <p:cNvSpPr>
            <a:spLocks noChangeArrowheads="1"/>
          </p:cNvSpPr>
          <p:nvPr/>
        </p:nvSpPr>
        <p:spPr bwMode="auto">
          <a:xfrm>
            <a:off x="2438400" y="2695600"/>
            <a:ext cx="228600" cy="2286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grpSp>
        <p:nvGrpSpPr>
          <p:cNvPr id="113824" name="Group 1184"/>
          <p:cNvGrpSpPr>
            <a:grpSpLocks/>
          </p:cNvGrpSpPr>
          <p:nvPr/>
        </p:nvGrpSpPr>
        <p:grpSpPr bwMode="auto">
          <a:xfrm>
            <a:off x="1143000" y="3152800"/>
            <a:ext cx="1981200" cy="914400"/>
            <a:chOff x="720" y="2112"/>
            <a:chExt cx="1248" cy="576"/>
          </a:xfrm>
        </p:grpSpPr>
        <p:sp>
          <p:nvSpPr>
            <p:cNvPr id="113814" name="Line 1174"/>
            <p:cNvSpPr>
              <a:spLocks noChangeShapeType="1"/>
            </p:cNvSpPr>
            <p:nvPr/>
          </p:nvSpPr>
          <p:spPr bwMode="auto">
            <a:xfrm>
              <a:off x="720" y="230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3823" name="Group 1183"/>
            <p:cNvGrpSpPr>
              <a:grpSpLocks/>
            </p:cNvGrpSpPr>
            <p:nvPr/>
          </p:nvGrpSpPr>
          <p:grpSpPr bwMode="auto">
            <a:xfrm>
              <a:off x="720" y="2112"/>
              <a:ext cx="1248" cy="576"/>
              <a:chOff x="720" y="2112"/>
              <a:chExt cx="1248" cy="576"/>
            </a:xfrm>
          </p:grpSpPr>
          <p:sp>
            <p:nvSpPr>
              <p:cNvPr id="113798" name="Line 1158"/>
              <p:cNvSpPr>
                <a:spLocks noChangeShapeType="1"/>
              </p:cNvSpPr>
              <p:nvPr/>
            </p:nvSpPr>
            <p:spPr bwMode="auto">
              <a:xfrm>
                <a:off x="720" y="2496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800" name="Line 1160"/>
              <p:cNvSpPr>
                <a:spLocks noChangeShapeType="1"/>
              </p:cNvSpPr>
              <p:nvPr/>
            </p:nvSpPr>
            <p:spPr bwMode="auto">
              <a:xfrm>
                <a:off x="720" y="259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816" name="Line 1176"/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3822" name="Group 1182"/>
              <p:cNvGrpSpPr>
                <a:grpSpLocks/>
              </p:cNvGrpSpPr>
              <p:nvPr/>
            </p:nvGrpSpPr>
            <p:grpSpPr bwMode="auto">
              <a:xfrm>
                <a:off x="720" y="2112"/>
                <a:ext cx="1248" cy="576"/>
                <a:chOff x="720" y="2112"/>
                <a:chExt cx="1248" cy="576"/>
              </a:xfrm>
            </p:grpSpPr>
            <p:sp>
              <p:nvSpPr>
                <p:cNvPr id="113799" name="Line 1159"/>
                <p:cNvSpPr>
                  <a:spLocks noChangeShapeType="1"/>
                </p:cNvSpPr>
                <p:nvPr/>
              </p:nvSpPr>
              <p:spPr bwMode="auto">
                <a:xfrm flipH="1">
                  <a:off x="720" y="2496"/>
                  <a:ext cx="124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01" name="Line 1161"/>
                <p:cNvSpPr>
                  <a:spLocks noChangeShapeType="1"/>
                </p:cNvSpPr>
                <p:nvPr/>
              </p:nvSpPr>
              <p:spPr bwMode="auto">
                <a:xfrm flipH="1">
                  <a:off x="720" y="2592"/>
                  <a:ext cx="124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04" name="Line 1164"/>
                <p:cNvSpPr>
                  <a:spLocks noChangeShapeType="1"/>
                </p:cNvSpPr>
                <p:nvPr/>
              </p:nvSpPr>
              <p:spPr bwMode="auto">
                <a:xfrm>
                  <a:off x="720" y="2688"/>
                  <a:ext cx="7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09" name="Line 1169"/>
                <p:cNvSpPr>
                  <a:spLocks noChangeShapeType="1"/>
                </p:cNvSpPr>
                <p:nvPr/>
              </p:nvSpPr>
              <p:spPr bwMode="auto">
                <a:xfrm>
                  <a:off x="720" y="2112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10" name="Line 1170"/>
                <p:cNvSpPr>
                  <a:spLocks noChangeShapeType="1"/>
                </p:cNvSpPr>
                <p:nvPr/>
              </p:nvSpPr>
              <p:spPr bwMode="auto">
                <a:xfrm flipH="1">
                  <a:off x="720" y="2112"/>
                  <a:ext cx="124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11" name="Line 1171"/>
                <p:cNvSpPr>
                  <a:spLocks noChangeShapeType="1"/>
                </p:cNvSpPr>
                <p:nvPr/>
              </p:nvSpPr>
              <p:spPr bwMode="auto">
                <a:xfrm>
                  <a:off x="720" y="2208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12" name="Line 1172"/>
                <p:cNvSpPr>
                  <a:spLocks noChangeShapeType="1"/>
                </p:cNvSpPr>
                <p:nvPr/>
              </p:nvSpPr>
              <p:spPr bwMode="auto">
                <a:xfrm flipH="1">
                  <a:off x="720" y="2208"/>
                  <a:ext cx="124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15" name="Line 1175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124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17" name="Line 1177"/>
                <p:cNvSpPr>
                  <a:spLocks noChangeShapeType="1"/>
                </p:cNvSpPr>
                <p:nvPr/>
              </p:nvSpPr>
              <p:spPr bwMode="auto">
                <a:xfrm flipH="1">
                  <a:off x="720" y="2400"/>
                  <a:ext cx="124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grpSp>
        <p:nvGrpSpPr>
          <p:cNvPr id="113819" name="Group 1179"/>
          <p:cNvGrpSpPr>
            <a:grpSpLocks/>
          </p:cNvGrpSpPr>
          <p:nvPr/>
        </p:nvGrpSpPr>
        <p:grpSpPr bwMode="auto">
          <a:xfrm>
            <a:off x="2590800" y="4067200"/>
            <a:ext cx="838200" cy="762000"/>
            <a:chOff x="2592" y="3600"/>
            <a:chExt cx="528" cy="480"/>
          </a:xfrm>
        </p:grpSpPr>
        <p:sp>
          <p:nvSpPr>
            <p:cNvPr id="113820" name="Rectangle 1180"/>
            <p:cNvSpPr>
              <a:spLocks noChangeArrowheads="1"/>
            </p:cNvSpPr>
            <p:nvPr/>
          </p:nvSpPr>
          <p:spPr bwMode="auto">
            <a:xfrm>
              <a:off x="2592" y="3600"/>
              <a:ext cx="528" cy="480"/>
            </a:xfrm>
            <a:prstGeom prst="rect">
              <a:avLst/>
            </a:prstGeom>
            <a:solidFill>
              <a:srgbClr val="00808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821" name="Oval 1181"/>
            <p:cNvSpPr>
              <a:spLocks noChangeArrowheads="1"/>
            </p:cNvSpPr>
            <p:nvPr/>
          </p:nvSpPr>
          <p:spPr bwMode="auto">
            <a:xfrm>
              <a:off x="2592" y="3600"/>
              <a:ext cx="144" cy="144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b="1"/>
            </a:p>
          </p:txBody>
        </p:sp>
      </p:grpSp>
      <p:sp>
        <p:nvSpPr>
          <p:cNvPr id="113825" name="Oval 1185"/>
          <p:cNvSpPr>
            <a:spLocks noChangeArrowheads="1"/>
          </p:cNvSpPr>
          <p:nvPr/>
        </p:nvSpPr>
        <p:spPr bwMode="auto">
          <a:xfrm>
            <a:off x="2209800" y="26956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sp>
        <p:nvSpPr>
          <p:cNvPr id="113826" name="Line 1186"/>
          <p:cNvSpPr>
            <a:spLocks noChangeShapeType="1"/>
          </p:cNvSpPr>
          <p:nvPr/>
        </p:nvSpPr>
        <p:spPr bwMode="auto">
          <a:xfrm>
            <a:off x="2286000" y="2848000"/>
            <a:ext cx="434340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828" name="AutoShape 1188"/>
          <p:cNvSpPr>
            <a:spLocks noChangeArrowheads="1"/>
          </p:cNvSpPr>
          <p:nvPr/>
        </p:nvSpPr>
        <p:spPr bwMode="auto">
          <a:xfrm>
            <a:off x="2209800" y="5438800"/>
            <a:ext cx="1295400" cy="685800"/>
          </a:xfrm>
          <a:prstGeom prst="wedgeRoundRectCallout">
            <a:avLst>
              <a:gd name="adj1" fmla="val -78185"/>
              <a:gd name="adj2" fmla="val -139815"/>
              <a:gd name="adj3" fmla="val 16667"/>
            </a:avLst>
          </a:prstGeom>
          <a:solidFill>
            <a:srgbClr val="FF99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2000">
                <a:latin typeface="Times New Roman" pitchFamily="18" charset="0"/>
              </a:rPr>
              <a:t>Search Range</a:t>
            </a:r>
          </a:p>
        </p:txBody>
      </p:sp>
      <p:sp>
        <p:nvSpPr>
          <p:cNvPr id="113829" name="AutoShape 1189"/>
          <p:cNvSpPr>
            <a:spLocks noChangeArrowheads="1"/>
          </p:cNvSpPr>
          <p:nvPr/>
        </p:nvSpPr>
        <p:spPr bwMode="auto">
          <a:xfrm>
            <a:off x="4572000" y="2314600"/>
            <a:ext cx="1295400" cy="685800"/>
          </a:xfrm>
          <a:prstGeom prst="wedgeRoundRectCallout">
            <a:avLst>
              <a:gd name="adj1" fmla="val -62009"/>
              <a:gd name="adj2" fmla="val 92824"/>
              <a:gd name="adj3" fmla="val 16667"/>
            </a:avLst>
          </a:prstGeom>
          <a:solidFill>
            <a:srgbClr val="FF99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2000">
                <a:latin typeface="Times New Roman" pitchFamily="18" charset="0"/>
              </a:rPr>
              <a:t>Motion</a:t>
            </a:r>
          </a:p>
          <a:p>
            <a:pPr algn="ctr"/>
            <a:r>
              <a:rPr lang="en-US" altLang="zh-TW" sz="2000">
                <a:latin typeface="Times New Roman" pitchFamily="18" charset="0"/>
              </a:rPr>
              <a:t>Vector</a:t>
            </a:r>
          </a:p>
        </p:txBody>
      </p:sp>
      <p:sp>
        <p:nvSpPr>
          <p:cNvPr id="113830" name="Rectangle 1190"/>
          <p:cNvSpPr>
            <a:spLocks noChangeArrowheads="1"/>
          </p:cNvSpPr>
          <p:nvPr/>
        </p:nvSpPr>
        <p:spPr bwMode="auto">
          <a:xfrm>
            <a:off x="3276600" y="4143400"/>
            <a:ext cx="2362200" cy="2057400"/>
          </a:xfrm>
          <a:prstGeom prst="rect">
            <a:avLst/>
          </a:prstGeom>
          <a:solidFill>
            <a:srgbClr val="993366">
              <a:alpha val="8000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11 22 33 44 55 66 77 88</a:t>
            </a:r>
          </a:p>
          <a:p>
            <a:pPr algn="ctr"/>
            <a:r>
              <a:rPr lang="en-US" altLang="zh-TW"/>
              <a:t>11 22 33 44 55 66 77 88</a:t>
            </a:r>
          </a:p>
          <a:p>
            <a:pPr algn="ctr"/>
            <a:r>
              <a:rPr lang="en-US" altLang="zh-TW"/>
              <a:t>11 22 33 44 55 66 77 88</a:t>
            </a:r>
          </a:p>
          <a:p>
            <a:pPr algn="ctr"/>
            <a:r>
              <a:rPr lang="en-US" altLang="zh-TW"/>
              <a:t>11 22 33 44 55 66 77 88</a:t>
            </a:r>
          </a:p>
          <a:p>
            <a:pPr algn="ctr"/>
            <a:r>
              <a:rPr lang="en-US" altLang="zh-TW"/>
              <a:t>11 22 33 44 55 66 77 88</a:t>
            </a:r>
          </a:p>
          <a:p>
            <a:pPr algn="ctr"/>
            <a:r>
              <a:rPr lang="en-US" altLang="zh-TW"/>
              <a:t>11 22 33 44 55 66 77 88</a:t>
            </a:r>
          </a:p>
          <a:p>
            <a:pPr algn="ctr"/>
            <a:r>
              <a:rPr lang="en-US" altLang="zh-TW"/>
              <a:t>11 22 33 44 55 66 77 88</a:t>
            </a:r>
          </a:p>
          <a:p>
            <a:pPr algn="ctr"/>
            <a:r>
              <a:rPr lang="en-US" altLang="zh-TW"/>
              <a:t>11 22 33 44 55 66 77 88</a:t>
            </a:r>
          </a:p>
        </p:txBody>
      </p:sp>
      <p:sp>
        <p:nvSpPr>
          <p:cNvPr id="113831" name="Rectangle 1191"/>
          <p:cNvSpPr>
            <a:spLocks noChangeArrowheads="1"/>
          </p:cNvSpPr>
          <p:nvPr/>
        </p:nvSpPr>
        <p:spPr bwMode="auto">
          <a:xfrm>
            <a:off x="457200" y="4143400"/>
            <a:ext cx="2362200" cy="2057400"/>
          </a:xfrm>
          <a:prstGeom prst="rect">
            <a:avLst/>
          </a:prstGeom>
          <a:solidFill>
            <a:srgbClr val="993366">
              <a:alpha val="8000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12 22 33 44 55 66 77 88</a:t>
            </a:r>
          </a:p>
          <a:p>
            <a:pPr algn="ctr"/>
            <a:r>
              <a:rPr lang="en-US" altLang="zh-TW"/>
              <a:t>12 22 33 44 55 66 77 88</a:t>
            </a:r>
          </a:p>
          <a:p>
            <a:pPr algn="ctr"/>
            <a:r>
              <a:rPr lang="en-US" altLang="zh-TW"/>
              <a:t>12 22 33 44 55 66 77 88</a:t>
            </a:r>
          </a:p>
          <a:p>
            <a:pPr algn="ctr"/>
            <a:r>
              <a:rPr lang="en-US" altLang="zh-TW"/>
              <a:t>12 22 33 44 55 66 77 88</a:t>
            </a:r>
          </a:p>
          <a:p>
            <a:pPr algn="ctr"/>
            <a:r>
              <a:rPr lang="en-US" altLang="zh-TW"/>
              <a:t>11 23 34 44 55 66 77 88</a:t>
            </a:r>
          </a:p>
          <a:p>
            <a:pPr algn="ctr"/>
            <a:r>
              <a:rPr lang="en-US" altLang="zh-TW"/>
              <a:t>11 23 34 44 55 66 77 88</a:t>
            </a:r>
          </a:p>
          <a:p>
            <a:pPr algn="ctr"/>
            <a:r>
              <a:rPr lang="en-US" altLang="zh-TW"/>
              <a:t>11 23 34 44 55 66 77 88</a:t>
            </a:r>
          </a:p>
          <a:p>
            <a:pPr algn="ctr"/>
            <a:r>
              <a:rPr lang="en-US" altLang="zh-TW"/>
              <a:t>11 23 34 44 55 66 77 88</a:t>
            </a:r>
          </a:p>
        </p:txBody>
      </p:sp>
      <p:sp>
        <p:nvSpPr>
          <p:cNvPr id="113832" name="Line 1192"/>
          <p:cNvSpPr>
            <a:spLocks noChangeShapeType="1"/>
          </p:cNvSpPr>
          <p:nvPr/>
        </p:nvSpPr>
        <p:spPr bwMode="auto">
          <a:xfrm>
            <a:off x="2895600" y="5210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834" name="Line 1194"/>
          <p:cNvSpPr>
            <a:spLocks noChangeShapeType="1"/>
          </p:cNvSpPr>
          <p:nvPr/>
        </p:nvSpPr>
        <p:spPr bwMode="auto">
          <a:xfrm>
            <a:off x="5791200" y="513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835" name="Line 1195"/>
          <p:cNvSpPr>
            <a:spLocks noChangeShapeType="1"/>
          </p:cNvSpPr>
          <p:nvPr/>
        </p:nvSpPr>
        <p:spPr bwMode="auto">
          <a:xfrm>
            <a:off x="5791200" y="5286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836" name="Rectangle 1196"/>
          <p:cNvSpPr>
            <a:spLocks noChangeArrowheads="1"/>
          </p:cNvSpPr>
          <p:nvPr/>
        </p:nvSpPr>
        <p:spPr bwMode="auto">
          <a:xfrm>
            <a:off x="6248400" y="4143400"/>
            <a:ext cx="2362200" cy="2057400"/>
          </a:xfrm>
          <a:prstGeom prst="rect">
            <a:avLst/>
          </a:prstGeom>
          <a:solidFill>
            <a:srgbClr val="993366">
              <a:alpha val="8000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1  0  0  0  0  0  0  0</a:t>
            </a:r>
          </a:p>
          <a:p>
            <a:pPr algn="ctr"/>
            <a:r>
              <a:rPr lang="en-US" altLang="zh-TW"/>
              <a:t>1  0  0  0  0  0  0  0</a:t>
            </a:r>
          </a:p>
          <a:p>
            <a:pPr algn="ctr"/>
            <a:r>
              <a:rPr lang="en-US" altLang="zh-TW"/>
              <a:t>1  0  0  0  0  0  0  0</a:t>
            </a:r>
          </a:p>
          <a:p>
            <a:pPr algn="ctr"/>
            <a:r>
              <a:rPr lang="en-US" altLang="zh-TW"/>
              <a:t>1  0  0  0  0  0  0  0</a:t>
            </a:r>
          </a:p>
          <a:p>
            <a:pPr algn="ctr"/>
            <a:r>
              <a:rPr lang="en-US" altLang="zh-TW"/>
              <a:t>0  1  1  0  0  0  0  0</a:t>
            </a:r>
          </a:p>
          <a:p>
            <a:pPr algn="ctr"/>
            <a:r>
              <a:rPr lang="en-US" altLang="zh-TW"/>
              <a:t>0  1  1  0  0  0  0  0</a:t>
            </a:r>
          </a:p>
          <a:p>
            <a:pPr algn="ctr"/>
            <a:r>
              <a:rPr lang="en-US" altLang="zh-TW"/>
              <a:t>0  1  1  0  0  0  0  0</a:t>
            </a:r>
          </a:p>
          <a:p>
            <a:pPr algn="ctr"/>
            <a:r>
              <a:rPr lang="en-US" altLang="zh-TW"/>
              <a:t>0  1  1  0  0  0  0  0</a:t>
            </a:r>
          </a:p>
        </p:txBody>
      </p:sp>
      <p:sp>
        <p:nvSpPr>
          <p:cNvPr id="113838" name="AutoShape 1198"/>
          <p:cNvSpPr>
            <a:spLocks/>
          </p:cNvSpPr>
          <p:nvPr/>
        </p:nvSpPr>
        <p:spPr bwMode="auto">
          <a:xfrm>
            <a:off x="7696200" y="3533800"/>
            <a:ext cx="914400" cy="312738"/>
          </a:xfrm>
          <a:prstGeom prst="borderCallout2">
            <a:avLst>
              <a:gd name="adj1" fmla="val 36546"/>
              <a:gd name="adj2" fmla="val -8333"/>
              <a:gd name="adj3" fmla="val 36546"/>
              <a:gd name="adj4" fmla="val -20662"/>
              <a:gd name="adj5" fmla="val 190861"/>
              <a:gd name="adj6" fmla="val -33333"/>
            </a:avLst>
          </a:prstGeom>
          <a:solidFill>
            <a:srgbClr val="80008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/>
              <a:t>|A|=12</a:t>
            </a:r>
          </a:p>
          <a:p>
            <a:pPr algn="ctr"/>
            <a:endParaRPr lang="en-US" altLang="zh-TW"/>
          </a:p>
        </p:txBody>
      </p:sp>
      <p:sp>
        <p:nvSpPr>
          <p:cNvPr id="113839" name="Line 1199"/>
          <p:cNvSpPr>
            <a:spLocks noChangeShapeType="1"/>
          </p:cNvSpPr>
          <p:nvPr/>
        </p:nvSpPr>
        <p:spPr bwMode="auto">
          <a:xfrm flipV="1">
            <a:off x="4495800" y="3838600"/>
            <a:ext cx="2057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840" name="Line 1200"/>
          <p:cNvSpPr>
            <a:spLocks noChangeShapeType="1"/>
          </p:cNvSpPr>
          <p:nvPr/>
        </p:nvSpPr>
        <p:spPr bwMode="auto">
          <a:xfrm flipH="1" flipV="1">
            <a:off x="1447800" y="3076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13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1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4" dur="500"/>
                                        <p:tgtEl>
                                          <p:spTgt spid="113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7" dur="500"/>
                                        <p:tgtEl>
                                          <p:spTgt spid="113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0" dur="500"/>
                                        <p:tgtEl>
                                          <p:spTgt spid="113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3" dur="500"/>
                                        <p:tgtEl>
                                          <p:spTgt spid="113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6" dur="500"/>
                                        <p:tgtEl>
                                          <p:spTgt spid="113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9" dur="500"/>
                                        <p:tgtEl>
                                          <p:spTgt spid="113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82" dur="500"/>
                                        <p:tgtEl>
                                          <p:spTgt spid="113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85" dur="500"/>
                                        <p:tgtEl>
                                          <p:spTgt spid="113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88" dur="500"/>
                                        <p:tgtEl>
                                          <p:spTgt spid="113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1000"/>
                                        <p:tgtEl>
                                          <p:spTgt spid="11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1000"/>
                                        <p:tgtEl>
                                          <p:spTgt spid="11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1000"/>
                                        <p:tgtEl>
                                          <p:spTgt spid="11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1000"/>
                                        <p:tgtEl>
                                          <p:spTgt spid="11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1000"/>
                                        <p:tgtEl>
                                          <p:spTgt spid="11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11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1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1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1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9" grpId="0" animBg="1"/>
      <p:bldP spid="113771" grpId="0" animBg="1"/>
      <p:bldP spid="113772" grpId="0" animBg="1"/>
      <p:bldP spid="113796" grpId="0" animBg="1"/>
      <p:bldP spid="113797" grpId="0" animBg="1"/>
      <p:bldP spid="113825" grpId="0" animBg="1"/>
      <p:bldP spid="113826" grpId="0" animBg="1"/>
      <p:bldP spid="113828" grpId="0" animBg="1"/>
      <p:bldP spid="113828" grpId="1" animBg="1"/>
      <p:bldP spid="113829" grpId="0" animBg="1"/>
      <p:bldP spid="113830" grpId="0" animBg="1"/>
      <p:bldP spid="113830" grpId="1" animBg="1"/>
      <p:bldP spid="113831" grpId="0" animBg="1"/>
      <p:bldP spid="113831" grpId="1" animBg="1"/>
      <p:bldP spid="113832" grpId="0" animBg="1"/>
      <p:bldP spid="113832" grpId="1" animBg="1"/>
      <p:bldP spid="113834" grpId="0" animBg="1"/>
      <p:bldP spid="113834" grpId="1" animBg="1"/>
      <p:bldP spid="113835" grpId="0" animBg="1"/>
      <p:bldP spid="113835" grpId="1" animBg="1"/>
      <p:bldP spid="113836" grpId="0" animBg="1"/>
      <p:bldP spid="113836" grpId="1" animBg="1"/>
      <p:bldP spid="113838" grpId="0" animBg="1"/>
      <p:bldP spid="113838" grpId="1" animBg="1"/>
      <p:bldP spid="113839" grpId="0" animBg="1"/>
      <p:bldP spid="113839" grpId="1" animBg="1"/>
      <p:bldP spid="113840" grpId="0" animBg="1"/>
      <p:bldP spid="113840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24652</TotalTime>
  <Words>212</Words>
  <Application>Microsoft Office PowerPoint</Application>
  <PresentationFormat>如螢幕大小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Times New Roman</vt:lpstr>
      <vt:lpstr>Wingdings</vt:lpstr>
      <vt:lpstr>Office 佈景主題</vt:lpstr>
      <vt:lpstr>Full Search</vt:lpstr>
      <vt:lpstr>The Exhaustive Block-Matching Algorithm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HYHsieh</dc:creator>
  <cp:lastModifiedBy>CVLab</cp:lastModifiedBy>
  <cp:revision>1182</cp:revision>
  <dcterms:created xsi:type="dcterms:W3CDTF">2011-02-09T14:22:58Z</dcterms:created>
  <dcterms:modified xsi:type="dcterms:W3CDTF">2019-04-19T07:25:51Z</dcterms:modified>
</cp:coreProperties>
</file>