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76" r:id="rId6"/>
    <p:sldId id="257" r:id="rId7"/>
    <p:sldId id="277" r:id="rId8"/>
    <p:sldId id="278" r:id="rId9"/>
    <p:sldId id="279" r:id="rId10"/>
    <p:sldId id="281" r:id="rId11"/>
    <p:sldId id="258" r:id="rId12"/>
    <p:sldId id="282" r:id="rId13"/>
    <p:sldId id="283" r:id="rId14"/>
    <p:sldId id="284" r:id="rId15"/>
    <p:sldId id="285" r:id="rId16"/>
    <p:sldId id="286" r:id="rId17"/>
    <p:sldId id="287" r:id="rId18"/>
    <p:sldId id="260" r:id="rId19"/>
    <p:sldId id="264" r:id="rId20"/>
    <p:sldId id="26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541AD5-DEC9-4F14-8D0B-A9AD29896BCB}" v="3833" dt="2024-02-24T18:26:36.369"/>
    <p1510:client id="{D111F5E8-C8B9-456D-B19A-9B9F2F70E988}" v="947" dt="2024-02-23T03:46:02.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107" d="100"/>
          <a:sy n="107" d="100"/>
        </p:scale>
        <p:origin x="1122" y="11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a:rPr>
            <a:t>Hybrid solution</a:t>
          </a:r>
        </a:p>
      </dgm:t>
    </dgm:pt>
    <dgm:pt modelId="{9D249532-A24D-4D8F-848A-9F42F2E486C9}" type="parTrans" cxnId="{8D13AC5F-588D-4BE0-A574-85874B2A1956}">
      <dgm:prSet/>
      <dgm:spPr/>
      <dgm:t>
        <a:bodyPr/>
        <a:lstStyle/>
        <a:p>
          <a:endParaRPr lang="en-US">
            <a:latin typeface="Tenorite" pitchFamily="2" charset="0"/>
          </a:endParaRPr>
        </a:p>
      </dgm:t>
    </dgm:pt>
    <dgm:pt modelId="{AE813459-65AB-4FA9-B717-330DDA6DFA4E}" type="sibTrans" cxnId="{8D13AC5F-588D-4BE0-A574-85874B2A1956}">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rtl="0">
            <a:buNone/>
          </a:pPr>
          <a:r>
            <a:rPr lang="en-US" sz="2000" dirty="0">
              <a:latin typeface="Tenorite"/>
            </a:rPr>
            <a:t>Model based matrix factorization</a:t>
          </a:r>
        </a:p>
      </dgm:t>
    </dgm:pt>
    <dgm:pt modelId="{E0F6C4AF-9BBB-4698-91D7-F9AE3EACBD5D}" type="parTrans" cxnId="{D45FC140-FF8D-4C7E-82EA-83C78CE94567}">
      <dgm:prSet/>
      <dgm:spPr/>
      <dgm:t>
        <a:bodyPr/>
        <a:lstStyle/>
        <a:p>
          <a:endParaRPr lang="en-US">
            <a:latin typeface="Tenorite" pitchFamily="2" charset="0"/>
          </a:endParaRPr>
        </a:p>
      </dgm:t>
    </dgm:pt>
    <dgm:pt modelId="{B8632E42-D7EB-4C31-877E-6F1B2801851A}" type="sibTrans" cxnId="{D45FC140-FF8D-4C7E-82EA-83C78CE94567}">
      <dgm:prSet/>
      <dgm:spPr/>
      <dgm:t>
        <a:bodyPr/>
        <a:lstStyle/>
        <a:p>
          <a:endParaRPr lang="en-US">
            <a:latin typeface="Tenorite" pitchFamily="2" charset="0"/>
          </a:endParaRPr>
        </a:p>
      </dgm:t>
    </dgm:pt>
    <dgm:pt modelId="{D25EACE3-0975-45E5-95E6-7661223D3F01}">
      <dgm:prSet phldr="0"/>
      <dgm:spPr/>
      <dgm:t>
        <a:bodyPr/>
        <a:lstStyle/>
        <a:p>
          <a:pPr rtl="0"/>
          <a:r>
            <a:rPr lang="en-US" sz="2000" dirty="0">
              <a:latin typeface="Tenorite"/>
            </a:rPr>
            <a:t>Rank/</a:t>
          </a:r>
          <a:r>
            <a:rPr lang="en-US" dirty="0">
              <a:latin typeface="Tenorite"/>
            </a:rPr>
            <a:t>popularity</a:t>
          </a:r>
        </a:p>
      </dgm:t>
    </dgm:pt>
    <dgm:pt modelId="{FBB85A3F-B8B7-450B-B286-A37DC4CA583B}" type="parTrans" cxnId="{33E7EE6B-AF51-45CA-B087-A874133E4294}">
      <dgm:prSet/>
      <dgm:spPr/>
    </dgm:pt>
    <dgm:pt modelId="{C720ADD1-DE05-4E0D-A52F-21D2554497E7}" type="sibTrans" cxnId="{33E7EE6B-AF51-45CA-B087-A874133E4294}">
      <dgm:prSet/>
      <dgm:spPr/>
    </dgm:pt>
    <dgm:pt modelId="{998F74A4-DE4A-4DBE-8F0F-E567A7A9BBB5}">
      <dgm:prSet phldr="0"/>
      <dgm:spPr/>
      <dgm:t>
        <a:bodyPr/>
        <a:lstStyle/>
        <a:p>
          <a:pPr marL="0" rtl="0"/>
          <a:r>
            <a:rPr lang="en-US" dirty="0">
              <a:latin typeface="Tenorite"/>
            </a:rPr>
            <a:t>SClustering</a:t>
          </a:r>
        </a:p>
      </dgm:t>
    </dgm:pt>
    <dgm:pt modelId="{1779FB99-6E18-43C6-9FFC-1A2A6246C31F}" type="parTrans" cxnId="{124E93C4-407F-4F5A-8DB5-8ED77124F699}">
      <dgm:prSet/>
      <dgm:spPr/>
    </dgm:pt>
    <dgm:pt modelId="{29B8348F-FAB9-4EAB-AD9F-1E3DBD51C45D}" type="sibTrans" cxnId="{124E93C4-407F-4F5A-8DB5-8ED77124F699}">
      <dgm:prSet/>
      <dgm:spPr/>
    </dgm:pt>
    <dgm:pt modelId="{389C4754-8B79-42C0-9719-54F06EEB0047}">
      <dgm:prSet phldr="0"/>
      <dgm:spPr/>
      <dgm:t>
        <a:bodyPr/>
        <a:lstStyle/>
        <a:p>
          <a:r>
            <a:rPr lang="en-US" sz="2000" dirty="0">
              <a:latin typeface="Tenorite"/>
            </a:rPr>
            <a:t>Content based recommendation</a:t>
          </a:r>
          <a:endParaRPr lang="en-US" dirty="0"/>
        </a:p>
      </dgm:t>
    </dgm:pt>
    <dgm:pt modelId="{81BFDA9C-7606-4209-851F-FBA49FDA91D8}" type="parTrans" cxnId="{49E43875-F1BF-4359-9597-E17921E6C0F1}">
      <dgm:prSet/>
      <dgm:spPr/>
    </dgm:pt>
    <dgm:pt modelId="{A0FC1708-66A5-4277-A867-0225AA75CB4A}" type="sibTrans" cxnId="{49E43875-F1BF-4359-9597-E17921E6C0F1}">
      <dgm:prSet/>
      <dgm:spPr/>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24BA90F5-3CE9-422F-8C38-77CBDC777E96}" type="pres">
      <dgm:prSet presAssocID="{D25EACE3-0975-45E5-95E6-7661223D3F01}" presName="compNode" presStyleCnt="0"/>
      <dgm:spPr/>
    </dgm:pt>
    <dgm:pt modelId="{034ED40C-D989-4FC9-8675-5D3CC61DCC9D}" type="pres">
      <dgm:prSet presAssocID="{D25EACE3-0975-45E5-95E6-7661223D3F01}" presName="bkgdShape" presStyleLbl="node1" presStyleIdx="1" presStyleCnt="5"/>
      <dgm:spPr/>
    </dgm:pt>
    <dgm:pt modelId="{28E40609-E18C-49AC-B404-0B649028A18D}" type="pres">
      <dgm:prSet presAssocID="{D25EACE3-0975-45E5-95E6-7661223D3F01}" presName="nodeTx" presStyleLbl="node1" presStyleIdx="1" presStyleCnt="5">
        <dgm:presLayoutVars>
          <dgm:bulletEnabled val="1"/>
        </dgm:presLayoutVars>
      </dgm:prSet>
      <dgm:spPr/>
    </dgm:pt>
    <dgm:pt modelId="{04BA4DC2-80F1-4F78-B644-28B1E0C4A3AA}" type="pres">
      <dgm:prSet presAssocID="{D25EACE3-0975-45E5-95E6-7661223D3F01}" presName="invisiNode" presStyleLbl="node1" presStyleIdx="1" presStyleCnt="5"/>
      <dgm:spPr/>
    </dgm:pt>
    <dgm:pt modelId="{FB72076B-D4C5-4C65-A3C3-45A1FAA980AF}" type="pres">
      <dgm:prSet presAssocID="{D25EACE3-0975-45E5-95E6-7661223D3F01}" presName="imagNode" presStyleLbl="fgImgPlace1" presStyleIdx="1" presStyleCnt="5"/>
      <dgm:spPr/>
    </dgm:pt>
    <dgm:pt modelId="{F4F3A835-1014-4B9B-AA91-930E3AA795B1}" type="pres">
      <dgm:prSet presAssocID="{C720ADD1-DE05-4E0D-A52F-21D2554497E7}" presName="sibTrans" presStyleLbl="sibTrans2D1" presStyleIdx="0" presStyleCnt="0"/>
      <dgm:spPr/>
    </dgm:pt>
    <dgm:pt modelId="{4075BF70-7EEB-47C5-993D-21D4199957FD}" type="pres">
      <dgm:prSet presAssocID="{998F74A4-DE4A-4DBE-8F0F-E567A7A9BBB5}" presName="compNode" presStyleCnt="0"/>
      <dgm:spPr/>
    </dgm:pt>
    <dgm:pt modelId="{24BD955D-5D00-461F-B6FE-0740E3DA2706}" type="pres">
      <dgm:prSet presAssocID="{998F74A4-DE4A-4DBE-8F0F-E567A7A9BBB5}" presName="bkgdShape" presStyleLbl="node1" presStyleIdx="2" presStyleCnt="5"/>
      <dgm:spPr/>
    </dgm:pt>
    <dgm:pt modelId="{72C39385-C17D-4C1C-823E-D3FC2068DD3D}" type="pres">
      <dgm:prSet presAssocID="{998F74A4-DE4A-4DBE-8F0F-E567A7A9BBB5}" presName="nodeTx" presStyleLbl="node1" presStyleIdx="2" presStyleCnt="5">
        <dgm:presLayoutVars>
          <dgm:bulletEnabled val="1"/>
        </dgm:presLayoutVars>
      </dgm:prSet>
      <dgm:spPr/>
    </dgm:pt>
    <dgm:pt modelId="{4EB6203C-9041-4E69-A9A2-E0CD4F8DEE9D}" type="pres">
      <dgm:prSet presAssocID="{998F74A4-DE4A-4DBE-8F0F-E567A7A9BBB5}" presName="invisiNode" presStyleLbl="node1" presStyleIdx="2" presStyleCnt="5"/>
      <dgm:spPr/>
    </dgm:pt>
    <dgm:pt modelId="{2186037A-A61D-403A-B783-C84085F35E4F}" type="pres">
      <dgm:prSet presAssocID="{998F74A4-DE4A-4DBE-8F0F-E567A7A9BBB5}" presName="imagNode" presStyleLbl="fgImgPlace1" presStyleIdx="2" presStyleCnt="5"/>
      <dgm:spPr/>
    </dgm:pt>
    <dgm:pt modelId="{BB8CE109-FEDA-4FE1-943A-C56C379E8BC3}" type="pres">
      <dgm:prSet presAssocID="{29B8348F-FAB9-4EAB-AD9F-1E3DBD51C45D}"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3" presStyleCnt="5" custLinFactNeighborX="182"/>
      <dgm:spPr>
        <a:prstGeom prst="rect">
          <a:avLst/>
        </a:prstGeom>
      </dgm:spPr>
    </dgm:pt>
    <dgm:pt modelId="{BC636E4B-34B9-8543-A308-00E0D1B0D2F9}" type="pres">
      <dgm:prSet presAssocID="{E9682B4F-0217-4B50-923E-C104AA24290F}" presName="nodeTx" presStyleLbl="node1" presStyleIdx="3" presStyleCnt="5">
        <dgm:presLayoutVars>
          <dgm:bulletEnabled val="1"/>
        </dgm:presLayoutVars>
      </dgm:prSet>
      <dgm:spPr/>
    </dgm:pt>
    <dgm:pt modelId="{073A77BB-E8BD-4B4C-BFA2-7B530A2B3199}" type="pres">
      <dgm:prSet presAssocID="{E9682B4F-0217-4B50-923E-C104AA24290F}" presName="invisiNode" presStyleLbl="node1" presStyleIdx="3" presStyleCnt="5"/>
      <dgm:spPr/>
    </dgm:pt>
    <dgm:pt modelId="{CC076D56-4BB0-7246-9039-788AB439DAF0}" type="pres">
      <dgm:prSet presAssocID="{E9682B4F-0217-4B50-923E-C104AA24290F}" presName="imagNode" presStyleLbl="fgImgPlace1" presStyleIdx="3" presStyleCnt="5" custScaleX="63106" custScaleY="63106"/>
      <dgm:spPr>
        <a:solidFill>
          <a:schemeClr val="accent1">
            <a:lumMod val="60000"/>
            <a:lumOff val="40000"/>
          </a:schemeClr>
        </a:solidFill>
        <a:ln>
          <a:noFill/>
        </a:ln>
      </dgm:spPr>
    </dgm:pt>
    <dgm:pt modelId="{974539DA-694F-41A6-96C3-D9B2602A0281}" type="pres">
      <dgm:prSet presAssocID="{B8632E42-D7EB-4C31-877E-6F1B2801851A}" presName="sibTrans" presStyleLbl="sibTrans2D1" presStyleIdx="0" presStyleCnt="0"/>
      <dgm:spPr/>
    </dgm:pt>
    <dgm:pt modelId="{F99EBFCB-2D35-4DD4-8577-F5AF3A181745}" type="pres">
      <dgm:prSet presAssocID="{389C4754-8B79-42C0-9719-54F06EEB0047}" presName="compNode" presStyleCnt="0"/>
      <dgm:spPr/>
    </dgm:pt>
    <dgm:pt modelId="{8A2C8EDA-8133-486D-A1EE-21CE9D1E76C7}" type="pres">
      <dgm:prSet presAssocID="{389C4754-8B79-42C0-9719-54F06EEB0047}" presName="bkgdShape" presStyleLbl="node1" presStyleIdx="4" presStyleCnt="5"/>
      <dgm:spPr/>
    </dgm:pt>
    <dgm:pt modelId="{0CB3F0B7-077C-48E4-8DE8-6D5720ACE91E}" type="pres">
      <dgm:prSet presAssocID="{389C4754-8B79-42C0-9719-54F06EEB0047}" presName="nodeTx" presStyleLbl="node1" presStyleIdx="4" presStyleCnt="5">
        <dgm:presLayoutVars>
          <dgm:bulletEnabled val="1"/>
        </dgm:presLayoutVars>
      </dgm:prSet>
      <dgm:spPr/>
    </dgm:pt>
    <dgm:pt modelId="{5C05A946-9478-49CC-8036-8C7DE6D278AE}" type="pres">
      <dgm:prSet presAssocID="{389C4754-8B79-42C0-9719-54F06EEB0047}" presName="invisiNode" presStyleLbl="node1" presStyleIdx="4" presStyleCnt="5"/>
      <dgm:spPr/>
    </dgm:pt>
    <dgm:pt modelId="{80F98824-41FF-413F-9D20-96AA47B13AF9}" type="pres">
      <dgm:prSet presAssocID="{389C4754-8B79-42C0-9719-54F06EEB0047}" presName="imagNode" presStyleLbl="fgImgPlace1" presStyleIdx="4" presStyleCnt="5"/>
      <dgm:spPr/>
    </dgm:pt>
  </dgm:ptLst>
  <dgm:cxnLst>
    <dgm:cxn modelId="{849A3717-D432-4578-8174-D0DAF826B2B6}" type="presOf" srcId="{998F74A4-DE4A-4DBE-8F0F-E567A7A9BBB5}" destId="{72C39385-C17D-4C1C-823E-D3FC2068DD3D}" srcOrd="1" destOrd="0" presId="urn:microsoft.com/office/officeart/2005/8/layout/hList7"/>
    <dgm:cxn modelId="{564D671C-BB2A-43DD-9491-FB168C3F4A92}" type="presOf" srcId="{D25EACE3-0975-45E5-95E6-7661223D3F01}" destId="{28E40609-E18C-49AC-B404-0B649028A18D}" srcOrd="1" destOrd="0" presId="urn:microsoft.com/office/officeart/2005/8/layout/hList7"/>
    <dgm:cxn modelId="{007B8E28-3D90-4D8B-A29E-481E19018D87}" type="presOf" srcId="{389C4754-8B79-42C0-9719-54F06EEB0047}" destId="{0CB3F0B7-077C-48E4-8DE8-6D5720ACE91E}" srcOrd="1" destOrd="0" presId="urn:microsoft.com/office/officeart/2005/8/layout/hList7"/>
    <dgm:cxn modelId="{D45FC140-FF8D-4C7E-82EA-83C78CE94567}" srcId="{0DD8915E-DC14-41D6-9BB5-F49E1C265163}" destId="{E9682B4F-0217-4B50-923E-C104AA24290F}" srcOrd="3" destOrd="0" parTransId="{E0F6C4AF-9BBB-4698-91D7-F9AE3EACBD5D}" sibTransId="{B8632E42-D7EB-4C31-877E-6F1B2801851A}"/>
    <dgm:cxn modelId="{8D13AC5F-588D-4BE0-A574-85874B2A1956}" srcId="{0DD8915E-DC14-41D6-9BB5-F49E1C265163}" destId="{73D947E0-108F-4D20-A71E-3CF329F97212}" srcOrd="0" destOrd="0" parTransId="{9D249532-A24D-4D8F-848A-9F42F2E486C9}" sibTransId="{AE813459-65AB-4FA9-B717-330DDA6DFA4E}"/>
    <dgm:cxn modelId="{50132361-E24A-4061-BB77-A4C7CF5D4A7B}" type="presOf" srcId="{E9682B4F-0217-4B50-923E-C104AA24290F}" destId="{434ABADC-97F5-A547-823D-7594A86D79D3}" srcOrd="0" destOrd="0" presId="urn:microsoft.com/office/officeart/2005/8/layout/hList7"/>
    <dgm:cxn modelId="{F7873168-085E-4056-BC0A-10780D84BC95}" type="presOf" srcId="{C720ADD1-DE05-4E0D-A52F-21D2554497E7}" destId="{F4F3A835-1014-4B9B-AA91-930E3AA795B1}" srcOrd="0" destOrd="0" presId="urn:microsoft.com/office/officeart/2005/8/layout/hList7"/>
    <dgm:cxn modelId="{33E7EE6B-AF51-45CA-B087-A874133E4294}" srcId="{0DD8915E-DC14-41D6-9BB5-F49E1C265163}" destId="{D25EACE3-0975-45E5-95E6-7661223D3F01}" srcOrd="1" destOrd="0" parTransId="{FBB85A3F-B8B7-450B-B286-A37DC4CA583B}" sibTransId="{C720ADD1-DE05-4E0D-A52F-21D2554497E7}"/>
    <dgm:cxn modelId="{6FE0626F-D6E7-4F49-B3A7-CA9B971066E1}" type="presOf" srcId="{73D947E0-108F-4D20-A71E-3CF329F97212}" destId="{7DA281F5-0265-2048-A63A-727E19796F79}" srcOrd="1" destOrd="0" presId="urn:microsoft.com/office/officeart/2005/8/layout/hList7"/>
    <dgm:cxn modelId="{49E43875-F1BF-4359-9597-E17921E6C0F1}" srcId="{0DD8915E-DC14-41D6-9BB5-F49E1C265163}" destId="{389C4754-8B79-42C0-9719-54F06EEB0047}" srcOrd="4" destOrd="0" parTransId="{81BFDA9C-7606-4209-851F-FBA49FDA91D8}" sibTransId="{A0FC1708-66A5-4277-A867-0225AA75CB4A}"/>
    <dgm:cxn modelId="{88278F79-B019-4A09-BCD6-8DF8D6FFD1A1}" type="presOf" srcId="{73D947E0-108F-4D20-A71E-3CF329F97212}" destId="{8F8B275D-8553-0846-A316-484B7B291C97}" srcOrd="0" destOrd="0" presId="urn:microsoft.com/office/officeart/2005/8/layout/hList7"/>
    <dgm:cxn modelId="{86741F7C-6A45-4A0A-98EA-331B308F1E0E}" type="presOf" srcId="{AE813459-65AB-4FA9-B717-330DDA6DFA4E}" destId="{DF3C77F5-32F3-5845-BEE2-529229516397}" srcOrd="0" destOrd="0" presId="urn:microsoft.com/office/officeart/2005/8/layout/hList7"/>
    <dgm:cxn modelId="{D3259082-8B7E-4FE7-8538-59EC0E2DC5F3}" type="presOf" srcId="{B8632E42-D7EB-4C31-877E-6F1B2801851A}" destId="{974539DA-694F-41A6-96C3-D9B2602A0281}" srcOrd="0" destOrd="0" presId="urn:microsoft.com/office/officeart/2005/8/layout/hList7"/>
    <dgm:cxn modelId="{0E93699F-69FD-4D66-8666-B787DD78DE88}" type="presOf" srcId="{389C4754-8B79-42C0-9719-54F06EEB0047}" destId="{8A2C8EDA-8133-486D-A1EE-21CE9D1E76C7}" srcOrd="0"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8D1AACB3-3C98-41FC-8971-D0C82A0CE659}" type="presOf" srcId="{E9682B4F-0217-4B50-923E-C104AA24290F}" destId="{BC636E4B-34B9-8543-A308-00E0D1B0D2F9}" srcOrd="1" destOrd="0" presId="urn:microsoft.com/office/officeart/2005/8/layout/hList7"/>
    <dgm:cxn modelId="{D3DBB3B9-2BBF-4582-B8D0-7280AB76495A}" type="presOf" srcId="{29B8348F-FAB9-4EAB-AD9F-1E3DBD51C45D}" destId="{BB8CE109-FEDA-4FE1-943A-C56C379E8BC3}" srcOrd="0" destOrd="0" presId="urn:microsoft.com/office/officeart/2005/8/layout/hList7"/>
    <dgm:cxn modelId="{9E18BEBF-2358-4602-B396-F384C0560717}" type="presOf" srcId="{D25EACE3-0975-45E5-95E6-7661223D3F01}" destId="{034ED40C-D989-4FC9-8675-5D3CC61DCC9D}" srcOrd="0" destOrd="0" presId="urn:microsoft.com/office/officeart/2005/8/layout/hList7"/>
    <dgm:cxn modelId="{124E93C4-407F-4F5A-8DB5-8ED77124F699}" srcId="{0DD8915E-DC14-41D6-9BB5-F49E1C265163}" destId="{998F74A4-DE4A-4DBE-8F0F-E567A7A9BBB5}" srcOrd="2" destOrd="0" parTransId="{1779FB99-6E18-43C6-9FFC-1A2A6246C31F}" sibTransId="{29B8348F-FAB9-4EAB-AD9F-1E3DBD51C45D}"/>
    <dgm:cxn modelId="{E25787DD-EA88-42FC-976B-2E9083D4499E}" type="presOf" srcId="{998F74A4-DE4A-4DBE-8F0F-E567A7A9BBB5}" destId="{24BD955D-5D00-461F-B6FE-0740E3DA2706}" srcOrd="0" destOrd="0" presId="urn:microsoft.com/office/officeart/2005/8/layout/hList7"/>
    <dgm:cxn modelId="{1F836F56-4222-470F-9B84-B2E56F408BDB}" type="presParOf" srcId="{A34AE8AA-FDF7-FA40-BADC-6B62C2B1DE88}" destId="{2107607C-A87A-3347-81F6-106C527DBD58}" srcOrd="0" destOrd="0" presId="urn:microsoft.com/office/officeart/2005/8/layout/hList7"/>
    <dgm:cxn modelId="{F45E4CE5-A553-45D6-A733-6217B4083021}" type="presParOf" srcId="{A34AE8AA-FDF7-FA40-BADC-6B62C2B1DE88}" destId="{0955960D-7F7D-E54C-8843-B1DBEEBFB364}" srcOrd="1" destOrd="0" presId="urn:microsoft.com/office/officeart/2005/8/layout/hList7"/>
    <dgm:cxn modelId="{2C9F75FC-C73B-47F9-B45A-3E8A48DFB53B}" type="presParOf" srcId="{0955960D-7F7D-E54C-8843-B1DBEEBFB364}" destId="{81155D12-3CC8-3D49-B0F3-3C84AC48510A}" srcOrd="0" destOrd="0" presId="urn:microsoft.com/office/officeart/2005/8/layout/hList7"/>
    <dgm:cxn modelId="{3C392F6C-A1C5-4D7E-891D-1E73809543FC}" type="presParOf" srcId="{81155D12-3CC8-3D49-B0F3-3C84AC48510A}" destId="{8F8B275D-8553-0846-A316-484B7B291C97}" srcOrd="0" destOrd="0" presId="urn:microsoft.com/office/officeart/2005/8/layout/hList7"/>
    <dgm:cxn modelId="{031D11D8-851A-4A5C-BE0C-995CBBC3F132}" type="presParOf" srcId="{81155D12-3CC8-3D49-B0F3-3C84AC48510A}" destId="{7DA281F5-0265-2048-A63A-727E19796F79}" srcOrd="1" destOrd="0" presId="urn:microsoft.com/office/officeart/2005/8/layout/hList7"/>
    <dgm:cxn modelId="{669344FF-19EB-4223-BD10-B993DA76B701}" type="presParOf" srcId="{81155D12-3CC8-3D49-B0F3-3C84AC48510A}" destId="{79A13FEB-C61A-0346-824D-E0457CC5B4C9}" srcOrd="2" destOrd="0" presId="urn:microsoft.com/office/officeart/2005/8/layout/hList7"/>
    <dgm:cxn modelId="{56F4AFC8-C5A4-4839-93A3-A8D0CE6D40DB}" type="presParOf" srcId="{81155D12-3CC8-3D49-B0F3-3C84AC48510A}" destId="{A126BA88-D0F9-AF4A-A7BA-0638E32B45F8}" srcOrd="3" destOrd="0" presId="urn:microsoft.com/office/officeart/2005/8/layout/hList7"/>
    <dgm:cxn modelId="{C2435FF4-3DF5-44B8-8D54-107FC68D9379}" type="presParOf" srcId="{0955960D-7F7D-E54C-8843-B1DBEEBFB364}" destId="{DF3C77F5-32F3-5845-BEE2-529229516397}" srcOrd="1" destOrd="0" presId="urn:microsoft.com/office/officeart/2005/8/layout/hList7"/>
    <dgm:cxn modelId="{425379D5-CAE1-41AE-ACB7-8280034D002F}" type="presParOf" srcId="{0955960D-7F7D-E54C-8843-B1DBEEBFB364}" destId="{24BA90F5-3CE9-422F-8C38-77CBDC777E96}" srcOrd="2" destOrd="0" presId="urn:microsoft.com/office/officeart/2005/8/layout/hList7"/>
    <dgm:cxn modelId="{409B1BC5-0B84-41A1-B54B-431B21C2AFA2}" type="presParOf" srcId="{24BA90F5-3CE9-422F-8C38-77CBDC777E96}" destId="{034ED40C-D989-4FC9-8675-5D3CC61DCC9D}" srcOrd="0" destOrd="0" presId="urn:microsoft.com/office/officeart/2005/8/layout/hList7"/>
    <dgm:cxn modelId="{678EDB86-225C-45D6-A1D6-EEB977D5DAFC}" type="presParOf" srcId="{24BA90F5-3CE9-422F-8C38-77CBDC777E96}" destId="{28E40609-E18C-49AC-B404-0B649028A18D}" srcOrd="1" destOrd="0" presId="urn:microsoft.com/office/officeart/2005/8/layout/hList7"/>
    <dgm:cxn modelId="{FEADEA75-2140-456D-B9C3-9268133E270A}" type="presParOf" srcId="{24BA90F5-3CE9-422F-8C38-77CBDC777E96}" destId="{04BA4DC2-80F1-4F78-B644-28B1E0C4A3AA}" srcOrd="2" destOrd="0" presId="urn:microsoft.com/office/officeart/2005/8/layout/hList7"/>
    <dgm:cxn modelId="{E0AECDF5-B205-43CC-B64C-0B852535E56D}" type="presParOf" srcId="{24BA90F5-3CE9-422F-8C38-77CBDC777E96}" destId="{FB72076B-D4C5-4C65-A3C3-45A1FAA980AF}" srcOrd="3" destOrd="0" presId="urn:microsoft.com/office/officeart/2005/8/layout/hList7"/>
    <dgm:cxn modelId="{5CC9DD17-B4B1-4262-9FC3-D0EBA3134454}" type="presParOf" srcId="{0955960D-7F7D-E54C-8843-B1DBEEBFB364}" destId="{F4F3A835-1014-4B9B-AA91-930E3AA795B1}" srcOrd="3" destOrd="0" presId="urn:microsoft.com/office/officeart/2005/8/layout/hList7"/>
    <dgm:cxn modelId="{0B45B8A7-3931-4C95-9DBE-7E7CAACC8C15}" type="presParOf" srcId="{0955960D-7F7D-E54C-8843-B1DBEEBFB364}" destId="{4075BF70-7EEB-47C5-993D-21D4199957FD}" srcOrd="4" destOrd="0" presId="urn:microsoft.com/office/officeart/2005/8/layout/hList7"/>
    <dgm:cxn modelId="{56A87772-2B07-4979-AF5E-F05A93F7D862}" type="presParOf" srcId="{4075BF70-7EEB-47C5-993D-21D4199957FD}" destId="{24BD955D-5D00-461F-B6FE-0740E3DA2706}" srcOrd="0" destOrd="0" presId="urn:microsoft.com/office/officeart/2005/8/layout/hList7"/>
    <dgm:cxn modelId="{8F98078E-6F12-477F-B6BB-2081299DC946}" type="presParOf" srcId="{4075BF70-7EEB-47C5-993D-21D4199957FD}" destId="{72C39385-C17D-4C1C-823E-D3FC2068DD3D}" srcOrd="1" destOrd="0" presId="urn:microsoft.com/office/officeart/2005/8/layout/hList7"/>
    <dgm:cxn modelId="{96A648B7-E54E-4840-B8C3-D65723C07217}" type="presParOf" srcId="{4075BF70-7EEB-47C5-993D-21D4199957FD}" destId="{4EB6203C-9041-4E69-A9A2-E0CD4F8DEE9D}" srcOrd="2" destOrd="0" presId="urn:microsoft.com/office/officeart/2005/8/layout/hList7"/>
    <dgm:cxn modelId="{5806DD1D-C365-45CD-92E2-902CE3D769C6}" type="presParOf" srcId="{4075BF70-7EEB-47C5-993D-21D4199957FD}" destId="{2186037A-A61D-403A-B783-C84085F35E4F}" srcOrd="3" destOrd="0" presId="urn:microsoft.com/office/officeart/2005/8/layout/hList7"/>
    <dgm:cxn modelId="{9E989039-FE15-4F89-BC35-AA38E9A5F4FF}" type="presParOf" srcId="{0955960D-7F7D-E54C-8843-B1DBEEBFB364}" destId="{BB8CE109-FEDA-4FE1-943A-C56C379E8BC3}" srcOrd="5" destOrd="0" presId="urn:microsoft.com/office/officeart/2005/8/layout/hList7"/>
    <dgm:cxn modelId="{870FD890-D580-45E8-8E67-5C82922CD418}" type="presParOf" srcId="{0955960D-7F7D-E54C-8843-B1DBEEBFB364}" destId="{91E3D51E-7AB8-6349-A1D0-02F993052AB3}" srcOrd="6" destOrd="0" presId="urn:microsoft.com/office/officeart/2005/8/layout/hList7"/>
    <dgm:cxn modelId="{44A04FD0-484F-4CF5-88A3-985D7253C014}" type="presParOf" srcId="{91E3D51E-7AB8-6349-A1D0-02F993052AB3}" destId="{434ABADC-97F5-A547-823D-7594A86D79D3}" srcOrd="0" destOrd="0" presId="urn:microsoft.com/office/officeart/2005/8/layout/hList7"/>
    <dgm:cxn modelId="{7B0C3243-2EA0-4563-9BD2-56BCBDD83161}" type="presParOf" srcId="{91E3D51E-7AB8-6349-A1D0-02F993052AB3}" destId="{BC636E4B-34B9-8543-A308-00E0D1B0D2F9}" srcOrd="1" destOrd="0" presId="urn:microsoft.com/office/officeart/2005/8/layout/hList7"/>
    <dgm:cxn modelId="{5CBFDDAC-8826-4B21-AA9D-FCC098DF851B}" type="presParOf" srcId="{91E3D51E-7AB8-6349-A1D0-02F993052AB3}" destId="{073A77BB-E8BD-4B4C-BFA2-7B530A2B3199}" srcOrd="2" destOrd="0" presId="urn:microsoft.com/office/officeart/2005/8/layout/hList7"/>
    <dgm:cxn modelId="{090E161F-2E60-4CDA-BAFA-F0614B3C4917}" type="presParOf" srcId="{91E3D51E-7AB8-6349-A1D0-02F993052AB3}" destId="{CC076D56-4BB0-7246-9039-788AB439DAF0}" srcOrd="3" destOrd="0" presId="urn:microsoft.com/office/officeart/2005/8/layout/hList7"/>
    <dgm:cxn modelId="{DC1FAE00-EE82-4744-A04E-966C32E35632}" type="presParOf" srcId="{0955960D-7F7D-E54C-8843-B1DBEEBFB364}" destId="{974539DA-694F-41A6-96C3-D9B2602A0281}" srcOrd="7" destOrd="0" presId="urn:microsoft.com/office/officeart/2005/8/layout/hList7"/>
    <dgm:cxn modelId="{22954E64-E25D-4754-B371-BF7FB0ABEA7C}" type="presParOf" srcId="{0955960D-7F7D-E54C-8843-B1DBEEBFB364}" destId="{F99EBFCB-2D35-4DD4-8577-F5AF3A181745}" srcOrd="8" destOrd="0" presId="urn:microsoft.com/office/officeart/2005/8/layout/hList7"/>
    <dgm:cxn modelId="{C901BC4B-A1DD-47EB-A9D4-EB401E4AD96E}" type="presParOf" srcId="{F99EBFCB-2D35-4DD4-8577-F5AF3A181745}" destId="{8A2C8EDA-8133-486D-A1EE-21CE9D1E76C7}" srcOrd="0" destOrd="0" presId="urn:microsoft.com/office/officeart/2005/8/layout/hList7"/>
    <dgm:cxn modelId="{02F0CC1E-0E45-4079-A698-7FAC14CCAB69}" type="presParOf" srcId="{F99EBFCB-2D35-4DD4-8577-F5AF3A181745}" destId="{0CB3F0B7-077C-48E4-8DE8-6D5720ACE91E}" srcOrd="1" destOrd="0" presId="urn:microsoft.com/office/officeart/2005/8/layout/hList7"/>
    <dgm:cxn modelId="{56F38FC4-2C9A-47EF-93C2-06B541114D89}" type="presParOf" srcId="{F99EBFCB-2D35-4DD4-8577-F5AF3A181745}" destId="{5C05A946-9478-49CC-8036-8C7DE6D278AE}" srcOrd="2" destOrd="0" presId="urn:microsoft.com/office/officeart/2005/8/layout/hList7"/>
    <dgm:cxn modelId="{DB734A0B-3FF2-4541-8B7C-84688CF8746F}" type="presParOf" srcId="{F99EBFCB-2D35-4DD4-8577-F5AF3A181745}" destId="{80F98824-41FF-413F-9D20-96AA47B13AF9}"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912038"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Tenorite"/>
            </a:rPr>
            <a:t>Hybrid solution</a:t>
          </a:r>
        </a:p>
      </dsp:txBody>
      <dsp:txXfrm>
        <a:off x="0" y="1576348"/>
        <a:ext cx="1912038" cy="1576348"/>
      </dsp:txXfrm>
    </dsp:sp>
    <dsp:sp modelId="{A126BA88-D0F9-AF4A-A7BA-0638E32B45F8}">
      <dsp:nvSpPr>
        <dsp:cNvPr id="0" name=""/>
        <dsp:cNvSpPr/>
      </dsp:nvSpPr>
      <dsp:spPr>
        <a:xfrm>
          <a:off x="541946"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34ED40C-D989-4FC9-8675-5D3CC61DCC9D}">
      <dsp:nvSpPr>
        <dsp:cNvPr id="0" name=""/>
        <dsp:cNvSpPr/>
      </dsp:nvSpPr>
      <dsp:spPr>
        <a:xfrm>
          <a:off x="1969400" y="0"/>
          <a:ext cx="1912038" cy="3940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Tenorite"/>
            </a:rPr>
            <a:t>Rank/popularity</a:t>
          </a:r>
        </a:p>
      </dsp:txBody>
      <dsp:txXfrm>
        <a:off x="1969400" y="1576348"/>
        <a:ext cx="1912038" cy="1576348"/>
      </dsp:txXfrm>
    </dsp:sp>
    <dsp:sp modelId="{FB72076B-D4C5-4C65-A3C3-45A1FAA980AF}">
      <dsp:nvSpPr>
        <dsp:cNvPr id="0" name=""/>
        <dsp:cNvSpPr/>
      </dsp:nvSpPr>
      <dsp:spPr>
        <a:xfrm>
          <a:off x="2269264" y="236452"/>
          <a:ext cx="1312309" cy="1312309"/>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BD955D-5D00-461F-B6FE-0740E3DA2706}">
      <dsp:nvSpPr>
        <dsp:cNvPr id="0" name=""/>
        <dsp:cNvSpPr/>
      </dsp:nvSpPr>
      <dsp:spPr>
        <a:xfrm>
          <a:off x="3938800" y="0"/>
          <a:ext cx="1912038" cy="394087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Tenorite"/>
            </a:rPr>
            <a:t>SClustering</a:t>
          </a:r>
        </a:p>
      </dsp:txBody>
      <dsp:txXfrm>
        <a:off x="3938800" y="1576348"/>
        <a:ext cx="1912038" cy="1576348"/>
      </dsp:txXfrm>
    </dsp:sp>
    <dsp:sp modelId="{2186037A-A61D-403A-B783-C84085F35E4F}">
      <dsp:nvSpPr>
        <dsp:cNvPr id="0" name=""/>
        <dsp:cNvSpPr/>
      </dsp:nvSpPr>
      <dsp:spPr>
        <a:xfrm>
          <a:off x="4238664" y="236452"/>
          <a:ext cx="1312309" cy="1312309"/>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5911680" y="0"/>
          <a:ext cx="1912038"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Tenorite"/>
            </a:rPr>
            <a:t>Model based matrix factorization</a:t>
          </a:r>
        </a:p>
      </dsp:txBody>
      <dsp:txXfrm>
        <a:off x="5911680" y="1576348"/>
        <a:ext cx="1912038" cy="1576348"/>
      </dsp:txXfrm>
    </dsp:sp>
    <dsp:sp modelId="{CC076D56-4BB0-7246-9039-788AB439DAF0}">
      <dsp:nvSpPr>
        <dsp:cNvPr id="0" name=""/>
        <dsp:cNvSpPr/>
      </dsp:nvSpPr>
      <dsp:spPr>
        <a:xfrm>
          <a:off x="6450146"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A2C8EDA-8133-486D-A1EE-21CE9D1E76C7}">
      <dsp:nvSpPr>
        <dsp:cNvPr id="0" name=""/>
        <dsp:cNvSpPr/>
      </dsp:nvSpPr>
      <dsp:spPr>
        <a:xfrm>
          <a:off x="7877600" y="0"/>
          <a:ext cx="1912038" cy="394087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enorite"/>
            </a:rPr>
            <a:t>Content based recommendation</a:t>
          </a:r>
          <a:endParaRPr lang="en-US" sz="1500" kern="1200" dirty="0"/>
        </a:p>
      </dsp:txBody>
      <dsp:txXfrm>
        <a:off x="7877600" y="1576348"/>
        <a:ext cx="1912038" cy="1576348"/>
      </dsp:txXfrm>
    </dsp:sp>
    <dsp:sp modelId="{80F98824-41FF-413F-9D20-96AA47B13AF9}">
      <dsp:nvSpPr>
        <dsp:cNvPr id="0" name=""/>
        <dsp:cNvSpPr/>
      </dsp:nvSpPr>
      <dsp:spPr>
        <a:xfrm>
          <a:off x="8177464" y="236452"/>
          <a:ext cx="1312309" cy="1312309"/>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4194" y="3040375"/>
          <a:ext cx="9006467"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10/30/2024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10/30/2024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10/30/2024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10/30/2024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10/30/2024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Music Recommendation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687412" cy="2014372"/>
          </a:xfrm>
        </p:spPr>
        <p:txBody>
          <a:bodyPr vert="horz" lIns="91440" tIns="45720" rIns="91440" bIns="45720" rtlCol="0" anchor="t">
            <a:noAutofit/>
          </a:bodyPr>
          <a:lstStyle/>
          <a:p>
            <a:r>
              <a:rPr lang="en-US" dirty="0"/>
              <a:t>The most effective way to enhance customer experience and satisfaction with an added bonus of maximum customer interaction without fear of privacy invasion.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7C17-9F63-8AAA-6DBC-352A79AF34A4}"/>
              </a:ext>
            </a:extLst>
          </p:cNvPr>
          <p:cNvSpPr>
            <a:spLocks noGrp="1"/>
          </p:cNvSpPr>
          <p:nvPr>
            <p:ph type="title"/>
          </p:nvPr>
        </p:nvSpPr>
        <p:spPr>
          <a:xfrm>
            <a:off x="1167492" y="381000"/>
            <a:ext cx="9779183" cy="898843"/>
          </a:xfrm>
        </p:spPr>
        <p:txBody>
          <a:bodyPr/>
          <a:lstStyle/>
          <a:p>
            <a:r>
              <a:rPr lang="en-US" sz="2800" dirty="0"/>
              <a:t>User-User interactions are effective...mostly.</a:t>
            </a:r>
          </a:p>
        </p:txBody>
      </p:sp>
      <p:sp>
        <p:nvSpPr>
          <p:cNvPr id="3" name="Text Placeholder 2">
            <a:extLst>
              <a:ext uri="{FF2B5EF4-FFF2-40B4-BE49-F238E27FC236}">
                <a16:creationId xmlns:a16="http://schemas.microsoft.com/office/drawing/2014/main" id="{9CBFEEC4-F83B-6DCD-CEE5-8DB8DE10718D}"/>
              </a:ext>
            </a:extLst>
          </p:cNvPr>
          <p:cNvSpPr>
            <a:spLocks noGrp="1"/>
          </p:cNvSpPr>
          <p:nvPr>
            <p:ph type="body" idx="1"/>
          </p:nvPr>
        </p:nvSpPr>
        <p:spPr/>
        <p:txBody>
          <a:bodyPr vert="horz" lIns="91440" tIns="45720" rIns="91440" bIns="45720" rtlCol="0" anchor="t">
            <a:noAutofit/>
          </a:bodyPr>
          <a:lstStyle/>
          <a:p>
            <a:pPr marL="342900" indent="-342900">
              <a:buFont typeface="Calibri" panose="020B0604020202020204" pitchFamily="34" charset="0"/>
              <a:buChar char="-"/>
            </a:pPr>
            <a:r>
              <a:rPr lang="en-US"/>
              <a:t>Cold start problems can hamper prediction efforts.</a:t>
            </a:r>
          </a:p>
          <a:p>
            <a:pPr marL="342900" indent="-342900">
              <a:buFont typeface="Calibri" panose="020B0604020202020204" pitchFamily="34" charset="0"/>
              <a:buChar char="-"/>
            </a:pPr>
            <a:r>
              <a:rPr lang="en-US" dirty="0"/>
              <a:t>Requires users to trust the platform, even through limited interaction.</a:t>
            </a:r>
          </a:p>
          <a:p>
            <a:pPr marL="342900" indent="-342900">
              <a:buFont typeface="Calibri" panose="020B0604020202020204" pitchFamily="34" charset="0"/>
              <a:buChar char="-"/>
            </a:pPr>
            <a:r>
              <a:rPr lang="en-US" dirty="0"/>
              <a:t>Robust, reliable information produces high recall value.</a:t>
            </a:r>
          </a:p>
          <a:p>
            <a:pPr marL="342900" indent="-342900">
              <a:buFont typeface="Calibri" panose="020B0604020202020204" pitchFamily="34" charset="0"/>
              <a:buChar char="-"/>
            </a:pPr>
            <a:r>
              <a:rPr lang="en-US" dirty="0"/>
              <a:t>More likely to retain current customers as more data is created.</a:t>
            </a:r>
          </a:p>
        </p:txBody>
      </p:sp>
      <p:sp>
        <p:nvSpPr>
          <p:cNvPr id="5" name="Slide Number Placeholder 4">
            <a:extLst>
              <a:ext uri="{FF2B5EF4-FFF2-40B4-BE49-F238E27FC236}">
                <a16:creationId xmlns:a16="http://schemas.microsoft.com/office/drawing/2014/main" id="{E3446CB1-8D2D-8CAA-1BB9-AD669E373953}"/>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96449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CF7-027C-D803-383C-81EBB94A1CB0}"/>
              </a:ext>
            </a:extLst>
          </p:cNvPr>
          <p:cNvSpPr>
            <a:spLocks noGrp="1"/>
          </p:cNvSpPr>
          <p:nvPr>
            <p:ph type="title"/>
          </p:nvPr>
        </p:nvSpPr>
        <p:spPr>
          <a:xfrm>
            <a:off x="1167492" y="381000"/>
            <a:ext cx="9779183" cy="794169"/>
          </a:xfrm>
        </p:spPr>
        <p:txBody>
          <a:bodyPr/>
          <a:lstStyle/>
          <a:p>
            <a:r>
              <a:rPr lang="en-US" sz="3200" dirty="0"/>
              <a:t>Item-Item predictions are a top contender.</a:t>
            </a:r>
          </a:p>
        </p:txBody>
      </p:sp>
      <p:sp>
        <p:nvSpPr>
          <p:cNvPr id="3" name="Text Placeholder 2">
            <a:extLst>
              <a:ext uri="{FF2B5EF4-FFF2-40B4-BE49-F238E27FC236}">
                <a16:creationId xmlns:a16="http://schemas.microsoft.com/office/drawing/2014/main" id="{0444CC28-2D67-160A-B493-CF641A4F21C5}"/>
              </a:ext>
            </a:extLst>
          </p:cNvPr>
          <p:cNvSpPr>
            <a:spLocks noGrp="1"/>
          </p:cNvSpPr>
          <p:nvPr>
            <p:ph type="body" idx="1"/>
          </p:nvPr>
        </p:nvSpPr>
        <p:spPr/>
        <p:txBody>
          <a:bodyPr vert="horz" lIns="91440" tIns="45720" rIns="91440" bIns="45720" rtlCol="0" anchor="t">
            <a:noAutofit/>
          </a:bodyPr>
          <a:lstStyle/>
          <a:p>
            <a:pPr marL="342900" indent="-342900">
              <a:buFont typeface="Calibri" panose="020B0604020202020204" pitchFamily="34" charset="0"/>
              <a:buChar char="-"/>
            </a:pPr>
            <a:r>
              <a:rPr lang="en-US" dirty="0"/>
              <a:t>Requires unique customer engagement, meaning attracting new users.</a:t>
            </a:r>
          </a:p>
          <a:p>
            <a:pPr marL="342900" indent="-342900">
              <a:buFont typeface="Calibri" panose="020B0604020202020204" pitchFamily="34" charset="0"/>
              <a:buChar char="-"/>
            </a:pPr>
            <a:r>
              <a:rPr lang="en-US" dirty="0"/>
              <a:t>Works very well through networking and KNN, as most users specificity in buying any items are easier to connect.</a:t>
            </a:r>
          </a:p>
          <a:p>
            <a:pPr marL="342900" indent="-342900">
              <a:buFont typeface="Calibri" panose="020B0604020202020204" pitchFamily="34" charset="0"/>
              <a:buChar char="-"/>
            </a:pPr>
            <a:r>
              <a:rPr lang="en-US" dirty="0"/>
              <a:t>Can leave unpopular items untested, meaning unexplored avenues of revenue.</a:t>
            </a:r>
          </a:p>
        </p:txBody>
      </p:sp>
      <p:sp>
        <p:nvSpPr>
          <p:cNvPr id="5" name="Slide Number Placeholder 4">
            <a:extLst>
              <a:ext uri="{FF2B5EF4-FFF2-40B4-BE49-F238E27FC236}">
                <a16:creationId xmlns:a16="http://schemas.microsoft.com/office/drawing/2014/main" id="{A50421CF-431C-F45C-5B4C-3C58B41F7110}"/>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45749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163E-76CF-F3E8-0C6A-B2FCD547D991}"/>
              </a:ext>
            </a:extLst>
          </p:cNvPr>
          <p:cNvSpPr>
            <a:spLocks noGrp="1"/>
          </p:cNvSpPr>
          <p:nvPr>
            <p:ph type="title"/>
          </p:nvPr>
        </p:nvSpPr>
        <p:spPr>
          <a:xfrm>
            <a:off x="1167492" y="381000"/>
            <a:ext cx="9779183" cy="665163"/>
          </a:xfrm>
        </p:spPr>
        <p:txBody>
          <a:bodyPr/>
          <a:lstStyle/>
          <a:p>
            <a:r>
              <a:rPr lang="en-US" sz="2800" dirty="0"/>
              <a:t>Model based Collaborative filtering and Matrix Factorization</a:t>
            </a:r>
          </a:p>
        </p:txBody>
      </p:sp>
      <p:sp>
        <p:nvSpPr>
          <p:cNvPr id="3" name="Text Placeholder 2">
            <a:extLst>
              <a:ext uri="{FF2B5EF4-FFF2-40B4-BE49-F238E27FC236}">
                <a16:creationId xmlns:a16="http://schemas.microsoft.com/office/drawing/2014/main" id="{F6AE3A1A-7372-1CA5-1A27-5E54874DD3B8}"/>
              </a:ext>
            </a:extLst>
          </p:cNvPr>
          <p:cNvSpPr>
            <a:spLocks noGrp="1"/>
          </p:cNvSpPr>
          <p:nvPr>
            <p:ph type="body" idx="1"/>
          </p:nvPr>
        </p:nvSpPr>
        <p:spPr>
          <a:xfrm>
            <a:off x="1167492" y="2277247"/>
            <a:ext cx="9779183" cy="4198483"/>
          </a:xfrm>
        </p:spPr>
        <p:txBody>
          <a:bodyPr vert="horz" lIns="91440" tIns="45720" rIns="91440" bIns="45720" rtlCol="0" anchor="t">
            <a:noAutofit/>
          </a:bodyPr>
          <a:lstStyle/>
          <a:p>
            <a:pPr marL="342900" indent="-342900">
              <a:buFont typeface="Calibri" panose="020B0604020202020204" pitchFamily="34" charset="0"/>
              <a:buChar char="-"/>
            </a:pPr>
            <a:r>
              <a:rPr lang="en-US" sz="1800" dirty="0"/>
              <a:t>Easier to predict as it requires only user's past behavior; meaning customers already trust the brand and what it offers, reducing guesswork.</a:t>
            </a:r>
          </a:p>
          <a:p>
            <a:pPr marL="342900" indent="-342900">
              <a:buFont typeface="Calibri" panose="020B0604020202020204" pitchFamily="34" charset="0"/>
              <a:buChar char="-"/>
            </a:pPr>
            <a:r>
              <a:rPr lang="en-US" sz="1800" dirty="0"/>
              <a:t>Most robust model, requiring only the knowledge of past behavior; no privacy invasion concerns</a:t>
            </a:r>
            <a:endParaRPr lang="en-US" sz="1800"/>
          </a:p>
          <a:p>
            <a:pPr marL="342900" indent="-342900">
              <a:buFont typeface="Calibri" panose="020B0604020202020204" pitchFamily="34" charset="0"/>
              <a:buChar char="-"/>
            </a:pPr>
            <a:r>
              <a:rPr lang="en-US" sz="1800" dirty="0"/>
              <a:t>Increased accuracy and precision assures users of platform's capabilities.</a:t>
            </a:r>
          </a:p>
          <a:p>
            <a:pPr marL="342900" indent="-342900">
              <a:buFont typeface="Calibri" panose="020B0604020202020204" pitchFamily="34" charset="0"/>
              <a:buChar char="-"/>
            </a:pPr>
            <a:r>
              <a:rPr lang="en-US" sz="1800" dirty="0"/>
              <a:t>Sophisticated methods easily solve multiple prediction problems. </a:t>
            </a:r>
          </a:p>
          <a:p>
            <a:pPr marL="342900" indent="-342900">
              <a:buFont typeface="Calibri" panose="020B0604020202020204" pitchFamily="34" charset="0"/>
              <a:buChar char="-"/>
            </a:pPr>
            <a:r>
              <a:rPr lang="en-US" sz="1800" dirty="0"/>
              <a:t>Can easily create information bubbles, may limit user's desire to find new items due to ultimate satisfaction with results (overperforming).</a:t>
            </a:r>
          </a:p>
          <a:p>
            <a:pPr marL="342900" indent="-342900">
              <a:buFont typeface="Calibri" panose="020B0604020202020204" pitchFamily="34" charset="0"/>
              <a:buChar char="-"/>
            </a:pPr>
            <a:endParaRPr lang="en-US" sz="1800" dirty="0"/>
          </a:p>
          <a:p>
            <a:pPr marL="342900" indent="-342900">
              <a:buFont typeface="Calibri" panose="020B0604020202020204" pitchFamily="34" charset="0"/>
              <a:buChar char="-"/>
            </a:pPr>
            <a:endParaRPr lang="en-US" dirty="0"/>
          </a:p>
          <a:p>
            <a:pPr marL="342900" indent="-342900">
              <a:buFont typeface="Calibri" panose="020B0604020202020204" pitchFamily="34" charset="0"/>
              <a:buChar char="-"/>
            </a:pPr>
            <a:endParaRPr lang="en-US" dirty="0"/>
          </a:p>
          <a:p>
            <a:pPr marL="342900" indent="-342900">
              <a:buFont typeface="Calibri"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A358C84A-4F1B-F694-AE16-F45E26D7EFD2}"/>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06891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435B-0901-ACD5-17A5-9C940833B574}"/>
              </a:ext>
            </a:extLst>
          </p:cNvPr>
          <p:cNvSpPr>
            <a:spLocks noGrp="1"/>
          </p:cNvSpPr>
          <p:nvPr>
            <p:ph type="title"/>
          </p:nvPr>
        </p:nvSpPr>
        <p:spPr>
          <a:xfrm>
            <a:off x="1167492" y="381000"/>
            <a:ext cx="9779183" cy="827723"/>
          </a:xfrm>
        </p:spPr>
        <p:txBody>
          <a:bodyPr/>
          <a:lstStyle/>
          <a:p>
            <a:r>
              <a:rPr lang="en-US" sz="3200" dirty="0"/>
              <a:t>Cluster based models need assistance...asap.</a:t>
            </a:r>
          </a:p>
        </p:txBody>
      </p:sp>
      <p:sp>
        <p:nvSpPr>
          <p:cNvPr id="3" name="Text Placeholder 2">
            <a:extLst>
              <a:ext uri="{FF2B5EF4-FFF2-40B4-BE49-F238E27FC236}">
                <a16:creationId xmlns:a16="http://schemas.microsoft.com/office/drawing/2014/main" id="{4449CE9C-5D29-C33F-BC2B-A23162F16ADD}"/>
              </a:ext>
            </a:extLst>
          </p:cNvPr>
          <p:cNvSpPr>
            <a:spLocks noGrp="1"/>
          </p:cNvSpPr>
          <p:nvPr>
            <p:ph type="body" idx="1"/>
          </p:nvPr>
        </p:nvSpPr>
        <p:spPr>
          <a:xfrm>
            <a:off x="1025252" y="2297567"/>
            <a:ext cx="9779183" cy="3873363"/>
          </a:xfrm>
        </p:spPr>
        <p:txBody>
          <a:bodyPr vert="horz" lIns="91440" tIns="45720" rIns="91440" bIns="45720" rtlCol="0" anchor="t">
            <a:noAutofit/>
          </a:bodyPr>
          <a:lstStyle/>
          <a:p>
            <a:pPr marL="342900" indent="-342900">
              <a:buFont typeface="Calibri" panose="020B0604020202020204" pitchFamily="34" charset="0"/>
              <a:buChar char="-"/>
            </a:pPr>
            <a:r>
              <a:rPr lang="en-US" dirty="0">
                <a:solidFill>
                  <a:schemeClr val="tx1"/>
                </a:solidFill>
              </a:rPr>
              <a:t>Perhaps most effective solution for cold start problems, but relies heavily on user provided information, creating a privacy concern.</a:t>
            </a:r>
          </a:p>
          <a:p>
            <a:pPr marL="342900" indent="-342900">
              <a:buFont typeface="Calibri" panose="020B0604020202020204" pitchFamily="34" charset="0"/>
              <a:buChar char="-"/>
            </a:pPr>
            <a:r>
              <a:rPr lang="en-US" dirty="0">
                <a:solidFill>
                  <a:schemeClr val="tx1"/>
                </a:solidFill>
              </a:rPr>
              <a:t>Scalability and Flexibility is unmatched when all parameters are met.</a:t>
            </a:r>
          </a:p>
          <a:p>
            <a:pPr marL="342900" indent="-342900">
              <a:buFont typeface="Calibri" panose="020B0604020202020204" pitchFamily="34" charset="0"/>
              <a:buChar char="-"/>
            </a:pPr>
            <a:r>
              <a:rPr lang="en-US" dirty="0">
                <a:solidFill>
                  <a:schemeClr val="tx1"/>
                </a:solidFill>
              </a:rPr>
              <a:t>Outliers can create and enforce significant biases (feedback loops).</a:t>
            </a:r>
          </a:p>
          <a:p>
            <a:pPr marL="342900" indent="-342900">
              <a:buFont typeface="Calibri" panose="020B0604020202020204" pitchFamily="34" charset="0"/>
              <a:buChar char="-"/>
            </a:pPr>
            <a:r>
              <a:rPr lang="en-US" dirty="0">
                <a:solidFill>
                  <a:schemeClr val="tx1"/>
                </a:solidFill>
              </a:rPr>
              <a:t>Higher error rate than other models, but performance increases when hybridized and optimized. </a:t>
            </a:r>
          </a:p>
          <a:p>
            <a:pPr marL="342900" indent="-342900">
              <a:buFont typeface="Calibri"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C7C23235-5ED0-DDD7-AF59-0BF8F782ED1E}"/>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20178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DA84-4EAB-3009-188C-7182477E9B55}"/>
              </a:ext>
            </a:extLst>
          </p:cNvPr>
          <p:cNvSpPr>
            <a:spLocks noGrp="1"/>
          </p:cNvSpPr>
          <p:nvPr>
            <p:ph type="title"/>
          </p:nvPr>
        </p:nvSpPr>
        <p:spPr>
          <a:xfrm>
            <a:off x="1116692" y="137160"/>
            <a:ext cx="9779183" cy="675323"/>
          </a:xfrm>
        </p:spPr>
        <p:txBody>
          <a:bodyPr/>
          <a:lstStyle/>
          <a:p>
            <a:r>
              <a:rPr lang="en-US" sz="3600" dirty="0"/>
              <a:t>Content based models are excellent solutions.</a:t>
            </a:r>
          </a:p>
        </p:txBody>
      </p:sp>
      <p:sp>
        <p:nvSpPr>
          <p:cNvPr id="3" name="Text Placeholder 2">
            <a:extLst>
              <a:ext uri="{FF2B5EF4-FFF2-40B4-BE49-F238E27FC236}">
                <a16:creationId xmlns:a16="http://schemas.microsoft.com/office/drawing/2014/main" id="{17B9A441-C111-E6A5-E336-0B7F963C9975}"/>
              </a:ext>
            </a:extLst>
          </p:cNvPr>
          <p:cNvSpPr>
            <a:spLocks noGrp="1"/>
          </p:cNvSpPr>
          <p:nvPr>
            <p:ph type="body" idx="1"/>
          </p:nvPr>
        </p:nvSpPr>
        <p:spPr>
          <a:xfrm>
            <a:off x="1167492" y="2287407"/>
            <a:ext cx="9779183" cy="3802243"/>
          </a:xfrm>
        </p:spPr>
        <p:txBody>
          <a:bodyPr vert="horz" lIns="91440" tIns="45720" rIns="91440" bIns="45720" rtlCol="0" anchor="t">
            <a:noAutofit/>
          </a:bodyPr>
          <a:lstStyle/>
          <a:p>
            <a:pPr marL="342900" indent="-342900">
              <a:buFont typeface="Calibri" panose="020B0604020202020204" pitchFamily="34" charset="0"/>
              <a:buChar char="-"/>
            </a:pPr>
            <a:r>
              <a:rPr lang="en-US" dirty="0">
                <a:solidFill>
                  <a:schemeClr val="tx1"/>
                </a:solidFill>
              </a:rPr>
              <a:t>Requires customer engagement and interaction but little personal information, alleviating privacy concerns.</a:t>
            </a:r>
          </a:p>
          <a:p>
            <a:pPr marL="342900" indent="-342900">
              <a:buFont typeface="Calibri" panose="020B0604020202020204" pitchFamily="34" charset="0"/>
              <a:buChar char="-"/>
            </a:pPr>
            <a:r>
              <a:rPr lang="en-US" dirty="0">
                <a:solidFill>
                  <a:schemeClr val="tx1"/>
                </a:solidFill>
              </a:rPr>
              <a:t>Relies heavily on popularity, garnered through ratings, playbacks, song choice and item tastes. </a:t>
            </a:r>
          </a:p>
          <a:p>
            <a:pPr marL="342900" indent="-342900">
              <a:buFont typeface="Calibri" panose="020B0604020202020204" pitchFamily="34" charset="0"/>
              <a:buChar char="-"/>
            </a:pPr>
            <a:r>
              <a:rPr lang="en-US" dirty="0">
                <a:solidFill>
                  <a:schemeClr val="tx1"/>
                </a:solidFill>
              </a:rPr>
              <a:t>Can create small feedback loops but if hybridized, can accurately predict user preferences and subsequent engagement.  </a:t>
            </a:r>
          </a:p>
          <a:p>
            <a:pPr marL="342900" indent="-342900">
              <a:buFont typeface="Calibri"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3E5D8BF9-6D59-7B6F-7F39-E0E098A34EE2}"/>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69531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7" name="Content Placeholder 6">
            <a:extLst>
              <a:ext uri="{FF2B5EF4-FFF2-40B4-BE49-F238E27FC236}">
                <a16:creationId xmlns:a16="http://schemas.microsoft.com/office/drawing/2014/main" id="{5AD7F89E-1D01-AA15-BDB9-49256D6AE613}"/>
              </a:ext>
            </a:extLst>
          </p:cNvPr>
          <p:cNvSpPr>
            <a:spLocks noGrp="1"/>
          </p:cNvSpPr>
          <p:nvPr>
            <p:ph idx="1"/>
          </p:nvPr>
        </p:nvSpPr>
        <p:spPr>
          <a:xfrm>
            <a:off x="1167493" y="959803"/>
            <a:ext cx="9779182" cy="5195613"/>
          </a:xfrm>
        </p:spPr>
        <p:txBody>
          <a:bodyPr vert="horz" lIns="91440" tIns="45720" rIns="91440" bIns="45720" rtlCol="0" anchor="t">
            <a:noAutofit/>
          </a:bodyPr>
          <a:lstStyle/>
          <a:p>
            <a:pPr marL="342900" indent="-342900">
              <a:buFont typeface="Calibri" panose="020B0604020202020204" pitchFamily="34" charset="0"/>
              <a:buChar char="-"/>
            </a:pPr>
            <a:endParaRPr lang="en-US" sz="2400" b="1" dirty="0"/>
          </a:p>
          <a:p>
            <a:pPr marL="342900" indent="-342900">
              <a:buFont typeface="Calibri" panose="020B0604020202020204" pitchFamily="34" charset="0"/>
              <a:buChar char="-"/>
            </a:pPr>
            <a:r>
              <a:rPr lang="en-US" sz="2400" b="1"/>
              <a:t>A hybrid system emphasizing high precision and accuracy, while ensuring maximized recall and minimal required personal information from users.</a:t>
            </a:r>
            <a:r>
              <a:rPr lang="en-US" sz="2400" b="1" dirty="0"/>
              <a:t> </a:t>
            </a:r>
            <a:endParaRPr lang="en-US" dirty="0"/>
          </a:p>
          <a:p>
            <a:pPr marL="342900" indent="-342900">
              <a:buFont typeface="Calibri" panose="020B0604020202020204" pitchFamily="34" charset="0"/>
              <a:buChar char="-"/>
            </a:pPr>
            <a:r>
              <a:rPr lang="en-US" sz="2400"/>
              <a:t>Popular items will automatically attract new users but holding their attention requires further initiation. </a:t>
            </a:r>
          </a:p>
          <a:p>
            <a:pPr marL="342900" indent="-342900">
              <a:buFont typeface="Calibri" panose="020B0604020202020204" pitchFamily="34" charset="0"/>
              <a:buChar char="-"/>
            </a:pPr>
            <a:r>
              <a:rPr lang="en-US" sz="2400"/>
              <a:t>Clustering is a powerful model for cold start problems, with the cons leveled out by more robust, optimized methods.</a:t>
            </a:r>
            <a:endParaRPr lang="en-US" sz="2400" dirty="0"/>
          </a:p>
          <a:p>
            <a:pPr marL="342900" indent="-342900">
              <a:buFont typeface="Calibri" panose="020B0604020202020204" pitchFamily="34" charset="0"/>
              <a:buChar char="-"/>
            </a:pPr>
            <a:r>
              <a:rPr lang="en-US" sz="2400"/>
              <a:t>Model Based and Matrix factorization can easily fill in unknown</a:t>
            </a:r>
            <a:r>
              <a:rPr lang="en-US" sz="2400" dirty="0"/>
              <a:t> </a:t>
            </a:r>
            <a:r>
              <a:rPr lang="en-US" sz="2400"/>
              <a:t>values and improve relevancy. </a:t>
            </a:r>
            <a:endParaRPr lang="en-US" sz="2400" dirty="0"/>
          </a:p>
          <a:p>
            <a:pPr marL="342900" indent="-342900">
              <a:buFont typeface="Calibri" panose="020B0604020202020204" pitchFamily="34" charset="0"/>
              <a:buChar char="-"/>
            </a:pPr>
            <a:r>
              <a:rPr lang="en-US" sz="2400"/>
              <a:t>Content based algorithms allow for easier new user freedom, creating trust and increasing the likelyhood of further engagement.</a:t>
            </a:r>
            <a:endParaRPr lang="en-US" sz="2400" dirty="0"/>
          </a:p>
          <a:p>
            <a:pPr marL="342900" indent="-342900">
              <a:buFont typeface="Calibri" panose="020B0604020202020204" pitchFamily="34" charset="0"/>
              <a:buChar char="-"/>
            </a:pPr>
            <a:endParaRPr lang="en-US" sz="2400" dirty="0"/>
          </a:p>
        </p:txBody>
      </p:sp>
      <p:sp>
        <p:nvSpPr>
          <p:cNvPr id="3" name="TextBox 2">
            <a:extLst>
              <a:ext uri="{FF2B5EF4-FFF2-40B4-BE49-F238E27FC236}">
                <a16:creationId xmlns:a16="http://schemas.microsoft.com/office/drawing/2014/main" id="{98D5FC69-930A-B9FE-625D-23367A978B15}"/>
              </a:ext>
            </a:extLst>
          </p:cNvPr>
          <p:cNvSpPr txBox="1"/>
          <p:nvPr/>
        </p:nvSpPr>
        <p:spPr>
          <a:xfrm>
            <a:off x="1841500" y="291940"/>
            <a:ext cx="76746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Proposed model solution</a:t>
            </a:r>
          </a:p>
        </p:txBody>
      </p:sp>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Business Solutions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470474915"/>
              </p:ext>
            </p:extLst>
          </p:nvPr>
        </p:nvGraphicFramePr>
        <p:xfrm>
          <a:off x="1251312" y="2082555"/>
          <a:ext cx="9789639"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lIns="91440" tIns="45720" rIns="91440" bIns="45720" rtlCol="0" anchor="t">
            <a:spAutoFit/>
          </a:bodyPr>
          <a:lstStyle/>
          <a:p>
            <a:pPr algn="ctr"/>
            <a:r>
              <a:rPr lang="en-US" sz="3600" b="1" dirty="0">
                <a:solidFill>
                  <a:schemeClr val="bg1"/>
                </a:solidFill>
                <a:latin typeface="Tenorite"/>
              </a:rPr>
              <a:t>5</a:t>
            </a:r>
            <a:endParaRPr lang="en-US" sz="3600" b="1" dirty="0">
              <a:solidFill>
                <a:schemeClr val="bg1"/>
              </a:solidFill>
              <a:latin typeface="Tenorite" pitchFamily="2" charset="0"/>
            </a:endParaRP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627852"/>
            <a:ext cx="9779183" cy="4679746"/>
          </a:xfrm>
        </p:spPr>
        <p:txBody>
          <a:bodyPr vert="horz" lIns="91440" tIns="45720" rIns="91440" bIns="45720" rtlCol="0" anchor="t">
            <a:noAutofit/>
          </a:bodyPr>
          <a:lstStyle/>
          <a:p>
            <a:endParaRPr lang="en-US" sz="3200" b="1" dirty="0">
              <a:solidFill>
                <a:schemeClr val="tx1"/>
              </a:solidFill>
            </a:endParaRPr>
          </a:p>
          <a:p>
            <a:r>
              <a:rPr lang="en-US" sz="1400" b="1" dirty="0">
                <a:solidFill>
                  <a:schemeClr val="tx1"/>
                </a:solidFill>
                <a:latin typeface="Roboto"/>
                <a:ea typeface="Roboto"/>
                <a:cs typeface="Roboto"/>
              </a:rPr>
              <a:t>Proposal for the future solution design and outlook: Because of the large data set and the sparse data included, a hybrid recommendation system is necessary to provide the best possible scenarios involving the users, songs and the platform needs. Using all of these recommendation systems together should provide a robust, precise and accurate system;</a:t>
            </a:r>
            <a:endParaRPr lang="en-US" sz="1400" b="1" dirty="0">
              <a:solidFill>
                <a:schemeClr val="tx1"/>
              </a:solidFill>
            </a:endParaRPr>
          </a:p>
          <a:p>
            <a:pPr marL="285750" indent="-285750">
              <a:buFont typeface="Arial"/>
              <a:buChar char="•"/>
            </a:pPr>
            <a:r>
              <a:rPr lang="en-US" sz="1400" b="1" dirty="0">
                <a:solidFill>
                  <a:schemeClr val="tx1"/>
                </a:solidFill>
                <a:latin typeface="Roboto"/>
                <a:ea typeface="Roboto"/>
                <a:cs typeface="Roboto"/>
              </a:rPr>
              <a:t>Rank/Popularity - based recommendation system User-User similarity-based collaborative filtering Item-Item similarity-based collaborative filtering Model based collaborative filtering / Matrix factorization</a:t>
            </a:r>
            <a:endParaRPr lang="en-US" sz="1400" b="1" dirty="0">
              <a:solidFill>
                <a:schemeClr val="tx1"/>
              </a:solidFill>
            </a:endParaRPr>
          </a:p>
          <a:p>
            <a:pPr marL="285750" indent="-285750">
              <a:buFont typeface="Arial"/>
              <a:buChar char="•"/>
            </a:pPr>
            <a:r>
              <a:rPr lang="en-US" sz="1400" b="1" dirty="0">
                <a:solidFill>
                  <a:schemeClr val="tx1"/>
                </a:solidFill>
                <a:latin typeface="Roboto"/>
                <a:ea typeface="Roboto"/>
                <a:cs typeface="Roboto"/>
              </a:rPr>
              <a:t>Clustering - based recommendation system Content based recommendation system The popularity - based recommendation system would be helpful in the case of cold start problems.</a:t>
            </a:r>
            <a:endParaRPr lang="en-US" sz="1400" b="1" dirty="0">
              <a:solidFill>
                <a:schemeClr val="tx1"/>
              </a:solidFill>
            </a:endParaRPr>
          </a:p>
          <a:p>
            <a:pPr marL="285750" indent="-285750">
              <a:buFont typeface="Arial"/>
              <a:buChar char="•"/>
            </a:pPr>
            <a:r>
              <a:rPr lang="en-US" sz="1400" b="1" dirty="0">
                <a:solidFill>
                  <a:schemeClr val="tx1"/>
                </a:solidFill>
                <a:latin typeface="Roboto"/>
                <a:ea typeface="Roboto"/>
                <a:cs typeface="Roboto"/>
              </a:rPr>
              <a:t>The model-based collaborative filtering/ matrix factorization is advantageous as it can handle sparse data since it can predict missing ratings by estimating the values based on the learned latent factors. It can also capture complex patterns and relationships in user-item interactions, making it suitable for personalized recommendations.</a:t>
            </a:r>
            <a:endParaRPr lang="en-US" sz="1400" b="1" dirty="0">
              <a:solidFill>
                <a:schemeClr val="tx1"/>
              </a:solidFill>
            </a:endParaRPr>
          </a:p>
          <a:p>
            <a:pPr marL="285750" indent="-285750">
              <a:buFont typeface="Arial"/>
              <a:buChar char="•"/>
            </a:pPr>
            <a:r>
              <a:rPr lang="en-US" sz="1400" b="1" dirty="0">
                <a:solidFill>
                  <a:schemeClr val="tx1"/>
                </a:solidFill>
                <a:latin typeface="Roboto"/>
                <a:ea typeface="Roboto"/>
                <a:cs typeface="Roboto"/>
              </a:rPr>
              <a:t>The content based recommendation system, uses other features ( "title", "release", "</a:t>
            </a:r>
            <a:r>
              <a:rPr lang="en-US" sz="1400" b="1" dirty="0" err="1">
                <a:solidFill>
                  <a:schemeClr val="tx1"/>
                </a:solidFill>
                <a:latin typeface="Roboto"/>
                <a:ea typeface="Roboto"/>
                <a:cs typeface="Roboto"/>
              </a:rPr>
              <a:t>artist_name</a:t>
            </a:r>
            <a:r>
              <a:rPr lang="en-US" sz="1400" b="1" dirty="0">
                <a:solidFill>
                  <a:schemeClr val="tx1"/>
                </a:solidFill>
                <a:latin typeface="Roboto"/>
                <a:ea typeface="Roboto"/>
                <a:cs typeface="Roboto"/>
              </a:rPr>
              <a:t>") instead of </a:t>
            </a:r>
            <a:r>
              <a:rPr lang="en-US" sz="1400" b="1" dirty="0" err="1">
                <a:solidFill>
                  <a:schemeClr val="tx1"/>
                </a:solidFill>
                <a:latin typeface="Roboto"/>
                <a:ea typeface="Roboto"/>
                <a:cs typeface="Roboto"/>
              </a:rPr>
              <a:t>play_count</a:t>
            </a:r>
            <a:r>
              <a:rPr lang="en-US" sz="1400" b="1" dirty="0">
                <a:solidFill>
                  <a:schemeClr val="tx1"/>
                </a:solidFill>
                <a:latin typeface="Roboto"/>
                <a:ea typeface="Roboto"/>
                <a:cs typeface="Roboto"/>
              </a:rPr>
              <a:t>, with additional text data.</a:t>
            </a:r>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A66E5C-E0B5-B47E-5BC2-6422BDA96C0B}"/>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8" name="Content Placeholder 7">
            <a:extLst>
              <a:ext uri="{FF2B5EF4-FFF2-40B4-BE49-F238E27FC236}">
                <a16:creationId xmlns:a16="http://schemas.microsoft.com/office/drawing/2014/main" id="{8AE9A383-C4B1-A677-9AC0-383C4D14F288}"/>
              </a:ext>
            </a:extLst>
          </p:cNvPr>
          <p:cNvSpPr>
            <a:spLocks noGrp="1"/>
          </p:cNvSpPr>
          <p:nvPr>
            <p:ph idx="1"/>
          </p:nvPr>
        </p:nvSpPr>
        <p:spPr>
          <a:xfrm>
            <a:off x="4774293" y="148027"/>
            <a:ext cx="6202862" cy="5774735"/>
          </a:xfrm>
        </p:spPr>
        <p:txBody>
          <a:bodyPr vert="horz" lIns="91440" tIns="45720" rIns="91440" bIns="45720" rtlCol="0" anchor="t">
            <a:noAutofit/>
          </a:bodyPr>
          <a:lstStyle/>
          <a:p>
            <a:r>
              <a:rPr lang="en-US" dirty="0"/>
              <a:t>Overwhelming amounts of information can make customers reluctant to engage. </a:t>
            </a:r>
          </a:p>
          <a:p>
            <a:endParaRPr lang="en-US" dirty="0"/>
          </a:p>
          <a:p>
            <a:r>
              <a:rPr lang="en-US" dirty="0"/>
              <a:t>Fitting new customers to new items with limited knowledge is the crux.</a:t>
            </a:r>
          </a:p>
          <a:p>
            <a:endParaRPr lang="en-US" dirty="0"/>
          </a:p>
          <a:p>
            <a:r>
              <a:rPr lang="en-US" dirty="0"/>
              <a:t>Recommendation systems that accurately match users to items.</a:t>
            </a:r>
          </a:p>
          <a:p>
            <a:endParaRPr lang="en-US" dirty="0"/>
          </a:p>
          <a:p>
            <a:r>
              <a:rPr lang="en-US" dirty="0"/>
              <a:t>Systems that maximize customer experience, quickly.</a:t>
            </a:r>
          </a:p>
          <a:p>
            <a:endParaRPr lang="en-US" dirty="0"/>
          </a:p>
          <a:p>
            <a:endParaRPr lang="en-US" dirty="0"/>
          </a:p>
        </p:txBody>
      </p:sp>
      <p:sp>
        <p:nvSpPr>
          <p:cNvPr id="9" name="TextBox 8">
            <a:extLst>
              <a:ext uri="{FF2B5EF4-FFF2-40B4-BE49-F238E27FC236}">
                <a16:creationId xmlns:a16="http://schemas.microsoft.com/office/drawing/2014/main" id="{F4B4EB6C-9038-8F47-12CA-5DB4C0B3456C}"/>
              </a:ext>
            </a:extLst>
          </p:cNvPr>
          <p:cNvSpPr txBox="1"/>
          <p:nvPr/>
        </p:nvSpPr>
        <p:spPr>
          <a:xfrm>
            <a:off x="556054" y="1194486"/>
            <a:ext cx="3511790" cy="52322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Problem Definition</a:t>
            </a:r>
          </a:p>
        </p:txBody>
      </p:sp>
    </p:spTree>
    <p:extLst>
      <p:ext uri="{BB962C8B-B14F-4D97-AF65-F5344CB8AC3E}">
        <p14:creationId xmlns:p14="http://schemas.microsoft.com/office/powerpoint/2010/main" val="203921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901" y="641671"/>
            <a:ext cx="4368602" cy="1956841"/>
          </a:xfrm>
        </p:spPr>
        <p:txBody>
          <a:bodyPr anchor="b">
            <a:normAutofit/>
          </a:bodyPr>
          <a:lstStyle/>
          <a:p>
            <a:r>
              <a:rPr lang="en-US" sz="5400"/>
              <a:t>Problems to solve</a:t>
            </a:r>
          </a:p>
        </p:txBody>
      </p:sp>
      <p:sp>
        <p:nvSpPr>
          <p:cNvPr id="3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0080" y="2872899"/>
            <a:ext cx="4243589" cy="3320668"/>
          </a:xfrm>
        </p:spPr>
        <p:txBody>
          <a:bodyPr vert="horz" lIns="91440" tIns="45720" rIns="91440" bIns="45720" rtlCol="0">
            <a:normAutofit/>
          </a:bodyPr>
          <a:lstStyle/>
          <a:p>
            <a:endParaRPr lang="en-US" sz="2200"/>
          </a:p>
          <a:p>
            <a:endParaRPr lang="en-US" sz="220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6248400" y="6356350"/>
            <a:ext cx="4114800" cy="365125"/>
          </a:xfrm>
        </p:spPr>
        <p:txBody>
          <a:bodyPr>
            <a:normAutofit/>
          </a:bodyPr>
          <a:lstStyle/>
          <a:p>
            <a:pPr algn="l">
              <a:spcAft>
                <a:spcPts val="600"/>
              </a:spcAft>
            </a:pPr>
            <a:r>
              <a:rPr lang="en-US">
                <a:solidFill>
                  <a:srgbClr val="FFFFFF"/>
                </a:solidFill>
              </a:rPr>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439400" y="6356350"/>
            <a:ext cx="914400" cy="365125"/>
          </a:xfrm>
        </p:spPr>
        <p:txBody>
          <a:bodyPr>
            <a:normAutofit/>
          </a:bodyPr>
          <a:lstStyle/>
          <a:p>
            <a:pPr>
              <a:spcAft>
                <a:spcPts val="600"/>
              </a:spcAft>
            </a:pPr>
            <a:fld id="{294A09A9-5501-47C1-A89A-A340965A2BE2}" type="slidenum">
              <a:rPr lang="en-US">
                <a:solidFill>
                  <a:srgbClr val="FFFFFF"/>
                </a:solidFill>
              </a:rPr>
              <a:pPr>
                <a:spcAft>
                  <a:spcPts val="600"/>
                </a:spcAft>
              </a:pPr>
              <a:t>3</a:t>
            </a:fld>
            <a:endParaRPr lang="en-US">
              <a:solidFill>
                <a:srgbClr val="FFFFFF"/>
              </a:solidFill>
            </a:endParaRPr>
          </a:p>
        </p:txBody>
      </p:sp>
      <p:pic>
        <p:nvPicPr>
          <p:cNvPr id="13" name="Picture 12">
            <a:extLst>
              <a:ext uri="{FF2B5EF4-FFF2-40B4-BE49-F238E27FC236}">
                <a16:creationId xmlns:a16="http://schemas.microsoft.com/office/drawing/2014/main" id="{F45C4579-338B-2E05-0BC7-8C5AB7595D39}"/>
              </a:ext>
            </a:extLst>
          </p:cNvPr>
          <p:cNvPicPr>
            <a:picLocks noChangeAspect="1"/>
          </p:cNvPicPr>
          <p:nvPr/>
        </p:nvPicPr>
        <p:blipFill>
          <a:blip r:embed="rId2"/>
          <a:stretch>
            <a:fillRect/>
          </a:stretch>
        </p:blipFill>
        <p:spPr>
          <a:xfrm>
            <a:off x="3615996" y="319987"/>
            <a:ext cx="8574212" cy="6462442"/>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065B-E42C-1550-6BAA-92B79FEF14F0}"/>
              </a:ext>
            </a:extLst>
          </p:cNvPr>
          <p:cNvSpPr>
            <a:spLocks noGrp="1"/>
          </p:cNvSpPr>
          <p:nvPr>
            <p:ph type="title"/>
          </p:nvPr>
        </p:nvSpPr>
        <p:spPr/>
        <p:txBody>
          <a:bodyPr/>
          <a:lstStyle/>
          <a:p>
            <a:r>
              <a:rPr lang="en-US" dirty="0"/>
              <a:t>Increasing customer engagement</a:t>
            </a:r>
            <a:br>
              <a:rPr lang="en-US" dirty="0"/>
            </a:br>
            <a:r>
              <a:rPr lang="en-US" dirty="0"/>
              <a:t>Through Networking</a:t>
            </a:r>
          </a:p>
        </p:txBody>
      </p:sp>
      <p:sp>
        <p:nvSpPr>
          <p:cNvPr id="3" name="Content Placeholder 2">
            <a:extLst>
              <a:ext uri="{FF2B5EF4-FFF2-40B4-BE49-F238E27FC236}">
                <a16:creationId xmlns:a16="http://schemas.microsoft.com/office/drawing/2014/main" id="{1EC49E97-CB2D-36D1-DB04-922A9705BC46}"/>
              </a:ext>
            </a:extLst>
          </p:cNvPr>
          <p:cNvSpPr>
            <a:spLocks noGrp="1"/>
          </p:cNvSpPr>
          <p:nvPr>
            <p:ph idx="1"/>
          </p:nvPr>
        </p:nvSpPr>
        <p:spPr>
          <a:xfrm>
            <a:off x="1167493" y="2017467"/>
            <a:ext cx="9779182" cy="4047535"/>
          </a:xfrm>
        </p:spPr>
        <p:txBody>
          <a:bodyPr vert="horz" lIns="91440" tIns="45720" rIns="91440" bIns="45720" rtlCol="0" anchor="t">
            <a:noAutofit/>
          </a:bodyPr>
          <a:lstStyle/>
          <a:p>
            <a:pPr marL="457200" indent="-457200">
              <a:buFont typeface="Calibri" panose="020B0604020202020204" pitchFamily="34" charset="0"/>
              <a:buChar char="-"/>
            </a:pPr>
            <a:r>
              <a:rPr lang="en-US" dirty="0"/>
              <a:t>Eliminate guesswork for customers. This allows predictions to be more precise and accurate, but also more fulfilling. </a:t>
            </a:r>
          </a:p>
          <a:p>
            <a:pPr marL="457200" indent="-457200">
              <a:buFont typeface="Calibri" panose="020B0604020202020204" pitchFamily="34" charset="0"/>
              <a:buChar char="-"/>
            </a:pPr>
            <a:endParaRPr lang="en-US" dirty="0"/>
          </a:p>
          <a:p>
            <a:pPr marL="457200" indent="-457200">
              <a:buFont typeface="Calibri" panose="020B0604020202020204" pitchFamily="34" charset="0"/>
              <a:buChar char="-"/>
            </a:pPr>
            <a:r>
              <a:rPr lang="en-US" dirty="0"/>
              <a:t>Ease/address customer concerns. Gives any recommendation system more reliable, honest data. </a:t>
            </a:r>
          </a:p>
          <a:p>
            <a:pPr marL="457200" indent="-457200">
              <a:buFont typeface="Calibri" panose="020B0604020202020204" pitchFamily="34" charset="0"/>
              <a:buChar char="-"/>
            </a:pPr>
            <a:endParaRPr lang="en-US" dirty="0"/>
          </a:p>
          <a:p>
            <a:pPr marL="457200" indent="-457200">
              <a:buFont typeface="Calibri" panose="020B0604020202020204" pitchFamily="34" charset="0"/>
              <a:buChar char="-"/>
            </a:pPr>
            <a:r>
              <a:rPr lang="en-US" dirty="0"/>
              <a:t>Parse the mass amounts of information for every user, with precision, using the simplest methods available.</a:t>
            </a:r>
          </a:p>
        </p:txBody>
      </p:sp>
      <p:sp>
        <p:nvSpPr>
          <p:cNvPr id="4" name="Footer Placeholder 3">
            <a:extLst>
              <a:ext uri="{FF2B5EF4-FFF2-40B4-BE49-F238E27FC236}">
                <a16:creationId xmlns:a16="http://schemas.microsoft.com/office/drawing/2014/main" id="{7897218E-D2E3-2356-C8E9-C5FB4E5B6FDB}"/>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6A317FF6-2056-1CF3-8C91-7455737C5B9D}"/>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64031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ACAD-0701-EF2E-7E8B-D64E25714FB7}"/>
              </a:ext>
            </a:extLst>
          </p:cNvPr>
          <p:cNvSpPr>
            <a:spLocks noGrp="1"/>
          </p:cNvSpPr>
          <p:nvPr>
            <p:ph type="title"/>
          </p:nvPr>
        </p:nvSpPr>
        <p:spPr>
          <a:xfrm>
            <a:off x="1027124" y="531394"/>
            <a:ext cx="9779183" cy="934537"/>
          </a:xfrm>
        </p:spPr>
        <p:txBody>
          <a:bodyPr/>
          <a:lstStyle/>
          <a:p>
            <a:r>
              <a:rPr lang="en-US" dirty="0"/>
              <a:t>What are we predicting, exactly?</a:t>
            </a:r>
          </a:p>
        </p:txBody>
      </p:sp>
      <p:sp>
        <p:nvSpPr>
          <p:cNvPr id="3" name="Content Placeholder 2">
            <a:extLst>
              <a:ext uri="{FF2B5EF4-FFF2-40B4-BE49-F238E27FC236}">
                <a16:creationId xmlns:a16="http://schemas.microsoft.com/office/drawing/2014/main" id="{98DE6944-218D-25B1-CA14-77798C8923B6}"/>
              </a:ext>
            </a:extLst>
          </p:cNvPr>
          <p:cNvSpPr>
            <a:spLocks noGrp="1"/>
          </p:cNvSpPr>
          <p:nvPr>
            <p:ph idx="1"/>
          </p:nvPr>
        </p:nvSpPr>
        <p:spPr>
          <a:xfrm>
            <a:off x="1197572" y="1496099"/>
            <a:ext cx="9779182" cy="4078683"/>
          </a:xfrm>
        </p:spPr>
        <p:txBody>
          <a:bodyPr vert="horz" lIns="91440" tIns="45720" rIns="91440" bIns="45720" rtlCol="0" anchor="t">
            <a:noAutofit/>
          </a:bodyPr>
          <a:lstStyle/>
          <a:p>
            <a:pPr marL="457200" indent="-457200">
              <a:buFont typeface="Calibri" panose="020B0604020202020204" pitchFamily="34" charset="0"/>
              <a:buChar char="-"/>
            </a:pPr>
            <a:r>
              <a:rPr lang="en-US"/>
              <a:t>How to:</a:t>
            </a:r>
            <a:endParaRPr lang="en-US" dirty="0"/>
          </a:p>
          <a:p>
            <a:pPr marL="457200" indent="-457200">
              <a:buFont typeface="Calibri" panose="020B0604020202020204" pitchFamily="34" charset="0"/>
              <a:buChar char="-"/>
            </a:pPr>
            <a:r>
              <a:rPr lang="en-US"/>
              <a:t>Find Unkown Values</a:t>
            </a:r>
            <a:endParaRPr lang="en-US" dirty="0"/>
          </a:p>
          <a:p>
            <a:pPr marL="457200" indent="-457200">
              <a:buFont typeface="Calibri" panose="020B0604020202020204" pitchFamily="34" charset="0"/>
              <a:buChar char="-"/>
            </a:pPr>
            <a:r>
              <a:rPr lang="en-US"/>
              <a:t>Increase revenue through multiple streams</a:t>
            </a:r>
            <a:endParaRPr lang="en-US" dirty="0"/>
          </a:p>
          <a:p>
            <a:pPr marL="457200" indent="-457200">
              <a:buFont typeface="Calibri" panose="020B0604020202020204" pitchFamily="34" charset="0"/>
              <a:buChar char="-"/>
            </a:pPr>
            <a:r>
              <a:rPr lang="en-US"/>
              <a:t>Engage new customers while keeping older customers satisfied.</a:t>
            </a:r>
            <a:endParaRPr lang="en-US" dirty="0"/>
          </a:p>
          <a:p>
            <a:pPr marL="457200" indent="-457200">
              <a:buFont typeface="Calibri" panose="020B0604020202020204" pitchFamily="34" charset="0"/>
              <a:buChar char="-"/>
            </a:pPr>
            <a:r>
              <a:rPr lang="en-US" dirty="0"/>
              <a:t>Ensure more 'unpopular' items have more available space to garnish attention and bring new revenue</a:t>
            </a:r>
          </a:p>
        </p:txBody>
      </p:sp>
      <p:sp>
        <p:nvSpPr>
          <p:cNvPr id="4" name="Footer Placeholder 3">
            <a:extLst>
              <a:ext uri="{FF2B5EF4-FFF2-40B4-BE49-F238E27FC236}">
                <a16:creationId xmlns:a16="http://schemas.microsoft.com/office/drawing/2014/main" id="{2E0847C1-0F97-4672-9CCA-11EDF63B89AA}"/>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8481DA2-C6B0-E28B-3E0B-42E549B8E81B}"/>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18620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1650-AA30-DC3B-B98A-3CAD445535A7}"/>
              </a:ext>
            </a:extLst>
          </p:cNvPr>
          <p:cNvSpPr>
            <a:spLocks noGrp="1"/>
          </p:cNvSpPr>
          <p:nvPr>
            <p:ph type="title"/>
          </p:nvPr>
        </p:nvSpPr>
        <p:spPr>
          <a:xfrm>
            <a:off x="1086212" y="218440"/>
            <a:ext cx="9779183" cy="827723"/>
          </a:xfrm>
        </p:spPr>
        <p:txBody>
          <a:bodyPr/>
          <a:lstStyle/>
          <a:p>
            <a:r>
              <a:rPr lang="en-US" dirty="0"/>
              <a:t>Honesty matters!</a:t>
            </a:r>
          </a:p>
        </p:txBody>
      </p:sp>
      <p:sp>
        <p:nvSpPr>
          <p:cNvPr id="3" name="Content Placeholder 2">
            <a:extLst>
              <a:ext uri="{FF2B5EF4-FFF2-40B4-BE49-F238E27FC236}">
                <a16:creationId xmlns:a16="http://schemas.microsoft.com/office/drawing/2014/main" id="{2DCB7475-C1DC-8AFF-BB23-E54E6B15A821}"/>
              </a:ext>
            </a:extLst>
          </p:cNvPr>
          <p:cNvSpPr>
            <a:spLocks noGrp="1"/>
          </p:cNvSpPr>
          <p:nvPr>
            <p:ph idx="1"/>
          </p:nvPr>
        </p:nvSpPr>
        <p:spPr>
          <a:xfrm>
            <a:off x="1167493" y="1316427"/>
            <a:ext cx="9779182" cy="4067855"/>
          </a:xfrm>
        </p:spPr>
        <p:txBody>
          <a:bodyPr vert="horz" lIns="91440" tIns="45720" rIns="91440" bIns="45720" rtlCol="0" anchor="t">
            <a:noAutofit/>
          </a:bodyPr>
          <a:lstStyle/>
          <a:p>
            <a:pPr marL="457200" indent="-457200">
              <a:buFont typeface="Calibri" panose="020B0604020202020204" pitchFamily="34" charset="0"/>
              <a:buChar char="-"/>
            </a:pPr>
            <a:r>
              <a:rPr lang="en-US"/>
              <a:t>Cold start problems cause much distress with both users and platforms</a:t>
            </a:r>
          </a:p>
          <a:p>
            <a:pPr marL="457200" indent="-457200">
              <a:buFont typeface="Calibri" panose="020B0604020202020204" pitchFamily="34" charset="0"/>
              <a:buChar char="-"/>
            </a:pPr>
            <a:r>
              <a:rPr lang="en-US" dirty="0"/>
              <a:t>Apprehension of privacy concerns reduce interaction and trust</a:t>
            </a:r>
          </a:p>
          <a:p>
            <a:pPr marL="457200" indent="-457200">
              <a:buFont typeface="Calibri" panose="020B0604020202020204" pitchFamily="34" charset="0"/>
              <a:buChar char="-"/>
            </a:pPr>
            <a:r>
              <a:rPr lang="en-US" dirty="0"/>
              <a:t>Distrust creates information bubbles. </a:t>
            </a:r>
          </a:p>
          <a:p>
            <a:pPr marL="457200" indent="-457200">
              <a:buFont typeface="Calibri" panose="020B0604020202020204" pitchFamily="34" charset="0"/>
              <a:buChar char="-"/>
            </a:pPr>
            <a:r>
              <a:rPr lang="en-US" dirty="0"/>
              <a:t>Ratings are important, convince as many users as possible as this is the simplest solution available. </a:t>
            </a:r>
          </a:p>
          <a:p>
            <a:pPr marL="457200" indent="-457200">
              <a:buFont typeface="Calibri" panose="020B0604020202020204" pitchFamily="34" charset="0"/>
              <a:buChar char="-"/>
            </a:pPr>
            <a:r>
              <a:rPr lang="en-US" dirty="0"/>
              <a:t>Honesty branding invigorates customer engagement! Simple and easy to implement.</a:t>
            </a:r>
          </a:p>
          <a:p>
            <a:pPr marL="457200" indent="-457200">
              <a:buFont typeface="Calibri" panose="020B0604020202020204" pitchFamily="34" charset="0"/>
              <a:buChar char="-"/>
            </a:pPr>
            <a:endParaRPr lang="en-US" dirty="0"/>
          </a:p>
          <a:p>
            <a:pPr marL="457200" indent="-457200">
              <a:buFont typeface="Calibri" panose="020B0604020202020204" pitchFamily="34" charset="0"/>
              <a:buChar char="-"/>
            </a:pPr>
            <a:endParaRPr lang="en-US" dirty="0"/>
          </a:p>
        </p:txBody>
      </p:sp>
      <p:sp>
        <p:nvSpPr>
          <p:cNvPr id="4" name="Footer Placeholder 3">
            <a:extLst>
              <a:ext uri="{FF2B5EF4-FFF2-40B4-BE49-F238E27FC236}">
                <a16:creationId xmlns:a16="http://schemas.microsoft.com/office/drawing/2014/main" id="{D8FB3630-6966-1FF4-F5D4-17A7B0103DDD}"/>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D04DD69-6603-51DA-EAE9-0E48E8B976D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35386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5A57-0365-5E57-31B8-216B481AB677}"/>
              </a:ext>
            </a:extLst>
          </p:cNvPr>
          <p:cNvSpPr>
            <a:spLocks noGrp="1"/>
          </p:cNvSpPr>
          <p:nvPr>
            <p:ph type="title"/>
          </p:nvPr>
        </p:nvSpPr>
        <p:spPr>
          <a:xfrm>
            <a:off x="1167492" y="381000"/>
            <a:ext cx="9779183" cy="655003"/>
          </a:xfrm>
        </p:spPr>
        <p:txBody>
          <a:bodyPr/>
          <a:lstStyle/>
          <a:p>
            <a:r>
              <a:rPr lang="en-US" sz="3200" dirty="0"/>
              <a:t>Do recommendation systems work?</a:t>
            </a:r>
          </a:p>
        </p:txBody>
      </p:sp>
      <p:sp>
        <p:nvSpPr>
          <p:cNvPr id="3" name="Content Placeholder 2">
            <a:extLst>
              <a:ext uri="{FF2B5EF4-FFF2-40B4-BE49-F238E27FC236}">
                <a16:creationId xmlns:a16="http://schemas.microsoft.com/office/drawing/2014/main" id="{5D3C0BAF-BC91-2156-B06E-42EEC3271C82}"/>
              </a:ext>
            </a:extLst>
          </p:cNvPr>
          <p:cNvSpPr>
            <a:spLocks noGrp="1"/>
          </p:cNvSpPr>
          <p:nvPr>
            <p:ph idx="1"/>
          </p:nvPr>
        </p:nvSpPr>
        <p:spPr>
          <a:xfrm>
            <a:off x="1167493" y="1133547"/>
            <a:ext cx="9779182" cy="4250735"/>
          </a:xfrm>
        </p:spPr>
        <p:txBody>
          <a:bodyPr vert="horz" lIns="91440" tIns="45720" rIns="91440" bIns="45720" rtlCol="0" anchor="t">
            <a:noAutofit/>
          </a:bodyPr>
          <a:lstStyle/>
          <a:p>
            <a:pPr marL="457200" indent="-457200">
              <a:buFont typeface="Calibri" panose="020B0604020202020204" pitchFamily="34" charset="0"/>
              <a:buChar char="-"/>
            </a:pPr>
            <a:r>
              <a:rPr lang="en-US"/>
              <a:t>Completing the matrix</a:t>
            </a:r>
          </a:p>
          <a:p>
            <a:pPr marL="457200" indent="-457200">
              <a:buFont typeface="Calibri" panose="020B0604020202020204" pitchFamily="34" charset="0"/>
              <a:buChar char="-"/>
            </a:pPr>
            <a:r>
              <a:rPr lang="en-US"/>
              <a:t>Engagement eliminates the need for guesswork</a:t>
            </a:r>
            <a:endParaRPr lang="en-US" dirty="0"/>
          </a:p>
          <a:p>
            <a:pPr marL="457200" indent="-457200">
              <a:buFont typeface="Calibri" panose="020B0604020202020204" pitchFamily="34" charset="0"/>
              <a:buChar char="-"/>
            </a:pPr>
            <a:r>
              <a:rPr lang="en-US" dirty="0"/>
              <a:t>Sophisticated methods require large data; music 'fits the data'</a:t>
            </a:r>
          </a:p>
          <a:p>
            <a:pPr marL="457200" indent="-457200">
              <a:buFont typeface="Calibri" panose="020B0604020202020204" pitchFamily="34" charset="0"/>
              <a:buChar char="-"/>
            </a:pPr>
            <a:r>
              <a:rPr lang="en-US" dirty="0"/>
              <a:t>Allows for </a:t>
            </a:r>
            <a:r>
              <a:rPr lang="en-US" dirty="0" err="1"/>
              <a:t>mimimum</a:t>
            </a:r>
            <a:r>
              <a:rPr lang="en-US" dirty="0"/>
              <a:t> privacy concerns and invasions through item-item networking</a:t>
            </a:r>
          </a:p>
          <a:p>
            <a:pPr marL="457200" indent="-457200">
              <a:buFont typeface="Calibri" panose="020B0604020202020204" pitchFamily="34" charset="0"/>
              <a:buChar char="-"/>
            </a:pPr>
            <a:r>
              <a:rPr lang="en-US" dirty="0"/>
              <a:t>Bound only by number of users</a:t>
            </a:r>
          </a:p>
          <a:p>
            <a:pPr marL="457200" indent="-457200">
              <a:buFont typeface="Calibri" panose="020B0604020202020204" pitchFamily="34" charset="0"/>
              <a:buChar char="-"/>
            </a:pPr>
            <a:endParaRPr lang="en-US" dirty="0"/>
          </a:p>
          <a:p>
            <a:pPr marL="457200" indent="-457200">
              <a:buFont typeface="Calibri" panose="020B0604020202020204" pitchFamily="34" charset="0"/>
              <a:buChar char="-"/>
            </a:pPr>
            <a:endParaRPr lang="en-US" dirty="0"/>
          </a:p>
        </p:txBody>
      </p:sp>
      <p:sp>
        <p:nvSpPr>
          <p:cNvPr id="4" name="Footer Placeholder 3">
            <a:extLst>
              <a:ext uri="{FF2B5EF4-FFF2-40B4-BE49-F238E27FC236}">
                <a16:creationId xmlns:a16="http://schemas.microsoft.com/office/drawing/2014/main" id="{A82ACF38-B391-5F06-3148-E0C58BA3E75B}"/>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8453E481-60FA-6E1D-B855-8116DD61B28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068464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664205"/>
          </a:xfrm>
        </p:spPr>
        <p:txBody>
          <a:bodyPr/>
          <a:lstStyle/>
          <a:p>
            <a:r>
              <a:rPr lang="en-US" dirty="0"/>
              <a:t>Solutions Approach</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658917" y="915041"/>
            <a:ext cx="10023598" cy="5032369"/>
          </a:xfrm>
        </p:spPr>
        <p:txBody>
          <a:bodyPr vert="horz" lIns="91440" tIns="45720" rIns="91440" bIns="45720" rtlCol="0" anchor="t">
            <a:normAutofit/>
          </a:bodyPr>
          <a:lstStyle/>
          <a:p>
            <a:r>
              <a:rPr lang="en-US" sz="2000" dirty="0">
                <a:solidFill>
                  <a:schemeClr val="tx1"/>
                </a:solidFill>
              </a:rPr>
              <a:t> Test and build systems that accurately match users with songs, as quickly as possibly while maximizing user interaction. </a:t>
            </a:r>
          </a:p>
          <a:p>
            <a:r>
              <a:rPr lang="en-US" b="1" i="1" dirty="0">
                <a:solidFill>
                  <a:schemeClr val="tx1"/>
                </a:solidFill>
              </a:rPr>
              <a:t>Produce estimation for </a:t>
            </a:r>
            <a:r>
              <a:rPr lang="en-US" b="1" i="1" dirty="0" err="1">
                <a:solidFill>
                  <a:schemeClr val="tx1"/>
                </a:solidFill>
              </a:rPr>
              <a:t>Lij</a:t>
            </a:r>
            <a:r>
              <a:rPr lang="en-US" b="1" i="1" dirty="0">
                <a:solidFill>
                  <a:schemeClr val="tx1"/>
                </a:solidFill>
              </a:rPr>
              <a:t>:</a:t>
            </a:r>
          </a:p>
          <a:p>
            <a:endParaRPr lang="en-US" sz="2000" dirty="0">
              <a:solidFill>
                <a:schemeClr val="tx1"/>
              </a:solidFill>
            </a:endParaRPr>
          </a:p>
          <a:p>
            <a:r>
              <a:rPr lang="en-US" sz="2000" dirty="0">
                <a:solidFill>
                  <a:schemeClr val="tx1"/>
                </a:solidFill>
              </a:rPr>
              <a:t>*A small sample of parameters </a:t>
            </a:r>
          </a:p>
          <a:p>
            <a:r>
              <a:rPr lang="en-US" sz="2000" dirty="0">
                <a:solidFill>
                  <a:schemeClr val="tx1"/>
                </a:solidFill>
              </a:rPr>
              <a:t>Used to build prediction models.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pic>
        <p:nvPicPr>
          <p:cNvPr id="4" name="Picture 3">
            <a:extLst>
              <a:ext uri="{FF2B5EF4-FFF2-40B4-BE49-F238E27FC236}">
                <a16:creationId xmlns:a16="http://schemas.microsoft.com/office/drawing/2014/main" id="{98E4F864-2BB2-8F99-2446-C407A5E46E85}"/>
              </a:ext>
            </a:extLst>
          </p:cNvPr>
          <p:cNvPicPr>
            <a:picLocks noChangeAspect="1"/>
          </p:cNvPicPr>
          <p:nvPr/>
        </p:nvPicPr>
        <p:blipFill>
          <a:blip r:embed="rId2"/>
          <a:stretch>
            <a:fillRect/>
          </a:stretch>
        </p:blipFill>
        <p:spPr>
          <a:xfrm>
            <a:off x="4670575" y="2277374"/>
            <a:ext cx="5438775" cy="3510951"/>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50BC-9DA7-43C6-6AEC-046D20280312}"/>
              </a:ext>
            </a:extLst>
          </p:cNvPr>
          <p:cNvSpPr>
            <a:spLocks noGrp="1"/>
          </p:cNvSpPr>
          <p:nvPr>
            <p:ph type="title"/>
          </p:nvPr>
        </p:nvSpPr>
        <p:spPr>
          <a:xfrm>
            <a:off x="1167492" y="381000"/>
            <a:ext cx="9779183" cy="594043"/>
          </a:xfrm>
        </p:spPr>
        <p:txBody>
          <a:bodyPr/>
          <a:lstStyle/>
          <a:p>
            <a:r>
              <a:rPr lang="en-US" dirty="0"/>
              <a:t>Popularity ranking for the win</a:t>
            </a:r>
          </a:p>
        </p:txBody>
      </p:sp>
      <p:sp>
        <p:nvSpPr>
          <p:cNvPr id="3" name="Text Placeholder 2">
            <a:extLst>
              <a:ext uri="{FF2B5EF4-FFF2-40B4-BE49-F238E27FC236}">
                <a16:creationId xmlns:a16="http://schemas.microsoft.com/office/drawing/2014/main" id="{AEA2220B-D60C-1FFF-3D56-DAE7BF1A1A97}"/>
              </a:ext>
            </a:extLst>
          </p:cNvPr>
          <p:cNvSpPr>
            <a:spLocks noGrp="1"/>
          </p:cNvSpPr>
          <p:nvPr>
            <p:ph type="body" idx="1"/>
          </p:nvPr>
        </p:nvSpPr>
        <p:spPr>
          <a:xfrm>
            <a:off x="1076052" y="2307727"/>
            <a:ext cx="9779183" cy="4655683"/>
          </a:xfrm>
        </p:spPr>
        <p:txBody>
          <a:bodyPr vert="horz" lIns="91440" tIns="45720" rIns="91440" bIns="45720" rtlCol="0" anchor="t">
            <a:noAutofit/>
          </a:bodyPr>
          <a:lstStyle/>
          <a:p>
            <a:pPr marL="342900" indent="-342900">
              <a:buFont typeface="Calibri" panose="020B0604020202020204" pitchFamily="34" charset="0"/>
              <a:buChar char="-"/>
            </a:pPr>
            <a:r>
              <a:rPr lang="en-US" dirty="0"/>
              <a:t>Simplest, most reliable method.</a:t>
            </a:r>
          </a:p>
          <a:p>
            <a:pPr marL="342900" indent="-342900">
              <a:buFont typeface="Calibri" panose="020B0604020202020204" pitchFamily="34" charset="0"/>
              <a:buChar char="-"/>
            </a:pPr>
            <a:r>
              <a:rPr lang="en-US" dirty="0"/>
              <a:t>This however requires more </a:t>
            </a:r>
            <a:r>
              <a:rPr lang="en-US"/>
              <a:t>customer</a:t>
            </a:r>
            <a:r>
              <a:rPr lang="en-US" dirty="0"/>
              <a:t> engagement.</a:t>
            </a:r>
          </a:p>
          <a:p>
            <a:pPr marL="342900" indent="-342900">
              <a:buFont typeface="Calibri" panose="020B0604020202020204" pitchFamily="34" charset="0"/>
              <a:buChar char="-"/>
            </a:pPr>
            <a:r>
              <a:rPr lang="en-US" dirty="0"/>
              <a:t>Requires data shrinkage.</a:t>
            </a:r>
          </a:p>
          <a:p>
            <a:pPr marL="342900" indent="-342900">
              <a:buFont typeface="Calibri" panose="020B0604020202020204" pitchFamily="34" charset="0"/>
              <a:buChar char="-"/>
            </a:pPr>
            <a:r>
              <a:rPr lang="en-US" dirty="0"/>
              <a:t>Encourages networking. </a:t>
            </a:r>
          </a:p>
          <a:p>
            <a:pPr marL="342900" indent="-342900">
              <a:buFont typeface="Calibri" panose="020B0604020202020204" pitchFamily="34" charset="0"/>
              <a:buChar char="-"/>
            </a:pPr>
            <a:r>
              <a:rPr lang="en-US" dirty="0"/>
              <a:t>May leave relevant items missing because of skewed or biased data</a:t>
            </a:r>
          </a:p>
        </p:txBody>
      </p:sp>
      <p:sp>
        <p:nvSpPr>
          <p:cNvPr id="5" name="Slide Number Placeholder 4">
            <a:extLst>
              <a:ext uri="{FF2B5EF4-FFF2-40B4-BE49-F238E27FC236}">
                <a16:creationId xmlns:a16="http://schemas.microsoft.com/office/drawing/2014/main" id="{F26AE890-D2A7-A701-F83A-038FBF268AE1}"/>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83553629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8</TotalTime>
  <Words>997</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Roboto</vt:lpstr>
      <vt:lpstr>Tenorite</vt:lpstr>
      <vt:lpstr>Office Theme</vt:lpstr>
      <vt:lpstr>Music Recommendation System</vt:lpstr>
      <vt:lpstr>PowerPoint Presentation</vt:lpstr>
      <vt:lpstr>Problems to solve</vt:lpstr>
      <vt:lpstr>Increasing customer engagement Through Networking</vt:lpstr>
      <vt:lpstr>What are we predicting, exactly?</vt:lpstr>
      <vt:lpstr>Honesty matters!</vt:lpstr>
      <vt:lpstr>Do recommendation systems work?</vt:lpstr>
      <vt:lpstr>Solutions Approach</vt:lpstr>
      <vt:lpstr>Popularity ranking for the win</vt:lpstr>
      <vt:lpstr>User-User interactions are effective...mostly.</vt:lpstr>
      <vt:lpstr>Item-Item predictions are a top contender.</vt:lpstr>
      <vt:lpstr>Model based Collaborative filtering and Matrix Factorization</vt:lpstr>
      <vt:lpstr>Cluster based models need assistance...asap.</vt:lpstr>
      <vt:lpstr>Content based models are excellent solutions.</vt:lpstr>
      <vt:lpstr>PowerPoint Presentation</vt:lpstr>
      <vt:lpstr>Business Solutions </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K C</cp:lastModifiedBy>
  <cp:revision>995</cp:revision>
  <dcterms:created xsi:type="dcterms:W3CDTF">2024-02-22T03:11:35Z</dcterms:created>
  <dcterms:modified xsi:type="dcterms:W3CDTF">2024-10-30T16:44:30Z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