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91" r:id="rId4"/>
    <p:sldId id="292" r:id="rId5"/>
    <p:sldId id="270" r:id="rId6"/>
    <p:sldId id="264" r:id="rId7"/>
    <p:sldId id="266" r:id="rId8"/>
    <p:sldId id="286" r:id="rId9"/>
    <p:sldId id="285" r:id="rId10"/>
    <p:sldId id="287" r:id="rId11"/>
    <p:sldId id="288" r:id="rId12"/>
    <p:sldId id="279" r:id="rId13"/>
    <p:sldId id="260" r:id="rId14"/>
    <p:sldId id="283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70"/>
            <p14:sldId id="264"/>
            <p14:sldId id="266"/>
            <p14:sldId id="286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6A8B"/>
    <a:srgbClr val="D1D1D1"/>
    <a:srgbClr val="D2ECFA"/>
    <a:srgbClr val="114A64"/>
    <a:srgbClr val="FFFFFF"/>
    <a:srgbClr val="156082"/>
    <a:srgbClr val="ABB9B6"/>
    <a:srgbClr val="359CC1"/>
    <a:srgbClr val="236881"/>
    <a:srgbClr val="0E3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3EAB2-3B57-40FC-AFA2-E72F0E9566D5}" v="498" dt="2025-06-06T12:41:57.4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5593" autoAdjust="0"/>
  </p:normalViewPr>
  <p:slideViewPr>
    <p:cSldViewPr snapToGrid="0">
      <p:cViewPr varScale="1">
        <p:scale>
          <a:sx n="95" d="100"/>
          <a:sy n="95" d="100"/>
        </p:scale>
        <p:origin x="1386" y="7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  <pc:docChgLst>
    <pc:chgData name="Kenneth Copas" userId="acf87e8c-e0c4-48a9-850b-6aa06780f160" providerId="ADAL" clId="{C033EAB2-3B57-40FC-AFA2-E72F0E9566D5}"/>
    <pc:docChg chg="undo custSel delSld modSld sldOrd modSection">
      <pc:chgData name="Kenneth Copas" userId="acf87e8c-e0c4-48a9-850b-6aa06780f160" providerId="ADAL" clId="{C033EAB2-3B57-40FC-AFA2-E72F0E9566D5}" dt="2025-06-06T12:46:34.143" v="5320" actId="20577"/>
      <pc:docMkLst>
        <pc:docMk/>
      </pc:docMkLst>
      <pc:sldChg chg="modSp mod modAnim modNotesTx">
        <pc:chgData name="Kenneth Copas" userId="acf87e8c-e0c4-48a9-850b-6aa06780f160" providerId="ADAL" clId="{C033EAB2-3B57-40FC-AFA2-E72F0E9566D5}" dt="2025-06-06T12:42:34.392" v="5107" actId="20577"/>
        <pc:sldMkLst>
          <pc:docMk/>
          <pc:sldMk cId="55267088" sldId="256"/>
        </pc:sldMkLst>
        <pc:spChg chg="mod">
          <ac:chgData name="Kenneth Copas" userId="acf87e8c-e0c4-48a9-850b-6aa06780f160" providerId="ADAL" clId="{C033EAB2-3B57-40FC-AFA2-E72F0E9566D5}" dt="2025-06-05T17:27:49.202" v="3273" actId="113"/>
          <ac:spMkLst>
            <pc:docMk/>
            <pc:sldMk cId="55267088" sldId="256"/>
            <ac:spMk id="2" creationId="{32728AC9-57AD-9129-2359-32C0C790D891}"/>
          </ac:spMkLst>
        </pc:spChg>
        <pc:spChg chg="mod">
          <ac:chgData name="Kenneth Copas" userId="acf87e8c-e0c4-48a9-850b-6aa06780f160" providerId="ADAL" clId="{C033EAB2-3B57-40FC-AFA2-E72F0E9566D5}" dt="2025-06-04T14:23:21.476" v="2668" actId="20577"/>
          <ac:spMkLst>
            <pc:docMk/>
            <pc:sldMk cId="55267088" sldId="256"/>
            <ac:spMk id="3" creationId="{77474AFA-0857-7060-D9BF-922D30B2727C}"/>
          </ac:spMkLst>
        </pc:spChg>
      </pc:sldChg>
      <pc:sldChg chg="del modNotesTx">
        <pc:chgData name="Kenneth Copas" userId="acf87e8c-e0c4-48a9-850b-6aa06780f160" providerId="ADAL" clId="{C033EAB2-3B57-40FC-AFA2-E72F0E9566D5}" dt="2025-06-04T15:11:23.140" v="2759" actId="47"/>
        <pc:sldMkLst>
          <pc:docMk/>
          <pc:sldMk cId="3992357642" sldId="259"/>
        </pc:sldMkLst>
      </pc:sldChg>
      <pc:sldChg chg="modSp mod modNotesTx">
        <pc:chgData name="Kenneth Copas" userId="acf87e8c-e0c4-48a9-850b-6aa06780f160" providerId="ADAL" clId="{C033EAB2-3B57-40FC-AFA2-E72F0E9566D5}" dt="2025-06-06T12:41:58.478" v="5000"/>
        <pc:sldMkLst>
          <pc:docMk/>
          <pc:sldMk cId="1753993030" sldId="260"/>
        </pc:sldMkLst>
        <pc:graphicFrameChg chg="mod modGraphic">
          <ac:chgData name="Kenneth Copas" userId="acf87e8c-e0c4-48a9-850b-6aa06780f160" providerId="ADAL" clId="{C033EAB2-3B57-40FC-AFA2-E72F0E9566D5}" dt="2025-06-06T12:29:26.924" v="4573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5T18:04:15.998" v="3524" actId="20577"/>
        <pc:sldMkLst>
          <pc:docMk/>
          <pc:sldMk cId="3220776107" sldId="264"/>
        </pc:sldMkLst>
      </pc:sldChg>
      <pc:sldChg chg="ord modNotesTx">
        <pc:chgData name="Kenneth Copas" userId="acf87e8c-e0c4-48a9-850b-6aa06780f160" providerId="ADAL" clId="{C033EAB2-3B57-40FC-AFA2-E72F0E9566D5}" dt="2025-06-04T15:12:15.435" v="2761"/>
        <pc:sldMkLst>
          <pc:docMk/>
          <pc:sldMk cId="2899819684" sldId="266"/>
        </pc:sldMkLst>
      </pc:sldChg>
      <pc:sldChg chg="delSp modSp ord modNotesTx">
        <pc:chgData name="Kenneth Copas" userId="acf87e8c-e0c4-48a9-850b-6aa06780f160" providerId="ADAL" clId="{C033EAB2-3B57-40FC-AFA2-E72F0E9566D5}" dt="2025-06-06T12:38:47.786" v="4700" actId="20577"/>
        <pc:sldMkLst>
          <pc:docMk/>
          <pc:sldMk cId="3254621715" sldId="270"/>
        </pc:sldMkLst>
        <pc:picChg chg="mod">
          <ac:chgData name="Kenneth Copas" userId="acf87e8c-e0c4-48a9-850b-6aa06780f160" providerId="ADAL" clId="{C033EAB2-3B57-40FC-AFA2-E72F0E9566D5}" dt="2025-06-04T15:14:40.150" v="2772" actId="14100"/>
          <ac:picMkLst>
            <pc:docMk/>
            <pc:sldMk cId="3254621715" sldId="270"/>
            <ac:picMk id="7" creationId="{B2BA949E-85F9-C4F7-C873-4FDBDD23E5B9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26" creationId="{696288CB-B56D-FD96-AD69-4C4173E37547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46" creationId="{69A9E1C1-79D6-F3BB-0E1D-C8236C8C6764}"/>
          </ac:picMkLst>
        </pc:picChg>
        <pc:picChg chg="mod">
          <ac:chgData name="Kenneth Copas" userId="acf87e8c-e0c4-48a9-850b-6aa06780f160" providerId="ADAL" clId="{C033EAB2-3B57-40FC-AFA2-E72F0E9566D5}" dt="2025-06-04T15:13:30.995" v="2765" actId="14100"/>
          <ac:picMkLst>
            <pc:docMk/>
            <pc:sldMk cId="3254621715" sldId="270"/>
            <ac:picMk id="3074" creationId="{83273657-3D95-0693-42FD-EFD27AA1354D}"/>
          </ac:picMkLst>
        </pc:picChg>
      </pc:sldChg>
      <pc:sldChg chg="modSp mod modNotesTx">
        <pc:chgData name="Kenneth Copas" userId="acf87e8c-e0c4-48a9-850b-6aa06780f160" providerId="ADAL" clId="{C033EAB2-3B57-40FC-AFA2-E72F0E9566D5}" dt="2025-06-06T12:38:26.067" v="4628" actId="20577"/>
        <pc:sldMkLst>
          <pc:docMk/>
          <pc:sldMk cId="2762418532" sldId="271"/>
        </pc:sldMkLst>
        <pc:spChg chg="mod">
          <ac:chgData name="Kenneth Copas" userId="acf87e8c-e0c4-48a9-850b-6aa06780f160" providerId="ADAL" clId="{C033EAB2-3B57-40FC-AFA2-E72F0E9566D5}" dt="2025-06-04T14:56:20.524" v="2685" actId="20577"/>
          <ac:spMkLst>
            <pc:docMk/>
            <pc:sldMk cId="2762418532" sldId="271"/>
            <ac:spMk id="6" creationId="{F386D3D0-75D8-5010-320E-FCD427480DB5}"/>
          </ac:spMkLst>
        </pc:spChg>
        <pc:graphicFrameChg chg="mod">
          <ac:chgData name="Kenneth Copas" userId="acf87e8c-e0c4-48a9-850b-6aa06780f160" providerId="ADAL" clId="{C033EAB2-3B57-40FC-AFA2-E72F0E9566D5}" dt="2025-06-04T13:28:39.398" v="1372" actId="20577"/>
          <ac:graphicFrameMkLst>
            <pc:docMk/>
            <pc:sldMk cId="2762418532" sldId="271"/>
            <ac:graphicFrameMk id="9" creationId="{B2225CD7-170D-3DA4-60DA-6086CD7585E4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6T12:46:34.143" v="5320" actId="20577"/>
        <pc:sldMkLst>
          <pc:docMk/>
          <pc:sldMk cId="2929353324" sldId="279"/>
        </pc:sldMkLst>
      </pc:sldChg>
      <pc:sldChg chg="addSp delSp modSp mod modNotesTx">
        <pc:chgData name="Kenneth Copas" userId="acf87e8c-e0c4-48a9-850b-6aa06780f160" providerId="ADAL" clId="{C033EAB2-3B57-40FC-AFA2-E72F0E9566D5}" dt="2025-06-06T12:18:02.681" v="4262" actId="1076"/>
        <pc:sldMkLst>
          <pc:docMk/>
          <pc:sldMk cId="1102396629" sldId="283"/>
        </pc:sldMkLst>
        <pc:picChg chg="add mod">
          <ac:chgData name="Kenneth Copas" userId="acf87e8c-e0c4-48a9-850b-6aa06780f160" providerId="ADAL" clId="{C033EAB2-3B57-40FC-AFA2-E72F0E9566D5}" dt="2025-06-06T12:18:02.681" v="4262" actId="1076"/>
          <ac:picMkLst>
            <pc:docMk/>
            <pc:sldMk cId="1102396629" sldId="283"/>
            <ac:picMk id="3" creationId="{994B5313-19ED-0C50-0212-CB0CE1701DF8}"/>
          </ac:picMkLst>
        </pc:picChg>
        <pc:picChg chg="add del mod">
          <ac:chgData name="Kenneth Copas" userId="acf87e8c-e0c4-48a9-850b-6aa06780f160" providerId="ADAL" clId="{C033EAB2-3B57-40FC-AFA2-E72F0E9566D5}" dt="2025-06-06T12:17:59.623" v="4261" actId="478"/>
          <ac:picMkLst>
            <pc:docMk/>
            <pc:sldMk cId="1102396629" sldId="283"/>
            <ac:picMk id="5" creationId="{B79A4AEB-E6AE-060A-C5A2-9BCBD297300C}"/>
          </ac:picMkLst>
        </pc:picChg>
      </pc:sldChg>
      <pc:sldChg chg="modNotesTx">
        <pc:chgData name="Kenneth Copas" userId="acf87e8c-e0c4-48a9-850b-6aa06780f160" providerId="ADAL" clId="{C033EAB2-3B57-40FC-AFA2-E72F0E9566D5}" dt="2025-06-06T12:40:12.508" v="4818" actId="20577"/>
        <pc:sldMkLst>
          <pc:docMk/>
          <pc:sldMk cId="3501458890" sldId="285"/>
        </pc:sldMkLst>
      </pc:sldChg>
      <pc:sldChg chg="modSp modNotesTx">
        <pc:chgData name="Kenneth Copas" userId="acf87e8c-e0c4-48a9-850b-6aa06780f160" providerId="ADAL" clId="{C033EAB2-3B57-40FC-AFA2-E72F0E9566D5}" dt="2025-06-06T12:39:31.989" v="4780" actId="20577"/>
        <pc:sldMkLst>
          <pc:docMk/>
          <pc:sldMk cId="3203667889" sldId="286"/>
        </pc:sldMkLst>
        <pc:graphicFrameChg chg="mod">
          <ac:chgData name="Kenneth Copas" userId="acf87e8c-e0c4-48a9-850b-6aa06780f160" providerId="ADAL" clId="{C033EAB2-3B57-40FC-AFA2-E72F0E9566D5}" dt="2025-06-06T12:39:31.989" v="4780" actId="20577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6T12:40:24.266" v="4851" actId="20577"/>
        <pc:sldMkLst>
          <pc:docMk/>
          <pc:sldMk cId="584810815" sldId="287"/>
        </pc:sldMkLst>
      </pc:sldChg>
      <pc:sldChg chg="modNotesTx">
        <pc:chgData name="Kenneth Copas" userId="acf87e8c-e0c4-48a9-850b-6aa06780f160" providerId="ADAL" clId="{C033EAB2-3B57-40FC-AFA2-E72F0E9566D5}" dt="2025-06-06T12:43:31.221" v="5260" actId="20577"/>
        <pc:sldMkLst>
          <pc:docMk/>
          <pc:sldMk cId="433942857" sldId="288"/>
        </pc:sldMkLst>
      </pc:sldChg>
      <pc:sldChg chg="modSp mod modNotesTx">
        <pc:chgData name="Kenneth Copas" userId="acf87e8c-e0c4-48a9-850b-6aa06780f160" providerId="ADAL" clId="{C033EAB2-3B57-40FC-AFA2-E72F0E9566D5}" dt="2025-06-05T18:03:00.675" v="3404" actId="20577"/>
        <pc:sldMkLst>
          <pc:docMk/>
          <pc:sldMk cId="2688493855" sldId="291"/>
        </pc:sldMkLst>
        <pc:picChg chg="mod">
          <ac:chgData name="Kenneth Copas" userId="acf87e8c-e0c4-48a9-850b-6aa06780f160" providerId="ADAL" clId="{C033EAB2-3B57-40FC-AFA2-E72F0E9566D5}" dt="2025-06-05T17:26:51.586" v="3249" actId="1076"/>
          <ac:picMkLst>
            <pc:docMk/>
            <pc:sldMk cId="2688493855" sldId="291"/>
            <ac:picMk id="7" creationId="{D16A92E7-1D37-802F-2801-9F83273E161A}"/>
          </ac:picMkLst>
        </pc:picChg>
      </pc:sldChg>
      <pc:sldChg chg="addSp modSp modNotesTx">
        <pc:chgData name="Kenneth Copas" userId="acf87e8c-e0c4-48a9-850b-6aa06780f160" providerId="ADAL" clId="{C033EAB2-3B57-40FC-AFA2-E72F0E9566D5}" dt="2025-06-06T12:38:36.788" v="4656" actId="20577"/>
        <pc:sldMkLst>
          <pc:docMk/>
          <pc:sldMk cId="528160161" sldId="292"/>
        </pc:sldMkLst>
      </pc:sldChg>
      <pc:sldChg chg="addSp delSp modSp mod modNotesTx">
        <pc:chgData name="Kenneth Copas" userId="acf87e8c-e0c4-48a9-850b-6aa06780f160" providerId="ADAL" clId="{C033EAB2-3B57-40FC-AFA2-E72F0E9566D5}" dt="2025-06-06T12:34:55.160" v="4577" actId="20577"/>
        <pc:sldMkLst>
          <pc:docMk/>
          <pc:sldMk cId="204358488" sldId="293"/>
        </pc:sldMkLst>
        <pc:spChg chg="mod">
          <ac:chgData name="Kenneth Copas" userId="acf87e8c-e0c4-48a9-850b-6aa06780f160" providerId="ADAL" clId="{C033EAB2-3B57-40FC-AFA2-E72F0E9566D5}" dt="2025-06-03T20:36:38.520" v="133" actId="14861"/>
          <ac:spMkLst>
            <pc:docMk/>
            <pc:sldMk cId="204358488" sldId="293"/>
            <ac:spMk id="2" creationId="{635360F9-5A89-B78D-74B2-CD2ABE5702B8}"/>
          </ac:spMkLst>
        </pc:spChg>
        <pc:spChg chg="mod">
          <ac:chgData name="Kenneth Copas" userId="acf87e8c-e0c4-48a9-850b-6aa06780f160" providerId="ADAL" clId="{C033EAB2-3B57-40FC-AFA2-E72F0E9566D5}" dt="2025-06-06T12:34:55.160" v="4577" actId="20577"/>
          <ac:spMkLst>
            <pc:docMk/>
            <pc:sldMk cId="204358488" sldId="293"/>
            <ac:spMk id="6" creationId="{16A5E477-5AC0-E330-5900-07ED49CA3D06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2" creationId="{DA498AD9-5FBC-127F-0D51-47E561DEC368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3" creationId="{4CE9F425-A963-5E09-716D-547936CDEF16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4" creationId="{04F41974-7A4E-E858-87C6-706FCBE3C9F9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5" creationId="{BA761C3A-C547-5FA9-2565-8B386E663C7D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7" creationId="{7CB1B097-EA39-46B6-4C25-403BB6F207D0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8" creationId="{F672776A-2DEB-6630-058A-EEADA099586F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9" creationId="{66D824FC-77CA-7B48-5831-AF49B0795F1A}"/>
          </ac:spMkLst>
        </pc:spChg>
        <pc:spChg chg="add mod">
          <ac:chgData name="Kenneth Copas" userId="acf87e8c-e0c4-48a9-850b-6aa06780f160" providerId="ADAL" clId="{C033EAB2-3B57-40FC-AFA2-E72F0E9566D5}" dt="2025-06-04T13:18:12.325" v="966" actId="1076"/>
          <ac:spMkLst>
            <pc:docMk/>
            <pc:sldMk cId="204358488" sldId="293"/>
            <ac:spMk id="32" creationId="{986C49A6-1325-43CC-7B3D-6BCD70F51DF4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3" creationId="{4C7EE61A-0E1F-F823-F612-AF78A3250F4F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5" creationId="{5BF1239D-8266-931D-DCF9-C52B3C173856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39" creationId="{EAA41232-3B75-8D85-8E39-A778ABF7CB18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41" creationId="{58CC20F7-D560-AB76-BD69-ECFF3B1D76AD}"/>
          </ac:spMkLst>
        </pc:spChg>
        <pc:grpChg chg="mod ord">
          <ac:chgData name="Kenneth Copas" userId="acf87e8c-e0c4-48a9-850b-6aa06780f160" providerId="ADAL" clId="{C033EAB2-3B57-40FC-AFA2-E72F0E9566D5}" dt="2025-06-04T13:12:21.831" v="889" actId="164"/>
          <ac:grpSpMkLst>
            <pc:docMk/>
            <pc:sldMk cId="204358488" sldId="293"/>
            <ac:grpSpMk id="21" creationId="{502D8AF3-6D98-3F9B-9754-4F3B0EDB7EF8}"/>
          </ac:grpSpMkLst>
        </pc:grpChg>
        <pc:grpChg chg="add del 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0" creationId="{CB07CE06-4683-17F0-BC6A-4EE71794A76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1" creationId="{99DC67EB-EEE2-2510-7FFB-E91212BBAD08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6" creationId="{D732341D-6569-1B97-53D1-9A6A19F5E1B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7" creationId="{4FA913BA-EF93-1DB3-96B2-D5D033300339}"/>
          </ac:grpSpMkLst>
        </pc:grpChg>
        <pc:picChg chg="mod">
          <ac:chgData name="Kenneth Copas" userId="acf87e8c-e0c4-48a9-850b-6aa06780f160" providerId="ADAL" clId="{C033EAB2-3B57-40FC-AFA2-E72F0E9566D5}" dt="2025-06-04T12:38:58.168" v="178" actId="1076"/>
          <ac:picMkLst>
            <pc:docMk/>
            <pc:sldMk cId="204358488" sldId="293"/>
            <ac:picMk id="3" creationId="{83054ED2-4129-B083-C08A-FAB42B542FB7}"/>
          </ac:picMkLst>
        </pc:picChg>
        <pc:picChg chg="add del 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3" creationId="{63BD264B-F1EE-CD88-392C-04D4A5886CC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26" creationId="{E49FD8E9-A379-EC58-54A4-283C20313E13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26" creationId="{8A5A20EE-77E5-8292-A45C-0E1AFE3BB70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64" creationId="{18D658CC-733E-A833-7A8B-C47C04D67BE3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 dirty="0">
              <a:solidFill>
                <a:srgbClr val="FFFFFF"/>
              </a:solidFill>
            </a:rPr>
            <a:t>Before Apprenticeship</a:t>
          </a:r>
          <a:endParaRPr lang="en-US" dirty="0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 dirty="0"/>
            <a:t>Software Engineering (JavaScript, HTML, CSS, Java, Python)</a:t>
          </a:r>
          <a:endParaRPr lang="en-US" dirty="0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 dirty="0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 dirty="0"/>
            <a:t>During Apprenticeship</a:t>
          </a:r>
          <a:endParaRPr lang="en-US" dirty="0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 dirty="0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 dirty="0"/>
            <a:t>After Apprenticeship</a:t>
          </a:r>
          <a:endParaRPr lang="en-US" dirty="0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 dirty="0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 dirty="0"/>
            <a:t>Data Engineering processes (ETL Processes, </a:t>
          </a:r>
          <a:r>
            <a:rPr lang="en-US" i="1" dirty="0"/>
            <a:t>Data Analysis &amp; Visualization</a:t>
          </a:r>
          <a:r>
            <a:rPr lang="en-US" b="0" i="1" baseline="0" dirty="0"/>
            <a:t>)</a:t>
          </a:r>
          <a:br>
            <a:rPr lang="en-US" b="0" i="0" baseline="0" dirty="0"/>
          </a:br>
          <a:r>
            <a:rPr lang="en-US" b="0" i="0" baseline="0" dirty="0"/>
            <a:t>	</a:t>
          </a:r>
          <a:endParaRPr lang="en-US" dirty="0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 dirty="0"/>
            <a:t>Database Management, Data Security &amp; Governance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 dirty="0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 dirty="0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 dirty="0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 dirty="0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360363C1-0625-4162-B289-2C6FEE102580}">
      <dgm:prSet/>
      <dgm:spPr/>
      <dgm:t>
        <a:bodyPr/>
        <a:lstStyle/>
        <a:p>
          <a:r>
            <a:rPr lang="en-US" i="1" dirty="0"/>
            <a:t>Specialization in </a:t>
          </a:r>
          <a:r>
            <a:rPr lang="en-US" i="1" u="none" dirty="0"/>
            <a:t>Data Structures and Algorithms</a:t>
          </a:r>
        </a:p>
      </dgm:t>
    </dgm:pt>
    <dgm:pt modelId="{B8FBF27E-CB61-48DC-B4EF-216C6BA3CD2C}" type="parTrans" cxnId="{06382EDE-9E5F-41DA-8FC2-9BAB010E25E8}">
      <dgm:prSet/>
      <dgm:spPr/>
      <dgm:t>
        <a:bodyPr/>
        <a:lstStyle/>
        <a:p>
          <a:endParaRPr lang="en-US"/>
        </a:p>
      </dgm:t>
    </dgm:pt>
    <dgm:pt modelId="{B8E1FFFF-67DF-4281-8EA5-B4E599EEADF9}" type="sibTrans" cxnId="{06382EDE-9E5F-41DA-8FC2-9BAB010E25E8}">
      <dgm:prSet/>
      <dgm:spPr/>
      <dgm:t>
        <a:bodyPr/>
        <a:lstStyle/>
        <a:p>
          <a:endParaRPr lang="en-US"/>
        </a:p>
      </dgm:t>
    </dgm:pt>
    <dgm:pt modelId="{BB3485DC-474F-4A78-81E4-B1291796C142}">
      <dgm:prSet/>
      <dgm:spPr/>
      <dgm:t>
        <a:bodyPr/>
        <a:lstStyle/>
        <a:p>
          <a:r>
            <a:rPr lang="en-US" b="0" i="1" baseline="0" dirty="0"/>
            <a:t>Agile Methodology</a:t>
          </a:r>
          <a:endParaRPr lang="en-US" dirty="0"/>
        </a:p>
      </dgm:t>
    </dgm:pt>
    <dgm:pt modelId="{04F3708D-98BE-4964-88BF-917183FF3A1A}" type="parTrans" cxnId="{2A78F643-2FE7-46D5-8F1F-530ACE2BC4B8}">
      <dgm:prSet/>
      <dgm:spPr/>
      <dgm:t>
        <a:bodyPr/>
        <a:lstStyle/>
        <a:p>
          <a:endParaRPr lang="en-US"/>
        </a:p>
      </dgm:t>
    </dgm:pt>
    <dgm:pt modelId="{19E66CE0-3E79-4C41-856D-5F02C2D486C6}" type="sibTrans" cxnId="{2A78F643-2FE7-46D5-8F1F-530ACE2BC4B8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1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19369F20-B9DD-4890-8B98-CE491AA9832B}" type="presOf" srcId="{360363C1-0625-4162-B289-2C6FEE102580}" destId="{0FF1105D-5661-4A79-AC68-5F93E200F360}" srcOrd="0" destOrd="3" presId="urn:microsoft.com/office/officeart/2005/8/layout/vList2"/>
    <dgm:cxn modelId="{20B1742A-5BD9-43D6-88EB-83084BC829E1}" type="presOf" srcId="{BB3485DC-474F-4A78-81E4-B1291796C142}" destId="{78F60C7A-865A-461D-AC4C-7DC3602AB4E7}" srcOrd="0" destOrd="2" presId="urn:microsoft.com/office/officeart/2005/8/layout/vList2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2A78F643-2FE7-46D5-8F1F-530ACE2BC4B8}" srcId="{BE4882F4-1210-47E9-A0D7-0C257B3213CC}" destId="{BB3485DC-474F-4A78-81E4-B1291796C142}" srcOrd="2" destOrd="0" parTransId="{04F3708D-98BE-4964-88BF-917183FF3A1A}" sibTransId="{19E66CE0-3E79-4C41-856D-5F02C2D486C6}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028DC895-1B85-4621-875F-B833BB49C08C}" srcId="{BE4882F4-1210-47E9-A0D7-0C257B3213CC}" destId="{7C6EE77A-1CBD-45DA-ACE7-D1CE8A2ED856}" srcOrd="1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4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06382EDE-9E5F-41DA-8FC2-9BAB010E25E8}" srcId="{1272E164-FC7D-450A-8124-FBD3462E5D71}" destId="{360363C1-0625-4162-B289-2C6FEE102580}" srcOrd="3" destOrd="0" parTransId="{B8FBF27E-CB61-48DC-B4EF-216C6BA3CD2C}" sibTransId="{B8E1FFFF-67DF-4281-8EA5-B4E599EEADF9}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4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ETL </a:t>
          </a:r>
          <a:r>
            <a:rPr lang="en-US" sz="2800" b="1" dirty="0">
              <a:solidFill>
                <a:schemeClr val="tx1"/>
              </a:solidFill>
            </a:rPr>
            <a:t>Pipeline</a:t>
          </a:r>
          <a:endParaRPr lang="en-US" sz="2800" dirty="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Command Line Interface</a:t>
          </a:r>
          <a:endParaRPr lang="en-US" sz="2800" dirty="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/>
            <a:t>Analysis &amp; Visualization</a:t>
          </a:r>
          <a:endParaRPr lang="en-US" sz="2800" dirty="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 dirty="0"/>
            <a:t>1. 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 dirty="0"/>
            <a:t>2. 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 dirty="0"/>
            <a:t>3. 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 dirty="0"/>
            <a:t>4. 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18849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>
              <a:solidFill>
                <a:srgbClr val="FFFFFF"/>
              </a:solidFill>
            </a:rPr>
            <a:t>Before Apprenticeship</a:t>
          </a:r>
          <a:endParaRPr lang="en-US" sz="1500" kern="1200" dirty="0">
            <a:solidFill>
              <a:srgbClr val="FFFFFF"/>
            </a:solidFill>
          </a:endParaRPr>
        </a:p>
      </dsp:txBody>
      <dsp:txXfrm>
        <a:off x="17991" y="36840"/>
        <a:ext cx="7869890" cy="332567"/>
      </dsp:txXfrm>
    </dsp:sp>
    <dsp:sp modelId="{0FF1105D-5661-4A79-AC68-5F93E200F360}">
      <dsp:nvSpPr>
        <dsp:cNvPr id="0" name=""/>
        <dsp:cNvSpPr/>
      </dsp:nvSpPr>
      <dsp:spPr>
        <a:xfrm>
          <a:off x="0" y="387399"/>
          <a:ext cx="7905872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Software Engineering (JavaScript, HTML, CSS, Java, Python)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Specialization in </a:t>
          </a:r>
          <a:r>
            <a:rPr lang="en-US" sz="1200" i="1" u="none" kern="1200" dirty="0"/>
            <a:t>Data Structures and Algorithms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</dsp:txBody>
      <dsp:txXfrm>
        <a:off x="0" y="387399"/>
        <a:ext cx="7905872" cy="1055700"/>
      </dsp:txXfrm>
    </dsp:sp>
    <dsp:sp modelId="{861932F3-0373-44A0-9341-9ACA727F8918}">
      <dsp:nvSpPr>
        <dsp:cNvPr id="0" name=""/>
        <dsp:cNvSpPr/>
      </dsp:nvSpPr>
      <dsp:spPr>
        <a:xfrm>
          <a:off x="0" y="1455837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During Apprenticeship</a:t>
          </a:r>
          <a:endParaRPr lang="en-US" sz="1500" kern="1200" dirty="0"/>
        </a:p>
      </dsp:txBody>
      <dsp:txXfrm>
        <a:off x="17991" y="1473828"/>
        <a:ext cx="7869890" cy="332567"/>
      </dsp:txXfrm>
    </dsp:sp>
    <dsp:sp modelId="{78F60C7A-865A-461D-AC4C-7DC3602AB4E7}">
      <dsp:nvSpPr>
        <dsp:cNvPr id="0" name=""/>
        <dsp:cNvSpPr/>
      </dsp:nvSpPr>
      <dsp:spPr>
        <a:xfrm>
          <a:off x="0" y="1811650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Database Management, Data Security &amp; Governance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Agile Methodology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 dirty="0"/>
            <a:t>Data Engineering processes (ETL Processes, </a:t>
          </a:r>
          <a:r>
            <a:rPr lang="en-US" sz="1200" i="1" kern="1200" dirty="0"/>
            <a:t>Data Analysis &amp; Visualization</a:t>
          </a:r>
          <a:r>
            <a:rPr lang="en-US" sz="1200" b="0" i="1" kern="1200" baseline="0" dirty="0"/>
            <a:t>)</a:t>
          </a:r>
          <a:br>
            <a:rPr lang="en-US" sz="1200" b="0" i="0" kern="1200" baseline="0" dirty="0"/>
          </a:br>
          <a:r>
            <a:rPr lang="en-US" sz="1200" b="0" i="0" kern="1200" baseline="0" dirty="0"/>
            <a:t>	</a:t>
          </a:r>
          <a:endParaRPr lang="en-US" sz="1200" kern="1200" dirty="0"/>
        </a:p>
      </dsp:txBody>
      <dsp:txXfrm>
        <a:off x="0" y="1811650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805250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After Apprenticeship</a:t>
          </a:r>
          <a:endParaRPr lang="en-US" sz="1500" kern="1200" dirty="0"/>
        </a:p>
      </dsp:txBody>
      <dsp:txXfrm>
        <a:off x="17991" y="2823241"/>
        <a:ext cx="7869890" cy="332567"/>
      </dsp:txXfrm>
    </dsp:sp>
    <dsp:sp modelId="{22A76971-0A66-4677-BE7A-BC46AD6B3EFA}">
      <dsp:nvSpPr>
        <dsp:cNvPr id="0" name=""/>
        <dsp:cNvSpPr/>
      </dsp:nvSpPr>
      <dsp:spPr>
        <a:xfrm>
          <a:off x="0" y="3173800"/>
          <a:ext cx="790587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 dirty="0"/>
            <a:t>Developing skillsets related to Data Engineering (Database Management, Data Processing)</a:t>
          </a:r>
        </a:p>
      </dsp:txBody>
      <dsp:txXfrm>
        <a:off x="0" y="3173800"/>
        <a:ext cx="7905872" cy="62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ETL </a:t>
          </a:r>
          <a:r>
            <a:rPr lang="en-US" sz="2800" b="1" kern="1200" dirty="0">
              <a:solidFill>
                <a:schemeClr val="tx1"/>
              </a:solidFill>
            </a:rPr>
            <a:t>Pipeline</a:t>
          </a:r>
          <a:endParaRPr lang="en-US" sz="2800" kern="1200" dirty="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Command Line Interface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Analysis &amp; Visualization</a:t>
          </a:r>
          <a:endParaRPr lang="en-US" sz="2800" kern="1200" dirty="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1. 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2. 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3. 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4. 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Checklist: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Waterbottle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Start Application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Drag </a:t>
            </a:r>
            <a:r>
              <a:rPr lang="en-US" dirty="0" err="1"/>
              <a:t>VSCode</a:t>
            </a:r>
            <a:r>
              <a:rPr lang="en-US" dirty="0"/>
              <a:t> to big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timer</a:t>
            </a:r>
          </a:p>
          <a:p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ETL Process Manager for a Financial Client</a:t>
            </a:r>
          </a:p>
          <a:p>
            <a:endParaRPr lang="en-US" dirty="0"/>
          </a:p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Utility – Component interaction</a:t>
            </a:r>
          </a:p>
          <a:p>
            <a:endParaRPr lang="en-US" dirty="0"/>
          </a:p>
          <a:p>
            <a:r>
              <a:rPr lang="en-US" dirty="0"/>
              <a:t>Database connection (error handling)</a:t>
            </a:r>
          </a:p>
          <a:p>
            <a:r>
              <a:rPr lang="en-US" dirty="0"/>
              <a:t>Data Client uses </a:t>
            </a:r>
            <a:r>
              <a:rPr lang="en-US" dirty="0" err="1"/>
              <a:t>sql</a:t>
            </a:r>
            <a:r>
              <a:rPr lang="en-US" dirty="0"/>
              <a:t> for pipeline</a:t>
            </a:r>
          </a:p>
          <a:p>
            <a:endParaRPr lang="en-US" dirty="0"/>
          </a:p>
          <a:p>
            <a:r>
              <a:rPr lang="en-US" dirty="0"/>
              <a:t>Data is moved, how to access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 a CLI (menu), not without menu components</a:t>
            </a:r>
          </a:p>
          <a:p>
            <a:r>
              <a:rPr lang="en-US" dirty="0"/>
              <a:t>Use the menu components to make a menu</a:t>
            </a:r>
          </a:p>
          <a:p>
            <a:endParaRPr lang="en-US" dirty="0"/>
          </a:p>
          <a:p>
            <a:r>
              <a:rPr lang="en-US" dirty="0"/>
              <a:t>All components made, how to manage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Modularity = Brief Application</a:t>
            </a:r>
          </a:p>
          <a:p>
            <a:r>
              <a:rPr lang="en-US" dirty="0"/>
              <a:t>Application Workflow (In Order)</a:t>
            </a:r>
          </a:p>
          <a:p>
            <a:endParaRPr lang="en-US" dirty="0"/>
          </a:p>
          <a:p>
            <a:r>
              <a:rPr lang="en-US" dirty="0"/>
              <a:t>Application, show functionality</a:t>
            </a:r>
          </a:p>
          <a:p>
            <a:endParaRPr lang="en-US" dirty="0"/>
          </a:p>
          <a:p>
            <a:r>
              <a:rPr lang="en-US"/>
              <a:t>Lead How </a:t>
            </a:r>
            <a:r>
              <a:rPr lang="en-US" dirty="0"/>
              <a:t>was this organized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Save time for conclusion and Q&amp;A</a:t>
            </a:r>
          </a:p>
          <a:p>
            <a:endParaRPr lang="en-US" dirty="0"/>
          </a:p>
          <a:p>
            <a:r>
              <a:rPr lang="en-US" dirty="0"/>
              <a:t>First two problems solved, lastly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Salesman: “Increase advertisement for education around august”</a:t>
            </a:r>
            <a:br>
              <a:rPr lang="en-US" dirty="0"/>
            </a:br>
            <a:r>
              <a:rPr lang="en-US" dirty="0"/>
              <a:t>Brief, save time for Q&amp;A</a:t>
            </a:r>
          </a:p>
          <a:p>
            <a:br>
              <a:rPr lang="en-US" dirty="0"/>
            </a:br>
            <a:r>
              <a:rPr lang="en-US" dirty="0"/>
              <a:t>Tableau Public Viz Link:</a:t>
            </a:r>
          </a:p>
          <a:p>
            <a:r>
              <a:rPr lang="en-US" dirty="0"/>
              <a:t>https://public.tableau.com/views/CustomerDataDashboard_17484417707510/CustomerDataDashboard?:language=en-US&amp;:sid=&amp;:redirect=auth&amp;:display_count=n&amp;:origin=viz_share_link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 what you told them</a:t>
            </a:r>
          </a:p>
          <a:p>
            <a:endParaRPr lang="en-US" dirty="0"/>
          </a:p>
          <a:p>
            <a:r>
              <a:rPr lang="en-US" dirty="0"/>
              <a:t>Pipeline – Makes data clean non-local</a:t>
            </a:r>
          </a:p>
          <a:p>
            <a:r>
              <a:rPr lang="en-US" dirty="0"/>
              <a:t>CLI – Makes data easily accessible</a:t>
            </a:r>
          </a:p>
          <a:p>
            <a:r>
              <a:rPr lang="en-US" dirty="0"/>
              <a:t>Tableau – Enables story-telling and claims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+ LinkedIn</a:t>
            </a:r>
          </a:p>
          <a:p>
            <a:r>
              <a:rPr lang="en-US" dirty="0"/>
              <a:t>Give time for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should be on the main screen</a:t>
            </a:r>
          </a:p>
          <a:p>
            <a:endParaRPr lang="en-US" dirty="0"/>
          </a:p>
          <a:p>
            <a:r>
              <a:rPr lang="en-US" dirty="0"/>
              <a:t>Role, Company</a:t>
            </a:r>
          </a:p>
          <a:p>
            <a:r>
              <a:rPr lang="en-US" dirty="0"/>
              <a:t>Background (childhood, Software Engineer, DSA)</a:t>
            </a:r>
          </a:p>
          <a:p>
            <a:r>
              <a:rPr lang="en-US" dirty="0"/>
              <a:t>Current (Learning)</a:t>
            </a:r>
          </a:p>
          <a:p>
            <a:r>
              <a:rPr lang="en-US" dirty="0"/>
              <a:t>Future (Courses, Certifications, Learning as much as I can)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your speech tempo and affliction</a:t>
            </a:r>
          </a:p>
          <a:p>
            <a:endParaRPr lang="en-US" dirty="0"/>
          </a:p>
          <a:p>
            <a:r>
              <a:rPr lang="en-US" dirty="0"/>
              <a:t>A FINANCIAL SERVICES CLIENT</a:t>
            </a:r>
          </a:p>
          <a:p>
            <a:r>
              <a:rPr lang="en-US" dirty="0"/>
              <a:t>Client Need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Non-visual (Need to support a claim)</a:t>
            </a:r>
          </a:p>
          <a:p>
            <a:endParaRPr lang="en-US" dirty="0"/>
          </a:p>
          <a:p>
            <a:r>
              <a:rPr lang="en-US" dirty="0"/>
              <a:t>Lead into 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3:00</a:t>
            </a:r>
          </a:p>
          <a:p>
            <a:endParaRPr lang="en-US" dirty="0"/>
          </a:p>
          <a:p>
            <a:r>
              <a:rPr lang="en-US" dirty="0"/>
              <a:t>Lead from the problems being solved</a:t>
            </a:r>
          </a:p>
          <a:p>
            <a:endParaRPr lang="en-US" dirty="0"/>
          </a:p>
          <a:p>
            <a:r>
              <a:rPr lang="en-US" dirty="0"/>
              <a:t>Tell them what you’re going to tell them</a:t>
            </a:r>
          </a:p>
          <a:p>
            <a:r>
              <a:rPr lang="en-US" dirty="0"/>
              <a:t>Problem – Solution</a:t>
            </a:r>
          </a:p>
          <a:p>
            <a:r>
              <a:rPr lang="en-US" dirty="0"/>
              <a:t>Brief Explanation of Components</a:t>
            </a:r>
          </a:p>
          <a:p>
            <a:endParaRPr lang="en-US" dirty="0"/>
          </a:p>
          <a:p>
            <a:r>
              <a:rPr lang="en-US" dirty="0"/>
              <a:t>Tools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brief</a:t>
            </a:r>
          </a:p>
          <a:p>
            <a:endParaRPr lang="en-US" dirty="0"/>
          </a:p>
          <a:p>
            <a:r>
              <a:rPr lang="en-US" dirty="0"/>
              <a:t>Store data</a:t>
            </a:r>
          </a:p>
          <a:p>
            <a:r>
              <a:rPr lang="en-US" dirty="0"/>
              <a:t>Process Data</a:t>
            </a:r>
          </a:p>
          <a:p>
            <a:r>
              <a:rPr lang="en-US" dirty="0"/>
              <a:t>Application (Management)</a:t>
            </a:r>
          </a:p>
          <a:p>
            <a:r>
              <a:rPr lang="en-US" dirty="0"/>
              <a:t>Analysis &amp; Visualization</a:t>
            </a:r>
          </a:p>
          <a:p>
            <a:endParaRPr lang="en-US" dirty="0"/>
          </a:p>
          <a:p>
            <a:r>
              <a:rPr lang="en-US" dirty="0"/>
              <a:t>How these tools interact (workflow)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Client purpose (Modularity)</a:t>
            </a:r>
          </a:p>
          <a:p>
            <a:r>
              <a:rPr lang="en-US" dirty="0"/>
              <a:t>- Cybersecurity &amp; Cloud</a:t>
            </a:r>
          </a:p>
          <a:p>
            <a:r>
              <a:rPr lang="en-US" dirty="0"/>
              <a:t>ETL Pipeline</a:t>
            </a:r>
          </a:p>
          <a:p>
            <a:r>
              <a:rPr lang="en-US" dirty="0"/>
              <a:t>Problem –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CLI</a:t>
            </a:r>
          </a:p>
          <a:p>
            <a:r>
              <a:rPr lang="en-US" dirty="0"/>
              <a:t>CLI -&gt; Database through Data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Problem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Showed the overview, now the steps to get there</a:t>
            </a:r>
          </a:p>
          <a:p>
            <a:r>
              <a:rPr lang="en-US" dirty="0"/>
              <a:t>Quick and Brief</a:t>
            </a:r>
          </a:p>
          <a:p>
            <a:endParaRPr lang="en-US" dirty="0"/>
          </a:p>
          <a:p>
            <a:r>
              <a:rPr lang="en-US" dirty="0"/>
              <a:t>Create Database</a:t>
            </a:r>
          </a:p>
          <a:p>
            <a:r>
              <a:rPr lang="en-US" dirty="0"/>
              <a:t>Database Connection and Interaction</a:t>
            </a:r>
          </a:p>
          <a:p>
            <a:r>
              <a:rPr lang="en-US" dirty="0"/>
              <a:t>User-friendly for non-technical</a:t>
            </a:r>
          </a:p>
          <a:p>
            <a:r>
              <a:rPr lang="en-US" dirty="0"/>
              <a:t>Full Application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Tell them</a:t>
            </a:r>
          </a:p>
          <a:p>
            <a:r>
              <a:rPr lang="en-US" dirty="0"/>
              <a:t>Control speech tempo and dynamics</a:t>
            </a:r>
          </a:p>
          <a:p>
            <a:endParaRPr lang="en-US" dirty="0"/>
          </a:p>
          <a:p>
            <a:r>
              <a:rPr lang="en-US" dirty="0"/>
              <a:t>Raw Data</a:t>
            </a:r>
          </a:p>
          <a:p>
            <a:r>
              <a:rPr lang="en-US" dirty="0"/>
              <a:t>Database – Sike, create the database</a:t>
            </a:r>
          </a:p>
          <a:p>
            <a:endParaRPr lang="en-US" dirty="0"/>
          </a:p>
          <a:p>
            <a:r>
              <a:rPr lang="en-US" dirty="0"/>
              <a:t>How to get from point A to point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image" Target="../media/image36.jp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ETL Process Manager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Financial Services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 Kenny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dirty="0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 dirty="0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Initializes and Configures </a:t>
            </a:r>
            <a:r>
              <a:rPr lang="en-US" b="1" dirty="0">
                <a:solidFill>
                  <a:schemeClr val="bg1"/>
                </a:solidFill>
              </a:rPr>
              <a:t>SparkSession 	     </a:t>
            </a:r>
            <a:r>
              <a:rPr lang="en-US" dirty="0">
                <a:solidFill>
                  <a:schemeClr val="bg1"/>
                </a:solidFill>
              </a:rPr>
              <a:t>(Connection to </a:t>
            </a:r>
            <a:r>
              <a:rPr lang="en-US" u="sng" dirty="0">
                <a:solidFill>
                  <a:schemeClr val="bg1"/>
                </a:solidFill>
              </a:rPr>
              <a:t>PySpark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Creates </a:t>
            </a:r>
            <a:r>
              <a:rPr lang="en-US" b="1" dirty="0">
                <a:solidFill>
                  <a:schemeClr val="bg1"/>
                </a:solidFill>
              </a:rPr>
              <a:t>SafeSQL</a:t>
            </a:r>
            <a:r>
              <a:rPr lang="en-US" dirty="0">
                <a:solidFill>
                  <a:schemeClr val="bg1"/>
                </a:solidFill>
              </a:rPr>
              <a:t> Connection (</a:t>
            </a:r>
            <a:r>
              <a:rPr lang="en-US" u="sng" dirty="0">
                <a:solidFill>
                  <a:schemeClr val="bg1"/>
                </a:solidFill>
              </a:rPr>
              <a:t>Database Connector </a:t>
            </a:r>
            <a:r>
              <a:rPr lang="en-US" dirty="0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</a:t>
            </a:r>
            <a:r>
              <a:rPr lang="en-US" b="1" dirty="0">
                <a:solidFill>
                  <a:schemeClr val="bg1"/>
                </a:solidFill>
              </a:rPr>
              <a:t>Data Client</a:t>
            </a:r>
            <a:r>
              <a:rPr lang="en-US" dirty="0">
                <a:solidFill>
                  <a:schemeClr val="bg1"/>
                </a:solidFill>
              </a:rPr>
              <a:t> and runs </a:t>
            </a:r>
            <a:r>
              <a:rPr lang="en-US" u="sng" dirty="0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Instantiates and runs </a:t>
            </a:r>
            <a:r>
              <a:rPr lang="en-US" b="1" dirty="0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627342"/>
              </p:ext>
            </p:extLst>
          </p:nvPr>
        </p:nvGraphicFramePr>
        <p:xfrm>
          <a:off x="644056" y="2115273"/>
          <a:ext cx="10927830" cy="44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cdw_sapp_branch.json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cdw_sapp_credit_card.json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cdw_sapp_customer.json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Query Scripts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init.sql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Database Setup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logging.py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Logging Functions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94B5313-19ED-0C50-0212-CB0CE170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" y="109243"/>
            <a:ext cx="11725260" cy="6639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2431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61" y="131919"/>
            <a:ext cx="5568013" cy="6826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 dirty="0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9245131" y="3823822"/>
            <a:ext cx="2955616" cy="2405756"/>
            <a:chOff x="4560831" y="3751780"/>
            <a:chExt cx="3776282" cy="3073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81496" y="4271973"/>
              <a:ext cx="2578730" cy="2553555"/>
              <a:chOff x="9130892" y="1603748"/>
              <a:chExt cx="1864742" cy="1846540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0892" y="1603748"/>
                <a:ext cx="1688460" cy="1681346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0622" y="288527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1" y="3751780"/>
              <a:ext cx="3776282" cy="35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9348731" y="1163341"/>
            <a:ext cx="2748416" cy="2375394"/>
            <a:chOff x="4599384" y="878574"/>
            <a:chExt cx="3594566" cy="31067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599384" y="878574"/>
              <a:ext cx="3594566" cy="362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C49A6-1325-43CC-7B3D-6BCD70F51DF4}"/>
              </a:ext>
            </a:extLst>
          </p:cNvPr>
          <p:cNvSpPr/>
          <p:nvPr/>
        </p:nvSpPr>
        <p:spPr>
          <a:xfrm>
            <a:off x="4380614" y="1115367"/>
            <a:ext cx="4999926" cy="5236504"/>
          </a:xfrm>
          <a:prstGeom prst="roundRect">
            <a:avLst/>
          </a:prstGeom>
          <a:solidFill>
            <a:srgbClr val="D1D1D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D8AF3-6D98-3F9B-9754-4F3B0EDB7EF8}"/>
              </a:ext>
            </a:extLst>
          </p:cNvPr>
          <p:cNvGrpSpPr/>
          <p:nvPr/>
        </p:nvGrpSpPr>
        <p:grpSpPr>
          <a:xfrm>
            <a:off x="4216905" y="1834364"/>
            <a:ext cx="4986174" cy="4399730"/>
            <a:chOff x="4176940" y="1844506"/>
            <a:chExt cx="5389106" cy="44698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498AD9-5FBC-127F-0D51-47E561DEC368}"/>
                </a:ext>
              </a:extLst>
            </p:cNvPr>
            <p:cNvSpPr/>
            <p:nvPr/>
          </p:nvSpPr>
          <p:spPr>
            <a:xfrm>
              <a:off x="4176940" y="1844506"/>
              <a:ext cx="5389106" cy="4469834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E9F425-A963-5E09-716D-547936CDEF16}"/>
                </a:ext>
              </a:extLst>
            </p:cNvPr>
            <p:cNvSpPr/>
            <p:nvPr/>
          </p:nvSpPr>
          <p:spPr>
            <a:xfrm>
              <a:off x="4915548" y="2079131"/>
              <a:ext cx="4225630" cy="1155190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This project manages an </a:t>
              </a:r>
              <a:r>
                <a:rPr lang="en-US" sz="1800" b="1" kern="1200" dirty="0"/>
                <a:t>ETL Pipeline </a:t>
              </a:r>
              <a:r>
                <a:rPr lang="en-US" sz="1800" b="0" kern="1200" dirty="0"/>
                <a:t>using </a:t>
              </a:r>
              <a:r>
                <a:rPr lang="en-US" sz="1800" b="1" kern="1200" dirty="0"/>
                <a:t>PySpark</a:t>
              </a:r>
              <a:r>
                <a:rPr lang="en-US" sz="1800" b="0" kern="1200" dirty="0"/>
                <a:t> and </a:t>
              </a:r>
              <a:r>
                <a:rPr lang="en-US" sz="1800" b="1" kern="1200" dirty="0"/>
                <a:t>MySQL</a:t>
              </a:r>
              <a:r>
                <a:rPr lang="en-US" sz="1800" b="0" kern="1200" dirty="0"/>
                <a:t>.</a:t>
              </a:r>
              <a:endParaRPr lang="en-US" sz="1800" kern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F41974-7A4E-E858-87C6-706FCBE3C9F9}"/>
                </a:ext>
              </a:extLst>
            </p:cNvPr>
            <p:cNvSpPr/>
            <p:nvPr/>
          </p:nvSpPr>
          <p:spPr>
            <a:xfrm>
              <a:off x="4681853" y="2109108"/>
              <a:ext cx="1095237" cy="1095235"/>
            </a:xfrm>
            <a:prstGeom prst="ellipse">
              <a:avLst/>
            </a:prstGeom>
            <a:blipFill rotWithShape="1"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761C3A-C547-5FA9-2565-8B386E663C7D}"/>
                </a:ext>
              </a:extLst>
            </p:cNvPr>
            <p:cNvSpPr/>
            <p:nvPr/>
          </p:nvSpPr>
          <p:spPr>
            <a:xfrm>
              <a:off x="4935294" y="3501827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 dirty="0"/>
                <a:t>The </a:t>
              </a:r>
              <a:r>
                <a:rPr lang="en-US" sz="1800" b="1" kern="1200" dirty="0"/>
                <a:t>Command Line Interface </a:t>
              </a:r>
              <a:r>
                <a:rPr lang="en-US" sz="1800" b="0" kern="1200" dirty="0"/>
                <a:t>provides </a:t>
              </a:r>
              <a:r>
                <a:rPr lang="en-US" sz="1800" b="1" kern="1200" dirty="0"/>
                <a:t>non-technical</a:t>
              </a:r>
              <a:r>
                <a:rPr lang="en-US" sz="1800" b="0" kern="1200" dirty="0"/>
                <a:t> users interaction with the database.</a:t>
              </a:r>
              <a:endParaRPr lang="en-US" sz="1800" kern="12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B1B097-EA39-46B6-4C25-403BB6F207D0}"/>
                </a:ext>
              </a:extLst>
            </p:cNvPr>
            <p:cNvSpPr/>
            <p:nvPr/>
          </p:nvSpPr>
          <p:spPr>
            <a:xfrm>
              <a:off x="4708613" y="3531804"/>
              <a:ext cx="1095237" cy="1095235"/>
            </a:xfrm>
            <a:prstGeom prst="ellipse">
              <a:avLst/>
            </a:prstGeom>
            <a:blipFill rotWithShape="1">
              <a:blip r:embed="rId9">
                <a:lum bright="70000" contrast="-70000"/>
              </a:blip>
              <a:srcRect/>
              <a:stretch>
                <a:fillRect l="-9000" r="-9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72776A-2DEB-6630-058A-EEADA099586F}"/>
                </a:ext>
              </a:extLst>
            </p:cNvPr>
            <p:cNvSpPr/>
            <p:nvPr/>
          </p:nvSpPr>
          <p:spPr>
            <a:xfrm>
              <a:off x="4945329" y="4896402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 dirty="0"/>
                <a:t>Tableau</a:t>
              </a:r>
              <a:r>
                <a:rPr lang="en-US" sz="1800" b="0" kern="1200" dirty="0"/>
                <a:t> is used for </a:t>
              </a:r>
              <a:r>
                <a:rPr lang="en-US" sz="1800" b="1" kern="1200" dirty="0"/>
                <a:t>Data Analysis and Visualization </a:t>
              </a:r>
              <a:r>
                <a:rPr lang="en-US" sz="1800" b="0" kern="1200" dirty="0"/>
                <a:t>to </a:t>
              </a:r>
              <a:r>
                <a:rPr lang="en-US" sz="1800" b="1" kern="1200" dirty="0"/>
                <a:t>tell a story </a:t>
              </a:r>
              <a:r>
                <a:rPr lang="en-US" sz="1800" b="0" kern="1200" dirty="0"/>
                <a:t>with the data.</a:t>
              </a:r>
              <a:endParaRPr lang="en-US" sz="1800" kern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D824FC-77CA-7B48-5831-AF49B0795F1A}"/>
                </a:ext>
              </a:extLst>
            </p:cNvPr>
            <p:cNvSpPr/>
            <p:nvPr/>
          </p:nvSpPr>
          <p:spPr>
            <a:xfrm>
              <a:off x="4713844" y="4937025"/>
              <a:ext cx="1095237" cy="1095235"/>
            </a:xfrm>
            <a:prstGeom prst="ellipse">
              <a:avLst/>
            </a:prstGeom>
            <a:blipFill rotWithShape="1"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A41232-3B75-8D85-8E39-A778ABF7CB18}"/>
              </a:ext>
            </a:extLst>
          </p:cNvPr>
          <p:cNvSpPr/>
          <p:nvPr/>
        </p:nvSpPr>
        <p:spPr>
          <a:xfrm>
            <a:off x="5814846" y="1399761"/>
            <a:ext cx="2327254" cy="489076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30485" tIns="68581" rIns="128016" bIns="685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20F7-D560-AB76-BD69-ECFF3B1D76AD}"/>
              </a:ext>
            </a:extLst>
          </p:cNvPr>
          <p:cNvSpPr txBox="1"/>
          <p:nvPr/>
        </p:nvSpPr>
        <p:spPr>
          <a:xfrm>
            <a:off x="5644024" y="1460099"/>
            <a:ext cx="2668898" cy="39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 dirty="0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:)</a:t>
            </a:r>
            <a:endParaRPr lang="en-US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73545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 dirty="0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 dirty="0"/>
              <a:t>Not Presentable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 dirty="0"/>
                <a:t>Formats</a:t>
              </a:r>
              <a:r>
                <a:rPr lang="en-US" sz="2000" b="0" kern="1200" dirty="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Stores </a:t>
              </a:r>
              <a:r>
                <a:rPr lang="en-US" sz="2000" b="1" kern="1200" dirty="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User-friendly</a:t>
              </a:r>
              <a:endParaRPr lang="en-US" sz="2000" b="0" kern="1200" dirty="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dirty="0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 dirty="0"/>
                <a:t>Makes data </a:t>
              </a:r>
              <a:r>
                <a:rPr lang="en-US" sz="2000" b="1" kern="1200" dirty="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35760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78" y="316004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93" r="7576" b="27293"/>
          <a:stretch/>
        </p:blipFill>
        <p:spPr bwMode="auto">
          <a:xfrm>
            <a:off x="8964521" y="3723588"/>
            <a:ext cx="2773718" cy="11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21" y="3295971"/>
            <a:ext cx="1977022" cy="19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  <a:r>
              <a:rPr lang="en-US" dirty="0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Command Line Interface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b="1" dirty="0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794691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Unformatted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Unsorted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1300</TotalTime>
  <Words>982</Words>
  <Application>Microsoft Office PowerPoint</Application>
  <PresentationFormat>Widescreen</PresentationFormat>
  <Paragraphs>271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ETL Process Manager Financial Services</vt:lpstr>
      <vt:lpstr>Professional Summary</vt:lpstr>
      <vt:lpstr>What problem is being solved?</vt:lpstr>
      <vt:lpstr>Project Overview</vt:lpstr>
      <vt:lpstr>Tech Stack Overview</vt:lpstr>
      <vt:lpstr>ETL Pipeline</vt:lpstr>
      <vt:lpstr>Command Line Interface</vt:lpstr>
      <vt:lpstr>Development Process</vt:lpstr>
      <vt:lpstr>PowerPoint Presentation</vt:lpstr>
      <vt:lpstr>PowerPoint Presentation</vt:lpstr>
      <vt:lpstr>PowerPoint Presentation</vt:lpstr>
      <vt:lpstr>Application</vt:lpstr>
      <vt:lpstr>Project Structure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3</cp:revision>
  <dcterms:created xsi:type="dcterms:W3CDTF">2025-05-27T13:44:27Z</dcterms:created>
  <dcterms:modified xsi:type="dcterms:W3CDTF">2025-06-06T12:46:42Z</dcterms:modified>
</cp:coreProperties>
</file>