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31" r:id="rId3"/>
    <p:sldId id="352" r:id="rId4"/>
    <p:sldId id="346" r:id="rId5"/>
    <p:sldId id="347" r:id="rId6"/>
    <p:sldId id="349" r:id="rId7"/>
    <p:sldId id="350" r:id="rId8"/>
    <p:sldId id="329" r:id="rId9"/>
    <p:sldId id="332" r:id="rId10"/>
    <p:sldId id="333" r:id="rId11"/>
    <p:sldId id="334" r:id="rId12"/>
    <p:sldId id="336" r:id="rId13"/>
    <p:sldId id="337" r:id="rId14"/>
    <p:sldId id="342" r:id="rId15"/>
    <p:sldId id="351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CE4"/>
    <a:srgbClr val="003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47DD4-8107-AD74-38AA-63CB423925BC}" v="61" dt="2024-07-19T20:06:07.945"/>
    <p1510:client id="{A8A68E96-06B3-0F98-3399-66EAF8191454}" v="16" dt="2024-07-19T20:07:54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543" autoAdjust="0"/>
  </p:normalViewPr>
  <p:slideViewPr>
    <p:cSldViewPr snapToGrid="0">
      <p:cViewPr>
        <p:scale>
          <a:sx n="90" d="100"/>
          <a:sy n="90" d="100"/>
        </p:scale>
        <p:origin x="13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meng.zhang@mail.utoronto.ca" userId="S::urn:spo:guest#chumeng.zhang@mail.utoronto.ca::" providerId="AD" clId="Web-{65147DD4-8107-AD74-38AA-63CB423925BC}"/>
    <pc:docChg chg="addSld modSld">
      <pc:chgData name="chumeng.zhang@mail.utoronto.ca" userId="S::urn:spo:guest#chumeng.zhang@mail.utoronto.ca::" providerId="AD" clId="Web-{65147DD4-8107-AD74-38AA-63CB423925BC}" dt="2024-07-19T20:06:07.945" v="57" actId="20577"/>
      <pc:docMkLst>
        <pc:docMk/>
      </pc:docMkLst>
      <pc:sldChg chg="modSp">
        <pc:chgData name="chumeng.zhang@mail.utoronto.ca" userId="S::urn:spo:guest#chumeng.zhang@mail.utoronto.ca::" providerId="AD" clId="Web-{65147DD4-8107-AD74-38AA-63CB423925BC}" dt="2024-07-19T19:59:09.131" v="29" actId="20577"/>
        <pc:sldMkLst>
          <pc:docMk/>
          <pc:sldMk cId="1374117140" sldId="256"/>
        </pc:sldMkLst>
        <pc:spChg chg="mod">
          <ac:chgData name="chumeng.zhang@mail.utoronto.ca" userId="S::urn:spo:guest#chumeng.zhang@mail.utoronto.ca::" providerId="AD" clId="Web-{65147DD4-8107-AD74-38AA-63CB423925BC}" dt="2024-07-19T19:59:09.131" v="29" actId="20577"/>
          <ac:spMkLst>
            <pc:docMk/>
            <pc:sldMk cId="1374117140" sldId="256"/>
            <ac:spMk id="2" creationId="{24CB2E73-2A43-8698-006F-DD95FE1D1437}"/>
          </ac:spMkLst>
        </pc:spChg>
        <pc:spChg chg="mod">
          <ac:chgData name="chumeng.zhang@mail.utoronto.ca" userId="S::urn:spo:guest#chumeng.zhang@mail.utoronto.ca::" providerId="AD" clId="Web-{65147DD4-8107-AD74-38AA-63CB423925BC}" dt="2024-07-19T19:59:06.396" v="28" actId="20577"/>
          <ac:spMkLst>
            <pc:docMk/>
            <pc:sldMk cId="1374117140" sldId="256"/>
            <ac:spMk id="3" creationId="{9ABB281F-D50F-3DAB-AABE-372266DDF5E7}"/>
          </ac:spMkLst>
        </pc:spChg>
      </pc:sldChg>
      <pc:sldChg chg="addSp delSp modSp">
        <pc:chgData name="chumeng.zhang@mail.utoronto.ca" userId="S::urn:spo:guest#chumeng.zhang@mail.utoronto.ca::" providerId="AD" clId="Web-{65147DD4-8107-AD74-38AA-63CB423925BC}" dt="2024-07-19T20:05:59.570" v="56" actId="20577"/>
        <pc:sldMkLst>
          <pc:docMk/>
          <pc:sldMk cId="3699167525" sldId="328"/>
        </pc:sldMkLst>
        <pc:spChg chg="mod">
          <ac:chgData name="chumeng.zhang@mail.utoronto.ca" userId="S::urn:spo:guest#chumeng.zhang@mail.utoronto.ca::" providerId="AD" clId="Web-{65147DD4-8107-AD74-38AA-63CB423925BC}" dt="2024-07-19T19:59:28.287" v="39" actId="20577"/>
          <ac:spMkLst>
            <pc:docMk/>
            <pc:sldMk cId="3699167525" sldId="328"/>
            <ac:spMk id="2" creationId="{BC93C785-9A89-0FCE-EBBF-5307F295F853}"/>
          </ac:spMkLst>
        </pc:spChg>
        <pc:spChg chg="del mod">
          <ac:chgData name="chumeng.zhang@mail.utoronto.ca" userId="S::urn:spo:guest#chumeng.zhang@mail.utoronto.ca::" providerId="AD" clId="Web-{65147DD4-8107-AD74-38AA-63CB423925BC}" dt="2024-07-19T19:59:54.662" v="40"/>
          <ac:spMkLst>
            <pc:docMk/>
            <pc:sldMk cId="3699167525" sldId="328"/>
            <ac:spMk id="3" creationId="{3B8587FC-EEB9-DC3A-82ED-F8C0E4D878EF}"/>
          </ac:spMkLst>
        </pc:spChg>
        <pc:spChg chg="add mod">
          <ac:chgData name="chumeng.zhang@mail.utoronto.ca" userId="S::urn:spo:guest#chumeng.zhang@mail.utoronto.ca::" providerId="AD" clId="Web-{65147DD4-8107-AD74-38AA-63CB423925BC}" dt="2024-07-19T20:05:59.570" v="56" actId="20577"/>
          <ac:spMkLst>
            <pc:docMk/>
            <pc:sldMk cId="3699167525" sldId="328"/>
            <ac:spMk id="8" creationId="{45F70D46-7F18-6307-9A49-2B68EBA5DDAA}"/>
          </ac:spMkLst>
        </pc:spChg>
        <pc:picChg chg="add del mod ord">
          <ac:chgData name="chumeng.zhang@mail.utoronto.ca" userId="S::urn:spo:guest#chumeng.zhang@mail.utoronto.ca::" providerId="AD" clId="Web-{65147DD4-8107-AD74-38AA-63CB423925BC}" dt="2024-07-19T19:59:55.615" v="41"/>
          <ac:picMkLst>
            <pc:docMk/>
            <pc:sldMk cId="3699167525" sldId="328"/>
            <ac:picMk id="6" creationId="{10371E1C-B10D-9384-7038-AA74CB4BF592}"/>
          </ac:picMkLst>
        </pc:picChg>
      </pc:sldChg>
      <pc:sldChg chg="addSp delSp modSp new mod setBg">
        <pc:chgData name="chumeng.zhang@mail.utoronto.ca" userId="S::urn:spo:guest#chumeng.zhang@mail.utoronto.ca::" providerId="AD" clId="Web-{65147DD4-8107-AD74-38AA-63CB423925BC}" dt="2024-07-19T20:06:07.945" v="57" actId="20577"/>
        <pc:sldMkLst>
          <pc:docMk/>
          <pc:sldMk cId="2517143696" sldId="330"/>
        </pc:sldMkLst>
        <pc:spChg chg="mod">
          <ac:chgData name="chumeng.zhang@mail.utoronto.ca" userId="S::urn:spo:guest#chumeng.zhang@mail.utoronto.ca::" providerId="AD" clId="Web-{65147DD4-8107-AD74-38AA-63CB423925BC}" dt="2024-07-19T20:06:07.945" v="57" actId="20577"/>
          <ac:spMkLst>
            <pc:docMk/>
            <pc:sldMk cId="2517143696" sldId="330"/>
            <ac:spMk id="2" creationId="{47B35B10-5AFA-9023-BA74-1248ADE39C65}"/>
          </ac:spMkLst>
        </pc:spChg>
        <pc:spChg chg="del">
          <ac:chgData name="chumeng.zhang@mail.utoronto.ca" userId="S::urn:spo:guest#chumeng.zhang@mail.utoronto.ca::" providerId="AD" clId="Web-{65147DD4-8107-AD74-38AA-63CB423925BC}" dt="2024-07-19T20:00:05.053" v="45"/>
          <ac:spMkLst>
            <pc:docMk/>
            <pc:sldMk cId="2517143696" sldId="330"/>
            <ac:spMk id="3" creationId="{0BBAC4F8-308A-AD7D-F949-9A67BD00F877}"/>
          </ac:spMkLst>
        </pc:spChg>
        <pc:spChg chg="mo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4" creationId="{69FA9430-4C34-0C94-4D5B-FAC1034A0A25}"/>
          </ac:spMkLst>
        </pc:spChg>
        <pc:spChg chg="mo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5" creationId="{2BD55898-8E28-3366-4FEE-AFB96CDA991F}"/>
          </ac:spMkLst>
        </pc:spChg>
        <pc:spChg chg="add">
          <ac:chgData name="chumeng.zhang@mail.utoronto.ca" userId="S::urn:spo:guest#chumeng.zhang@mail.utoronto.ca::" providerId="AD" clId="Web-{65147DD4-8107-AD74-38AA-63CB423925BC}" dt="2024-07-19T20:00:12.162" v="48"/>
          <ac:spMkLst>
            <pc:docMk/>
            <pc:sldMk cId="2517143696" sldId="330"/>
            <ac:spMk id="11" creationId="{D4771268-CB57-404A-9271-370EB28F6090}"/>
          </ac:spMkLst>
        </pc:spChg>
        <pc:picChg chg="add mod ord">
          <ac:chgData name="chumeng.zhang@mail.utoronto.ca" userId="S::urn:spo:guest#chumeng.zhang@mail.utoronto.ca::" providerId="AD" clId="Web-{65147DD4-8107-AD74-38AA-63CB423925BC}" dt="2024-07-19T20:00:17.928" v="49" actId="1076"/>
          <ac:picMkLst>
            <pc:docMk/>
            <pc:sldMk cId="2517143696" sldId="330"/>
            <ac:picMk id="6" creationId="{857B3274-06F7-D7F6-0398-60232B51405A}"/>
          </ac:picMkLst>
        </pc:picChg>
      </pc:sldChg>
    </pc:docChg>
  </pc:docChgLst>
  <pc:docChgLst>
    <pc:chgData name="chumeng.zhang@mail.utoronto.ca" userId="S::urn:spo:guest#chumeng.zhang@mail.utoronto.ca::" providerId="AD" clId="Web-{A8A68E96-06B3-0F98-3399-66EAF8191454}"/>
    <pc:docChg chg="delSld modSld">
      <pc:chgData name="chumeng.zhang@mail.utoronto.ca" userId="S::urn:spo:guest#chumeng.zhang@mail.utoronto.ca::" providerId="AD" clId="Web-{A8A68E96-06B3-0F98-3399-66EAF8191454}" dt="2024-07-19T20:07:54.582" v="14"/>
      <pc:docMkLst>
        <pc:docMk/>
      </pc:docMkLst>
      <pc:sldChg chg="modSp">
        <pc:chgData name="chumeng.zhang@mail.utoronto.ca" userId="S::urn:spo:guest#chumeng.zhang@mail.utoronto.ca::" providerId="AD" clId="Web-{A8A68E96-06B3-0F98-3399-66EAF8191454}" dt="2024-07-19T20:07:20.098" v="5" actId="20577"/>
        <pc:sldMkLst>
          <pc:docMk/>
          <pc:sldMk cId="1374117140" sldId="256"/>
        </pc:sldMkLst>
        <pc:spChg chg="mod">
          <ac:chgData name="chumeng.zhang@mail.utoronto.ca" userId="S::urn:spo:guest#chumeng.zhang@mail.utoronto.ca::" providerId="AD" clId="Web-{A8A68E96-06B3-0F98-3399-66EAF8191454}" dt="2024-07-19T20:07:20.098" v="5" actId="20577"/>
          <ac:spMkLst>
            <pc:docMk/>
            <pc:sldMk cId="1374117140" sldId="256"/>
            <ac:spMk id="2" creationId="{24CB2E73-2A43-8698-006F-DD95FE1D1437}"/>
          </ac:spMkLst>
        </pc:spChg>
        <pc:spChg chg="mod">
          <ac:chgData name="chumeng.zhang@mail.utoronto.ca" userId="S::urn:spo:guest#chumeng.zhang@mail.utoronto.ca::" providerId="AD" clId="Web-{A8A68E96-06B3-0F98-3399-66EAF8191454}" dt="2024-07-19T20:07:17.270" v="3" actId="20577"/>
          <ac:spMkLst>
            <pc:docMk/>
            <pc:sldMk cId="1374117140" sldId="256"/>
            <ac:spMk id="3" creationId="{9ABB281F-D50F-3DAB-AABE-372266DDF5E7}"/>
          </ac:spMkLst>
        </pc:spChg>
      </pc:sldChg>
      <pc:sldChg chg="modSp">
        <pc:chgData name="chumeng.zhang@mail.utoronto.ca" userId="S::urn:spo:guest#chumeng.zhang@mail.utoronto.ca::" providerId="AD" clId="Web-{A8A68E96-06B3-0F98-3399-66EAF8191454}" dt="2024-07-19T20:07:30.051" v="9" actId="20577"/>
        <pc:sldMkLst>
          <pc:docMk/>
          <pc:sldMk cId="3699167525" sldId="328"/>
        </pc:sldMkLst>
        <pc:spChg chg="mod">
          <ac:chgData name="chumeng.zhang@mail.utoronto.ca" userId="S::urn:spo:guest#chumeng.zhang@mail.utoronto.ca::" providerId="AD" clId="Web-{A8A68E96-06B3-0F98-3399-66EAF8191454}" dt="2024-07-19T20:07:30.051" v="9" actId="20577"/>
          <ac:spMkLst>
            <pc:docMk/>
            <pc:sldMk cId="3699167525" sldId="328"/>
            <ac:spMk id="2" creationId="{BC93C785-9A89-0FCE-EBBF-5307F295F853}"/>
          </ac:spMkLst>
        </pc:spChg>
        <pc:spChg chg="mod">
          <ac:chgData name="chumeng.zhang@mail.utoronto.ca" userId="S::urn:spo:guest#chumeng.zhang@mail.utoronto.ca::" providerId="AD" clId="Web-{A8A68E96-06B3-0F98-3399-66EAF8191454}" dt="2024-07-19T20:07:26.785" v="7" actId="20577"/>
          <ac:spMkLst>
            <pc:docMk/>
            <pc:sldMk cId="3699167525" sldId="328"/>
            <ac:spMk id="8" creationId="{45F70D46-7F18-6307-9A49-2B68EBA5DDAA}"/>
          </ac:spMkLst>
        </pc:spChg>
      </pc:sldChg>
      <pc:sldChg chg="addSp delSp modSp del">
        <pc:chgData name="chumeng.zhang@mail.utoronto.ca" userId="S::urn:spo:guest#chumeng.zhang@mail.utoronto.ca::" providerId="AD" clId="Web-{A8A68E96-06B3-0F98-3399-66EAF8191454}" dt="2024-07-19T20:07:54.582" v="14"/>
        <pc:sldMkLst>
          <pc:docMk/>
          <pc:sldMk cId="2517143696" sldId="330"/>
        </pc:sldMkLst>
        <pc:spChg chg="add mod">
          <ac:chgData name="chumeng.zhang@mail.utoronto.ca" userId="S::urn:spo:guest#chumeng.zhang@mail.utoronto.ca::" providerId="AD" clId="Web-{A8A68E96-06B3-0F98-3399-66EAF8191454}" dt="2024-07-19T20:07:38.051" v="13" actId="20577"/>
          <ac:spMkLst>
            <pc:docMk/>
            <pc:sldMk cId="2517143696" sldId="330"/>
            <ac:spMk id="7" creationId="{565C56D4-F7AC-FF4F-A0A9-D9974641A6F7}"/>
          </ac:spMkLst>
        </pc:spChg>
        <pc:picChg chg="del">
          <ac:chgData name="chumeng.zhang@mail.utoronto.ca" userId="S::urn:spo:guest#chumeng.zhang@mail.utoronto.ca::" providerId="AD" clId="Web-{A8A68E96-06B3-0F98-3399-66EAF8191454}" dt="2024-07-19T20:07:31.426" v="10"/>
          <ac:picMkLst>
            <pc:docMk/>
            <pc:sldMk cId="2517143696" sldId="330"/>
            <ac:picMk id="6" creationId="{857B3274-06F7-D7F6-0398-60232B51405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esktop\AVGO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cu\Desktop\AVGO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ui1\Desktop\AVG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ui1\Desktop\AVG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'Semiconductor breakdown'!$A$2</c:f>
              <c:strCache>
                <c:ptCount val="1"/>
                <c:pt idx="0">
                  <c:v>networking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'Semiconductor breakdown'!$B$1:$O$1</c:f>
              <c:strCache>
                <c:ptCount val="14"/>
                <c:pt idx="0">
                  <c:v>Q1 21</c:v>
                </c:pt>
                <c:pt idx="1">
                  <c:v>Q2 21</c:v>
                </c:pt>
                <c:pt idx="2">
                  <c:v>Q3 21</c:v>
                </c:pt>
                <c:pt idx="3">
                  <c:v>Q4 21</c:v>
                </c:pt>
                <c:pt idx="4">
                  <c:v>Q1 22</c:v>
                </c:pt>
                <c:pt idx="5">
                  <c:v>Q2 22</c:v>
                </c:pt>
                <c:pt idx="6">
                  <c:v>Q3 22</c:v>
                </c:pt>
                <c:pt idx="7">
                  <c:v>Q4 22</c:v>
                </c:pt>
                <c:pt idx="8">
                  <c:v>Q1 23</c:v>
                </c:pt>
                <c:pt idx="9">
                  <c:v>Q2 23</c:v>
                </c:pt>
                <c:pt idx="10">
                  <c:v>Q3 23</c:v>
                </c:pt>
                <c:pt idx="11">
                  <c:v>Q4 23</c:v>
                </c:pt>
                <c:pt idx="12">
                  <c:v>Q1 24</c:v>
                </c:pt>
                <c:pt idx="13">
                  <c:v>Q2 24</c:v>
                </c:pt>
              </c:strCache>
            </c:strRef>
          </c:cat>
          <c:val>
            <c:numRef>
              <c:f>'Semiconductor breakdown'!$B$2:$O$2</c:f>
              <c:numCache>
                <c:formatCode>General</c:formatCode>
                <c:ptCount val="14"/>
                <c:pt idx="0">
                  <c:v>1420</c:v>
                </c:pt>
                <c:pt idx="1">
                  <c:v>1530</c:v>
                </c:pt>
                <c:pt idx="2">
                  <c:v>1800</c:v>
                </c:pt>
                <c:pt idx="3">
                  <c:v>1900</c:v>
                </c:pt>
                <c:pt idx="4">
                  <c:v>1900</c:v>
                </c:pt>
                <c:pt idx="5">
                  <c:v>2200</c:v>
                </c:pt>
                <c:pt idx="6">
                  <c:v>2300</c:v>
                </c:pt>
                <c:pt idx="7">
                  <c:v>2500</c:v>
                </c:pt>
                <c:pt idx="8">
                  <c:v>2300</c:v>
                </c:pt>
                <c:pt idx="9">
                  <c:v>2600</c:v>
                </c:pt>
                <c:pt idx="10">
                  <c:v>2800</c:v>
                </c:pt>
                <c:pt idx="11">
                  <c:v>3100</c:v>
                </c:pt>
                <c:pt idx="12">
                  <c:v>3300</c:v>
                </c:pt>
                <c:pt idx="13" formatCode="0.0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8-422B-8B04-76625BA7CE6D}"/>
            </c:ext>
          </c:extLst>
        </c:ser>
        <c:ser>
          <c:idx val="1"/>
          <c:order val="1"/>
          <c:tx>
            <c:strRef>
              <c:f>'Semiconductor breakdown'!$A$3</c:f>
              <c:strCache>
                <c:ptCount val="1"/>
                <c:pt idx="0">
                  <c:v>wireless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'Semiconductor breakdown'!$B$1:$O$1</c:f>
              <c:strCache>
                <c:ptCount val="14"/>
                <c:pt idx="0">
                  <c:v>Q1 21</c:v>
                </c:pt>
                <c:pt idx="1">
                  <c:v>Q2 21</c:v>
                </c:pt>
                <c:pt idx="2">
                  <c:v>Q3 21</c:v>
                </c:pt>
                <c:pt idx="3">
                  <c:v>Q4 21</c:v>
                </c:pt>
                <c:pt idx="4">
                  <c:v>Q1 22</c:v>
                </c:pt>
                <c:pt idx="5">
                  <c:v>Q2 22</c:v>
                </c:pt>
                <c:pt idx="6">
                  <c:v>Q3 22</c:v>
                </c:pt>
                <c:pt idx="7">
                  <c:v>Q4 22</c:v>
                </c:pt>
                <c:pt idx="8">
                  <c:v>Q1 23</c:v>
                </c:pt>
                <c:pt idx="9">
                  <c:v>Q2 23</c:v>
                </c:pt>
                <c:pt idx="10">
                  <c:v>Q3 23</c:v>
                </c:pt>
                <c:pt idx="11">
                  <c:v>Q4 23</c:v>
                </c:pt>
                <c:pt idx="12">
                  <c:v>Q1 24</c:v>
                </c:pt>
                <c:pt idx="13">
                  <c:v>Q2 24</c:v>
                </c:pt>
              </c:strCache>
            </c:strRef>
          </c:cat>
          <c:val>
            <c:numRef>
              <c:f>'Semiconductor breakdown'!$B$3:$O$3</c:f>
              <c:numCache>
                <c:formatCode>General</c:formatCode>
                <c:ptCount val="14"/>
                <c:pt idx="0">
                  <c:v>1960</c:v>
                </c:pt>
                <c:pt idx="1">
                  <c:v>1630</c:v>
                </c:pt>
                <c:pt idx="2">
                  <c:v>1400</c:v>
                </c:pt>
                <c:pt idx="3">
                  <c:v>1800</c:v>
                </c:pt>
                <c:pt idx="4">
                  <c:v>2000</c:v>
                </c:pt>
                <c:pt idx="5">
                  <c:v>1700</c:v>
                </c:pt>
                <c:pt idx="6">
                  <c:v>1600</c:v>
                </c:pt>
                <c:pt idx="7">
                  <c:v>2100</c:v>
                </c:pt>
                <c:pt idx="8">
                  <c:v>2100</c:v>
                </c:pt>
                <c:pt idx="9">
                  <c:v>1600</c:v>
                </c:pt>
                <c:pt idx="10">
                  <c:v>1600</c:v>
                </c:pt>
                <c:pt idx="11">
                  <c:v>2000</c:v>
                </c:pt>
                <c:pt idx="12">
                  <c:v>2000</c:v>
                </c:pt>
                <c:pt idx="13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E8-422B-8B04-76625BA7CE6D}"/>
            </c:ext>
          </c:extLst>
        </c:ser>
        <c:ser>
          <c:idx val="2"/>
          <c:order val="2"/>
          <c:tx>
            <c:strRef>
              <c:f>'Semiconductor breakdown'!$A$4</c:f>
              <c:strCache>
                <c:ptCount val="1"/>
                <c:pt idx="0">
                  <c:v>server storage connectivity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'Semiconductor breakdown'!$B$1:$O$1</c:f>
              <c:strCache>
                <c:ptCount val="14"/>
                <c:pt idx="0">
                  <c:v>Q1 21</c:v>
                </c:pt>
                <c:pt idx="1">
                  <c:v>Q2 21</c:v>
                </c:pt>
                <c:pt idx="2">
                  <c:v>Q3 21</c:v>
                </c:pt>
                <c:pt idx="3">
                  <c:v>Q4 21</c:v>
                </c:pt>
                <c:pt idx="4">
                  <c:v>Q1 22</c:v>
                </c:pt>
                <c:pt idx="5">
                  <c:v>Q2 22</c:v>
                </c:pt>
                <c:pt idx="6">
                  <c:v>Q3 22</c:v>
                </c:pt>
                <c:pt idx="7">
                  <c:v>Q4 22</c:v>
                </c:pt>
                <c:pt idx="8">
                  <c:v>Q1 23</c:v>
                </c:pt>
                <c:pt idx="9">
                  <c:v>Q2 23</c:v>
                </c:pt>
                <c:pt idx="10">
                  <c:v>Q3 23</c:v>
                </c:pt>
                <c:pt idx="11">
                  <c:v>Q4 23</c:v>
                </c:pt>
                <c:pt idx="12">
                  <c:v>Q1 24</c:v>
                </c:pt>
                <c:pt idx="13">
                  <c:v>Q2 24</c:v>
                </c:pt>
              </c:strCache>
            </c:strRef>
          </c:cat>
          <c:val>
            <c:numRef>
              <c:f>'Semiconductor breakdown'!$B$4:$O$4</c:f>
              <c:numCache>
                <c:formatCode>General</c:formatCode>
                <c:ptCount val="14"/>
                <c:pt idx="0">
                  <c:v>588</c:v>
                </c:pt>
                <c:pt idx="1">
                  <c:v>576</c:v>
                </c:pt>
                <c:pt idx="2">
                  <c:v>673</c:v>
                </c:pt>
                <c:pt idx="3">
                  <c:v>815</c:v>
                </c:pt>
                <c:pt idx="4">
                  <c:v>801</c:v>
                </c:pt>
                <c:pt idx="5">
                  <c:v>939</c:v>
                </c:pt>
                <c:pt idx="6">
                  <c:v>1100</c:v>
                </c:pt>
                <c:pt idx="7">
                  <c:v>1200</c:v>
                </c:pt>
                <c:pt idx="8">
                  <c:v>1300</c:v>
                </c:pt>
                <c:pt idx="9">
                  <c:v>1100</c:v>
                </c:pt>
                <c:pt idx="10">
                  <c:v>1100</c:v>
                </c:pt>
                <c:pt idx="11">
                  <c:v>1000</c:v>
                </c:pt>
                <c:pt idx="12">
                  <c:v>887</c:v>
                </c:pt>
                <c:pt idx="13" formatCode="0.0">
                  <c:v>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E8-422B-8B04-76625BA7CE6D}"/>
            </c:ext>
          </c:extLst>
        </c:ser>
        <c:ser>
          <c:idx val="3"/>
          <c:order val="3"/>
          <c:tx>
            <c:strRef>
              <c:f>'Semiconductor breakdown'!$A$5</c:f>
              <c:strCache>
                <c:ptCount val="1"/>
                <c:pt idx="0">
                  <c:v>broadband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'Semiconductor breakdown'!$B$1:$O$1</c:f>
              <c:strCache>
                <c:ptCount val="14"/>
                <c:pt idx="0">
                  <c:v>Q1 21</c:v>
                </c:pt>
                <c:pt idx="1">
                  <c:v>Q2 21</c:v>
                </c:pt>
                <c:pt idx="2">
                  <c:v>Q3 21</c:v>
                </c:pt>
                <c:pt idx="3">
                  <c:v>Q4 21</c:v>
                </c:pt>
                <c:pt idx="4">
                  <c:v>Q1 22</c:v>
                </c:pt>
                <c:pt idx="5">
                  <c:v>Q2 22</c:v>
                </c:pt>
                <c:pt idx="6">
                  <c:v>Q3 22</c:v>
                </c:pt>
                <c:pt idx="7">
                  <c:v>Q4 22</c:v>
                </c:pt>
                <c:pt idx="8">
                  <c:v>Q1 23</c:v>
                </c:pt>
                <c:pt idx="9">
                  <c:v>Q2 23</c:v>
                </c:pt>
                <c:pt idx="10">
                  <c:v>Q3 23</c:v>
                </c:pt>
                <c:pt idx="11">
                  <c:v>Q4 23</c:v>
                </c:pt>
                <c:pt idx="12">
                  <c:v>Q1 24</c:v>
                </c:pt>
                <c:pt idx="13">
                  <c:v>Q2 24</c:v>
                </c:pt>
              </c:strCache>
            </c:strRef>
          </c:cat>
          <c:val>
            <c:numRef>
              <c:f>'Semiconductor breakdown'!$B$5:$O$5</c:f>
              <c:numCache>
                <c:formatCode>General</c:formatCode>
                <c:ptCount val="14"/>
                <c:pt idx="0">
                  <c:v>735</c:v>
                </c:pt>
                <c:pt idx="1">
                  <c:v>864</c:v>
                </c:pt>
                <c:pt idx="2">
                  <c:v>910</c:v>
                </c:pt>
                <c:pt idx="3">
                  <c:v>872</c:v>
                </c:pt>
                <c:pt idx="4">
                  <c:v>911</c:v>
                </c:pt>
                <c:pt idx="5">
                  <c:v>1100</c:v>
                </c:pt>
                <c:pt idx="6">
                  <c:v>1100</c:v>
                </c:pt>
                <c:pt idx="7">
                  <c:v>1000</c:v>
                </c:pt>
                <c:pt idx="8">
                  <c:v>1200</c:v>
                </c:pt>
                <c:pt idx="9">
                  <c:v>1200</c:v>
                </c:pt>
                <c:pt idx="10">
                  <c:v>1100</c:v>
                </c:pt>
                <c:pt idx="11">
                  <c:v>950</c:v>
                </c:pt>
                <c:pt idx="12">
                  <c:v>940</c:v>
                </c:pt>
                <c:pt idx="13" formatCode="0.0">
                  <c:v>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E8-422B-8B04-76625BA7CE6D}"/>
            </c:ext>
          </c:extLst>
        </c:ser>
        <c:ser>
          <c:idx val="4"/>
          <c:order val="4"/>
          <c:tx>
            <c:strRef>
              <c:f>'Semiconductor breakdown'!$A$6</c:f>
              <c:strCache>
                <c:ptCount val="1"/>
                <c:pt idx="0">
                  <c:v>industrial 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'Semiconductor breakdown'!$B$1:$O$1</c:f>
              <c:strCache>
                <c:ptCount val="14"/>
                <c:pt idx="0">
                  <c:v>Q1 21</c:v>
                </c:pt>
                <c:pt idx="1">
                  <c:v>Q2 21</c:v>
                </c:pt>
                <c:pt idx="2">
                  <c:v>Q3 21</c:v>
                </c:pt>
                <c:pt idx="3">
                  <c:v>Q4 21</c:v>
                </c:pt>
                <c:pt idx="4">
                  <c:v>Q1 22</c:v>
                </c:pt>
                <c:pt idx="5">
                  <c:v>Q2 22</c:v>
                </c:pt>
                <c:pt idx="6">
                  <c:v>Q3 22</c:v>
                </c:pt>
                <c:pt idx="7">
                  <c:v>Q4 22</c:v>
                </c:pt>
                <c:pt idx="8">
                  <c:v>Q1 23</c:v>
                </c:pt>
                <c:pt idx="9">
                  <c:v>Q2 23</c:v>
                </c:pt>
                <c:pt idx="10">
                  <c:v>Q3 23</c:v>
                </c:pt>
                <c:pt idx="11">
                  <c:v>Q4 23</c:v>
                </c:pt>
                <c:pt idx="12">
                  <c:v>Q1 24</c:v>
                </c:pt>
                <c:pt idx="13">
                  <c:v>Q2 24</c:v>
                </c:pt>
              </c:strCache>
            </c:strRef>
          </c:cat>
          <c:val>
            <c:numRef>
              <c:f>'Semiconductor breakdown'!$B$6:$O$6</c:f>
              <c:numCache>
                <c:formatCode>General</c:formatCode>
                <c:ptCount val="14"/>
                <c:pt idx="0">
                  <c:v>196</c:v>
                </c:pt>
                <c:pt idx="1">
                  <c:v>192</c:v>
                </c:pt>
                <c:pt idx="2">
                  <c:v>205</c:v>
                </c:pt>
                <c:pt idx="3">
                  <c:v>197</c:v>
                </c:pt>
                <c:pt idx="4">
                  <c:v>243</c:v>
                </c:pt>
                <c:pt idx="5">
                  <c:v>254</c:v>
                </c:pt>
                <c:pt idx="6">
                  <c:v>244</c:v>
                </c:pt>
                <c:pt idx="7">
                  <c:v>234</c:v>
                </c:pt>
                <c:pt idx="8">
                  <c:v>229</c:v>
                </c:pt>
                <c:pt idx="9">
                  <c:v>260</c:v>
                </c:pt>
                <c:pt idx="10">
                  <c:v>236</c:v>
                </c:pt>
                <c:pt idx="11">
                  <c:v>236</c:v>
                </c:pt>
                <c:pt idx="12">
                  <c:v>215</c:v>
                </c:pt>
                <c:pt idx="13" formatCode="0.0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E8-422B-8B04-76625BA7C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0721423"/>
        <c:axId val="2000721903"/>
      </c:barChart>
      <c:catAx>
        <c:axId val="20007214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721903"/>
        <c:crosses val="autoZero"/>
        <c:auto val="1"/>
        <c:lblAlgn val="ctr"/>
        <c:lblOffset val="100"/>
        <c:noMultiLvlLbl val="0"/>
      </c:catAx>
      <c:valAx>
        <c:axId val="200072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721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MOD!$B$8</c:f>
              <c:strCache>
                <c:ptCount val="1"/>
                <c:pt idx="0">
                  <c:v>Subscriptions and services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(MOD!$T$2:$W$2,MOD!$Y$2:$AB$2,MOD!$AD$2:$AE$2)</c:f>
              <c:strCache>
                <c:ptCount val="10"/>
                <c:pt idx="0">
                  <c:v>Q1 22</c:v>
                </c:pt>
                <c:pt idx="1">
                  <c:v>Q2 22</c:v>
                </c:pt>
                <c:pt idx="2">
                  <c:v>Q3 22</c:v>
                </c:pt>
                <c:pt idx="3">
                  <c:v>Q4 22</c:v>
                </c:pt>
                <c:pt idx="4">
                  <c:v>Q1 23</c:v>
                </c:pt>
                <c:pt idx="5">
                  <c:v>Q2 23</c:v>
                </c:pt>
                <c:pt idx="6">
                  <c:v>Q3 23</c:v>
                </c:pt>
                <c:pt idx="7">
                  <c:v>Q4 23</c:v>
                </c:pt>
                <c:pt idx="8">
                  <c:v>Q1 24</c:v>
                </c:pt>
                <c:pt idx="9">
                  <c:v>Q2 24</c:v>
                </c:pt>
              </c:strCache>
            </c:strRef>
          </c:cat>
          <c:val>
            <c:numRef>
              <c:f>(MOD!$T$13:$W$13,MOD!$Y$13:$AB$13,MOD!$AD$13:$AE$13)</c:f>
              <c:numCache>
                <c:formatCode>0.0_);\(0.0\)</c:formatCode>
                <c:ptCount val="10"/>
                <c:pt idx="0">
                  <c:v>1653</c:v>
                </c:pt>
                <c:pt idx="1">
                  <c:v>1686</c:v>
                </c:pt>
                <c:pt idx="2">
                  <c:v>1837</c:v>
                </c:pt>
                <c:pt idx="3">
                  <c:v>1750</c:v>
                </c:pt>
                <c:pt idx="4">
                  <c:v>1833</c:v>
                </c:pt>
                <c:pt idx="5">
                  <c:v>1992</c:v>
                </c:pt>
                <c:pt idx="6">
                  <c:v>1959</c:v>
                </c:pt>
                <c:pt idx="7">
                  <c:v>2144</c:v>
                </c:pt>
                <c:pt idx="8">
                  <c:v>2449</c:v>
                </c:pt>
                <c:pt idx="9">
                  <c:v>2595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E2-4845-9103-E38B9B1D84E6}"/>
            </c:ext>
          </c:extLst>
        </c:ser>
        <c:ser>
          <c:idx val="1"/>
          <c:order val="1"/>
          <c:tx>
            <c:strRef>
              <c:f>MOD!$AF$15</c:f>
              <c:strCache>
                <c:ptCount val="1"/>
                <c:pt idx="0">
                  <c:v>Vmware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(MOD!$T$2:$W$2,MOD!$Y$2:$AB$2,MOD!$AD$2:$AE$2)</c:f>
              <c:strCache>
                <c:ptCount val="10"/>
                <c:pt idx="0">
                  <c:v>Q1 22</c:v>
                </c:pt>
                <c:pt idx="1">
                  <c:v>Q2 22</c:v>
                </c:pt>
                <c:pt idx="2">
                  <c:v>Q3 22</c:v>
                </c:pt>
                <c:pt idx="3">
                  <c:v>Q4 22</c:v>
                </c:pt>
                <c:pt idx="4">
                  <c:v>Q1 23</c:v>
                </c:pt>
                <c:pt idx="5">
                  <c:v>Q2 23</c:v>
                </c:pt>
                <c:pt idx="6">
                  <c:v>Q3 23</c:v>
                </c:pt>
                <c:pt idx="7">
                  <c:v>Q4 23</c:v>
                </c:pt>
                <c:pt idx="8">
                  <c:v>Q1 24</c:v>
                </c:pt>
                <c:pt idx="9">
                  <c:v>Q2 24</c:v>
                </c:pt>
              </c:strCache>
            </c:strRef>
          </c:cat>
          <c:val>
            <c:numRef>
              <c:f>(MOD!$T$15:$W$15,MOD!$Y$15:$AB$15,MOD!$AD$15:$AE$15)</c:f>
              <c:numCache>
                <c:formatCode>General</c:formatCode>
                <c:ptCount val="10"/>
                <c:pt idx="8" formatCode="0.0_);\(0.0\)">
                  <c:v>2100</c:v>
                </c:pt>
                <c:pt idx="9" formatCode="0.0_);\(0.0\)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E2-4845-9103-E38B9B1D84E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0752216"/>
        <c:axId val="412586784"/>
      </c:barChart>
      <c:catAx>
        <c:axId val="41075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86784"/>
        <c:crosses val="autoZero"/>
        <c:auto val="1"/>
        <c:lblAlgn val="ctr"/>
        <c:lblOffset val="100"/>
        <c:noMultiLvlLbl val="0"/>
      </c:catAx>
      <c:valAx>
        <c:axId val="4125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5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Market Share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8F5-4C85-9E83-A37BF7BFD2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8F5-4C85-9E83-A37BF7BFD2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8F5-4C85-9E83-A37BF7BFD2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8F5-4C85-9E83-A37BF7BFD2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8F5-4C85-9E83-A37BF7BFD2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8F5-4C85-9E83-A37BF7BFD23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8F5-4C85-9E83-A37BF7BFD23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8F5-4C85-9E83-A37BF7BFD2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8F5-4C85-9E83-A37BF7BFD23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8F5-4C85-9E83-A37BF7BFD23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8F5-4C85-9E83-A37BF7BFD23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8F5-4C85-9E83-A37BF7BFD23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8F5-4C85-9E83-A37BF7BFD23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8F5-4C85-9E83-A37BF7BFD23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38F5-4C85-9E83-A37BF7BFD23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38F5-4C85-9E83-A37BF7BFD23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38F5-4C85-9E83-A37BF7BFD23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38F5-4C85-9E83-A37BF7BFD23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'AVGO Comps &amp; market share'!$D$54:$D$62</c:f>
              <c:strCache>
                <c:ptCount val="9"/>
                <c:pt idx="0">
                  <c:v>AVGO-US</c:v>
                </c:pt>
                <c:pt idx="1">
                  <c:v>AMD-US</c:v>
                </c:pt>
                <c:pt idx="2">
                  <c:v>INTC-US</c:v>
                </c:pt>
                <c:pt idx="3">
                  <c:v>NVDA-US</c:v>
                </c:pt>
                <c:pt idx="4">
                  <c:v>MRVL-US</c:v>
                </c:pt>
                <c:pt idx="5">
                  <c:v>ADI-US</c:v>
                </c:pt>
                <c:pt idx="6">
                  <c:v>GFS-US</c:v>
                </c:pt>
                <c:pt idx="7">
                  <c:v>TSM-US</c:v>
                </c:pt>
                <c:pt idx="8">
                  <c:v>CSCO-US</c:v>
                </c:pt>
              </c:strCache>
            </c:strRef>
          </c:cat>
          <c:val>
            <c:numRef>
              <c:f>'AVGO Comps &amp; market share'!$G$54:$G$62</c:f>
              <c:numCache>
                <c:formatCode>#,##0</c:formatCode>
                <c:ptCount val="9"/>
                <c:pt idx="0">
                  <c:v>35819</c:v>
                </c:pt>
                <c:pt idx="1">
                  <c:v>22680</c:v>
                </c:pt>
                <c:pt idx="2">
                  <c:v>54228</c:v>
                </c:pt>
                <c:pt idx="3">
                  <c:v>60922</c:v>
                </c:pt>
                <c:pt idx="4">
                  <c:v>5507.7</c:v>
                </c:pt>
                <c:pt idx="5">
                  <c:v>12305.539000000001</c:v>
                </c:pt>
                <c:pt idx="6">
                  <c:v>7392</c:v>
                </c:pt>
                <c:pt idx="7">
                  <c:v>69350.225288014102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8F5-4C85-9E83-A37BF7BFD23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income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39-4F83-A1B5-D501CE3340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39-4F83-A1B5-D501CE3340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239-4F83-A1B5-D501CE3340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239-4F83-A1B5-D501CE3340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239-4F83-A1B5-D501CE3340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239-4F83-A1B5-D501CE3340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239-4F83-A1B5-D501CE33403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239-4F83-A1B5-D501CE33403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239-4F83-A1B5-D501CE33403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239-4F83-A1B5-D501CE334036}"/>
                </c:ext>
              </c:extLst>
            </c:dLbl>
            <c:dLbl>
              <c:idx val="2"/>
              <c:layout>
                <c:manualLayout>
                  <c:x val="8.6572933401826927E-3"/>
                  <c:y val="4.43896389689300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39-4F83-A1B5-D501CE33403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239-4F83-A1B5-D501CE33403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239-4F83-A1B5-D501CE33403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B239-4F83-A1B5-D501CE33403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B239-4F83-A1B5-D501CE33403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B239-4F83-A1B5-D501CE33403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'AVGO Comps &amp; market share'!$D$54:$D$61</c:f>
              <c:strCache>
                <c:ptCount val="8"/>
                <c:pt idx="0">
                  <c:v>AVGO-US</c:v>
                </c:pt>
                <c:pt idx="1">
                  <c:v>AMD-US</c:v>
                </c:pt>
                <c:pt idx="2">
                  <c:v>INTC-US</c:v>
                </c:pt>
                <c:pt idx="3">
                  <c:v>NVDA-US</c:v>
                </c:pt>
                <c:pt idx="4">
                  <c:v>MRVL-US</c:v>
                </c:pt>
                <c:pt idx="5">
                  <c:v>ADI-US</c:v>
                </c:pt>
                <c:pt idx="6">
                  <c:v>GFS-US</c:v>
                </c:pt>
                <c:pt idx="7">
                  <c:v>TSM-US</c:v>
                </c:pt>
              </c:strCache>
            </c:strRef>
          </c:cat>
          <c:val>
            <c:numRef>
              <c:f>'AVGO Comps &amp; market share'!$K$54:$K$61</c:f>
              <c:numCache>
                <c:formatCode>#,##0</c:formatCode>
                <c:ptCount val="8"/>
                <c:pt idx="0">
                  <c:v>14082</c:v>
                </c:pt>
                <c:pt idx="1">
                  <c:v>854</c:v>
                </c:pt>
                <c:pt idx="2">
                  <c:v>1689</c:v>
                </c:pt>
                <c:pt idx="3">
                  <c:v>29760</c:v>
                </c:pt>
                <c:pt idx="4">
                  <c:v>-933.4</c:v>
                </c:pt>
                <c:pt idx="5">
                  <c:v>3314.5790000000002</c:v>
                </c:pt>
                <c:pt idx="6">
                  <c:v>1020</c:v>
                </c:pt>
                <c:pt idx="7">
                  <c:v>26899.679784637301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239-4F83-A1B5-D501CE33403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567A-65E9-154C-8A8B-E343A2627929}" type="datetimeFigureOut"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C7971-F87A-C74E-9121-7CA2F99C9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0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7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https://www.spglobal.com/commodityinsights/en/ci/research-analysis/argentinas-reforms-likely-to-catalyze-oil-and-gas-export-boom.html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C7971-F87A-C74E-9121-7CA2F99C97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3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D06A-4A21-FDEF-2522-E2BFB352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55C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3BD24-5E0F-CAC7-ACE2-2EE0EE171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6711-9329-05EE-F794-5296926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7E75-60DF-704A-9CBD-6B3A3A760FD7}" type="datetime1"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92D0-D0D1-AAB0-3FD9-D53FC6B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B57A-1C31-F3C6-7E2A-ED03CDD7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8682-DAD9-3F78-03F6-1653BEC6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0231E-A3ED-4DCB-8132-F3069886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A366-66E9-E942-9C4C-B11E5B7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F466-0D90-5940-A4C7-7A069C7C7113}" type="datetime1"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CD6A-C9FE-7163-76CF-D38E980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21C1-7032-1046-4EB1-4A6B3E00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BBEF4-2CFA-1057-879A-9863921DE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AB7E-746C-C548-7996-0D562B87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D50B-7D87-43A9-4310-B4A0740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52-4275-734D-B490-3533D9792448}" type="datetime1"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C361-72A2-464E-FF3F-F6821B4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08AF-0C79-A71E-75E0-9BA7DD82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9CAA-61F6-F57A-83B0-E3CAE2DB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>
                <a:solidFill>
                  <a:schemeClr val="accent1">
                    <a:lumMod val="75000"/>
                  </a:schemeClr>
                </a:solidFill>
                <a:latin typeface="MiSans Semibold" pitchFamily="2" charset="-122"/>
                <a:ea typeface="MiSans Semibold" pitchFamily="2" charset="-122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4935-CD68-E5A2-7E83-C7EA5DEF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332C-26EE-929A-29FF-B2E50ED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249D-F3D9-0A4E-8EF5-2E6082B00A34}" type="datetime1"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CA14-865D-BFE0-7161-532CA287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1870-077D-60DE-5D4D-63A82387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2F41-1F07-C985-0669-C74D28BD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58D9-FC63-E463-53A2-7E9E58FD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4BD6-C895-7D37-36F9-9D2851C9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9B28-B3AE-7448-AD78-1E1ED9E12507}" type="datetime1"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F7BC-D640-B6FA-2F28-2E7AF045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FE64-6191-9913-D8A7-4F536891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9A6C-E3C0-B2A9-080A-DA454160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37E6-1B1D-249E-EAB0-1E9E5A3B7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01A94-02B0-80EE-9945-3FE97C20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B36B-5373-2B06-EF2D-F9122311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2E8B-727B-897C-A5A0-615AB4C3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3127-4E27-9D43-22EA-8481A4C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98F6-F48F-682A-46E1-A0C44731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4070-CC54-74F6-E18B-21AABCB2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EDDB-42A0-EB4E-BFEF-E6E6373C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5CD1F-D9B9-5525-D8E0-23BB228C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912DC-A6E4-6172-E1FA-04B27EBA0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DAFCE-F7C2-BDB0-FE7A-2D457FB5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2D35-DA09-0944-80FA-68B342B8741A}" type="datetime1"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02111-4C78-4930-0861-066B901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2B7B9-372E-064C-C06C-ED05840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EE52-EC92-A2BE-07CF-F3E9DC19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0CDD6-C87D-E60E-0624-C6297106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75A8-6D9E-7849-BCE0-C625A9029E44}" type="datetime1"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7ECDF-B263-E1C4-DFD3-B844E2CC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2DEA2-E83F-52C5-928B-B641529F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9B2A6-0389-7592-7EBB-EEB5542A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A6E2-F5AC-E44E-8392-4FDABFDD1739}" type="datetime1"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66C5E-6BB4-4396-32E8-C74E1E7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17F8-0E99-5D05-6C41-058E891D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2FF-791F-2ACD-2615-93A27092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CF09-5263-30FB-E2FC-AFF514AF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4F2EC-9020-FEA8-7D79-034115CB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3008-4BCB-4F2C-1FCE-24C43BA7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865-F33D-3D4A-BBBE-B1CD73666818}" type="datetime1"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21D5-E3F2-6DCD-49B7-47ADDD5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B0D6-EBDC-7858-40AC-A3B8BCC6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74A1-20E0-3BEB-15CA-BE8FDD2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6A2C-2B5F-FF74-0871-7F43B15F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00C0-6D48-0BE1-B7E9-9F5A0F4E1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AE18-0E80-24BE-2A0A-3E6B5F39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D50-637F-574C-B5B8-FE657E5D1F15}" type="datetime1"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3602-9CE5-9488-EFCF-F346F72D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1467-BF5F-DBAB-6136-EEA5705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88888-9B8C-6496-E4C0-2B90422E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E886-DBDE-01AE-1C12-3AEC2B07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33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9989-3E39-1F67-E9B0-84126DFF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AB64-9318-F844-8235-4A58562A1633}" type="datetime1">
              <a:t>8/23/2024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B97B-6E6E-E072-BDD3-B1001294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703F-3720-A143-A8A1-99D9702CFEE7}" type="slidenum"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0AD31-5DA9-5415-489B-48773ECEB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27120" b="26173"/>
          <a:stretch/>
        </p:blipFill>
        <p:spPr>
          <a:xfrm>
            <a:off x="10027227" y="279618"/>
            <a:ext cx="1326572" cy="619604"/>
          </a:xfrm>
          <a:prstGeom prst="rect">
            <a:avLst/>
          </a:prstGeom>
        </p:spPr>
      </p:pic>
      <p:sp>
        <p:nvSpPr>
          <p:cNvPr id="10" name="Google Shape;6;p1">
            <a:extLst>
              <a:ext uri="{FF2B5EF4-FFF2-40B4-BE49-F238E27FC236}">
                <a16:creationId xmlns:a16="http://schemas.microsoft.com/office/drawing/2014/main" id="{0C20F57F-6FB7-74CD-E00E-732ABFB2A1CA}"/>
              </a:ext>
            </a:extLst>
          </p:cNvPr>
          <p:cNvSpPr/>
          <p:nvPr userDrawn="1"/>
        </p:nvSpPr>
        <p:spPr>
          <a:xfrm>
            <a:off x="945572" y="1016326"/>
            <a:ext cx="10408227" cy="954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3700" cap="flat" cmpd="sng">
            <a:solidFill>
              <a:srgbClr val="8585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;p1">
            <a:extLst>
              <a:ext uri="{FF2B5EF4-FFF2-40B4-BE49-F238E27FC236}">
                <a16:creationId xmlns:a16="http://schemas.microsoft.com/office/drawing/2014/main" id="{B1EF8D55-4454-53FD-F437-DB3A7D772EE0}"/>
              </a:ext>
            </a:extLst>
          </p:cNvPr>
          <p:cNvSpPr/>
          <p:nvPr userDrawn="1"/>
        </p:nvSpPr>
        <p:spPr>
          <a:xfrm flipV="1">
            <a:off x="945572" y="6205249"/>
            <a:ext cx="10408228" cy="754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13700" cap="flat" cmpd="sng">
            <a:solidFill>
              <a:srgbClr val="8585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10753-3AD0-B507-D967-1E50B7BEFF06}"/>
              </a:ext>
            </a:extLst>
          </p:cNvPr>
          <p:cNvSpPr txBox="1"/>
          <p:nvPr userDrawn="1"/>
        </p:nvSpPr>
        <p:spPr>
          <a:xfrm>
            <a:off x="3045995" y="6444476"/>
            <a:ext cx="6100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MiSans Normal" pitchFamily="2" charset="-122"/>
                <a:ea typeface="MiSans Normal" pitchFamily="2" charset="-122"/>
              </a:rPr>
              <a:t>Mint Capital Limited</a:t>
            </a:r>
          </a:p>
        </p:txBody>
      </p:sp>
    </p:spTree>
    <p:extLst>
      <p:ext uri="{BB962C8B-B14F-4D97-AF65-F5344CB8AC3E}">
        <p14:creationId xmlns:p14="http://schemas.microsoft.com/office/powerpoint/2010/main" val="37373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>
              <a:lumMod val="75000"/>
            </a:schemeClr>
          </a:solidFill>
          <a:latin typeface="MiSans Semibold" pitchFamily="2" charset="-122"/>
          <a:ea typeface="MiSans Semibold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MiSans Demibold" pitchFamily="2" charset="-122"/>
          <a:ea typeface="MiSans Demibold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Sans Normal" pitchFamily="2" charset="-122"/>
          <a:ea typeface="MiSans Normal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E73-2A43-8698-006F-DD95FE1D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1584325"/>
            <a:ext cx="10753725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MiSans Semibold"/>
              </a:rPr>
              <a:t>Broadcom Inc.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B281F-D50F-3DAB-AABE-372266DD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8287"/>
            <a:ext cx="9144000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MiSans Demibold"/>
              </a:rPr>
              <a:t>Ticker: AVGO</a:t>
            </a:r>
          </a:p>
          <a:p>
            <a:r>
              <a:rPr lang="en-US" dirty="0">
                <a:ea typeface="MiSans Demibold"/>
              </a:rPr>
              <a:t>Target Price: </a:t>
            </a:r>
            <a:r>
              <a:rPr lang="en-US" dirty="0">
                <a:solidFill>
                  <a:srgbClr val="00B050"/>
                </a:solidFill>
                <a:ea typeface="MiSans Demibold"/>
              </a:rPr>
              <a:t>$172.8 (+16%) -</a:t>
            </a:r>
            <a:r>
              <a:rPr lang="en-US" dirty="0">
                <a:ea typeface="MiSans Demibold"/>
              </a:rPr>
              <a:t> </a:t>
            </a:r>
            <a:r>
              <a:rPr lang="en-US" dirty="0">
                <a:solidFill>
                  <a:srgbClr val="00B050"/>
                </a:solidFill>
                <a:ea typeface="MiSans Demibold"/>
              </a:rPr>
              <a:t>BUY</a:t>
            </a:r>
          </a:p>
          <a:p>
            <a:r>
              <a:rPr lang="en-US" dirty="0">
                <a:ea typeface="MiSans Demibold"/>
              </a:rPr>
              <a:t>Analyst: Hongjia CUI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D826-2EEA-6918-1691-28E66BB7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3483-B28E-A444-A761-22F4438837CD}" type="datetime1">
              <a:rPr lang="en-US"/>
              <a:t>8/23/2024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CF483-3EF2-52E4-CB36-0B0681C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/>
              <a:t>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B3986-195F-21E2-C9C4-2DE04E926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84325"/>
            <a:ext cx="2362902" cy="23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1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Investment Thesis #2 &amp; #3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1088"/>
            <a:ext cx="5181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sz="1400" dirty="0"/>
              <a:t>Strategic M&amp;A Enhances Growth Potential</a:t>
            </a:r>
          </a:p>
          <a:p>
            <a:pPr lvl="1">
              <a:lnSpc>
                <a:spcPct val="140000"/>
              </a:lnSpc>
            </a:pPr>
            <a:r>
              <a:rPr lang="en-US" sz="1400" b="1" dirty="0"/>
              <a:t>CA Technologies (2018): 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sz="1400" dirty="0"/>
              <a:t>Acquired for $18.9 billion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significant expansion into enterprise software</a:t>
            </a:r>
          </a:p>
          <a:p>
            <a:pPr lvl="1">
              <a:lnSpc>
                <a:spcPct val="140000"/>
              </a:lnSpc>
            </a:pPr>
            <a:r>
              <a:rPr lang="en-US" sz="1400" b="1" dirty="0"/>
              <a:t>Symantec Enterprise Security Business (2019): 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sz="1400" dirty="0"/>
              <a:t>Acquired for $10.7 billion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strengthened Broadcom software and cybersecurity offerings</a:t>
            </a:r>
          </a:p>
          <a:p>
            <a:pPr lvl="1">
              <a:lnSpc>
                <a:spcPct val="140000"/>
              </a:lnSpc>
            </a:pPr>
            <a:r>
              <a:rPr lang="en-US" sz="1400" b="1" dirty="0"/>
              <a:t>VMware (2023): 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sz="1400" dirty="0"/>
              <a:t>Acquired VMware for $61 billion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altLang="zh-CN" sz="1400" dirty="0"/>
              <a:t> enhancing capability in software and cloud services space</a:t>
            </a:r>
            <a:endParaRPr lang="en-US" sz="1400" dirty="0"/>
          </a:p>
          <a:p>
            <a:pPr lvl="1">
              <a:lnSpc>
                <a:spcPct val="140000"/>
              </a:lnSpc>
            </a:pPr>
            <a:endParaRPr lang="en-US" sz="1400" dirty="0"/>
          </a:p>
          <a:p>
            <a:pPr>
              <a:lnSpc>
                <a:spcPct val="140000"/>
              </a:lnSpc>
            </a:pPr>
            <a:r>
              <a:rPr lang="en-US" altLang="zh-CN" sz="1400" dirty="0"/>
              <a:t>Strong Shareholder Returns Through Repurchases and Dividends</a:t>
            </a:r>
          </a:p>
          <a:p>
            <a:pPr lvl="1">
              <a:lnSpc>
                <a:spcPct val="140000"/>
              </a:lnSpc>
            </a:pPr>
            <a:endParaRPr lang="en-US" altLang="zh-CN" sz="1400" dirty="0"/>
          </a:p>
          <a:p>
            <a:pPr marL="457200" lvl="1" indent="0">
              <a:lnSpc>
                <a:spcPct val="14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14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140000"/>
              </a:lnSpc>
              <a:buNone/>
            </a:pPr>
            <a:endParaRPr lang="en-US" sz="1400" dirty="0"/>
          </a:p>
          <a:p>
            <a:pPr>
              <a:lnSpc>
                <a:spcPct val="140000"/>
              </a:lnSpc>
            </a:pPr>
            <a:endParaRPr lang="en-US" sz="1400" dirty="0"/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23545A39-244F-4E8A-D00E-EFC007D3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39" y="1184879"/>
            <a:ext cx="4611759" cy="2641397"/>
          </a:xfrm>
          <a:prstGeom prst="rect">
            <a:avLst/>
          </a:prstGeom>
          <a:noFill/>
        </p:spPr>
      </p:pic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F6A4E-3BBD-4852-BB56-82D1007E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29" y="3996206"/>
            <a:ext cx="4881381" cy="21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Catalysts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264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Subscription model transition</a:t>
            </a:r>
          </a:p>
          <a:p>
            <a:pPr lvl="1"/>
            <a:r>
              <a:rPr lang="en-US" altLang="zh-CN" dirty="0"/>
              <a:t>Close </a:t>
            </a:r>
            <a:r>
              <a:rPr lang="en-US" dirty="0"/>
              <a:t>to 3,000 of the largest 10,000 customers signed up </a:t>
            </a:r>
            <a:r>
              <a:rPr lang="en-US" altLang="zh-CN" dirty="0"/>
              <a:t>for </a:t>
            </a:r>
            <a:r>
              <a:rPr lang="en-US" dirty="0"/>
              <a:t>contracts</a:t>
            </a:r>
          </a:p>
          <a:p>
            <a:r>
              <a:rPr lang="en-US" dirty="0"/>
              <a:t>VMware will partner with public cloud server providers – less expenses</a:t>
            </a:r>
          </a:p>
          <a:p>
            <a:r>
              <a:rPr lang="en-US" dirty="0"/>
              <a:t>Hyperscale customers are accelerating their investments – </a:t>
            </a:r>
            <a:r>
              <a:rPr lang="en-US" b="0" dirty="0"/>
              <a:t>in collaboration with partners like Arista Networks, Dell, Juniper, and Supermicro</a:t>
            </a:r>
            <a:endParaRPr lang="en-US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009" y="1253331"/>
            <a:ext cx="10383982" cy="4351338"/>
          </a:xfrm>
        </p:spPr>
        <p:txBody>
          <a:bodyPr>
            <a:normAutofit/>
          </a:bodyPr>
          <a:lstStyle/>
          <a:p>
            <a:r>
              <a:rPr lang="en-US" dirty="0"/>
              <a:t>Channel Partner Risks</a:t>
            </a:r>
          </a:p>
          <a:p>
            <a:r>
              <a:rPr lang="en-US" dirty="0"/>
              <a:t>Customer Concentration Risks</a:t>
            </a:r>
          </a:p>
          <a:p>
            <a:r>
              <a:rPr lang="en-US" dirty="0"/>
              <a:t>Price concern on VMware subscription</a:t>
            </a:r>
          </a:p>
          <a:p>
            <a:endParaRPr lang="en-US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Valuation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E869D-6888-499D-A16C-A3C5675D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67" y="1116431"/>
            <a:ext cx="7060066" cy="50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2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VMware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79262"/>
            <a:ext cx="62994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Competitive Advantages:</a:t>
            </a:r>
            <a:endParaRPr lang="en-US" sz="1900" b="1" dirty="0"/>
          </a:p>
          <a:p>
            <a:r>
              <a:rPr lang="en-US" sz="1900" b="1" dirty="0"/>
              <a:t>Market Leadership in Virtualization &amp; SD-WAN</a:t>
            </a:r>
          </a:p>
          <a:p>
            <a:r>
              <a:rPr lang="en-US" sz="1900" dirty="0"/>
              <a:t>Hybrid Cloud Capabilities and</a:t>
            </a:r>
            <a:r>
              <a:rPr lang="en-US" altLang="zh-CN" sz="1900" b="1" dirty="0"/>
              <a:t> </a:t>
            </a:r>
            <a:r>
              <a:rPr lang="en-US" sz="1900" b="1" dirty="0"/>
              <a:t>Partner Network</a:t>
            </a:r>
          </a:p>
          <a:p>
            <a:pPr lvl="1"/>
            <a:r>
              <a:rPr lang="en-US" sz="1900" dirty="0"/>
              <a:t>AWS, </a:t>
            </a:r>
            <a:r>
              <a:rPr lang="en-US" sz="1900" strike="sngStrike" dirty="0"/>
              <a:t>Azure, Google Cloud, Oracle</a:t>
            </a:r>
          </a:p>
          <a:p>
            <a:r>
              <a:rPr lang="en-US" sz="1900" b="1" dirty="0"/>
              <a:t>Intrinsic Security Features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26" name="Picture 2" descr="What is VMware Workspace ONE, and why should you give it a go?">
            <a:extLst>
              <a:ext uri="{FF2B5EF4-FFF2-40B4-BE49-F238E27FC236}">
                <a16:creationId xmlns:a16="http://schemas.microsoft.com/office/drawing/2014/main" id="{60B19326-5F9F-4616-A998-4EB3E94EF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67" y="1856902"/>
            <a:ext cx="5024229" cy="31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2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264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Apple – 20% total revenue</a:t>
            </a:r>
          </a:p>
          <a:p>
            <a:pPr lvl="1"/>
            <a:r>
              <a:rPr lang="en-US" sz="1600" dirty="0"/>
              <a:t>RF Front-End Modules (Including FBAR Filters) – wireless networks, </a:t>
            </a:r>
            <a:r>
              <a:rPr lang="en-US" sz="1600" b="1" dirty="0"/>
              <a:t>including 5G</a:t>
            </a:r>
          </a:p>
          <a:p>
            <a:pPr lvl="1"/>
            <a:r>
              <a:rPr lang="en-US" sz="1600" dirty="0"/>
              <a:t>WIFI &amp; Bluetooth </a:t>
            </a:r>
            <a:r>
              <a:rPr lang="en-US" altLang="zh-CN" sz="1600" dirty="0"/>
              <a:t>Chips </a:t>
            </a:r>
            <a:r>
              <a:rPr lang="en-US" sz="1600" dirty="0"/>
              <a:t>–</a:t>
            </a:r>
            <a:r>
              <a:rPr lang="en-US" altLang="zh-CN" sz="1600" dirty="0"/>
              <a:t> wireless connectivity for devices</a:t>
            </a:r>
          </a:p>
          <a:p>
            <a:pPr lvl="1"/>
            <a:r>
              <a:rPr lang="en-US" sz="1600" dirty="0"/>
              <a:t>Touch Controllers – detect and process user interactions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41C2E-E49D-438E-9D9A-B091D849D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74"/>
          <a:stretch/>
        </p:blipFill>
        <p:spPr>
          <a:xfrm>
            <a:off x="2199731" y="3307439"/>
            <a:ext cx="7792537" cy="2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0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E73-2A43-8698-006F-DD95FE1D1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D826-2EEA-6918-1691-28E66BB7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3483-B28E-A444-A761-22F4438837CD}" type="datetime1">
              <a:rPr lang="en-US"/>
              <a:t>8/23/2024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CF483-3EF2-52E4-CB36-0B0681C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/>
              <a:t>16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A713AE-0B57-D84B-A77C-65A61DB9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498B-48B5-04DA-127B-3FC62667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AVGO</a:t>
            </a:r>
            <a:r>
              <a:rPr lang="en-US" dirty="0"/>
              <a:t> </a:t>
            </a:r>
            <a:r>
              <a:rPr lang="en-US" altLang="zh-CN" dirty="0"/>
              <a:t>business breakdown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BE7-F5CF-2D43-56AC-0BB3E5B0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8A0B-D4F8-194C-92F0-4F9BD3FE6535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703F-3720-A143-A8A1-99D9702CFEE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818372A-41AF-CCC8-2258-A80651437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434630"/>
              </p:ext>
            </p:extLst>
          </p:nvPr>
        </p:nvGraphicFramePr>
        <p:xfrm>
          <a:off x="213590" y="1684517"/>
          <a:ext cx="7101610" cy="382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864C3E-4C40-42C8-A4D7-D78AC104E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835383"/>
              </p:ext>
            </p:extLst>
          </p:nvPr>
        </p:nvGraphicFramePr>
        <p:xfrm>
          <a:off x="7241309" y="1222149"/>
          <a:ext cx="4352853" cy="4413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B9CC1C-0558-9BA3-2EDC-465F7265D383}"/>
              </a:ext>
            </a:extLst>
          </p:cNvPr>
          <p:cNvSpPr txBox="1"/>
          <p:nvPr/>
        </p:nvSpPr>
        <p:spPr>
          <a:xfrm>
            <a:off x="6345382" y="5635851"/>
            <a:ext cx="572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Significant increase in software revenue due to VMware acquisition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09D8-7EFA-5DE0-83D3-033D0D071325}"/>
              </a:ext>
            </a:extLst>
          </p:cNvPr>
          <p:cNvSpPr txBox="1"/>
          <p:nvPr/>
        </p:nvSpPr>
        <p:spPr>
          <a:xfrm>
            <a:off x="1436831" y="5515777"/>
            <a:ext cx="458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Networking thrives on Artificial Intelligence needs</a:t>
            </a:r>
          </a:p>
          <a:p>
            <a:r>
              <a:rPr lang="en-US" sz="1600" dirty="0"/>
              <a:t>Wireless is cyclical, others are in decline</a:t>
            </a:r>
          </a:p>
        </p:txBody>
      </p:sp>
    </p:spTree>
    <p:extLst>
      <p:ext uri="{BB962C8B-B14F-4D97-AF65-F5344CB8AC3E}">
        <p14:creationId xmlns:p14="http://schemas.microsoft.com/office/powerpoint/2010/main" val="112871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Custom ASICs &amp; Networking Solutions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9262"/>
            <a:ext cx="5181600" cy="4351338"/>
          </a:xfrm>
        </p:spPr>
        <p:txBody>
          <a:bodyPr>
            <a:normAutofit/>
          </a:bodyPr>
          <a:lstStyle/>
          <a:p>
            <a:r>
              <a:rPr lang="en-US" sz="1900" dirty="0"/>
              <a:t>Custom ASICs </a:t>
            </a:r>
          </a:p>
          <a:p>
            <a:pPr lvl="1"/>
            <a:r>
              <a:rPr lang="en-US" sz="1900" dirty="0"/>
              <a:t>Custom-designed semiconductor chips that are created for a specific application or purpose.</a:t>
            </a:r>
          </a:p>
          <a:p>
            <a:pPr lvl="1"/>
            <a:r>
              <a:rPr lang="en-US" sz="1900" dirty="0"/>
              <a:t>Broadcom is the industry leader with</a:t>
            </a:r>
            <a:r>
              <a:rPr lang="en-US" sz="1900" b="1" dirty="0"/>
              <a:t> more than three decades of ASIC design experience</a:t>
            </a:r>
            <a:r>
              <a:rPr lang="en-US" sz="1900" dirty="0"/>
              <a:t>, a state-of-the art hierarchical design methodology, and </a:t>
            </a:r>
            <a:r>
              <a:rPr lang="en-US" sz="1900" b="1" dirty="0"/>
              <a:t>an extensive IP portfolio</a:t>
            </a:r>
          </a:p>
        </p:txBody>
      </p:sp>
      <p:pic>
        <p:nvPicPr>
          <p:cNvPr id="1028" name="Picture 4" descr="Broadcom data center chip demand jumps amid the pandemic boom, supply  concerns - DCD">
            <a:extLst>
              <a:ext uri="{FF2B5EF4-FFF2-40B4-BE49-F238E27FC236}">
                <a16:creationId xmlns:a16="http://schemas.microsoft.com/office/drawing/2014/main" id="{B6BA48A2-630A-E7E0-8B86-45ADBC16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97606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Custom ASICs &amp; Networking Solutions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6613"/>
            <a:ext cx="6430818" cy="4860350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/>
              <a:t>Networking </a:t>
            </a:r>
            <a:r>
              <a:rPr lang="en-US" altLang="zh-CN" sz="1800" dirty="0"/>
              <a:t>Solutions</a:t>
            </a:r>
          </a:p>
          <a:p>
            <a:pPr lvl="1"/>
            <a:r>
              <a:rPr lang="en-US" altLang="zh-CN" sz="1800" dirty="0"/>
              <a:t>D</a:t>
            </a:r>
            <a:r>
              <a:rPr lang="en-US" sz="1800" dirty="0"/>
              <a:t>esigned to manage and facilitate communication between different devices in a network.</a:t>
            </a:r>
          </a:p>
          <a:p>
            <a:pPr lvl="1"/>
            <a:r>
              <a:rPr lang="en-US" sz="1800" b="1" dirty="0"/>
              <a:t>Ethernet Switch Chips</a:t>
            </a:r>
          </a:p>
          <a:p>
            <a:pPr lvl="2"/>
            <a:r>
              <a:rPr lang="en-US" sz="1800" dirty="0"/>
              <a:t>To manage the flow of data between devices on a local area network</a:t>
            </a:r>
          </a:p>
          <a:p>
            <a:pPr lvl="2"/>
            <a:r>
              <a:rPr lang="en-US" sz="1800" dirty="0"/>
              <a:t>Mainly used in </a:t>
            </a:r>
            <a:r>
              <a:rPr lang="en-US" sz="1800" b="1" dirty="0"/>
              <a:t>data centers, enterprise networks, and service providers</a:t>
            </a:r>
          </a:p>
          <a:p>
            <a:pPr lvl="1"/>
            <a:r>
              <a:rPr lang="en-US" sz="1800" b="1" dirty="0"/>
              <a:t>Ethernet NICs (Network Interface Cards)</a:t>
            </a:r>
          </a:p>
          <a:p>
            <a:pPr lvl="2"/>
            <a:r>
              <a:rPr lang="en-US" sz="1800" dirty="0"/>
              <a:t>To allow a computer or server to connect to a network via Ethernet.</a:t>
            </a:r>
          </a:p>
          <a:p>
            <a:pPr lvl="2"/>
            <a:r>
              <a:rPr lang="en-US" sz="1800" dirty="0"/>
              <a:t>Mainly used in servers within the </a:t>
            </a:r>
            <a:r>
              <a:rPr lang="en-US" sz="1800" b="1" dirty="0"/>
              <a:t>data center</a:t>
            </a:r>
          </a:p>
          <a:p>
            <a:pPr lvl="1"/>
            <a:r>
              <a:rPr lang="en-US" sz="1800" b="1" dirty="0"/>
              <a:t>Fiber Channel Networking Chips</a:t>
            </a:r>
          </a:p>
          <a:p>
            <a:pPr lvl="2"/>
            <a:r>
              <a:rPr lang="en-US" sz="1800" dirty="0"/>
              <a:t>To provide high-speed, reliable connectivity between servers and storage devices</a:t>
            </a:r>
          </a:p>
          <a:p>
            <a:pPr lvl="2"/>
            <a:r>
              <a:rPr lang="en-US" sz="1800" dirty="0"/>
              <a:t>Mainly used in </a:t>
            </a:r>
            <a:r>
              <a:rPr lang="en-US" sz="1800" b="1" dirty="0"/>
              <a:t>large enterprises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data centers</a:t>
            </a:r>
            <a:endParaRPr lang="en-US" sz="1800" b="1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054" name="Picture 6" descr="Ethernet switching solutions at Broadcom">
            <a:extLst>
              <a:ext uri="{FF2B5EF4-FFF2-40B4-BE49-F238E27FC236}">
                <a16:creationId xmlns:a16="http://schemas.microsoft.com/office/drawing/2014/main" id="{BD9041E3-D326-56C7-AEC9-B8E40F78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56" y="1490462"/>
            <a:ext cx="4478469" cy="19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bre Channel Storage Solutions">
            <a:extLst>
              <a:ext uri="{FF2B5EF4-FFF2-40B4-BE49-F238E27FC236}">
                <a16:creationId xmlns:a16="http://schemas.microsoft.com/office/drawing/2014/main" id="{C7C20C63-24DE-C12A-1E9C-7120DF4E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24" y="4008647"/>
            <a:ext cx="4981931" cy="17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7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Advantages for ASICs vs. CPU, GPU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626" y="1046393"/>
            <a:ext cx="6041066" cy="5204167"/>
          </a:xfrm>
        </p:spPr>
        <p:txBody>
          <a:bodyPr>
            <a:normAutofit/>
          </a:bodyPr>
          <a:lstStyle/>
          <a:p>
            <a:r>
              <a:rPr lang="en-US" sz="1600" dirty="0"/>
              <a:t>Higher Performance for Specific Tasks</a:t>
            </a:r>
          </a:p>
          <a:p>
            <a:pPr lvl="1"/>
            <a:r>
              <a:rPr lang="en-US" sz="1600" dirty="0"/>
              <a:t>Custom ASICs are designed for </a:t>
            </a:r>
            <a:r>
              <a:rPr lang="en-US" sz="1600" b="1" dirty="0"/>
              <a:t>specific tasks</a:t>
            </a:r>
          </a:p>
          <a:p>
            <a:pPr lvl="1"/>
            <a:r>
              <a:rPr lang="en-US" sz="1600" dirty="0"/>
              <a:t>CPUs and GPUs are versatile but less efficient at specific tasks</a:t>
            </a:r>
          </a:p>
          <a:p>
            <a:r>
              <a:rPr lang="en-US" sz="1600" dirty="0"/>
              <a:t>Lower Power Consumption</a:t>
            </a:r>
          </a:p>
          <a:p>
            <a:pPr lvl="1"/>
            <a:r>
              <a:rPr lang="en-US" sz="1600" dirty="0"/>
              <a:t>ASICs can be optimized for power efficiency by </a:t>
            </a:r>
            <a:r>
              <a:rPr lang="en-US" sz="1600" b="1" dirty="0"/>
              <a:t>simplifying circuitry </a:t>
            </a:r>
            <a:r>
              <a:rPr lang="en-US" sz="1600" dirty="0"/>
              <a:t>and </a:t>
            </a:r>
            <a:r>
              <a:rPr lang="en-US" sz="1600" b="1" dirty="0"/>
              <a:t>eliminating unnecessary components</a:t>
            </a:r>
          </a:p>
          <a:p>
            <a:pPr lvl="1"/>
            <a:r>
              <a:rPr lang="en-US" sz="1600" dirty="0"/>
              <a:t>CPUs and GPUs tend to consume more power</a:t>
            </a:r>
          </a:p>
          <a:p>
            <a:r>
              <a:rPr lang="en-US" sz="1600" dirty="0"/>
              <a:t>Security and Reliability</a:t>
            </a:r>
          </a:p>
          <a:p>
            <a:pPr lvl="1"/>
            <a:r>
              <a:rPr lang="en-US" sz="1600" dirty="0"/>
              <a:t>CPUs and GPUs Often include enhanced security features at hardware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45CE4-B84D-12D7-E855-79153118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20" y="2467605"/>
            <a:ext cx="5609632" cy="37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4C1284-D95C-FD6C-67FE-ECDA1B7D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65" y="1046393"/>
            <a:ext cx="4818307" cy="13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548E75-2A0C-E4F8-4C36-11DE67FCFBA7}"/>
              </a:ext>
            </a:extLst>
          </p:cNvPr>
          <p:cNvSpPr/>
          <p:nvPr/>
        </p:nvSpPr>
        <p:spPr>
          <a:xfrm>
            <a:off x="9601199" y="1717512"/>
            <a:ext cx="1201480" cy="345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EF4288-CDB2-5F50-92B2-348129A9D9ED}"/>
              </a:ext>
            </a:extLst>
          </p:cNvPr>
          <p:cNvSpPr/>
          <p:nvPr/>
        </p:nvSpPr>
        <p:spPr>
          <a:xfrm>
            <a:off x="8140381" y="1372311"/>
            <a:ext cx="1351490" cy="79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Disadvantages for ASICs vs. CPU, GPU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60812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Lack of Flexibility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CPUs and GPUs can be used for a wide range of applications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High Development Costs &amp; Longer-Time to Market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Designing and manufacturing a custom ASIC is expensive and time-consuming</a:t>
            </a:r>
          </a:p>
          <a:p>
            <a:pPr lvl="1">
              <a:lnSpc>
                <a:spcPct val="140000"/>
              </a:lnSpc>
            </a:pPr>
            <a:r>
              <a:rPr lang="en-US" altLang="zh-CN" sz="1600" dirty="0"/>
              <a:t>CPU and GPU are mass-produced and have shorter development cycles and can be more easily adapted to new applications</a:t>
            </a:r>
            <a:endParaRPr lang="en-US" sz="1600" dirty="0"/>
          </a:p>
        </p:txBody>
      </p:sp>
      <p:pic>
        <p:nvPicPr>
          <p:cNvPr id="2050" name="Picture 2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D4B9D9F7-784A-E1F5-6065-E21114ED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977928"/>
            <a:ext cx="5181600" cy="204673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Competitive Advantages for Broadcom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4545"/>
            <a:ext cx="10515600" cy="50338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Customization and Specialization</a:t>
            </a:r>
          </a:p>
          <a:p>
            <a:pPr lvl="1"/>
            <a:r>
              <a:rPr lang="en-US" altLang="zh-CN" dirty="0"/>
              <a:t>More than 3 decades experiences</a:t>
            </a:r>
            <a:endParaRPr lang="en-US" dirty="0"/>
          </a:p>
          <a:p>
            <a:r>
              <a:rPr lang="en-US" dirty="0"/>
              <a:t>Proven Expertise and Innovation</a:t>
            </a:r>
          </a:p>
          <a:p>
            <a:pPr lvl="1"/>
            <a:r>
              <a:rPr lang="en-US" dirty="0"/>
              <a:t>Long history of innovation, especially in networking and data center</a:t>
            </a:r>
          </a:p>
          <a:p>
            <a:r>
              <a:rPr lang="en-US" dirty="0"/>
              <a:t>Integration with Existing Infrastructure</a:t>
            </a:r>
          </a:p>
          <a:p>
            <a:pPr lvl="1"/>
            <a:r>
              <a:rPr lang="en-US" dirty="0"/>
              <a:t>To integrate seamlessly with the existing infrastructure of these tech giants.</a:t>
            </a:r>
          </a:p>
          <a:p>
            <a:r>
              <a:rPr lang="en-US" dirty="0"/>
              <a:t>Reliability and Security</a:t>
            </a:r>
          </a:p>
          <a:p>
            <a:pPr lvl="1"/>
            <a:r>
              <a:rPr lang="en-US" dirty="0"/>
              <a:t>Hardware level security</a:t>
            </a:r>
          </a:p>
          <a:p>
            <a:r>
              <a:rPr lang="en-US" dirty="0"/>
              <a:t>Stable product iterations</a:t>
            </a:r>
          </a:p>
          <a:p>
            <a:pPr lvl="1"/>
            <a:r>
              <a:rPr lang="en-US" dirty="0"/>
              <a:t>2-year of iteration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US" altLang="zh-CN" dirty="0"/>
              <a:t>AVGO</a:t>
            </a:r>
            <a:r>
              <a:rPr lang="en-US" dirty="0"/>
              <a:t> Competitors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C7AF9A-A29D-4A06-869B-47DD6D933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607649"/>
              </p:ext>
            </p:extLst>
          </p:nvPr>
        </p:nvGraphicFramePr>
        <p:xfrm>
          <a:off x="-88069" y="1388737"/>
          <a:ext cx="7338938" cy="429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89EE80-7A96-465B-8B06-1CFBB6F6B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249275"/>
              </p:ext>
            </p:extLst>
          </p:nvPr>
        </p:nvGraphicFramePr>
        <p:xfrm>
          <a:off x="4943172" y="1388737"/>
          <a:ext cx="7334856" cy="429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742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1A52EEB1-63D7-DCA9-2C3B-F61670D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US" dirty="0"/>
              <a:t>Investment Thesis #1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74477A1-6A79-B6A9-80FB-AD39A9B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2B249D-F3D9-0A4E-8EF5-2E6082B00A34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8EE5262-2820-BB99-6809-CD9065E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230703F-3720-A143-A8A1-99D9702CFEE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150-0CC2-4A19-0D7F-CF84A207F7BE}"/>
              </a:ext>
            </a:extLst>
          </p:cNvPr>
          <p:cNvSpPr>
            <a:spLocks/>
          </p:cNvSpPr>
          <p:nvPr/>
        </p:nvSpPr>
        <p:spPr>
          <a:xfrm>
            <a:off x="7394448" y="4364562"/>
            <a:ext cx="1278138" cy="170122"/>
          </a:xfrm>
          <a:prstGeom prst="rect">
            <a:avLst/>
          </a:prstGeom>
        </p:spPr>
        <p:txBody>
          <a:bodyPr/>
          <a:lstStyle/>
          <a:p>
            <a:pPr defTabSz="416550">
              <a:spcAft>
                <a:spcPts val="369"/>
              </a:spcAft>
            </a:pPr>
            <a:fld id="{B230703F-3720-A143-A8A1-99D9702CFEE7}" type="slidenum">
              <a:rPr lang="en-US" sz="82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16550">
                <a:spcAft>
                  <a:spcPts val="369"/>
                </a:spcAft>
              </a:pPr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80EC2-D46D-C893-D6FA-616F9313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7907"/>
            <a:ext cx="5768534" cy="4351338"/>
          </a:xfrm>
        </p:spPr>
        <p:txBody>
          <a:bodyPr/>
          <a:lstStyle/>
          <a:p>
            <a:r>
              <a:rPr lang="en-US" altLang="zh-CN" sz="1800" dirty="0"/>
              <a:t>Significant growth on global semiconductor market, especially </a:t>
            </a:r>
            <a:r>
              <a:rPr lang="en-US" sz="1800" dirty="0"/>
              <a:t>AI-Driven chip demand</a:t>
            </a:r>
          </a:p>
          <a:p>
            <a:pPr lvl="1"/>
            <a:r>
              <a:rPr lang="en-US" sz="1600" dirty="0"/>
              <a:t>From 2021 to 2030, CAGR from 6% to 8%</a:t>
            </a:r>
          </a:p>
          <a:p>
            <a:pPr lvl="1"/>
            <a:r>
              <a:rPr lang="en-US" sz="1600" dirty="0"/>
              <a:t>A $1 trillion dollar industry by the end of the decade</a:t>
            </a:r>
          </a:p>
          <a:p>
            <a:pPr lvl="1"/>
            <a:r>
              <a:rPr lang="en-US" sz="1600" dirty="0"/>
              <a:t>Potential Collabs with leading tech companies</a:t>
            </a:r>
          </a:p>
          <a:p>
            <a:pPr lvl="1"/>
            <a:r>
              <a:rPr lang="en-US" sz="1600" dirty="0"/>
              <a:t>For every dollar a company spends on GPUs, it typically spends an additional 25 to 30 percent on the networking equipment needed to make those GPUs work efficiently together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39156-0234-CB19-ABC3-49B0ADED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34" y="1507907"/>
            <a:ext cx="5156956" cy="41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t 分析师成长计划PPT模版" id="{CE9B91A2-766B-314A-8D95-2E4DE9589B3E}" vid="{897DDF73-6334-DB48-9E96-9DC2D7AFEA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3211</TotalTime>
  <Words>773</Words>
  <Application>Microsoft Office PowerPoint</Application>
  <PresentationFormat>Widescreen</PresentationFormat>
  <Paragraphs>155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MiSans Demibold</vt:lpstr>
      <vt:lpstr>MiSans Normal</vt:lpstr>
      <vt:lpstr>MiSans Semibold</vt:lpstr>
      <vt:lpstr>Arial</vt:lpstr>
      <vt:lpstr>Calibri</vt:lpstr>
      <vt:lpstr>Wingdings</vt:lpstr>
      <vt:lpstr>Office Theme</vt:lpstr>
      <vt:lpstr>Broadcom Inc.</vt:lpstr>
      <vt:lpstr>AVGO business breakdown</vt:lpstr>
      <vt:lpstr>Custom ASICs &amp; Networking Solutions</vt:lpstr>
      <vt:lpstr>Custom ASICs &amp; Networking Solutions</vt:lpstr>
      <vt:lpstr>Advantages for ASICs vs. CPU, GPU</vt:lpstr>
      <vt:lpstr>Disadvantages for ASICs vs. CPU, GPU</vt:lpstr>
      <vt:lpstr>Competitive Advantages for Broadcom</vt:lpstr>
      <vt:lpstr>AVGO Competitors</vt:lpstr>
      <vt:lpstr>Investment Thesis #1</vt:lpstr>
      <vt:lpstr>Investment Thesis #2 &amp; #3</vt:lpstr>
      <vt:lpstr>Catalysts</vt:lpstr>
      <vt:lpstr>Risks</vt:lpstr>
      <vt:lpstr>Valuation</vt:lpstr>
      <vt:lpstr>VMware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英伟达基本面分析案例</dc:title>
  <dc:creator>Gao, Jeremy</dc:creator>
  <cp:lastModifiedBy>Hongjia Cui</cp:lastModifiedBy>
  <cp:revision>52</cp:revision>
  <cp:lastPrinted>2024-05-12T15:31:45Z</cp:lastPrinted>
  <dcterms:created xsi:type="dcterms:W3CDTF">2023-12-23T22:27:34Z</dcterms:created>
  <dcterms:modified xsi:type="dcterms:W3CDTF">2024-08-23T17:50:54Z</dcterms:modified>
</cp:coreProperties>
</file>