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51" r:id="rId3"/>
    <p:sldId id="331" r:id="rId4"/>
    <p:sldId id="354" r:id="rId5"/>
    <p:sldId id="332" r:id="rId6"/>
    <p:sldId id="333" r:id="rId7"/>
    <p:sldId id="334" r:id="rId8"/>
    <p:sldId id="336" r:id="rId9"/>
    <p:sldId id="337" r:id="rId10"/>
    <p:sldId id="353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CE4"/>
    <a:srgbClr val="003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47DD4-8107-AD74-38AA-63CB423925BC}" v="61" dt="2024-07-19T20:06:07.945"/>
    <p1510:client id="{A8A68E96-06B3-0F98-3399-66EAF8191454}" v="16" dt="2024-07-19T20:07:54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537" autoAdjust="0"/>
  </p:normalViewPr>
  <p:slideViewPr>
    <p:cSldViewPr snapToGrid="0">
      <p:cViewPr varScale="1">
        <p:scale>
          <a:sx n="134" d="100"/>
          <a:sy n="134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meng.zhang@mail.utoronto.ca" userId="S::urn:spo:guest#chumeng.zhang@mail.utoronto.ca::" providerId="AD" clId="Web-{65147DD4-8107-AD74-38AA-63CB423925BC}"/>
    <pc:docChg chg="addSld modSld">
      <pc:chgData name="chumeng.zhang@mail.utoronto.ca" userId="S::urn:spo:guest#chumeng.zhang@mail.utoronto.ca::" providerId="AD" clId="Web-{65147DD4-8107-AD74-38AA-63CB423925BC}" dt="2024-07-19T20:06:07.945" v="57" actId="20577"/>
      <pc:docMkLst>
        <pc:docMk/>
      </pc:docMkLst>
      <pc:sldChg chg="modSp">
        <pc:chgData name="chumeng.zhang@mail.utoronto.ca" userId="S::urn:spo:guest#chumeng.zhang@mail.utoronto.ca::" providerId="AD" clId="Web-{65147DD4-8107-AD74-38AA-63CB423925BC}" dt="2024-07-19T19:59:09.131" v="29" actId="20577"/>
        <pc:sldMkLst>
          <pc:docMk/>
          <pc:sldMk cId="1374117140" sldId="256"/>
        </pc:sldMkLst>
        <pc:spChg chg="mod">
          <ac:chgData name="chumeng.zhang@mail.utoronto.ca" userId="S::urn:spo:guest#chumeng.zhang@mail.utoronto.ca::" providerId="AD" clId="Web-{65147DD4-8107-AD74-38AA-63CB423925BC}" dt="2024-07-19T19:59:09.131" v="29" actId="20577"/>
          <ac:spMkLst>
            <pc:docMk/>
            <pc:sldMk cId="1374117140" sldId="256"/>
            <ac:spMk id="2" creationId="{24CB2E73-2A43-8698-006F-DD95FE1D1437}"/>
          </ac:spMkLst>
        </pc:spChg>
        <pc:spChg chg="mod">
          <ac:chgData name="chumeng.zhang@mail.utoronto.ca" userId="S::urn:spo:guest#chumeng.zhang@mail.utoronto.ca::" providerId="AD" clId="Web-{65147DD4-8107-AD74-38AA-63CB423925BC}" dt="2024-07-19T19:59:06.396" v="28" actId="20577"/>
          <ac:spMkLst>
            <pc:docMk/>
            <pc:sldMk cId="1374117140" sldId="256"/>
            <ac:spMk id="3" creationId="{9ABB281F-D50F-3DAB-AABE-372266DDF5E7}"/>
          </ac:spMkLst>
        </pc:spChg>
      </pc:sldChg>
      <pc:sldChg chg="addSp delSp modSp">
        <pc:chgData name="chumeng.zhang@mail.utoronto.ca" userId="S::urn:spo:guest#chumeng.zhang@mail.utoronto.ca::" providerId="AD" clId="Web-{65147DD4-8107-AD74-38AA-63CB423925BC}" dt="2024-07-19T20:05:59.570" v="56" actId="20577"/>
        <pc:sldMkLst>
          <pc:docMk/>
          <pc:sldMk cId="3699167525" sldId="328"/>
        </pc:sldMkLst>
        <pc:spChg chg="mod">
          <ac:chgData name="chumeng.zhang@mail.utoronto.ca" userId="S::urn:spo:guest#chumeng.zhang@mail.utoronto.ca::" providerId="AD" clId="Web-{65147DD4-8107-AD74-38AA-63CB423925BC}" dt="2024-07-19T19:59:28.287" v="39" actId="20577"/>
          <ac:spMkLst>
            <pc:docMk/>
            <pc:sldMk cId="3699167525" sldId="328"/>
            <ac:spMk id="2" creationId="{BC93C785-9A89-0FCE-EBBF-5307F295F853}"/>
          </ac:spMkLst>
        </pc:spChg>
        <pc:spChg chg="del mod">
          <ac:chgData name="chumeng.zhang@mail.utoronto.ca" userId="S::urn:spo:guest#chumeng.zhang@mail.utoronto.ca::" providerId="AD" clId="Web-{65147DD4-8107-AD74-38AA-63CB423925BC}" dt="2024-07-19T19:59:54.662" v="40"/>
          <ac:spMkLst>
            <pc:docMk/>
            <pc:sldMk cId="3699167525" sldId="328"/>
            <ac:spMk id="3" creationId="{3B8587FC-EEB9-DC3A-82ED-F8C0E4D878EF}"/>
          </ac:spMkLst>
        </pc:spChg>
        <pc:spChg chg="add mod">
          <ac:chgData name="chumeng.zhang@mail.utoronto.ca" userId="S::urn:spo:guest#chumeng.zhang@mail.utoronto.ca::" providerId="AD" clId="Web-{65147DD4-8107-AD74-38AA-63CB423925BC}" dt="2024-07-19T20:05:59.570" v="56" actId="20577"/>
          <ac:spMkLst>
            <pc:docMk/>
            <pc:sldMk cId="3699167525" sldId="328"/>
            <ac:spMk id="8" creationId="{45F70D46-7F18-6307-9A49-2B68EBA5DDAA}"/>
          </ac:spMkLst>
        </pc:spChg>
        <pc:picChg chg="add del mod ord">
          <ac:chgData name="chumeng.zhang@mail.utoronto.ca" userId="S::urn:spo:guest#chumeng.zhang@mail.utoronto.ca::" providerId="AD" clId="Web-{65147DD4-8107-AD74-38AA-63CB423925BC}" dt="2024-07-19T19:59:55.615" v="41"/>
          <ac:picMkLst>
            <pc:docMk/>
            <pc:sldMk cId="3699167525" sldId="328"/>
            <ac:picMk id="6" creationId="{10371E1C-B10D-9384-7038-AA74CB4BF592}"/>
          </ac:picMkLst>
        </pc:picChg>
      </pc:sldChg>
      <pc:sldChg chg="addSp delSp modSp new mod setBg">
        <pc:chgData name="chumeng.zhang@mail.utoronto.ca" userId="S::urn:spo:guest#chumeng.zhang@mail.utoronto.ca::" providerId="AD" clId="Web-{65147DD4-8107-AD74-38AA-63CB423925BC}" dt="2024-07-19T20:06:07.945" v="57" actId="20577"/>
        <pc:sldMkLst>
          <pc:docMk/>
          <pc:sldMk cId="2517143696" sldId="330"/>
        </pc:sldMkLst>
        <pc:spChg chg="mod">
          <ac:chgData name="chumeng.zhang@mail.utoronto.ca" userId="S::urn:spo:guest#chumeng.zhang@mail.utoronto.ca::" providerId="AD" clId="Web-{65147DD4-8107-AD74-38AA-63CB423925BC}" dt="2024-07-19T20:06:07.945" v="57" actId="20577"/>
          <ac:spMkLst>
            <pc:docMk/>
            <pc:sldMk cId="2517143696" sldId="330"/>
            <ac:spMk id="2" creationId="{47B35B10-5AFA-9023-BA74-1248ADE39C65}"/>
          </ac:spMkLst>
        </pc:spChg>
        <pc:spChg chg="del">
          <ac:chgData name="chumeng.zhang@mail.utoronto.ca" userId="S::urn:spo:guest#chumeng.zhang@mail.utoronto.ca::" providerId="AD" clId="Web-{65147DD4-8107-AD74-38AA-63CB423925BC}" dt="2024-07-19T20:00:05.053" v="45"/>
          <ac:spMkLst>
            <pc:docMk/>
            <pc:sldMk cId="2517143696" sldId="330"/>
            <ac:spMk id="3" creationId="{0BBAC4F8-308A-AD7D-F949-9A67BD00F877}"/>
          </ac:spMkLst>
        </pc:spChg>
        <pc:spChg chg="mod">
          <ac:chgData name="chumeng.zhang@mail.utoronto.ca" userId="S::urn:spo:guest#chumeng.zhang@mail.utoronto.ca::" providerId="AD" clId="Web-{65147DD4-8107-AD74-38AA-63CB423925BC}" dt="2024-07-19T20:00:12.162" v="48"/>
          <ac:spMkLst>
            <pc:docMk/>
            <pc:sldMk cId="2517143696" sldId="330"/>
            <ac:spMk id="4" creationId="{69FA9430-4C34-0C94-4D5B-FAC1034A0A25}"/>
          </ac:spMkLst>
        </pc:spChg>
        <pc:spChg chg="mod">
          <ac:chgData name="chumeng.zhang@mail.utoronto.ca" userId="S::urn:spo:guest#chumeng.zhang@mail.utoronto.ca::" providerId="AD" clId="Web-{65147DD4-8107-AD74-38AA-63CB423925BC}" dt="2024-07-19T20:00:12.162" v="48"/>
          <ac:spMkLst>
            <pc:docMk/>
            <pc:sldMk cId="2517143696" sldId="330"/>
            <ac:spMk id="5" creationId="{2BD55898-8E28-3366-4FEE-AFB96CDA991F}"/>
          </ac:spMkLst>
        </pc:spChg>
        <pc:spChg chg="add">
          <ac:chgData name="chumeng.zhang@mail.utoronto.ca" userId="S::urn:spo:guest#chumeng.zhang@mail.utoronto.ca::" providerId="AD" clId="Web-{65147DD4-8107-AD74-38AA-63CB423925BC}" dt="2024-07-19T20:00:12.162" v="48"/>
          <ac:spMkLst>
            <pc:docMk/>
            <pc:sldMk cId="2517143696" sldId="330"/>
            <ac:spMk id="11" creationId="{D4771268-CB57-404A-9271-370EB28F6090}"/>
          </ac:spMkLst>
        </pc:spChg>
        <pc:picChg chg="add mod ord">
          <ac:chgData name="chumeng.zhang@mail.utoronto.ca" userId="S::urn:spo:guest#chumeng.zhang@mail.utoronto.ca::" providerId="AD" clId="Web-{65147DD4-8107-AD74-38AA-63CB423925BC}" dt="2024-07-19T20:00:17.928" v="49" actId="1076"/>
          <ac:picMkLst>
            <pc:docMk/>
            <pc:sldMk cId="2517143696" sldId="330"/>
            <ac:picMk id="6" creationId="{857B3274-06F7-D7F6-0398-60232B51405A}"/>
          </ac:picMkLst>
        </pc:picChg>
      </pc:sldChg>
    </pc:docChg>
  </pc:docChgLst>
  <pc:docChgLst>
    <pc:chgData name="chumeng.zhang@mail.utoronto.ca" userId="S::urn:spo:guest#chumeng.zhang@mail.utoronto.ca::" providerId="AD" clId="Web-{A8A68E96-06B3-0F98-3399-66EAF8191454}"/>
    <pc:docChg chg="delSld modSld">
      <pc:chgData name="chumeng.zhang@mail.utoronto.ca" userId="S::urn:spo:guest#chumeng.zhang@mail.utoronto.ca::" providerId="AD" clId="Web-{A8A68E96-06B3-0F98-3399-66EAF8191454}" dt="2024-07-19T20:07:54.582" v="14"/>
      <pc:docMkLst>
        <pc:docMk/>
      </pc:docMkLst>
      <pc:sldChg chg="modSp">
        <pc:chgData name="chumeng.zhang@mail.utoronto.ca" userId="S::urn:spo:guest#chumeng.zhang@mail.utoronto.ca::" providerId="AD" clId="Web-{A8A68E96-06B3-0F98-3399-66EAF8191454}" dt="2024-07-19T20:07:20.098" v="5" actId="20577"/>
        <pc:sldMkLst>
          <pc:docMk/>
          <pc:sldMk cId="1374117140" sldId="256"/>
        </pc:sldMkLst>
        <pc:spChg chg="mod">
          <ac:chgData name="chumeng.zhang@mail.utoronto.ca" userId="S::urn:spo:guest#chumeng.zhang@mail.utoronto.ca::" providerId="AD" clId="Web-{A8A68E96-06B3-0F98-3399-66EAF8191454}" dt="2024-07-19T20:07:20.098" v="5" actId="20577"/>
          <ac:spMkLst>
            <pc:docMk/>
            <pc:sldMk cId="1374117140" sldId="256"/>
            <ac:spMk id="2" creationId="{24CB2E73-2A43-8698-006F-DD95FE1D1437}"/>
          </ac:spMkLst>
        </pc:spChg>
        <pc:spChg chg="mod">
          <ac:chgData name="chumeng.zhang@mail.utoronto.ca" userId="S::urn:spo:guest#chumeng.zhang@mail.utoronto.ca::" providerId="AD" clId="Web-{A8A68E96-06B3-0F98-3399-66EAF8191454}" dt="2024-07-19T20:07:17.270" v="3" actId="20577"/>
          <ac:spMkLst>
            <pc:docMk/>
            <pc:sldMk cId="1374117140" sldId="256"/>
            <ac:spMk id="3" creationId="{9ABB281F-D50F-3DAB-AABE-372266DDF5E7}"/>
          </ac:spMkLst>
        </pc:spChg>
      </pc:sldChg>
      <pc:sldChg chg="modSp">
        <pc:chgData name="chumeng.zhang@mail.utoronto.ca" userId="S::urn:spo:guest#chumeng.zhang@mail.utoronto.ca::" providerId="AD" clId="Web-{A8A68E96-06B3-0F98-3399-66EAF8191454}" dt="2024-07-19T20:07:30.051" v="9" actId="20577"/>
        <pc:sldMkLst>
          <pc:docMk/>
          <pc:sldMk cId="3699167525" sldId="328"/>
        </pc:sldMkLst>
        <pc:spChg chg="mod">
          <ac:chgData name="chumeng.zhang@mail.utoronto.ca" userId="S::urn:spo:guest#chumeng.zhang@mail.utoronto.ca::" providerId="AD" clId="Web-{A8A68E96-06B3-0F98-3399-66EAF8191454}" dt="2024-07-19T20:07:30.051" v="9" actId="20577"/>
          <ac:spMkLst>
            <pc:docMk/>
            <pc:sldMk cId="3699167525" sldId="328"/>
            <ac:spMk id="2" creationId="{BC93C785-9A89-0FCE-EBBF-5307F295F853}"/>
          </ac:spMkLst>
        </pc:spChg>
        <pc:spChg chg="mod">
          <ac:chgData name="chumeng.zhang@mail.utoronto.ca" userId="S::urn:spo:guest#chumeng.zhang@mail.utoronto.ca::" providerId="AD" clId="Web-{A8A68E96-06B3-0F98-3399-66EAF8191454}" dt="2024-07-19T20:07:26.785" v="7" actId="20577"/>
          <ac:spMkLst>
            <pc:docMk/>
            <pc:sldMk cId="3699167525" sldId="328"/>
            <ac:spMk id="8" creationId="{45F70D46-7F18-6307-9A49-2B68EBA5DDAA}"/>
          </ac:spMkLst>
        </pc:spChg>
      </pc:sldChg>
      <pc:sldChg chg="addSp delSp modSp del">
        <pc:chgData name="chumeng.zhang@mail.utoronto.ca" userId="S::urn:spo:guest#chumeng.zhang@mail.utoronto.ca::" providerId="AD" clId="Web-{A8A68E96-06B3-0F98-3399-66EAF8191454}" dt="2024-07-19T20:07:54.582" v="14"/>
        <pc:sldMkLst>
          <pc:docMk/>
          <pc:sldMk cId="2517143696" sldId="330"/>
        </pc:sldMkLst>
        <pc:spChg chg="add mod">
          <ac:chgData name="chumeng.zhang@mail.utoronto.ca" userId="S::urn:spo:guest#chumeng.zhang@mail.utoronto.ca::" providerId="AD" clId="Web-{A8A68E96-06B3-0F98-3399-66EAF8191454}" dt="2024-07-19T20:07:38.051" v="13" actId="20577"/>
          <ac:spMkLst>
            <pc:docMk/>
            <pc:sldMk cId="2517143696" sldId="330"/>
            <ac:spMk id="7" creationId="{565C56D4-F7AC-FF4F-A0A9-D9974641A6F7}"/>
          </ac:spMkLst>
        </pc:spChg>
        <pc:picChg chg="del">
          <ac:chgData name="chumeng.zhang@mail.utoronto.ca" userId="S::urn:spo:guest#chumeng.zhang@mail.utoronto.ca::" providerId="AD" clId="Web-{A8A68E96-06B3-0F98-3399-66EAF8191454}" dt="2024-07-19T20:07:31.426" v="10"/>
          <ac:picMkLst>
            <pc:docMk/>
            <pc:sldMk cId="2517143696" sldId="330"/>
            <ac:picMk id="6" creationId="{857B3274-06F7-D7F6-0398-60232B51405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cu\Downloads\EC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cu\Downloads\EC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cu\Downloads\EC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cu\Downloads\EC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cu\Downloads\EC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4A-4805-A4CF-C42BE6CEAA4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4A-4805-A4CF-C42BE6CEAA4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4A-4805-A4CF-C42BE6CEAA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4A-4805-A4CF-C42BE6CEAA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('Rev Breakdown'!$A$5,'Rev Breakdown'!$A$10,'Rev Breakdown'!$A$15,'Rev Breakdown'!$A$20)</c:f>
              <c:strCache>
                <c:ptCount val="4"/>
                <c:pt idx="0">
                  <c:v>Global Industrial</c:v>
                </c:pt>
                <c:pt idx="1">
                  <c:v>Global Institutional &amp; Specialty</c:v>
                </c:pt>
                <c:pt idx="2">
                  <c:v>Global Healthcare &amp; Life Sciences</c:v>
                </c:pt>
                <c:pt idx="3">
                  <c:v>Global Pest Elimination</c:v>
                </c:pt>
              </c:strCache>
            </c:strRef>
          </c:cat>
          <c:val>
            <c:numRef>
              <c:f>('Rev Breakdown'!$K$9,'Rev Breakdown'!$K$14,'Rev Breakdown'!$K$19,'Rev Breakdown'!$K$24)</c:f>
              <c:numCache>
                <c:formatCode>0.0%</c:formatCode>
                <c:ptCount val="4"/>
                <c:pt idx="0">
                  <c:v>0.48584976667168445</c:v>
                </c:pt>
                <c:pt idx="1">
                  <c:v>0.34218977369662301</c:v>
                </c:pt>
                <c:pt idx="2">
                  <c:v>9.7772090922775848E-2</c:v>
                </c:pt>
                <c:pt idx="3">
                  <c:v>7.4188368708916652E-2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4A-4805-A4CF-C42BE6CEAA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Global Industrial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'Regional Breakdown'!$A$5</c:f>
              <c:strCache>
                <c:ptCount val="1"/>
                <c:pt idx="0">
                  <c:v>United States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Breakdown'!$B$3:$F$3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Breakdown'!$B$5:$F$5</c:f>
              <c:numCache>
                <c:formatCode>General</c:formatCode>
                <c:ptCount val="5"/>
                <c:pt idx="0">
                  <c:v>2668.1</c:v>
                </c:pt>
                <c:pt idx="1">
                  <c:v>2564.3000000000002</c:v>
                </c:pt>
                <c:pt idx="2">
                  <c:v>2603</c:v>
                </c:pt>
                <c:pt idx="3">
                  <c:v>2945.1</c:v>
                </c:pt>
                <c:pt idx="4">
                  <c:v>3059.3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C-4E6F-86C9-86E688A9B068}"/>
            </c:ext>
          </c:extLst>
        </c:ser>
        <c:ser>
          <c:idx val="1"/>
          <c:order val="1"/>
          <c:tx>
            <c:strRef>
              <c:f>'Regional Breakdown'!$A$6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Breakdown'!$B$3:$F$3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Breakdown'!$B$6:$F$6</c:f>
              <c:numCache>
                <c:formatCode>General</c:formatCode>
                <c:ptCount val="5"/>
                <c:pt idx="0">
                  <c:v>1204.2</c:v>
                </c:pt>
                <c:pt idx="1">
                  <c:v>1262.5999999999999</c:v>
                </c:pt>
                <c:pt idx="2">
                  <c:v>1367.1</c:v>
                </c:pt>
                <c:pt idx="3">
                  <c:v>1373.6</c:v>
                </c:pt>
                <c:pt idx="4">
                  <c:v>1496.6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EC-4E6F-86C9-86E688A9B068}"/>
            </c:ext>
          </c:extLst>
        </c:ser>
        <c:ser>
          <c:idx val="2"/>
          <c:order val="2"/>
          <c:tx>
            <c:strRef>
              <c:f>'Regional Breakdown'!$A$7</c:f>
              <c:strCache>
                <c:ptCount val="1"/>
                <c:pt idx="0">
                  <c:v>Asia Pacific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Breakdown'!$B$3:$F$3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Breakdown'!$B$7:$F$7</c:f>
              <c:numCache>
                <c:formatCode>General</c:formatCode>
                <c:ptCount val="5"/>
                <c:pt idx="0">
                  <c:v>774.3</c:v>
                </c:pt>
                <c:pt idx="1">
                  <c:v>747.2</c:v>
                </c:pt>
                <c:pt idx="2">
                  <c:v>802.5</c:v>
                </c:pt>
                <c:pt idx="3">
                  <c:v>830.1</c:v>
                </c:pt>
                <c:pt idx="4">
                  <c:v>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EC-4E6F-86C9-86E688A9B068}"/>
            </c:ext>
          </c:extLst>
        </c:ser>
        <c:ser>
          <c:idx val="3"/>
          <c:order val="3"/>
          <c:tx>
            <c:strRef>
              <c:f>'Regional Breakdown'!$A$8</c:f>
              <c:strCache>
                <c:ptCount val="1"/>
                <c:pt idx="0">
                  <c:v>Latin America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Breakdown'!$B$3:$F$3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Breakdown'!$B$8:$F$8</c:f>
              <c:numCache>
                <c:formatCode>General</c:formatCode>
                <c:ptCount val="5"/>
                <c:pt idx="0">
                  <c:v>525.79999999999995</c:v>
                </c:pt>
                <c:pt idx="1">
                  <c:v>491.7</c:v>
                </c:pt>
                <c:pt idx="2">
                  <c:v>551.5</c:v>
                </c:pt>
                <c:pt idx="3">
                  <c:v>621.70000000000005</c:v>
                </c:pt>
                <c:pt idx="4">
                  <c:v>737.2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EC-4E6F-86C9-86E688A9B068}"/>
            </c:ext>
          </c:extLst>
        </c:ser>
        <c:ser>
          <c:idx val="4"/>
          <c:order val="4"/>
          <c:tx>
            <c:strRef>
              <c:f>'Regional Breakdown'!$A$9</c:f>
              <c:strCache>
                <c:ptCount val="1"/>
                <c:pt idx="0">
                  <c:v>Greater China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Breakdown'!$B$3:$F$3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Breakdown'!$B$9:$F$9</c:f>
              <c:numCache>
                <c:formatCode>General</c:formatCode>
                <c:ptCount val="5"/>
                <c:pt idx="0">
                  <c:v>325.39999999999998</c:v>
                </c:pt>
                <c:pt idx="1">
                  <c:v>333</c:v>
                </c:pt>
                <c:pt idx="2">
                  <c:v>394.9</c:v>
                </c:pt>
                <c:pt idx="3">
                  <c:v>419.3</c:v>
                </c:pt>
                <c:pt idx="4">
                  <c:v>391.4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EC-4E6F-86C9-86E688A9B068}"/>
            </c:ext>
          </c:extLst>
        </c:ser>
        <c:ser>
          <c:idx val="5"/>
          <c:order val="5"/>
          <c:tx>
            <c:strRef>
              <c:f>'Regional Breakdown'!$A$10</c:f>
              <c:strCache>
                <c:ptCount val="1"/>
                <c:pt idx="0">
                  <c:v>India, Middle East and Africa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Breakdown'!$B$3:$F$3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Breakdown'!$B$10:$F$10</c:f>
              <c:numCache>
                <c:formatCode>General</c:formatCode>
                <c:ptCount val="5"/>
                <c:pt idx="0">
                  <c:v>319</c:v>
                </c:pt>
                <c:pt idx="1">
                  <c:v>314.10000000000002</c:v>
                </c:pt>
                <c:pt idx="2">
                  <c:v>344.4</c:v>
                </c:pt>
                <c:pt idx="3">
                  <c:v>419.4</c:v>
                </c:pt>
                <c:pt idx="4">
                  <c:v>452.1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0EC-4E6F-86C9-86E688A9B068}"/>
            </c:ext>
          </c:extLst>
        </c:ser>
        <c:ser>
          <c:idx val="6"/>
          <c:order val="6"/>
          <c:tx>
            <c:strRef>
              <c:f>'Regional Breakdown'!$A$11</c:f>
              <c:strCache>
                <c:ptCount val="1"/>
                <c:pt idx="0">
                  <c:v>Canada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Breakdown'!$B$3:$F$3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Breakdown'!$B$11:$F$11</c:f>
              <c:numCache>
                <c:formatCode>General</c:formatCode>
                <c:ptCount val="5"/>
                <c:pt idx="0">
                  <c:v>163.4</c:v>
                </c:pt>
                <c:pt idx="1">
                  <c:v>157.9</c:v>
                </c:pt>
                <c:pt idx="2">
                  <c:v>174.4</c:v>
                </c:pt>
                <c:pt idx="3">
                  <c:v>195.8</c:v>
                </c:pt>
                <c:pt idx="4">
                  <c:v>205.2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EC-4E6F-86C9-86E688A9B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3391736"/>
        <c:axId val="563392720"/>
      </c:barChart>
      <c:catAx>
        <c:axId val="56339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392720"/>
        <c:crosses val="autoZero"/>
        <c:auto val="1"/>
        <c:lblAlgn val="ctr"/>
        <c:lblOffset val="100"/>
        <c:noMultiLvlLbl val="0"/>
      </c:catAx>
      <c:valAx>
        <c:axId val="56339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39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Global Institutional</a:t>
            </a:r>
            <a:r>
              <a:rPr lang="en-US" baseline="0"/>
              <a:t> &amp; Specialty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'Regional Breakdown'!$I$5</c:f>
              <c:strCache>
                <c:ptCount val="1"/>
                <c:pt idx="0">
                  <c:v>United States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Breakdown'!$J$3:$N$3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Breakdown'!$J$5:$N$5</c:f>
              <c:numCache>
                <c:formatCode>General</c:formatCode>
                <c:ptCount val="5"/>
                <c:pt idx="0">
                  <c:v>3021.3</c:v>
                </c:pt>
                <c:pt idx="1">
                  <c:v>2400.4</c:v>
                </c:pt>
                <c:pt idx="2">
                  <c:v>2721.8</c:v>
                </c:pt>
                <c:pt idx="3">
                  <c:v>3050</c:v>
                </c:pt>
                <c:pt idx="4">
                  <c:v>3454.2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B2-4AFC-8389-8205924A14EB}"/>
            </c:ext>
          </c:extLst>
        </c:ser>
        <c:ser>
          <c:idx val="2"/>
          <c:order val="1"/>
          <c:tx>
            <c:strRef>
              <c:f>'Regional Breakdown'!$I$6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Breakdown'!$J$3:$N$3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Breakdown'!$J$6:$N$6</c:f>
              <c:numCache>
                <c:formatCode>General</c:formatCode>
                <c:ptCount val="5"/>
                <c:pt idx="0">
                  <c:v>622.29999999999995</c:v>
                </c:pt>
                <c:pt idx="1">
                  <c:v>510.3</c:v>
                </c:pt>
                <c:pt idx="2">
                  <c:v>557.9</c:v>
                </c:pt>
                <c:pt idx="3">
                  <c:v>624</c:v>
                </c:pt>
                <c:pt idx="4">
                  <c:v>681.9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B2-4AFC-8389-8205924A14EB}"/>
            </c:ext>
          </c:extLst>
        </c:ser>
        <c:ser>
          <c:idx val="3"/>
          <c:order val="2"/>
          <c:tx>
            <c:strRef>
              <c:f>'Regional Breakdown'!$I$7</c:f>
              <c:strCache>
                <c:ptCount val="1"/>
                <c:pt idx="0">
                  <c:v>Asia Pacific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Breakdown'!$J$3:$N$3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Breakdown'!$J$7:$N$7</c:f>
              <c:numCache>
                <c:formatCode>General</c:formatCode>
                <c:ptCount val="5"/>
                <c:pt idx="0">
                  <c:v>235.7</c:v>
                </c:pt>
                <c:pt idx="1">
                  <c:v>203.9</c:v>
                </c:pt>
                <c:pt idx="2">
                  <c:v>201.5</c:v>
                </c:pt>
                <c:pt idx="3">
                  <c:v>212.6</c:v>
                </c:pt>
                <c:pt idx="4">
                  <c:v>231.2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B2-4AFC-8389-8205924A14EB}"/>
            </c:ext>
          </c:extLst>
        </c:ser>
        <c:ser>
          <c:idx val="4"/>
          <c:order val="3"/>
          <c:tx>
            <c:strRef>
              <c:f>'Regional Breakdown'!$I$8</c:f>
              <c:strCache>
                <c:ptCount val="1"/>
                <c:pt idx="0">
                  <c:v>Latin America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Breakdown'!$J$3:$N$3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Breakdown'!$J$8:$N$8</c:f>
              <c:numCache>
                <c:formatCode>General</c:formatCode>
                <c:ptCount val="5"/>
                <c:pt idx="0">
                  <c:v>162.19999999999999</c:v>
                </c:pt>
                <c:pt idx="1">
                  <c:v>128.30000000000001</c:v>
                </c:pt>
                <c:pt idx="2">
                  <c:v>135</c:v>
                </c:pt>
                <c:pt idx="3">
                  <c:v>162.30000000000001</c:v>
                </c:pt>
                <c:pt idx="4">
                  <c:v>188.3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B2-4AFC-8389-8205924A14EB}"/>
            </c:ext>
          </c:extLst>
        </c:ser>
        <c:ser>
          <c:idx val="5"/>
          <c:order val="4"/>
          <c:tx>
            <c:strRef>
              <c:f>'Regional Breakdown'!$I$9</c:f>
              <c:strCache>
                <c:ptCount val="1"/>
                <c:pt idx="0">
                  <c:v>Greater China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Breakdown'!$J$3:$N$3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Breakdown'!$J$9:$N$9</c:f>
              <c:numCache>
                <c:formatCode>General</c:formatCode>
                <c:ptCount val="5"/>
                <c:pt idx="0">
                  <c:v>119.4</c:v>
                </c:pt>
                <c:pt idx="1">
                  <c:v>114.9</c:v>
                </c:pt>
                <c:pt idx="2">
                  <c:v>132.30000000000001</c:v>
                </c:pt>
                <c:pt idx="3">
                  <c:v>134.69999999999999</c:v>
                </c:pt>
                <c:pt idx="4">
                  <c:v>158.5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B2-4AFC-8389-8205924A14EB}"/>
            </c:ext>
          </c:extLst>
        </c:ser>
        <c:ser>
          <c:idx val="6"/>
          <c:order val="5"/>
          <c:tx>
            <c:strRef>
              <c:f>'Regional Breakdown'!$I$10</c:f>
              <c:strCache>
                <c:ptCount val="1"/>
                <c:pt idx="0">
                  <c:v>India, Middle East and Africa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Breakdown'!$J$3:$N$3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Breakdown'!$J$10:$N$10</c:f>
              <c:numCache>
                <c:formatCode>General</c:formatCode>
                <c:ptCount val="5"/>
                <c:pt idx="0">
                  <c:v>52.2</c:v>
                </c:pt>
                <c:pt idx="1">
                  <c:v>39.799999999999997</c:v>
                </c:pt>
                <c:pt idx="2">
                  <c:v>44.2</c:v>
                </c:pt>
                <c:pt idx="3">
                  <c:v>54.6</c:v>
                </c:pt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B2-4AFC-8389-8205924A14EB}"/>
            </c:ext>
          </c:extLst>
        </c:ser>
        <c:ser>
          <c:idx val="7"/>
          <c:order val="6"/>
          <c:tx>
            <c:strRef>
              <c:f>'Regional Breakdown'!$I$11</c:f>
              <c:strCache>
                <c:ptCount val="1"/>
                <c:pt idx="0">
                  <c:v>Canada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'Regional Breakdown'!$J$3:$N$3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'Regional Breakdown'!$J$11:$N$11</c:f>
              <c:numCache>
                <c:formatCode>General</c:formatCode>
                <c:ptCount val="5"/>
                <c:pt idx="0">
                  <c:v>188.4</c:v>
                </c:pt>
                <c:pt idx="1">
                  <c:v>155.6</c:v>
                </c:pt>
                <c:pt idx="2">
                  <c:v>163.5</c:v>
                </c:pt>
                <c:pt idx="3">
                  <c:v>193.9</c:v>
                </c:pt>
                <c:pt idx="4">
                  <c:v>218.1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B2-4AFC-8389-8205924A1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3391736"/>
        <c:axId val="563392720"/>
      </c:barChart>
      <c:catAx>
        <c:axId val="56339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392720"/>
        <c:crosses val="autoZero"/>
        <c:auto val="1"/>
        <c:lblAlgn val="ctr"/>
        <c:lblOffset val="100"/>
        <c:noMultiLvlLbl val="0"/>
      </c:catAx>
      <c:valAx>
        <c:axId val="56339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39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Market Share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E1-4120-A48A-588DB5478C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E1-4120-A48A-588DB5478C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3E1-4120-A48A-588DB5478C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3E1-4120-A48A-588DB5478C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3E1-4120-A48A-588DB5478C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3E1-4120-A48A-588DB5478CC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3E1-4120-A48A-588DB5478CC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3E1-4120-A48A-588DB5478CC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3E1-4120-A48A-588DB5478CC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3E1-4120-A48A-588DB5478CC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3E1-4120-A48A-588DB5478CC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3E1-4120-A48A-588DB5478CC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3E1-4120-A48A-588DB5478CC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3E1-4120-A48A-588DB5478CC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3E1-4120-A48A-588DB5478CC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3E1-4120-A48A-588DB5478CC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C3E1-4120-A48A-588DB5478CC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C3E1-4120-A48A-588DB5478CC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C3E1-4120-A48A-588DB5478CC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C3E1-4120-A48A-588DB5478CC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C3E1-4120-A48A-588DB5478CC2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C3E1-4120-A48A-588DB5478CC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'ECL Comps &amp; market share'!$D$54:$D$64</c:f>
              <c:strCache>
                <c:ptCount val="9"/>
                <c:pt idx="0">
                  <c:v>ECL-US</c:v>
                </c:pt>
                <c:pt idx="1">
                  <c:v>DD-US</c:v>
                </c:pt>
                <c:pt idx="2">
                  <c:v>XYL-US</c:v>
                </c:pt>
                <c:pt idx="3">
                  <c:v>DOV-US</c:v>
                </c:pt>
                <c:pt idx="4">
                  <c:v>CLX-US</c:v>
                </c:pt>
                <c:pt idx="5">
                  <c:v>STE-US</c:v>
                </c:pt>
                <c:pt idx="6">
                  <c:v>PNR-US</c:v>
                </c:pt>
                <c:pt idx="7">
                  <c:v>VIE-FR</c:v>
                </c:pt>
                <c:pt idx="8">
                  <c:v>KEMIRA-FI</c:v>
                </c:pt>
              </c:strCache>
            </c:strRef>
          </c:cat>
          <c:val>
            <c:numRef>
              <c:f>'ECL Comps &amp; market share'!$G$54:$G$64</c:f>
              <c:numCache>
                <c:formatCode>#,##0</c:formatCode>
                <c:ptCount val="11"/>
                <c:pt idx="0">
                  <c:v>15320.2</c:v>
                </c:pt>
                <c:pt idx="1">
                  <c:v>12068</c:v>
                </c:pt>
                <c:pt idx="2">
                  <c:v>7367</c:v>
                </c:pt>
                <c:pt idx="3">
                  <c:v>8438.134</c:v>
                </c:pt>
                <c:pt idx="4">
                  <c:v>7093</c:v>
                </c:pt>
                <c:pt idx="5">
                  <c:v>5138.701</c:v>
                </c:pt>
                <c:pt idx="6">
                  <c:v>4104.5</c:v>
                </c:pt>
                <c:pt idx="7">
                  <c:v>49029.673731923103</c:v>
                </c:pt>
                <c:pt idx="8">
                  <c:v>3658.1708673834801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3E1-4120-A48A-588DB5478CC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YOY Growth</a:t>
            </a:r>
            <a:r>
              <a:rPr lang="en-US" baseline="0"/>
              <a:t>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MOD!$B$6</c:f>
              <c:strCache>
                <c:ptCount val="1"/>
                <c:pt idx="0">
                  <c:v>Global Industrial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(MOD!$Y$2:$AB$2,MOD!$AD$2:$AG$2)</c:f>
              <c:strCache>
                <c:ptCount val="8"/>
                <c:pt idx="0">
                  <c:v>Q1 23</c:v>
                </c:pt>
                <c:pt idx="1">
                  <c:v>Q2 23</c:v>
                </c:pt>
                <c:pt idx="2">
                  <c:v>Q3 23</c:v>
                </c:pt>
                <c:pt idx="3">
                  <c:v>Q4 23</c:v>
                </c:pt>
                <c:pt idx="4">
                  <c:v>Q1 24</c:v>
                </c:pt>
                <c:pt idx="5">
                  <c:v>Q2 24</c:v>
                </c:pt>
                <c:pt idx="6">
                  <c:v>Q3 24</c:v>
                </c:pt>
                <c:pt idx="7">
                  <c:v>Q4 24</c:v>
                </c:pt>
              </c:strCache>
            </c:strRef>
          </c:cat>
          <c:val>
            <c:numRef>
              <c:f>(MOD!$Y$10:$AB$10,MOD!$AD$10:$AG$10)</c:f>
              <c:numCache>
                <c:formatCode>0.00%</c:formatCode>
                <c:ptCount val="8"/>
                <c:pt idx="0">
                  <c:v>0.15545762278852893</c:v>
                </c:pt>
                <c:pt idx="1">
                  <c:v>0.12994851766376692</c:v>
                </c:pt>
                <c:pt idx="2">
                  <c:v>4.0800180831826349E-2</c:v>
                </c:pt>
                <c:pt idx="3">
                  <c:v>-6.6524328576244351E-2</c:v>
                </c:pt>
                <c:pt idx="4">
                  <c:v>1.6638107346194309E-2</c:v>
                </c:pt>
                <c:pt idx="5">
                  <c:v>1.4139827179890041E-2</c:v>
                </c:pt>
                <c:pt idx="6">
                  <c:v>0.04</c:v>
                </c:pt>
                <c:pt idx="7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3D-4458-92CF-0B39BEEF0440}"/>
            </c:ext>
          </c:extLst>
        </c:ser>
        <c:ser>
          <c:idx val="1"/>
          <c:order val="1"/>
          <c:tx>
            <c:strRef>
              <c:f>MOD!$B$11</c:f>
              <c:strCache>
                <c:ptCount val="1"/>
                <c:pt idx="0">
                  <c:v>Global Institutional &amp; Specialty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(MOD!$Y$2:$AB$2,MOD!$AD$2:$AG$2)</c:f>
              <c:strCache>
                <c:ptCount val="8"/>
                <c:pt idx="0">
                  <c:v>Q1 23</c:v>
                </c:pt>
                <c:pt idx="1">
                  <c:v>Q2 23</c:v>
                </c:pt>
                <c:pt idx="2">
                  <c:v>Q3 23</c:v>
                </c:pt>
                <c:pt idx="3">
                  <c:v>Q4 23</c:v>
                </c:pt>
                <c:pt idx="4">
                  <c:v>Q1 24</c:v>
                </c:pt>
                <c:pt idx="5">
                  <c:v>Q2 24</c:v>
                </c:pt>
                <c:pt idx="6">
                  <c:v>Q3 24</c:v>
                </c:pt>
                <c:pt idx="7">
                  <c:v>Q4 24</c:v>
                </c:pt>
              </c:strCache>
            </c:strRef>
          </c:cat>
          <c:val>
            <c:numRef>
              <c:f>(MOD!$Y$15:$AB$15,MOD!$AD$15:$AG$15)</c:f>
              <c:numCache>
                <c:formatCode>0.00%</c:formatCode>
                <c:ptCount val="8"/>
                <c:pt idx="0">
                  <c:v>0.11828809193580336</c:v>
                </c:pt>
                <c:pt idx="1">
                  <c:v>0.12653856371203398</c:v>
                </c:pt>
                <c:pt idx="2">
                  <c:v>0.12607204116638071</c:v>
                </c:pt>
                <c:pt idx="3">
                  <c:v>0.13996806812134133</c:v>
                </c:pt>
                <c:pt idx="4">
                  <c:v>0.12216513111268612</c:v>
                </c:pt>
                <c:pt idx="5">
                  <c:v>7.2079861656972222E-2</c:v>
                </c:pt>
                <c:pt idx="6">
                  <c:v>7.0000000000000007E-2</c:v>
                </c:pt>
                <c:pt idx="7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3D-4458-92CF-0B39BEEF044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57479680"/>
        <c:axId val="1457474400"/>
      </c:lineChart>
      <c:catAx>
        <c:axId val="145747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474400"/>
        <c:crosses val="autoZero"/>
        <c:auto val="1"/>
        <c:lblAlgn val="ctr"/>
        <c:lblOffset val="100"/>
        <c:noMultiLvlLbl val="0"/>
      </c:catAx>
      <c:valAx>
        <c:axId val="145747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47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567A-65E9-154C-8A8B-E343A2627929}" type="datetimeFigureOut">
              <a:t>8/16/24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C7971-F87A-C74E-9121-7CA2F99C97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4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05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D06A-4A21-FDEF-2522-E2BFB3524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55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3BD24-5E0F-CAC7-ACE2-2EE0EE171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6711-9329-05EE-F794-52969262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7E75-60DF-704A-9CBD-6B3A3A760FD7}" type="datetime1"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92D0-D0D1-AAB0-3FD9-D53FC6B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B57A-1C31-F3C6-7E2A-ED03CDD7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8682-DAD9-3F78-03F6-1653BEC6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0231E-A3ED-4DCB-8132-F3069886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A366-66E9-E942-9C4C-B11E5B7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F466-0D90-5940-A4C7-7A069C7C7113}" type="datetime1"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CD6A-C9FE-7163-76CF-D38E980A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21C1-7032-1046-4EB1-4A6B3E00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BBEF4-2CFA-1057-879A-9863921DE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AB7E-746C-C548-7996-0D562B87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D50B-7D87-43A9-4310-B4A0740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52-4275-734D-B490-3533D9792448}" type="datetime1"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C361-72A2-464E-FF3F-F6821B4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08AF-0C79-A71E-75E0-9BA7DD82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9CAA-61F6-F57A-83B0-E3CAE2DB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>
                <a:solidFill>
                  <a:schemeClr val="accent1">
                    <a:lumMod val="75000"/>
                  </a:schemeClr>
                </a:solidFill>
                <a:latin typeface="MiSans Semibold" pitchFamily="2" charset="-122"/>
                <a:ea typeface="MiSans Semibold" pitchFamily="2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4935-CD68-E5A2-7E83-C7EA5DEF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332C-26EE-929A-29FF-B2E50EDE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249D-F3D9-0A4E-8EF5-2E6082B00A34}" type="datetime1"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CA14-865D-BFE0-7161-532CA287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1870-077D-60DE-5D4D-63A82387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2F41-1F07-C985-0669-C74D28BD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58D9-FC63-E463-53A2-7E9E58FD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4BD6-C895-7D37-36F9-9D2851C9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B28-B3AE-7448-AD78-1E1ED9E12507}" type="datetime1"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F7BC-D640-B6FA-2F28-2E7AF045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FE64-6191-9913-D8A7-4F536891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9A6C-E3C0-B2A9-080A-DA454160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37E6-1B1D-249E-EAB0-1E9E5A3B7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01A94-02B0-80EE-9945-3FE97C20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B36B-5373-2B06-EF2D-F9122311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8A0B-D4F8-194C-92F0-4F9BD3FE6535}" type="datetime1"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2E8B-727B-897C-A5A0-615AB4C3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3127-4E27-9D43-22EA-8481A4C9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98F6-F48F-682A-46E1-A0C44731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84070-CC54-74F6-E18B-21AABCB2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EDDB-42A0-EB4E-BFEF-E6E6373C6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5CD1F-D9B9-5525-D8E0-23BB228C3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912DC-A6E4-6172-E1FA-04B27EBA0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DAFCE-F7C2-BDB0-FE7A-2D457FB5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2D35-DA09-0944-80FA-68B342B8741A}" type="datetime1">
              <a:t>8/16/24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02111-4C78-4930-0861-066B901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2B7B9-372E-064C-C06C-ED05840D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EE52-EC92-A2BE-07CF-F3E9DC19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0CDD6-C87D-E60E-0624-C6297106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75A8-6D9E-7849-BCE0-C625A9029E44}" type="datetime1">
              <a:t>8/16/24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7ECDF-B263-E1C4-DFD3-B844E2CC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2DEA2-E83F-52C5-928B-B641529F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9B2A6-0389-7592-7EBB-EEB5542A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A6E2-F5AC-E44E-8392-4FDABFDD1739}" type="datetime1">
              <a:t>8/16/24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66C5E-6BB4-4396-32E8-C74E1E7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17F8-0E99-5D05-6C41-058E891D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B2FF-791F-2ACD-2615-93A27092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CF09-5263-30FB-E2FC-AFF514AF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4F2EC-9020-FEA8-7D79-034115CB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3008-4BCB-4F2C-1FCE-24C43BA7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865-F33D-3D4A-BBBE-B1CD73666818}" type="datetime1"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21D5-E3F2-6DCD-49B7-47ADDD5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B0D6-EBDC-7858-40AC-A3B8BCC6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74A1-20E0-3BEB-15CA-BE8FDD23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86A2C-2B5F-FF74-0871-7F43B15F5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700C0-6D48-0BE1-B7E9-9F5A0F4E1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0AE18-0E80-24BE-2A0A-3E6B5F39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D50-637F-574C-B5B8-FE657E5D1F15}" type="datetime1"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23602-9CE5-9488-EFCF-F346F72D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C1467-BF5F-DBAB-6136-EEA5705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88888-9B8C-6496-E4C0-2B90422E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E886-DBDE-01AE-1C12-3AEC2B07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33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9989-3E39-1F67-E9B0-84126DFF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AB64-9318-F844-8235-4A58562A1633}" type="datetime1">
              <a:t>8/16/24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B97B-6E6E-E072-BDD3-B1001294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703F-3720-A143-A8A1-99D9702CFEE7}" type="slidenum"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0AD31-5DA9-5415-489B-48773ECEB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27120" b="26173"/>
          <a:stretch/>
        </p:blipFill>
        <p:spPr>
          <a:xfrm>
            <a:off x="10027227" y="279618"/>
            <a:ext cx="1326572" cy="619604"/>
          </a:xfrm>
          <a:prstGeom prst="rect">
            <a:avLst/>
          </a:prstGeom>
        </p:spPr>
      </p:pic>
      <p:sp>
        <p:nvSpPr>
          <p:cNvPr id="10" name="Google Shape;6;p1">
            <a:extLst>
              <a:ext uri="{FF2B5EF4-FFF2-40B4-BE49-F238E27FC236}">
                <a16:creationId xmlns:a16="http://schemas.microsoft.com/office/drawing/2014/main" id="{0C20F57F-6FB7-74CD-E00E-732ABFB2A1CA}"/>
              </a:ext>
            </a:extLst>
          </p:cNvPr>
          <p:cNvSpPr/>
          <p:nvPr userDrawn="1"/>
        </p:nvSpPr>
        <p:spPr>
          <a:xfrm>
            <a:off x="945572" y="1016326"/>
            <a:ext cx="10408227" cy="954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3700" cap="flat" cmpd="sng">
            <a:solidFill>
              <a:srgbClr val="8585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;p1">
            <a:extLst>
              <a:ext uri="{FF2B5EF4-FFF2-40B4-BE49-F238E27FC236}">
                <a16:creationId xmlns:a16="http://schemas.microsoft.com/office/drawing/2014/main" id="{B1EF8D55-4454-53FD-F437-DB3A7D772EE0}"/>
              </a:ext>
            </a:extLst>
          </p:cNvPr>
          <p:cNvSpPr/>
          <p:nvPr userDrawn="1"/>
        </p:nvSpPr>
        <p:spPr>
          <a:xfrm flipV="1">
            <a:off x="945572" y="6205249"/>
            <a:ext cx="10408228" cy="7547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3700" cap="flat" cmpd="sng">
            <a:solidFill>
              <a:srgbClr val="8585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10753-3AD0-B507-D967-1E50B7BEFF06}"/>
              </a:ext>
            </a:extLst>
          </p:cNvPr>
          <p:cNvSpPr txBox="1"/>
          <p:nvPr userDrawn="1"/>
        </p:nvSpPr>
        <p:spPr>
          <a:xfrm>
            <a:off x="3045995" y="6444476"/>
            <a:ext cx="6100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MiSans Normal" pitchFamily="2" charset="-122"/>
                <a:ea typeface="MiSans Normal" pitchFamily="2" charset="-122"/>
              </a:rPr>
              <a:t>Mint Capital Limited</a:t>
            </a:r>
          </a:p>
        </p:txBody>
      </p:sp>
    </p:spTree>
    <p:extLst>
      <p:ext uri="{BB962C8B-B14F-4D97-AF65-F5344CB8AC3E}">
        <p14:creationId xmlns:p14="http://schemas.microsoft.com/office/powerpoint/2010/main" val="37373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>
              <a:lumMod val="75000"/>
            </a:schemeClr>
          </a:solidFill>
          <a:latin typeface="MiSans Semibold" pitchFamily="2" charset="-122"/>
          <a:ea typeface="MiSans Semibold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MiSans Demibold" pitchFamily="2" charset="-122"/>
          <a:ea typeface="MiSans Demibold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2E73-2A43-8698-006F-DD95FE1D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9427" y="1584325"/>
            <a:ext cx="10753725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MiSans Semibold"/>
              </a:rPr>
              <a:t>Ecolab Inc.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B281F-D50F-3DAB-AABE-372266DDF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8287"/>
            <a:ext cx="9144000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MiSans Demibold"/>
              </a:rPr>
              <a:t>Ticker: </a:t>
            </a:r>
            <a:r>
              <a:rPr lang="en-US" altLang="zh-CN" dirty="0">
                <a:ea typeface="MiSans Demibold"/>
              </a:rPr>
              <a:t>ECL</a:t>
            </a:r>
            <a:endParaRPr lang="en-US" dirty="0">
              <a:ea typeface="MiSans Demibold"/>
            </a:endParaRPr>
          </a:p>
          <a:p>
            <a:r>
              <a:rPr lang="en-US" dirty="0">
                <a:ea typeface="MiSans Demibold"/>
              </a:rPr>
              <a:t>Target Price: </a:t>
            </a:r>
            <a:r>
              <a:rPr lang="en-US" dirty="0">
                <a:solidFill>
                  <a:schemeClr val="accent2"/>
                </a:solidFill>
                <a:ea typeface="MiSans Demibold"/>
              </a:rPr>
              <a:t>$221.93 (-7.6%) - </a:t>
            </a:r>
            <a:r>
              <a:rPr lang="en-US" altLang="zh-CN" dirty="0">
                <a:solidFill>
                  <a:schemeClr val="accent2"/>
                </a:solidFill>
                <a:ea typeface="MiSans Demibold"/>
              </a:rPr>
              <a:t>HOLD</a:t>
            </a:r>
            <a:endParaRPr lang="en-US" dirty="0">
              <a:solidFill>
                <a:schemeClr val="accent2"/>
              </a:solidFill>
              <a:ea typeface="MiSans Demibold"/>
            </a:endParaRPr>
          </a:p>
          <a:p>
            <a:r>
              <a:rPr lang="en-US" dirty="0">
                <a:ea typeface="MiSans Demibold"/>
              </a:rPr>
              <a:t>Analyst: Hongjia CUI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D826-2EEA-6918-1691-28E66BB7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3483-B28E-A444-A761-22F4438837CD}" type="datetime1">
              <a:rPr lang="en-US"/>
              <a:t>8/16/24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CF483-3EF2-52E4-CB36-0B0681CC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/>
              <a:t>1</a:t>
            </a:fld>
            <a:endParaRPr lang="en-US"/>
          </a:p>
        </p:txBody>
      </p:sp>
      <p:pic>
        <p:nvPicPr>
          <p:cNvPr id="1028" name="Picture 4" descr="Ecolab - Recent News &amp; Activity">
            <a:extLst>
              <a:ext uri="{FF2B5EF4-FFF2-40B4-BE49-F238E27FC236}">
                <a16:creationId xmlns:a16="http://schemas.microsoft.com/office/drawing/2014/main" id="{13FB5CB6-FB04-F9D4-FECC-45AC337C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98" y="1584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1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498B-48B5-04DA-127B-3FC62667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#1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BE7-F5CF-2D43-56AC-0BB3E5B0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8A0B-D4F8-194C-92F0-4F9BD3FE6535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150-0CC2-4A19-0D7F-CF84A207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9CC1C-0558-9BA3-2EDC-465F7265D383}"/>
              </a:ext>
            </a:extLst>
          </p:cNvPr>
          <p:cNvSpPr txBox="1"/>
          <p:nvPr/>
        </p:nvSpPr>
        <p:spPr>
          <a:xfrm>
            <a:off x="7123546" y="5515777"/>
            <a:ext cx="423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Mainly serving the U.S. market 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09D8-7EFA-5DE0-83D3-033D0D071325}"/>
              </a:ext>
            </a:extLst>
          </p:cNvPr>
          <p:cNvSpPr txBox="1"/>
          <p:nvPr/>
        </p:nvSpPr>
        <p:spPr>
          <a:xfrm>
            <a:off x="601822" y="5515777"/>
            <a:ext cx="556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Potential growing on Global Industrial mainly due to water treatment demand of data center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395B591-76CE-835B-C2AE-ABBBC746B545}"/>
              </a:ext>
            </a:extLst>
          </p:cNvPr>
          <p:cNvGraphicFramePr>
            <a:graphicFrameLocks/>
          </p:cNvGraphicFramePr>
          <p:nvPr/>
        </p:nvGraphicFramePr>
        <p:xfrm>
          <a:off x="302218" y="1483177"/>
          <a:ext cx="5865651" cy="3891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3FA626-ADAD-427D-ADE8-F478AECB2B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87"/>
          <a:stretch/>
        </p:blipFill>
        <p:spPr>
          <a:xfrm>
            <a:off x="6167869" y="2383296"/>
            <a:ext cx="5838183" cy="20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0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2E73-2A43-8698-006F-DD95FE1D1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D826-2EEA-6918-1691-28E66BB7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3483-B28E-A444-A761-22F4438837CD}" type="datetime1">
              <a:rPr lang="en-US"/>
              <a:t>8/16/24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CF483-3EF2-52E4-CB36-0B0681CC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/>
              <a:t>11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A713AE-0B57-D84B-A77C-65A61DB9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ECL Business Segments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5144" y="124374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dirty="0"/>
              <a:t>Global Industrial: </a:t>
            </a:r>
            <a:r>
              <a:rPr lang="en-US" altLang="zh-CN" sz="1400" dirty="0">
                <a:solidFill>
                  <a:schemeClr val="accent6"/>
                </a:solidFill>
              </a:rPr>
              <a:t>+1.4%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/>
              <a:t>Water: </a:t>
            </a:r>
            <a:r>
              <a:rPr lang="en-US" altLang="zh-CN" sz="1400" dirty="0">
                <a:solidFill>
                  <a:schemeClr val="accent6"/>
                </a:solidFill>
              </a:rPr>
              <a:t>+4%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/>
              <a:t>Food &amp; Beverage: +0%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/>
              <a:t>Paper: </a:t>
            </a:r>
            <a:r>
              <a:rPr lang="en-US" altLang="zh-CN" sz="1400" dirty="0">
                <a:solidFill>
                  <a:srgbClr val="FF0000"/>
                </a:solidFill>
              </a:rPr>
              <a:t>-1%</a:t>
            </a:r>
          </a:p>
          <a:p>
            <a:pPr>
              <a:lnSpc>
                <a:spcPct val="140000"/>
              </a:lnSpc>
            </a:pPr>
            <a:r>
              <a:rPr lang="en-US" altLang="zh-CN" sz="1400" dirty="0"/>
              <a:t>Global Institutional &amp; Specialty: </a:t>
            </a:r>
            <a:r>
              <a:rPr lang="en-US" altLang="zh-CN" sz="1400" dirty="0">
                <a:solidFill>
                  <a:schemeClr val="accent6"/>
                </a:solidFill>
              </a:rPr>
              <a:t>+7.2%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/>
              <a:t>Institutional: </a:t>
            </a:r>
            <a:r>
              <a:rPr lang="en-US" altLang="zh-CN" sz="1400" dirty="0">
                <a:solidFill>
                  <a:schemeClr val="accent6"/>
                </a:solidFill>
              </a:rPr>
              <a:t>+6%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/>
              <a:t>Specialty: </a:t>
            </a:r>
            <a:r>
              <a:rPr lang="en-US" altLang="zh-CN" sz="1400" dirty="0">
                <a:solidFill>
                  <a:schemeClr val="accent6"/>
                </a:solidFill>
              </a:rPr>
              <a:t>+7%</a:t>
            </a:r>
          </a:p>
          <a:p>
            <a:pPr>
              <a:lnSpc>
                <a:spcPct val="140000"/>
              </a:lnSpc>
            </a:pPr>
            <a:r>
              <a:rPr lang="en-US" altLang="zh-CN" sz="1400" dirty="0"/>
              <a:t>Global Healthcare &amp; Life Sciences: </a:t>
            </a:r>
            <a:r>
              <a:rPr lang="en-US" altLang="zh-CN" sz="1400" dirty="0">
                <a:solidFill>
                  <a:srgbClr val="FF0000"/>
                </a:solidFill>
              </a:rPr>
              <a:t>-0.3%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/>
              <a:t>Healthcare: </a:t>
            </a:r>
            <a:r>
              <a:rPr lang="en-US" altLang="zh-CN" sz="1400" dirty="0">
                <a:solidFill>
                  <a:srgbClr val="FF0000"/>
                </a:solidFill>
              </a:rPr>
              <a:t>-3%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/>
              <a:t>Life Sciences: </a:t>
            </a:r>
            <a:r>
              <a:rPr lang="en-US" altLang="zh-CN" sz="1400" dirty="0">
                <a:solidFill>
                  <a:schemeClr val="accent6"/>
                </a:solidFill>
              </a:rPr>
              <a:t>+4%</a:t>
            </a:r>
          </a:p>
          <a:p>
            <a:pPr>
              <a:lnSpc>
                <a:spcPct val="140000"/>
              </a:lnSpc>
            </a:pPr>
            <a:r>
              <a:rPr lang="en-US" altLang="zh-CN" sz="1400" dirty="0"/>
              <a:t>Global Pest Elimination Segment: </a:t>
            </a:r>
            <a:r>
              <a:rPr lang="en-US" altLang="zh-CN" sz="1400" dirty="0">
                <a:solidFill>
                  <a:schemeClr val="accent6"/>
                </a:solidFill>
              </a:rPr>
              <a:t>+9.9%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8/16/24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A923E4D-6C52-AE8C-B302-27917A3B2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93128"/>
              </p:ext>
            </p:extLst>
          </p:nvPr>
        </p:nvGraphicFramePr>
        <p:xfrm>
          <a:off x="6209144" y="1243740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07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498B-48B5-04DA-127B-3FC62667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</a:t>
            </a:r>
            <a:r>
              <a:rPr lang="en-US" dirty="0"/>
              <a:t> </a:t>
            </a:r>
            <a:r>
              <a:rPr lang="en-US" altLang="zh-CN" dirty="0"/>
              <a:t>Regional Breakdown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BE7-F5CF-2D43-56AC-0BB3E5B0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8A0B-D4F8-194C-92F0-4F9BD3FE6535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150-0CC2-4A19-0D7F-CF84A207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842ACF4-8B84-41B6-9A59-20F09110D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050938"/>
              </p:ext>
            </p:extLst>
          </p:nvPr>
        </p:nvGraphicFramePr>
        <p:xfrm>
          <a:off x="110836" y="1087213"/>
          <a:ext cx="5985164" cy="2705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065863B-8D56-4798-BF42-A8AEEF997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786416"/>
              </p:ext>
            </p:extLst>
          </p:nvPr>
        </p:nvGraphicFramePr>
        <p:xfrm>
          <a:off x="6065982" y="1087213"/>
          <a:ext cx="6247679" cy="2705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 descr="2024 - 2030 年美国清洁和卫生产品市场规模和增长率">
            <a:extLst>
              <a:ext uri="{FF2B5EF4-FFF2-40B4-BE49-F238E27FC236}">
                <a16:creationId xmlns:a16="http://schemas.microsoft.com/office/drawing/2014/main" id="{F1F236CD-A8C5-27AC-EACF-112729920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36" y="3789159"/>
            <a:ext cx="4946940" cy="2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U.S. Water Treatment Systems market size and growth rate, 2024 - 2030">
            <a:extLst>
              <a:ext uri="{FF2B5EF4-FFF2-40B4-BE49-F238E27FC236}">
                <a16:creationId xmlns:a16="http://schemas.microsoft.com/office/drawing/2014/main" id="{E5FF4D35-BE87-76FB-8F45-6F7B10D4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82" y="3789159"/>
            <a:ext cx="4946940" cy="237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71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498B-48B5-04DA-127B-3FC62667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Competitors &amp; Advantages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BE7-F5CF-2D43-56AC-0BB3E5B0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8A0B-D4F8-194C-92F0-4F9BD3FE6535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150-0CC2-4A19-0D7F-CF84A207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A1766B9-3E20-417D-8480-483CA1FA8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9700"/>
              </p:ext>
            </p:extLst>
          </p:nvPr>
        </p:nvGraphicFramePr>
        <p:xfrm>
          <a:off x="5383426" y="1192741"/>
          <a:ext cx="7299478" cy="447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E512-FD23-018A-9889-1223CDBF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01088"/>
            <a:ext cx="6033655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600" dirty="0"/>
              <a:t>Competitive Advantages: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Diverse Portfolio of Products and Service Offerings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Strong Global Presence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Ecolab operates in over 170 countries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Customer Relationships &amp; Brand Awareness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Established in 1923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Current Customers: </a:t>
            </a:r>
            <a:r>
              <a:rPr lang="pt-BR" sz="1600" dirty="0"/>
              <a:t>Microsoft, Home Deport, Walmart, Alphabet A, Marriot A, Coca-Cola, etc.</a:t>
            </a:r>
            <a:endParaRPr lang="en-US" sz="1600" dirty="0"/>
          </a:p>
          <a:p>
            <a:pPr>
              <a:lnSpc>
                <a:spcPct val="140000"/>
              </a:lnSpc>
            </a:pPr>
            <a:r>
              <a:rPr lang="en-US" sz="1600" dirty="0"/>
              <a:t>Innovation and Technology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Digital tools, such as data analytics, remote monitoring,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323405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/>
          <a:lstStyle/>
          <a:p>
            <a:r>
              <a:rPr lang="en-US"/>
              <a:t>Investment Thesis #1</a:t>
            </a:r>
            <a:endParaRPr lang="en-US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8/16/24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150-0CC2-4A19-0D7F-CF84A207F7BE}"/>
              </a:ext>
            </a:extLst>
          </p:cNvPr>
          <p:cNvSpPr>
            <a:spLocks/>
          </p:cNvSpPr>
          <p:nvPr/>
        </p:nvSpPr>
        <p:spPr>
          <a:xfrm>
            <a:off x="7394448" y="4364562"/>
            <a:ext cx="1278138" cy="170122"/>
          </a:xfrm>
          <a:prstGeom prst="rect">
            <a:avLst/>
          </a:prstGeom>
        </p:spPr>
        <p:txBody>
          <a:bodyPr/>
          <a:lstStyle/>
          <a:p>
            <a:pPr defTabSz="416550">
              <a:spcAft>
                <a:spcPts val="369"/>
              </a:spcAft>
            </a:pPr>
            <a:fld id="{B230703F-3720-A143-A8A1-99D9702CFEE7}" type="slidenum">
              <a:rPr lang="en-US" sz="82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16550">
                <a:spcAft>
                  <a:spcPts val="369"/>
                </a:spcAft>
              </a:pPr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07907"/>
            <a:ext cx="10515599" cy="4351338"/>
          </a:xfrm>
        </p:spPr>
        <p:txBody>
          <a:bodyPr/>
          <a:lstStyle/>
          <a:p>
            <a:r>
              <a:rPr lang="en-US" altLang="zh-CN" sz="1800" dirty="0"/>
              <a:t>One Ecolab Initiative –advanced solutions to 5% to 7% long-term organic sales growth</a:t>
            </a:r>
          </a:p>
          <a:p>
            <a:pPr lvl="1"/>
            <a:r>
              <a:rPr lang="en-US" sz="1600" dirty="0"/>
              <a:t>Integrating various products and services into more comprehensive solutions</a:t>
            </a:r>
          </a:p>
          <a:p>
            <a:pPr lvl="1"/>
            <a:r>
              <a:rPr lang="en-US" sz="1600" dirty="0"/>
              <a:t>Labor-saving technology and automation</a:t>
            </a:r>
          </a:p>
          <a:p>
            <a:pPr lvl="2"/>
            <a:r>
              <a:rPr lang="en-US" sz="1600" dirty="0"/>
              <a:t>Automated Cleaning Systems</a:t>
            </a:r>
          </a:p>
          <a:p>
            <a:pPr lvl="2"/>
            <a:r>
              <a:rPr lang="en-US" sz="1600" dirty="0"/>
              <a:t>CIP (Clean-In-Place) Systems</a:t>
            </a:r>
          </a:p>
          <a:p>
            <a:pPr lvl="2"/>
            <a:r>
              <a:rPr lang="en-US" sz="1600" dirty="0"/>
              <a:t>Automated Disinfection Systems</a:t>
            </a:r>
          </a:p>
          <a:p>
            <a:pPr lvl="2"/>
            <a:r>
              <a:rPr lang="en-US" sz="1600" dirty="0"/>
              <a:t>Digital Monitoring Tools</a:t>
            </a:r>
          </a:p>
          <a:p>
            <a:pPr lvl="2"/>
            <a:r>
              <a:rPr lang="en-US" sz="1600" dirty="0"/>
              <a:t>Cross-Selling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7148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Investment Thesis #2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757363"/>
            <a:ext cx="5181599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800" dirty="0"/>
              <a:t>Water </a:t>
            </a:r>
            <a:r>
              <a:rPr lang="en-US" altLang="zh-CN" sz="1800" dirty="0"/>
              <a:t>Treatment Demand Driven By</a:t>
            </a:r>
            <a:r>
              <a:rPr lang="zh-CN" altLang="en-US" sz="1800" dirty="0"/>
              <a:t> </a:t>
            </a:r>
            <a:r>
              <a:rPr lang="en-US" altLang="zh-CN" sz="1800" dirty="0"/>
              <a:t>Data Center</a:t>
            </a:r>
          </a:p>
          <a:p>
            <a:pPr lvl="1">
              <a:lnSpc>
                <a:spcPct val="140000"/>
              </a:lnSpc>
            </a:pPr>
            <a:r>
              <a:rPr lang="en-US" altLang="zh-CN" sz="1800" dirty="0"/>
              <a:t>Pretreatment treating the influent water &amp; cooling system management</a:t>
            </a:r>
            <a:endParaRPr lang="en-US" altLang="zh-CN" sz="1400" dirty="0"/>
          </a:p>
          <a:p>
            <a:pPr lvl="1">
              <a:lnSpc>
                <a:spcPct val="140000"/>
              </a:lnSpc>
            </a:pPr>
            <a:r>
              <a:rPr lang="en-US" sz="1800" dirty="0"/>
              <a:t>Semiconductor, Ecolab can provide ultrapure water </a:t>
            </a:r>
          </a:p>
          <a:p>
            <a:pPr marL="457200" lvl="1" indent="0">
              <a:lnSpc>
                <a:spcPct val="140000"/>
              </a:lnSpc>
              <a:buNone/>
            </a:pPr>
            <a:endParaRPr lang="en-US" sz="1400" dirty="0"/>
          </a:p>
          <a:p>
            <a:pPr>
              <a:lnSpc>
                <a:spcPct val="140000"/>
              </a:lnSpc>
            </a:pPr>
            <a:endParaRPr lang="en-US" sz="1400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8/16/24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" name="Picture 2" descr="U.S. Data Center Market size and growth rate, 2023 - 2030">
            <a:extLst>
              <a:ext uri="{FF2B5EF4-FFF2-40B4-BE49-F238E27FC236}">
                <a16:creationId xmlns:a16="http://schemas.microsoft.com/office/drawing/2014/main" id="{B3939C04-340D-E133-2E4C-17B0ADD25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2" y="1757363"/>
            <a:ext cx="5962376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6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Catalysts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264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Portfolio Restructure - Sale of global surgical solutions business to Medline</a:t>
            </a:r>
          </a:p>
          <a:p>
            <a:r>
              <a:rPr lang="en-US" dirty="0"/>
              <a:t>Lower Raw Material Costs until 2025</a:t>
            </a:r>
          </a:p>
          <a:p>
            <a:r>
              <a:rPr lang="en-US" dirty="0"/>
              <a:t>Shares Repurchases- 10.72 million shares</a:t>
            </a:r>
          </a:p>
          <a:p>
            <a:endParaRPr lang="en-US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8/16/24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Risks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009" y="1253331"/>
            <a:ext cx="10383982" cy="4351338"/>
          </a:xfrm>
        </p:spPr>
        <p:txBody>
          <a:bodyPr>
            <a:normAutofit/>
          </a:bodyPr>
          <a:lstStyle/>
          <a:p>
            <a:r>
              <a:rPr lang="en-US" dirty="0"/>
              <a:t>FX Risk - 47% of revenue comes from outside of U.S. in 2023</a:t>
            </a:r>
          </a:p>
          <a:p>
            <a:r>
              <a:rPr lang="en-US" dirty="0"/>
              <a:t>Global economic recession &amp; Severe public health like COVID-19</a:t>
            </a:r>
          </a:p>
          <a:p>
            <a:r>
              <a:rPr lang="en-US" dirty="0"/>
              <a:t>Lack of capacity when there is a new COVID</a:t>
            </a:r>
          </a:p>
          <a:p>
            <a:r>
              <a:rPr lang="en-US" dirty="0"/>
              <a:t>Geopolitical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China</a:t>
            </a:r>
            <a:r>
              <a:rPr lang="zh-CN" altLang="en-US" dirty="0"/>
              <a:t> </a:t>
            </a:r>
            <a:r>
              <a:rPr lang="en-US" altLang="zh-CN" dirty="0"/>
              <a:t>recently</a:t>
            </a:r>
            <a:endParaRPr lang="en-US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8/16/24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Valuation</a:t>
            </a:r>
          </a:p>
        </p:txBody>
      </p:sp>
      <p:pic>
        <p:nvPicPr>
          <p:cNvPr id="3" name="Picture 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99AB6A4F-99BA-8E01-9132-36E57A9A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45" y="1168542"/>
            <a:ext cx="5938507" cy="4943807"/>
          </a:xfrm>
          <a:prstGeom prst="rect">
            <a:avLst/>
          </a:prstGeom>
          <a:noFill/>
        </p:spPr>
      </p:pic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8/16/24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t 分析师成长计划PPT模版" id="{CE9B91A2-766B-314A-8D95-2E4DE9589B3E}" vid="{897DDF73-6334-DB48-9E96-9DC2D7AFEA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404</Words>
  <Application>Microsoft Macintosh PowerPoint</Application>
  <PresentationFormat>Widescreen</PresentationFormat>
  <Paragraphs>98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MiSans Demibold</vt:lpstr>
      <vt:lpstr>MiSans Normal</vt:lpstr>
      <vt:lpstr>MiSans Semibold</vt:lpstr>
      <vt:lpstr>Arial</vt:lpstr>
      <vt:lpstr>Calibri</vt:lpstr>
      <vt:lpstr>Office Theme</vt:lpstr>
      <vt:lpstr>Ecolab Inc.</vt:lpstr>
      <vt:lpstr>ECL Business Segments</vt:lpstr>
      <vt:lpstr>ECL Regional Breakdown</vt:lpstr>
      <vt:lpstr>Competitors &amp; Advantages</vt:lpstr>
      <vt:lpstr>Investment Thesis #1</vt:lpstr>
      <vt:lpstr>Investment Thesis #2</vt:lpstr>
      <vt:lpstr>Catalysts</vt:lpstr>
      <vt:lpstr>Risks</vt:lpstr>
      <vt:lpstr>Valuation</vt:lpstr>
      <vt:lpstr>Appendix #1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英伟达基本面分析案例</dc:title>
  <dc:creator>Gao, Jeremy</dc:creator>
  <cp:lastModifiedBy>Hongjia Cui</cp:lastModifiedBy>
  <cp:revision>31</cp:revision>
  <cp:lastPrinted>2024-05-12T15:31:45Z</cp:lastPrinted>
  <dcterms:created xsi:type="dcterms:W3CDTF">2023-12-23T22:27:34Z</dcterms:created>
  <dcterms:modified xsi:type="dcterms:W3CDTF">2024-08-17T19:22:08Z</dcterms:modified>
</cp:coreProperties>
</file>