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328" r:id="rId3"/>
    <p:sldId id="331" r:id="rId4"/>
    <p:sldId id="329" r:id="rId5"/>
    <p:sldId id="332" r:id="rId6"/>
    <p:sldId id="333" r:id="rId7"/>
    <p:sldId id="334" r:id="rId8"/>
    <p:sldId id="335" r:id="rId9"/>
    <p:sldId id="336" r:id="rId10"/>
    <p:sldId id="337" r:id="rId11"/>
    <p:sldId id="338" r:id="rId12"/>
    <p:sldId id="339" r:id="rId13"/>
    <p:sldId id="32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5CE4"/>
    <a:srgbClr val="0035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147DD4-8107-AD74-38AA-63CB423925BC}" v="61" dt="2024-07-19T20:06:07.945"/>
    <p1510:client id="{A8A68E96-06B3-0F98-3399-66EAF8191454}" v="16" dt="2024-07-19T20:07:54.5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52" autoAdjust="0"/>
  </p:normalViewPr>
  <p:slideViewPr>
    <p:cSldViewPr snapToGrid="0">
      <p:cViewPr varScale="1">
        <p:scale>
          <a:sx n="109" d="100"/>
          <a:sy n="109" d="100"/>
        </p:scale>
        <p:origin x="126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umeng.zhang@mail.utoronto.ca" userId="S::urn:spo:guest#chumeng.zhang@mail.utoronto.ca::" providerId="AD" clId="Web-{65147DD4-8107-AD74-38AA-63CB423925BC}"/>
    <pc:docChg chg="addSld modSld">
      <pc:chgData name="chumeng.zhang@mail.utoronto.ca" userId="S::urn:spo:guest#chumeng.zhang@mail.utoronto.ca::" providerId="AD" clId="Web-{65147DD4-8107-AD74-38AA-63CB423925BC}" dt="2024-07-19T20:06:07.945" v="57" actId="20577"/>
      <pc:docMkLst>
        <pc:docMk/>
      </pc:docMkLst>
      <pc:sldChg chg="modSp">
        <pc:chgData name="chumeng.zhang@mail.utoronto.ca" userId="S::urn:spo:guest#chumeng.zhang@mail.utoronto.ca::" providerId="AD" clId="Web-{65147DD4-8107-AD74-38AA-63CB423925BC}" dt="2024-07-19T19:59:09.131" v="29" actId="20577"/>
        <pc:sldMkLst>
          <pc:docMk/>
          <pc:sldMk cId="1374117140" sldId="256"/>
        </pc:sldMkLst>
        <pc:spChg chg="mod">
          <ac:chgData name="chumeng.zhang@mail.utoronto.ca" userId="S::urn:spo:guest#chumeng.zhang@mail.utoronto.ca::" providerId="AD" clId="Web-{65147DD4-8107-AD74-38AA-63CB423925BC}" dt="2024-07-19T19:59:09.131" v="29" actId="20577"/>
          <ac:spMkLst>
            <pc:docMk/>
            <pc:sldMk cId="1374117140" sldId="256"/>
            <ac:spMk id="2" creationId="{24CB2E73-2A43-8698-006F-DD95FE1D1437}"/>
          </ac:spMkLst>
        </pc:spChg>
        <pc:spChg chg="mod">
          <ac:chgData name="chumeng.zhang@mail.utoronto.ca" userId="S::urn:spo:guest#chumeng.zhang@mail.utoronto.ca::" providerId="AD" clId="Web-{65147DD4-8107-AD74-38AA-63CB423925BC}" dt="2024-07-19T19:59:06.396" v="28" actId="20577"/>
          <ac:spMkLst>
            <pc:docMk/>
            <pc:sldMk cId="1374117140" sldId="256"/>
            <ac:spMk id="3" creationId="{9ABB281F-D50F-3DAB-AABE-372266DDF5E7}"/>
          </ac:spMkLst>
        </pc:spChg>
      </pc:sldChg>
      <pc:sldChg chg="addSp delSp modSp">
        <pc:chgData name="chumeng.zhang@mail.utoronto.ca" userId="S::urn:spo:guest#chumeng.zhang@mail.utoronto.ca::" providerId="AD" clId="Web-{65147DD4-8107-AD74-38AA-63CB423925BC}" dt="2024-07-19T20:05:59.570" v="56" actId="20577"/>
        <pc:sldMkLst>
          <pc:docMk/>
          <pc:sldMk cId="3699167525" sldId="328"/>
        </pc:sldMkLst>
        <pc:spChg chg="mod">
          <ac:chgData name="chumeng.zhang@mail.utoronto.ca" userId="S::urn:spo:guest#chumeng.zhang@mail.utoronto.ca::" providerId="AD" clId="Web-{65147DD4-8107-AD74-38AA-63CB423925BC}" dt="2024-07-19T19:59:28.287" v="39" actId="20577"/>
          <ac:spMkLst>
            <pc:docMk/>
            <pc:sldMk cId="3699167525" sldId="328"/>
            <ac:spMk id="2" creationId="{BC93C785-9A89-0FCE-EBBF-5307F295F853}"/>
          </ac:spMkLst>
        </pc:spChg>
        <pc:spChg chg="del mod">
          <ac:chgData name="chumeng.zhang@mail.utoronto.ca" userId="S::urn:spo:guest#chumeng.zhang@mail.utoronto.ca::" providerId="AD" clId="Web-{65147DD4-8107-AD74-38AA-63CB423925BC}" dt="2024-07-19T19:59:54.662" v="40"/>
          <ac:spMkLst>
            <pc:docMk/>
            <pc:sldMk cId="3699167525" sldId="328"/>
            <ac:spMk id="3" creationId="{3B8587FC-EEB9-DC3A-82ED-F8C0E4D878EF}"/>
          </ac:spMkLst>
        </pc:spChg>
        <pc:spChg chg="add mod">
          <ac:chgData name="chumeng.zhang@mail.utoronto.ca" userId="S::urn:spo:guest#chumeng.zhang@mail.utoronto.ca::" providerId="AD" clId="Web-{65147DD4-8107-AD74-38AA-63CB423925BC}" dt="2024-07-19T20:05:59.570" v="56" actId="20577"/>
          <ac:spMkLst>
            <pc:docMk/>
            <pc:sldMk cId="3699167525" sldId="328"/>
            <ac:spMk id="8" creationId="{45F70D46-7F18-6307-9A49-2B68EBA5DDAA}"/>
          </ac:spMkLst>
        </pc:spChg>
        <pc:picChg chg="add del mod ord">
          <ac:chgData name="chumeng.zhang@mail.utoronto.ca" userId="S::urn:spo:guest#chumeng.zhang@mail.utoronto.ca::" providerId="AD" clId="Web-{65147DD4-8107-AD74-38AA-63CB423925BC}" dt="2024-07-19T19:59:55.615" v="41"/>
          <ac:picMkLst>
            <pc:docMk/>
            <pc:sldMk cId="3699167525" sldId="328"/>
            <ac:picMk id="6" creationId="{10371E1C-B10D-9384-7038-AA74CB4BF592}"/>
          </ac:picMkLst>
        </pc:picChg>
      </pc:sldChg>
      <pc:sldChg chg="addSp delSp modSp new mod setBg">
        <pc:chgData name="chumeng.zhang@mail.utoronto.ca" userId="S::urn:spo:guest#chumeng.zhang@mail.utoronto.ca::" providerId="AD" clId="Web-{65147DD4-8107-AD74-38AA-63CB423925BC}" dt="2024-07-19T20:06:07.945" v="57" actId="20577"/>
        <pc:sldMkLst>
          <pc:docMk/>
          <pc:sldMk cId="2517143696" sldId="330"/>
        </pc:sldMkLst>
        <pc:spChg chg="mod">
          <ac:chgData name="chumeng.zhang@mail.utoronto.ca" userId="S::urn:spo:guest#chumeng.zhang@mail.utoronto.ca::" providerId="AD" clId="Web-{65147DD4-8107-AD74-38AA-63CB423925BC}" dt="2024-07-19T20:06:07.945" v="57" actId="20577"/>
          <ac:spMkLst>
            <pc:docMk/>
            <pc:sldMk cId="2517143696" sldId="330"/>
            <ac:spMk id="2" creationId="{47B35B10-5AFA-9023-BA74-1248ADE39C65}"/>
          </ac:spMkLst>
        </pc:spChg>
        <pc:spChg chg="del">
          <ac:chgData name="chumeng.zhang@mail.utoronto.ca" userId="S::urn:spo:guest#chumeng.zhang@mail.utoronto.ca::" providerId="AD" clId="Web-{65147DD4-8107-AD74-38AA-63CB423925BC}" dt="2024-07-19T20:00:05.053" v="45"/>
          <ac:spMkLst>
            <pc:docMk/>
            <pc:sldMk cId="2517143696" sldId="330"/>
            <ac:spMk id="3" creationId="{0BBAC4F8-308A-AD7D-F949-9A67BD00F877}"/>
          </ac:spMkLst>
        </pc:spChg>
        <pc:spChg chg="mod">
          <ac:chgData name="chumeng.zhang@mail.utoronto.ca" userId="S::urn:spo:guest#chumeng.zhang@mail.utoronto.ca::" providerId="AD" clId="Web-{65147DD4-8107-AD74-38AA-63CB423925BC}" dt="2024-07-19T20:00:12.162" v="48"/>
          <ac:spMkLst>
            <pc:docMk/>
            <pc:sldMk cId="2517143696" sldId="330"/>
            <ac:spMk id="4" creationId="{69FA9430-4C34-0C94-4D5B-FAC1034A0A25}"/>
          </ac:spMkLst>
        </pc:spChg>
        <pc:spChg chg="mod">
          <ac:chgData name="chumeng.zhang@mail.utoronto.ca" userId="S::urn:spo:guest#chumeng.zhang@mail.utoronto.ca::" providerId="AD" clId="Web-{65147DD4-8107-AD74-38AA-63CB423925BC}" dt="2024-07-19T20:00:12.162" v="48"/>
          <ac:spMkLst>
            <pc:docMk/>
            <pc:sldMk cId="2517143696" sldId="330"/>
            <ac:spMk id="5" creationId="{2BD55898-8E28-3366-4FEE-AFB96CDA991F}"/>
          </ac:spMkLst>
        </pc:spChg>
        <pc:spChg chg="add">
          <ac:chgData name="chumeng.zhang@mail.utoronto.ca" userId="S::urn:spo:guest#chumeng.zhang@mail.utoronto.ca::" providerId="AD" clId="Web-{65147DD4-8107-AD74-38AA-63CB423925BC}" dt="2024-07-19T20:00:12.162" v="48"/>
          <ac:spMkLst>
            <pc:docMk/>
            <pc:sldMk cId="2517143696" sldId="330"/>
            <ac:spMk id="11" creationId="{D4771268-CB57-404A-9271-370EB28F6090}"/>
          </ac:spMkLst>
        </pc:spChg>
        <pc:picChg chg="add mod ord">
          <ac:chgData name="chumeng.zhang@mail.utoronto.ca" userId="S::urn:spo:guest#chumeng.zhang@mail.utoronto.ca::" providerId="AD" clId="Web-{65147DD4-8107-AD74-38AA-63CB423925BC}" dt="2024-07-19T20:00:17.928" v="49" actId="1076"/>
          <ac:picMkLst>
            <pc:docMk/>
            <pc:sldMk cId="2517143696" sldId="330"/>
            <ac:picMk id="6" creationId="{857B3274-06F7-D7F6-0398-60232B51405A}"/>
          </ac:picMkLst>
        </pc:picChg>
      </pc:sldChg>
    </pc:docChg>
  </pc:docChgLst>
  <pc:docChgLst>
    <pc:chgData name="chumeng.zhang@mail.utoronto.ca" userId="S::urn:spo:guest#chumeng.zhang@mail.utoronto.ca::" providerId="AD" clId="Web-{A8A68E96-06B3-0F98-3399-66EAF8191454}"/>
    <pc:docChg chg="delSld modSld">
      <pc:chgData name="chumeng.zhang@mail.utoronto.ca" userId="S::urn:spo:guest#chumeng.zhang@mail.utoronto.ca::" providerId="AD" clId="Web-{A8A68E96-06B3-0F98-3399-66EAF8191454}" dt="2024-07-19T20:07:54.582" v="14"/>
      <pc:docMkLst>
        <pc:docMk/>
      </pc:docMkLst>
      <pc:sldChg chg="modSp">
        <pc:chgData name="chumeng.zhang@mail.utoronto.ca" userId="S::urn:spo:guest#chumeng.zhang@mail.utoronto.ca::" providerId="AD" clId="Web-{A8A68E96-06B3-0F98-3399-66EAF8191454}" dt="2024-07-19T20:07:20.098" v="5" actId="20577"/>
        <pc:sldMkLst>
          <pc:docMk/>
          <pc:sldMk cId="1374117140" sldId="256"/>
        </pc:sldMkLst>
        <pc:spChg chg="mod">
          <ac:chgData name="chumeng.zhang@mail.utoronto.ca" userId="S::urn:spo:guest#chumeng.zhang@mail.utoronto.ca::" providerId="AD" clId="Web-{A8A68E96-06B3-0F98-3399-66EAF8191454}" dt="2024-07-19T20:07:20.098" v="5" actId="20577"/>
          <ac:spMkLst>
            <pc:docMk/>
            <pc:sldMk cId="1374117140" sldId="256"/>
            <ac:spMk id="2" creationId="{24CB2E73-2A43-8698-006F-DD95FE1D1437}"/>
          </ac:spMkLst>
        </pc:spChg>
        <pc:spChg chg="mod">
          <ac:chgData name="chumeng.zhang@mail.utoronto.ca" userId="S::urn:spo:guest#chumeng.zhang@mail.utoronto.ca::" providerId="AD" clId="Web-{A8A68E96-06B3-0F98-3399-66EAF8191454}" dt="2024-07-19T20:07:17.270" v="3" actId="20577"/>
          <ac:spMkLst>
            <pc:docMk/>
            <pc:sldMk cId="1374117140" sldId="256"/>
            <ac:spMk id="3" creationId="{9ABB281F-D50F-3DAB-AABE-372266DDF5E7}"/>
          </ac:spMkLst>
        </pc:spChg>
      </pc:sldChg>
      <pc:sldChg chg="modSp">
        <pc:chgData name="chumeng.zhang@mail.utoronto.ca" userId="S::urn:spo:guest#chumeng.zhang@mail.utoronto.ca::" providerId="AD" clId="Web-{A8A68E96-06B3-0F98-3399-66EAF8191454}" dt="2024-07-19T20:07:30.051" v="9" actId="20577"/>
        <pc:sldMkLst>
          <pc:docMk/>
          <pc:sldMk cId="3699167525" sldId="328"/>
        </pc:sldMkLst>
        <pc:spChg chg="mod">
          <ac:chgData name="chumeng.zhang@mail.utoronto.ca" userId="S::urn:spo:guest#chumeng.zhang@mail.utoronto.ca::" providerId="AD" clId="Web-{A8A68E96-06B3-0F98-3399-66EAF8191454}" dt="2024-07-19T20:07:30.051" v="9" actId="20577"/>
          <ac:spMkLst>
            <pc:docMk/>
            <pc:sldMk cId="3699167525" sldId="328"/>
            <ac:spMk id="2" creationId="{BC93C785-9A89-0FCE-EBBF-5307F295F853}"/>
          </ac:spMkLst>
        </pc:spChg>
        <pc:spChg chg="mod">
          <ac:chgData name="chumeng.zhang@mail.utoronto.ca" userId="S::urn:spo:guest#chumeng.zhang@mail.utoronto.ca::" providerId="AD" clId="Web-{A8A68E96-06B3-0F98-3399-66EAF8191454}" dt="2024-07-19T20:07:26.785" v="7" actId="20577"/>
          <ac:spMkLst>
            <pc:docMk/>
            <pc:sldMk cId="3699167525" sldId="328"/>
            <ac:spMk id="8" creationId="{45F70D46-7F18-6307-9A49-2B68EBA5DDAA}"/>
          </ac:spMkLst>
        </pc:spChg>
      </pc:sldChg>
      <pc:sldChg chg="addSp delSp modSp del">
        <pc:chgData name="chumeng.zhang@mail.utoronto.ca" userId="S::urn:spo:guest#chumeng.zhang@mail.utoronto.ca::" providerId="AD" clId="Web-{A8A68E96-06B3-0F98-3399-66EAF8191454}" dt="2024-07-19T20:07:54.582" v="14"/>
        <pc:sldMkLst>
          <pc:docMk/>
          <pc:sldMk cId="2517143696" sldId="330"/>
        </pc:sldMkLst>
        <pc:spChg chg="add mod">
          <ac:chgData name="chumeng.zhang@mail.utoronto.ca" userId="S::urn:spo:guest#chumeng.zhang@mail.utoronto.ca::" providerId="AD" clId="Web-{A8A68E96-06B3-0F98-3399-66EAF8191454}" dt="2024-07-19T20:07:38.051" v="13" actId="20577"/>
          <ac:spMkLst>
            <pc:docMk/>
            <pc:sldMk cId="2517143696" sldId="330"/>
            <ac:spMk id="7" creationId="{565C56D4-F7AC-FF4F-A0A9-D9974641A6F7}"/>
          </ac:spMkLst>
        </pc:spChg>
        <pc:picChg chg="del">
          <ac:chgData name="chumeng.zhang@mail.utoronto.ca" userId="S::urn:spo:guest#chumeng.zhang@mail.utoronto.ca::" providerId="AD" clId="Web-{A8A68E96-06B3-0F98-3399-66EAF8191454}" dt="2024-07-19T20:07:31.426" v="10"/>
          <ac:picMkLst>
            <pc:docMk/>
            <pc:sldMk cId="2517143696" sldId="330"/>
            <ac:picMk id="6" creationId="{857B3274-06F7-D7F6-0398-60232B51405A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encu\Desktop\VIS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518940591925964"/>
          <c:y val="7.2888677693448339E-2"/>
          <c:w val="0.68507659594948556"/>
          <c:h val="0.85422264461310338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3D3-42F6-8D72-D42302B54C7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3D3-42F6-8D72-D42302B54C7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3D3-42F6-8D72-D42302B54C7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83D3-42F6-8D72-D42302B54C7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83D3-42F6-8D72-D42302B54C79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83D3-42F6-8D72-D42302B54C79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83D3-42F6-8D72-D42302B54C79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83D3-42F6-8D72-D42302B54C79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83D3-42F6-8D72-D42302B54C79}"/>
              </c:ext>
            </c:extLst>
          </c:dPt>
          <c:dLbls>
            <c:dLbl>
              <c:idx val="0"/>
              <c:layout>
                <c:manualLayout>
                  <c:x val="-0.39221668982553654"/>
                  <c:y val="1.097616411319921E-2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600" b="1" i="0" u="none" strike="noStrike" kern="120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EDFBA322-8737-429A-8511-639E0F3936B9}" type="CATEGORYNAME">
                      <a:rPr lang="en-US" sz="1600"/>
                      <a:pPr>
                        <a:defRPr sz="1600"/>
                      </a:pPr>
                      <a:t>[CATEGORY NAME]</a:t>
                    </a:fld>
                    <a:r>
                      <a:rPr lang="en-US" sz="1600" baseline="0"/>
                      <a:t>
</a:t>
                    </a:r>
                    <a:fld id="{6C29B300-7DA8-4BAA-B484-81042DBB293C}" type="PERCENTAGE">
                      <a:rPr lang="en-US" sz="1600" baseline="0"/>
                      <a:pPr>
                        <a:defRPr sz="1600"/>
                      </a:pPr>
                      <a:t>[PERCENTAGE]</a:t>
                    </a:fld>
                    <a:endParaRPr lang="en-US" sz="1600" baseline="0"/>
                  </a:p>
                </c:rich>
              </c:tx>
              <c:spPr>
                <a:solidFill>
                  <a:sysClr val="window" lastClr="FFFFFF"/>
                </a:solidFill>
                <a:ln>
                  <a:solidFill>
                    <a:srgbClr val="4472C4"/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194770148216767"/>
                      <c:h val="0.16280371692569046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83D3-42F6-8D72-D42302B54C79}"/>
                </c:ext>
              </c:extLst>
            </c:dLbl>
            <c:dLbl>
              <c:idx val="1"/>
              <c:layout>
                <c:manualLayout>
                  <c:x val="0.29797552879419464"/>
                  <c:y val="0.416636216262676"/>
                </c:manualLayout>
              </c:layout>
              <c:spPr>
                <a:solidFill>
                  <a:sysClr val="window" lastClr="FFFFFF"/>
                </a:solidFill>
                <a:ln>
                  <a:solidFill>
                    <a:srgbClr val="4472C4"/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3-83D3-42F6-8D72-D42302B54C79}"/>
                </c:ext>
              </c:extLst>
            </c:dLbl>
            <c:dLbl>
              <c:idx val="2"/>
              <c:layout>
                <c:manualLayout>
                  <c:x val="0.28667747413926198"/>
                  <c:y val="0.18898210159725584"/>
                </c:manualLayout>
              </c:layout>
              <c:spPr>
                <a:solidFill>
                  <a:sysClr val="window" lastClr="FFFFFF"/>
                </a:solidFill>
                <a:ln>
                  <a:solidFill>
                    <a:srgbClr val="4472C4"/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5-83D3-42F6-8D72-D42302B54C79}"/>
                </c:ext>
              </c:extLst>
            </c:dLbl>
            <c:dLbl>
              <c:idx val="3"/>
              <c:spPr>
                <a:solidFill>
                  <a:sysClr val="window" lastClr="FFFFFF"/>
                </a:solidFill>
                <a:ln>
                  <a:solidFill>
                    <a:srgbClr val="4472C4"/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7-83D3-42F6-8D72-D42302B54C79}"/>
                </c:ext>
              </c:extLst>
            </c:dLbl>
            <c:dLbl>
              <c:idx val="4"/>
              <c:spPr>
                <a:solidFill>
                  <a:sysClr val="window" lastClr="FFFFFF"/>
                </a:solidFill>
                <a:ln>
                  <a:solidFill>
                    <a:srgbClr val="4472C4"/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9-83D3-42F6-8D72-D42302B54C79}"/>
                </c:ext>
              </c:extLst>
            </c:dLbl>
            <c:dLbl>
              <c:idx val="5"/>
              <c:spPr>
                <a:solidFill>
                  <a:sysClr val="window" lastClr="FFFFFF"/>
                </a:solidFill>
                <a:ln>
                  <a:solidFill>
                    <a:srgbClr val="4472C4"/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B-83D3-42F6-8D72-D42302B54C79}"/>
                </c:ext>
              </c:extLst>
            </c:dLbl>
            <c:dLbl>
              <c:idx val="6"/>
              <c:spPr>
                <a:solidFill>
                  <a:sysClr val="window" lastClr="FFFFFF"/>
                </a:solidFill>
                <a:ln>
                  <a:solidFill>
                    <a:srgbClr val="4472C4"/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D-83D3-42F6-8D72-D42302B54C79}"/>
                </c:ext>
              </c:extLst>
            </c:dLbl>
            <c:dLbl>
              <c:idx val="7"/>
              <c:layout>
                <c:manualLayout>
                  <c:x val="0.16312586845761926"/>
                  <c:y val="2.1889818717828859E-3"/>
                </c:manualLayout>
              </c:layout>
              <c:spPr>
                <a:solidFill>
                  <a:sysClr val="window" lastClr="FFFFFF"/>
                </a:solidFill>
                <a:ln>
                  <a:solidFill>
                    <a:srgbClr val="4472C4"/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F-83D3-42F6-8D72-D42302B54C79}"/>
                </c:ext>
              </c:extLst>
            </c:dLbl>
            <c:dLbl>
              <c:idx val="8"/>
              <c:spPr>
                <a:solidFill>
                  <a:sysClr val="window" lastClr="FFFFFF"/>
                </a:solidFill>
                <a:ln>
                  <a:solidFill>
                    <a:srgbClr val="4472C4"/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11-83D3-42F6-8D72-D42302B54C79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rgbClr val="4472C4"/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'VIST Comps &amp; market share'!$C$69:$C$77</c:f>
              <c:strCache>
                <c:ptCount val="8"/>
                <c:pt idx="0">
                  <c:v>VIST-US</c:v>
                </c:pt>
                <c:pt idx="1">
                  <c:v>PRIO3-BR</c:v>
                </c:pt>
                <c:pt idx="2">
                  <c:v>RECV3-BR</c:v>
                </c:pt>
                <c:pt idx="3">
                  <c:v>GPRK-US</c:v>
                </c:pt>
                <c:pt idx="4">
                  <c:v>YPFD-AR</c:v>
                </c:pt>
                <c:pt idx="5">
                  <c:v>PETR4-BR</c:v>
                </c:pt>
                <c:pt idx="6">
                  <c:v>ECOPETROL-CO</c:v>
                </c:pt>
                <c:pt idx="7">
                  <c:v>PAMP-AR</c:v>
                </c:pt>
              </c:strCache>
            </c:strRef>
          </c:cat>
          <c:val>
            <c:numRef>
              <c:f>'VIST Comps &amp; market share'!$F$69:$F$77</c:f>
              <c:numCache>
                <c:formatCode>#,##0</c:formatCode>
                <c:ptCount val="9"/>
                <c:pt idx="0">
                  <c:v>1168.7739999999999</c:v>
                </c:pt>
                <c:pt idx="1">
                  <c:v>2383.4487126280401</c:v>
                </c:pt>
                <c:pt idx="2">
                  <c:v>563.44913909331001</c:v>
                </c:pt>
                <c:pt idx="3">
                  <c:v>756.625</c:v>
                </c:pt>
                <c:pt idx="4">
                  <c:v>18296.0199164962</c:v>
                </c:pt>
                <c:pt idx="5">
                  <c:v>102503.757876456</c:v>
                </c:pt>
                <c:pt idx="6">
                  <c:v>28466.475600396599</c:v>
                </c:pt>
                <c:pt idx="7">
                  <c:v>1744.8237075996601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83D3-42F6-8D72-D42302B54C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42567A-65E9-154C-8A8B-E343A2627929}" type="datetimeFigureOut">
              <a:t>8/17/2024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DC7971-F87A-C74E-9121-7CA2F99C971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232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DC7971-F87A-C74E-9121-7CA2F99C971B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030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DC7971-F87A-C74E-9121-7CA2F99C971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50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DC7971-F87A-C74E-9121-7CA2F99C971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432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https://www.spglobal.com/commodityinsights/en/ci/research-analysis/argentinas-reforms-likely-to-catalyze-oil-and-gas-export-boom.html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DC7971-F87A-C74E-9121-7CA2F99C971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905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DC7971-F87A-C74E-9121-7CA2F99C971B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088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DD06A-4A21-FDEF-2522-E2BFB3524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255CE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33BD24-5E0F-CAC7-ACE2-2EE0EE1716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F6711-9329-05EE-F794-529692629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7E75-60DF-704A-9CBD-6B3A3A760FD7}" type="datetime1">
              <a:t>8/17/2024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E92D0-D0D1-AAB0-3FD9-D53FC6B8E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5B57A-1C31-F3C6-7E2A-ED03CDD7C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703F-3720-A143-A8A1-99D9702CFEE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179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68682-DAD9-3F78-03F6-1653BEC61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50231E-A3ED-4DCB-8132-F30698866D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EA366-66E9-E942-9C4C-B11E5B73F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5F466-0D90-5940-A4C7-7A069C7C7113}" type="datetime1">
              <a:t>8/17/2024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4CD6A-C9FE-7163-76CF-D38E980AB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621C1-7032-1046-4EB1-4A6B3E00F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703F-3720-A143-A8A1-99D9702CFEE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250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DBBEF4-2CFA-1057-879A-9863921DEB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EFAB7E-746C-C548-7996-0D562B878F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FD50B-7D87-43A9-4310-B4A0740B1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E4752-4275-734D-B490-3533D9792448}" type="datetime1">
              <a:t>8/17/2024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0C361-72A2-464E-FF3F-F6821B4FB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608AF-0C79-A71E-75E0-9BA7DD822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703F-3720-A143-A8A1-99D9702CFEE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94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F9CAA-61F6-F57A-83B0-E3CAE2DB3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0" kern="1200">
                <a:solidFill>
                  <a:schemeClr val="accent1">
                    <a:lumMod val="75000"/>
                  </a:schemeClr>
                </a:solidFill>
                <a:latin typeface="MiSans Semibold" pitchFamily="2" charset="-122"/>
                <a:ea typeface="MiSans Semibold" pitchFamily="2" charset="-122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74935-CD68-E5A2-7E83-C7EA5DEFC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C332C-26EE-929A-29FF-B2E50EDEC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B249D-F3D9-0A4E-8EF5-2E6082B00A34}" type="datetime1">
              <a:t>8/17/2024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7CA14-865D-BFE0-7161-532CA2873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51870-077D-60DE-5D4D-63A82387B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703F-3720-A143-A8A1-99D9702CFEE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29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A2F41-1F07-C985-0669-C74D28BD0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D58D9-FC63-E463-53A2-7E9E58FD3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34BD6-C895-7D37-36F9-9D2851C94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79B28-B3AE-7448-AD78-1E1ED9E12507}" type="datetime1">
              <a:t>8/17/2024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4F7BC-D640-B6FA-2F28-2E7AF0450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2FE64-6191-9913-D8A7-4F536891F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703F-3720-A143-A8A1-99D9702CFEE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5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F9A6C-E3C0-B2A9-080A-DA454160C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137E6-1B1D-249E-EAB0-1E9E5A3B7A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01A94-02B0-80EE-9945-3FE97C202D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CB36B-5373-2B06-EF2D-F91223118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88A0B-D4F8-194C-92F0-4F9BD3FE6535}" type="datetime1">
              <a:t>8/17/2024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3F2E8B-727B-897C-A5A0-615AB4C36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3E3127-4E27-9D43-22EA-8481A4C90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703F-3720-A143-A8A1-99D9702CFEE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27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B98F6-F48F-682A-46E1-A0C447319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D84070-CC54-74F6-E18B-21AABCB25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76EDDB-42A0-EB4E-BFEF-E6E6373C6C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25CD1F-D9B9-5525-D8E0-23BB228C39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B912DC-A6E4-6172-E1FA-04B27EBA0D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CDAFCE-F7C2-BDB0-FE7A-2D457FB5C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82D35-DA09-0944-80FA-68B342B8741A}" type="datetime1">
              <a:t>8/17/2024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402111-4C78-4930-0861-066B9019D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A2B7B9-372E-064C-C06C-ED05840D0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703F-3720-A143-A8A1-99D9702CFEE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071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1EE52-EC92-A2BE-07CF-F3E9DC19B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20CDD6-C87D-E60E-0624-C6297106F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75A8-6D9E-7849-BCE0-C625A9029E44}" type="datetime1">
              <a:t>8/17/2024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17ECDF-B263-E1C4-DFD3-B844E2CCE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A2DEA2-E83F-52C5-928B-B641529FB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703F-3720-A143-A8A1-99D9702CFEE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42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F9B2A6-0389-7592-7EBB-EEB5542A0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A6E2-F5AC-E44E-8392-4FDABFDD1739}" type="datetime1">
              <a:t>8/17/2024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C66C5E-6BB4-4396-32E8-C74E1E7CF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617F8-0E99-5D05-6C41-058E891D8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703F-3720-A143-A8A1-99D9702CFEE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672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AB2FF-791F-2ACD-2615-93A270926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4CF09-5263-30FB-E2FC-AFF514AF9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24F2EC-9020-FEA8-7D79-034115CBF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53008-4BCB-4F2C-1FCE-24C43BA77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865-F33D-3D4A-BBBE-B1CD73666818}" type="datetime1">
              <a:t>8/17/2024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421D5-E3F2-6DCD-49B7-47ADDD5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5B0D6-EBDC-7858-40AC-A3B8BCC6C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703F-3720-A143-A8A1-99D9702CFEE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504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874A1-20E0-3BEB-15CA-BE8FDD23C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B86A2C-2B5F-FF74-0871-7F43B15F5C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7700C0-6D48-0BE1-B7E9-9F5A0F4E1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40AE18-0E80-24BE-2A0A-3E6B5F39E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00D50-637F-574C-B5B8-FE657E5D1F15}" type="datetime1">
              <a:t>8/17/2024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D23602-9CE5-9488-EFCF-F346F72DF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BC1467-BF5F-DBAB-6136-EEA5705A4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703F-3720-A143-A8A1-99D9702CFEE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359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888888-9B8C-6496-E4C0-2B90422EC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9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6E886-DBDE-01AE-1C12-3AEC2B071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7334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F9989-3E39-1F67-E9B0-84126DFFB5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AAB64-9318-F844-8235-4A58562A1633}" type="datetime1">
              <a:t>8/17/2024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CB97B-6E6E-E072-BDD3-B1001294D1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0703F-3720-A143-A8A1-99D9702CFEE7}" type="slidenum"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D0AD31-5DA9-5415-489B-48773ECEBD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t="27120" b="26173"/>
          <a:stretch/>
        </p:blipFill>
        <p:spPr>
          <a:xfrm>
            <a:off x="10027227" y="279618"/>
            <a:ext cx="1326572" cy="619604"/>
          </a:xfrm>
          <a:prstGeom prst="rect">
            <a:avLst/>
          </a:prstGeom>
        </p:spPr>
      </p:pic>
      <p:sp>
        <p:nvSpPr>
          <p:cNvPr id="10" name="Google Shape;6;p1">
            <a:extLst>
              <a:ext uri="{FF2B5EF4-FFF2-40B4-BE49-F238E27FC236}">
                <a16:creationId xmlns:a16="http://schemas.microsoft.com/office/drawing/2014/main" id="{0C20F57F-6FB7-74CD-E00E-732ABFB2A1CA}"/>
              </a:ext>
            </a:extLst>
          </p:cNvPr>
          <p:cNvSpPr/>
          <p:nvPr userDrawn="1"/>
        </p:nvSpPr>
        <p:spPr>
          <a:xfrm>
            <a:off x="945572" y="1016326"/>
            <a:ext cx="10408227" cy="9549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w="13700" cap="flat" cmpd="sng">
            <a:solidFill>
              <a:srgbClr val="8585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7;p1">
            <a:extLst>
              <a:ext uri="{FF2B5EF4-FFF2-40B4-BE49-F238E27FC236}">
                <a16:creationId xmlns:a16="http://schemas.microsoft.com/office/drawing/2014/main" id="{B1EF8D55-4454-53FD-F437-DB3A7D772EE0}"/>
              </a:ext>
            </a:extLst>
          </p:cNvPr>
          <p:cNvSpPr/>
          <p:nvPr userDrawn="1"/>
        </p:nvSpPr>
        <p:spPr>
          <a:xfrm flipV="1">
            <a:off x="945572" y="6205249"/>
            <a:ext cx="10408228" cy="7547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w="13700" cap="flat" cmpd="sng">
            <a:solidFill>
              <a:srgbClr val="8585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E10753-3AD0-B507-D967-1E50B7BEFF06}"/>
              </a:ext>
            </a:extLst>
          </p:cNvPr>
          <p:cNvSpPr txBox="1"/>
          <p:nvPr userDrawn="1"/>
        </p:nvSpPr>
        <p:spPr>
          <a:xfrm>
            <a:off x="3045995" y="6444476"/>
            <a:ext cx="61000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MiSans Normal" pitchFamily="2" charset="-122"/>
                <a:ea typeface="MiSans Normal" pitchFamily="2" charset="-122"/>
              </a:rPr>
              <a:t>Mint Capital Limited</a:t>
            </a:r>
          </a:p>
        </p:txBody>
      </p:sp>
    </p:spTree>
    <p:extLst>
      <p:ext uri="{BB962C8B-B14F-4D97-AF65-F5344CB8AC3E}">
        <p14:creationId xmlns:p14="http://schemas.microsoft.com/office/powerpoint/2010/main" val="3737356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chemeClr val="accent1">
              <a:lumMod val="75000"/>
            </a:schemeClr>
          </a:solidFill>
          <a:latin typeface="MiSans Semibold" pitchFamily="2" charset="-122"/>
          <a:ea typeface="MiSans Semibold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1" i="0" kern="1200">
          <a:solidFill>
            <a:schemeClr val="tx1"/>
          </a:solidFill>
          <a:latin typeface="MiSans Demibold" pitchFamily="2" charset="-122"/>
          <a:ea typeface="MiSans Demibold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Sans Normal" pitchFamily="2" charset="-122"/>
          <a:ea typeface="MiSans Normal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Sans Normal" pitchFamily="2" charset="-122"/>
          <a:ea typeface="MiSans Normal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Sans Normal" pitchFamily="2" charset="-122"/>
          <a:ea typeface="MiSans Normal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Sans Normal" pitchFamily="2" charset="-122"/>
          <a:ea typeface="MiSans Normal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B2E73-2A43-8698-006F-DD95FE1D14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4" y="1584325"/>
            <a:ext cx="10753725" cy="2387600"/>
          </a:xfrm>
        </p:spPr>
        <p:txBody>
          <a:bodyPr anchor="ctr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ea typeface="MiSans Semibold"/>
              </a:rPr>
              <a:t>Vista Energy SAB de CV - ADR</a:t>
            </a:r>
            <a:br>
              <a:rPr lang="en-US" dirty="0">
                <a:ea typeface="MiSans Semibold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BB281F-D50F-3DAB-AABE-372266DDF5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8287"/>
            <a:ext cx="9144000" cy="1655762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ea typeface="MiSans Demibold"/>
              </a:rPr>
              <a:t>Ticker: VIST</a:t>
            </a:r>
          </a:p>
          <a:p>
            <a:r>
              <a:rPr lang="en-US" dirty="0">
                <a:ea typeface="MiSans Demibold"/>
              </a:rPr>
              <a:t>Target Price: </a:t>
            </a:r>
            <a:r>
              <a:rPr lang="en-US" dirty="0">
                <a:solidFill>
                  <a:srgbClr val="00B050"/>
                </a:solidFill>
                <a:ea typeface="MiSans Demibold"/>
              </a:rPr>
              <a:t>$45.05 (+13%) - BUY</a:t>
            </a:r>
          </a:p>
          <a:p>
            <a:r>
              <a:rPr lang="en-US" dirty="0">
                <a:ea typeface="MiSans Demibold"/>
              </a:rPr>
              <a:t>Analyst: Hongjia CUI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FD826-2EEA-6918-1691-28E66BB73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3483-B28E-A444-A761-22F4438837CD}" type="datetime1">
              <a:rPr lang="en-US"/>
              <a:t>8/17/2024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7CF483-3EF2-52E4-CB36-0B0681CCF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703F-3720-A143-A8A1-99D9702CFEE7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17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>
            <a:extLst>
              <a:ext uri="{FF2B5EF4-FFF2-40B4-BE49-F238E27FC236}">
                <a16:creationId xmlns:a16="http://schemas.microsoft.com/office/drawing/2014/main" id="{1A52EEB1-63D7-DCA9-2C3B-F61670D52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950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Valuation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DD80EC2-D46D-C893-D6FA-616F93134F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253331"/>
            <a:ext cx="3196425" cy="4351338"/>
          </a:xfrm>
        </p:spPr>
        <p:txBody>
          <a:bodyPr>
            <a:normAutofit/>
          </a:bodyPr>
          <a:lstStyle/>
          <a:p>
            <a:r>
              <a:rPr lang="en-US" sz="1800" dirty="0"/>
              <a:t>Bear Case</a:t>
            </a:r>
          </a:p>
          <a:p>
            <a:pPr marL="457200" lvl="1" indent="0">
              <a:buNone/>
            </a:pPr>
            <a:r>
              <a:rPr lang="en-US" altLang="zh-CN" sz="1400" dirty="0"/>
              <a:t>Average productivity – 64500 BOEs/d</a:t>
            </a:r>
            <a:endParaRPr lang="en-US" sz="1400" dirty="0"/>
          </a:p>
          <a:p>
            <a:pPr marL="457200" lvl="1" indent="0">
              <a:buNone/>
            </a:pPr>
            <a:r>
              <a:rPr lang="en-US" sz="1400" dirty="0"/>
              <a:t>Export rate – 55%</a:t>
            </a:r>
          </a:p>
          <a:p>
            <a:pPr marL="457200" lvl="1" indent="0">
              <a:buNone/>
            </a:pPr>
            <a:r>
              <a:rPr lang="en-US" sz="1400" dirty="0"/>
              <a:t>Average realized price – $59.8</a:t>
            </a:r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974477A1-6A79-B6A9-80FB-AD39A9BA53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32B249D-F3D9-0A4E-8EF5-2E6082B00A34}" type="datetime1">
              <a:rPr lang="en-US" smtClean="0"/>
              <a:pPr>
                <a:spcAft>
                  <a:spcPts val="600"/>
                </a:spcAft>
              </a:pPr>
              <a:t>8/17/2024</a:t>
            </a:fld>
            <a:endParaRPr lang="en-US"/>
          </a:p>
        </p:txBody>
      </p:sp>
      <p:sp>
        <p:nvSpPr>
          <p:cNvPr id="42" name="Slide Number Placeholder 4">
            <a:extLst>
              <a:ext uri="{FF2B5EF4-FFF2-40B4-BE49-F238E27FC236}">
                <a16:creationId xmlns:a16="http://schemas.microsoft.com/office/drawing/2014/main" id="{58EE5262-2820-BB99-6809-CD9065EF0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230703F-3720-A143-A8A1-99D9702CFEE7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EA45DF8-5C10-9484-33B4-1902EE8490E6}"/>
              </a:ext>
            </a:extLst>
          </p:cNvPr>
          <p:cNvSpPr txBox="1">
            <a:spLocks/>
          </p:cNvSpPr>
          <p:nvPr/>
        </p:nvSpPr>
        <p:spPr>
          <a:xfrm>
            <a:off x="4497787" y="1316613"/>
            <a:ext cx="31964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1"/>
                </a:solidFill>
                <a:latin typeface="MiSans Demibold" pitchFamily="2" charset="-122"/>
                <a:ea typeface="MiSans Demibold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Sans Normal" pitchFamily="2" charset="-122"/>
                <a:ea typeface="MiSans Normal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Sans Normal" pitchFamily="2" charset="-122"/>
                <a:ea typeface="MiSans Normal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Sans Normal" pitchFamily="2" charset="-122"/>
                <a:ea typeface="MiSans Normal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Sans Normal" pitchFamily="2" charset="-122"/>
                <a:ea typeface="MiSans Normal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Base Case</a:t>
            </a:r>
          </a:p>
          <a:p>
            <a:pPr marL="457200" lvl="1" indent="0">
              <a:buNone/>
            </a:pPr>
            <a:r>
              <a:rPr lang="en-US" altLang="zh-CN" sz="1400" dirty="0"/>
              <a:t>Average productivity – 66300 BOEs/d</a:t>
            </a:r>
            <a:endParaRPr lang="en-US" sz="1400" dirty="0"/>
          </a:p>
          <a:p>
            <a:pPr marL="457200" lvl="1" indent="0">
              <a:buNone/>
            </a:pPr>
            <a:r>
              <a:rPr lang="en-US" sz="1400" dirty="0"/>
              <a:t>Export rate – 60%</a:t>
            </a:r>
          </a:p>
          <a:p>
            <a:pPr marL="457200" lvl="1" indent="0">
              <a:buNone/>
            </a:pPr>
            <a:r>
              <a:rPr lang="en-US" sz="1400" dirty="0"/>
              <a:t>Average realized price – $60.1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5DA68-8499-E568-7437-0328B4135B73}"/>
              </a:ext>
            </a:extLst>
          </p:cNvPr>
          <p:cNvSpPr txBox="1">
            <a:spLocks/>
          </p:cNvSpPr>
          <p:nvPr/>
        </p:nvSpPr>
        <p:spPr>
          <a:xfrm>
            <a:off x="8157375" y="1316613"/>
            <a:ext cx="31964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1"/>
                </a:solidFill>
                <a:latin typeface="MiSans Demibold" pitchFamily="2" charset="-122"/>
                <a:ea typeface="MiSans Demibold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Sans Normal" pitchFamily="2" charset="-122"/>
                <a:ea typeface="MiSans Normal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Sans Normal" pitchFamily="2" charset="-122"/>
                <a:ea typeface="MiSans Normal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Sans Normal" pitchFamily="2" charset="-122"/>
                <a:ea typeface="MiSans Normal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Sans Normal" pitchFamily="2" charset="-122"/>
                <a:ea typeface="MiSans Normal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Bull Case</a:t>
            </a:r>
          </a:p>
          <a:p>
            <a:pPr marL="457200" lvl="1" indent="0">
              <a:buNone/>
            </a:pPr>
            <a:r>
              <a:rPr lang="en-US" altLang="zh-CN" sz="1400" dirty="0"/>
              <a:t>Average productivity – 70000 BOEs/d</a:t>
            </a:r>
            <a:endParaRPr lang="en-US" sz="1400" dirty="0"/>
          </a:p>
          <a:p>
            <a:pPr marL="457200" lvl="1" indent="0">
              <a:buNone/>
            </a:pPr>
            <a:r>
              <a:rPr lang="en-US" sz="1400" dirty="0"/>
              <a:t>Export rate – 65%</a:t>
            </a:r>
          </a:p>
          <a:p>
            <a:pPr marL="457200" lvl="1" indent="0">
              <a:buNone/>
            </a:pPr>
            <a:r>
              <a:rPr lang="en-US" sz="1400" dirty="0"/>
              <a:t>Average realized price – 60.4</a:t>
            </a: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96C7CF3-6BD8-BFC5-5CBE-FFB8254CC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767" y="4143934"/>
            <a:ext cx="5896467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424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>
            <a:extLst>
              <a:ext uri="{FF2B5EF4-FFF2-40B4-BE49-F238E27FC236}">
                <a16:creationId xmlns:a16="http://schemas.microsoft.com/office/drawing/2014/main" id="{1A52EEB1-63D7-DCA9-2C3B-F61670D52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950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974477A1-6A79-B6A9-80FB-AD39A9BA53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32B249D-F3D9-0A4E-8EF5-2E6082B00A34}" type="datetime1">
              <a:rPr lang="en-US" smtClean="0"/>
              <a:pPr>
                <a:spcAft>
                  <a:spcPts val="600"/>
                </a:spcAft>
              </a:pPr>
              <a:t>8/17/2024</a:t>
            </a:fld>
            <a:endParaRPr lang="en-US"/>
          </a:p>
        </p:txBody>
      </p:sp>
      <p:sp>
        <p:nvSpPr>
          <p:cNvPr id="42" name="Slide Number Placeholder 4">
            <a:extLst>
              <a:ext uri="{FF2B5EF4-FFF2-40B4-BE49-F238E27FC236}">
                <a16:creationId xmlns:a16="http://schemas.microsoft.com/office/drawing/2014/main" id="{58EE5262-2820-BB99-6809-CD9065EF0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230703F-3720-A143-A8A1-99D9702CFEE7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4E3FF4F2-B5BA-491E-B2F9-493CF89E51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53993"/>
              </p:ext>
            </p:extLst>
          </p:nvPr>
        </p:nvGraphicFramePr>
        <p:xfrm>
          <a:off x="266700" y="1397000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1266" name="Picture 2" descr="Image">
            <a:extLst>
              <a:ext uri="{FF2B5EF4-FFF2-40B4-BE49-F238E27FC236}">
                <a16:creationId xmlns:a16="http://schemas.microsoft.com/office/drawing/2014/main" id="{5A0D28D9-893C-7CDE-88E1-23BDA9CB0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167" y="1316613"/>
            <a:ext cx="628526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1749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>
            <a:extLst>
              <a:ext uri="{FF2B5EF4-FFF2-40B4-BE49-F238E27FC236}">
                <a16:creationId xmlns:a16="http://schemas.microsoft.com/office/drawing/2014/main" id="{1A52EEB1-63D7-DCA9-2C3B-F61670D52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950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974477A1-6A79-B6A9-80FB-AD39A9BA53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32B249D-F3D9-0A4E-8EF5-2E6082B00A34}" type="datetime1">
              <a:rPr lang="en-US" smtClean="0"/>
              <a:pPr>
                <a:spcAft>
                  <a:spcPts val="600"/>
                </a:spcAft>
              </a:pPr>
              <a:t>8/17/2024</a:t>
            </a:fld>
            <a:endParaRPr lang="en-US"/>
          </a:p>
        </p:txBody>
      </p:sp>
      <p:sp>
        <p:nvSpPr>
          <p:cNvPr id="42" name="Slide Number Placeholder 4">
            <a:extLst>
              <a:ext uri="{FF2B5EF4-FFF2-40B4-BE49-F238E27FC236}">
                <a16:creationId xmlns:a16="http://schemas.microsoft.com/office/drawing/2014/main" id="{58EE5262-2820-BB99-6809-CD9065EF0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230703F-3720-A143-A8A1-99D9702CFEE7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2BB87B-0D9D-C77A-AAC2-3AC0B5D6A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8341"/>
            <a:ext cx="12192000" cy="480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965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B2E73-2A43-8698-006F-DD95FE1D14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FD826-2EEA-6918-1691-28E66BB73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3483-B28E-A444-A761-22F4438837CD}" type="datetime1">
              <a:rPr lang="en-US"/>
              <a:t>8/17/2024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7CF483-3EF2-52E4-CB36-0B0681CCF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703F-3720-A143-A8A1-99D9702CFEE7}" type="slidenum">
              <a:rPr lang="en-US"/>
              <a:t>13</a:t>
            </a:fld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1A713AE-0B57-D84B-A77C-65A61DB918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688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3C785-9A89-0FCE-EBBF-5307F295F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MiSans Semibold"/>
              </a:rPr>
              <a:t>Vista Intro</a:t>
            </a:r>
            <a:endParaRPr lang="ja-JP" altLang="en-US" dirty="0">
              <a:ea typeface="MiSans Semibold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98CFC-950A-7393-BBD1-5B0CAA05D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B249D-F3D9-0A4E-8EF5-2E6082B00A34}" type="datetime1">
              <a:rPr lang="en-US"/>
              <a:t>8/17/2024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76791E-4C64-6F27-C9F3-86722E001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703F-3720-A143-A8A1-99D9702CFEE7}" type="slidenum">
              <a:rPr lang="en-US"/>
              <a:t>2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2ECD763-A0C9-F050-5DB9-F5DA6DCA0F5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74" y="1316613"/>
            <a:ext cx="3857625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739FAA3-9505-6A8A-BEF1-A2FCF0C175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799" y="1316612"/>
            <a:ext cx="7663531" cy="28896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681233-07AC-7025-DD2A-F2B301EBCC74}"/>
              </a:ext>
            </a:extLst>
          </p:cNvPr>
          <p:cNvSpPr txBox="1"/>
          <p:nvPr/>
        </p:nvSpPr>
        <p:spPr>
          <a:xfrm>
            <a:off x="4581144" y="4672584"/>
            <a:ext cx="65875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Main assets placed in 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Neuquén Basin</a:t>
            </a:r>
            <a:endParaRPr lang="en-US" dirty="0"/>
          </a:p>
          <a:p>
            <a:r>
              <a:rPr lang="en-US" altLang="zh-CN" dirty="0"/>
              <a:t>2. Vista has up to 1150 locations under development in Vaca </a:t>
            </a:r>
            <a:r>
              <a:rPr lang="en-US" altLang="zh-CN" dirty="0" err="1"/>
              <a:t>Muerta</a:t>
            </a:r>
            <a:endParaRPr lang="en-US" dirty="0"/>
          </a:p>
          <a:p>
            <a:r>
              <a:rPr lang="en-US" dirty="0"/>
              <a:t>3. Vista owns development rights to approximately 205,600 acres</a:t>
            </a:r>
          </a:p>
        </p:txBody>
      </p:sp>
    </p:spTree>
    <p:extLst>
      <p:ext uri="{BB962C8B-B14F-4D97-AF65-F5344CB8AC3E}">
        <p14:creationId xmlns:p14="http://schemas.microsoft.com/office/powerpoint/2010/main" val="3699167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2498B-48B5-04DA-127B-3FC626676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Vista Assets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2EEBE7-F5CF-2D43-56AC-0BB3E5B00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88A0B-D4F8-194C-92F0-4F9BD3FE6535}" type="datetime1">
              <a:rPr lang="en-US" smtClean="0"/>
              <a:t>8/17/2024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74150-0CC2-4A19-0D7F-CF84A207F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703F-3720-A143-A8A1-99D9702CFEE7}" type="slidenum">
              <a:rPr lang="en-US" smtClean="0"/>
              <a:t>3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F95E8E5-6290-D42D-6CB4-FA8F4F335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45" y="1749081"/>
            <a:ext cx="6184619" cy="335983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F831749-1AD5-5B7D-06D0-0DDC4EBBF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731" y="1882473"/>
            <a:ext cx="5452496" cy="309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715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>
            <a:extLst>
              <a:ext uri="{FF2B5EF4-FFF2-40B4-BE49-F238E27FC236}">
                <a16:creationId xmlns:a16="http://schemas.microsoft.com/office/drawing/2014/main" id="{1A52EEB1-63D7-DCA9-2C3B-F61670D52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950"/>
            <a:ext cx="10515600" cy="1325563"/>
          </a:xfrm>
        </p:spPr>
        <p:txBody>
          <a:bodyPr/>
          <a:lstStyle/>
          <a:p>
            <a:r>
              <a:rPr lang="en-US" dirty="0"/>
              <a:t>Vista Performance</a:t>
            </a:r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974477A1-6A79-B6A9-80FB-AD39A9BA53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232B249D-F3D9-0A4E-8EF5-2E6082B00A34}" type="datetime1">
              <a:rPr lang="en-US"/>
              <a:pPr>
                <a:spcAft>
                  <a:spcPts val="600"/>
                </a:spcAft>
              </a:pPr>
              <a:t>8/17/2024</a:t>
            </a:fld>
            <a:endParaRPr lang="en-US"/>
          </a:p>
        </p:txBody>
      </p:sp>
      <p:sp>
        <p:nvSpPr>
          <p:cNvPr id="42" name="Slide Number Placeholder 4">
            <a:extLst>
              <a:ext uri="{FF2B5EF4-FFF2-40B4-BE49-F238E27FC236}">
                <a16:creationId xmlns:a16="http://schemas.microsoft.com/office/drawing/2014/main" id="{58EE5262-2820-BB99-6809-CD9065EF0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B230703F-3720-A143-A8A1-99D9702CFEE7}" type="slidenum">
              <a:rPr lang="en-US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F6BE7D1C-08C9-CDEA-D10E-A86B78E64914}"/>
              </a:ext>
            </a:extLst>
          </p:cNvPr>
          <p:cNvSpPr>
            <a:spLocks/>
          </p:cNvSpPr>
          <p:nvPr/>
        </p:nvSpPr>
        <p:spPr>
          <a:xfrm>
            <a:off x="3070217" y="4866977"/>
            <a:ext cx="1714496" cy="228203"/>
          </a:xfrm>
          <a:prstGeom prst="rect">
            <a:avLst/>
          </a:prstGeom>
        </p:spPr>
        <p:txBody>
          <a:bodyPr/>
          <a:lstStyle/>
          <a:p>
            <a:pPr defTabSz="562905">
              <a:spcAft>
                <a:spcPts val="369"/>
              </a:spcAft>
            </a:pPr>
            <a:fld id="{232B249D-F3D9-0A4E-8EF5-2E6082B00A34}" type="datetime1">
              <a:rPr lang="en-US" sz="110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defTabSz="562905">
                <a:spcAft>
                  <a:spcPts val="369"/>
                </a:spcAft>
              </a:pPr>
              <a:t>8/17/2024</a:t>
            </a:fld>
            <a:endParaRPr lang="en-US"/>
          </a:p>
        </p:txBody>
      </p:sp>
      <p:pic>
        <p:nvPicPr>
          <p:cNvPr id="10" name="Content Placeholder 9" descr="A graph with numbers and a line&#10;&#10;Description automatically generated">
            <a:extLst>
              <a:ext uri="{FF2B5EF4-FFF2-40B4-BE49-F238E27FC236}">
                <a16:creationId xmlns:a16="http://schemas.microsoft.com/office/drawing/2014/main" id="{4CA2F9D1-3025-508E-2254-1AE3D7EA2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228" y="3521165"/>
            <a:ext cx="3903505" cy="209889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74150-0CC2-4A19-0D7F-CF84A207F7BE}"/>
              </a:ext>
            </a:extLst>
          </p:cNvPr>
          <p:cNvSpPr>
            <a:spLocks/>
          </p:cNvSpPr>
          <p:nvPr/>
        </p:nvSpPr>
        <p:spPr>
          <a:xfrm>
            <a:off x="7394448" y="4364562"/>
            <a:ext cx="1278138" cy="170122"/>
          </a:xfrm>
          <a:prstGeom prst="rect">
            <a:avLst/>
          </a:prstGeom>
        </p:spPr>
        <p:txBody>
          <a:bodyPr/>
          <a:lstStyle/>
          <a:p>
            <a:pPr defTabSz="416550">
              <a:spcAft>
                <a:spcPts val="369"/>
              </a:spcAft>
            </a:pPr>
            <a:fld id="{B230703F-3720-A143-A8A1-99D9702CFEE7}" type="slidenum">
              <a:rPr lang="en-US" sz="82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defTabSz="416550">
                <a:spcAft>
                  <a:spcPts val="369"/>
                </a:spcAft>
              </a:pPr>
              <a:t>4</a:t>
            </a:fld>
            <a:endParaRPr lang="en-US"/>
          </a:p>
        </p:txBody>
      </p:sp>
      <p:pic>
        <p:nvPicPr>
          <p:cNvPr id="8" name="Picture 7" descr="A graph of growth in oil&#10;&#10;Description automatically generated">
            <a:extLst>
              <a:ext uri="{FF2B5EF4-FFF2-40B4-BE49-F238E27FC236}">
                <a16:creationId xmlns:a16="http://schemas.microsoft.com/office/drawing/2014/main" id="{573A46D4-3ABF-A0A2-C57A-E3CE325F6E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8323" y="1415522"/>
            <a:ext cx="3900410" cy="2006733"/>
          </a:xfrm>
          <a:prstGeom prst="rect">
            <a:avLst/>
          </a:prstGeom>
        </p:spPr>
      </p:pic>
      <p:pic>
        <p:nvPicPr>
          <p:cNvPr id="15" name="Picture 1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2FC7BB64-6711-9999-09E5-ECEC2C40CC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203" y="1543536"/>
            <a:ext cx="7711346" cy="386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428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>
            <a:extLst>
              <a:ext uri="{FF2B5EF4-FFF2-40B4-BE49-F238E27FC236}">
                <a16:creationId xmlns:a16="http://schemas.microsoft.com/office/drawing/2014/main" id="{1A52EEB1-63D7-DCA9-2C3B-F61670D52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950"/>
            <a:ext cx="10515600" cy="1325563"/>
          </a:xfrm>
        </p:spPr>
        <p:txBody>
          <a:bodyPr/>
          <a:lstStyle/>
          <a:p>
            <a:r>
              <a:rPr lang="en-US" dirty="0"/>
              <a:t>Investment Thesis #1</a:t>
            </a:r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974477A1-6A79-B6A9-80FB-AD39A9BA53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232B249D-F3D9-0A4E-8EF5-2E6082B00A34}" type="datetime1">
              <a:rPr lang="en-US" smtClean="0"/>
              <a:pPr>
                <a:spcAft>
                  <a:spcPts val="600"/>
                </a:spcAft>
              </a:pPr>
              <a:t>8/17/2024</a:t>
            </a:fld>
            <a:endParaRPr lang="en-US"/>
          </a:p>
        </p:txBody>
      </p:sp>
      <p:sp>
        <p:nvSpPr>
          <p:cNvPr id="42" name="Slide Number Placeholder 4">
            <a:extLst>
              <a:ext uri="{FF2B5EF4-FFF2-40B4-BE49-F238E27FC236}">
                <a16:creationId xmlns:a16="http://schemas.microsoft.com/office/drawing/2014/main" id="{58EE5262-2820-BB99-6809-CD9065EF0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B230703F-3720-A143-A8A1-99D9702CFEE7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74150-0CC2-4A19-0D7F-CF84A207F7BE}"/>
              </a:ext>
            </a:extLst>
          </p:cNvPr>
          <p:cNvSpPr>
            <a:spLocks/>
          </p:cNvSpPr>
          <p:nvPr/>
        </p:nvSpPr>
        <p:spPr>
          <a:xfrm>
            <a:off x="7394448" y="4364562"/>
            <a:ext cx="1278138" cy="170122"/>
          </a:xfrm>
          <a:prstGeom prst="rect">
            <a:avLst/>
          </a:prstGeom>
        </p:spPr>
        <p:txBody>
          <a:bodyPr/>
          <a:lstStyle/>
          <a:p>
            <a:pPr defTabSz="416550">
              <a:spcAft>
                <a:spcPts val="369"/>
              </a:spcAft>
            </a:pPr>
            <a:fld id="{B230703F-3720-A143-A8A1-99D9702CFEE7}" type="slidenum">
              <a:rPr lang="en-US" sz="82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defTabSz="416550">
                <a:spcAft>
                  <a:spcPts val="369"/>
                </a:spcAft>
              </a:pPr>
              <a:t>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E64A03-9C36-4CEC-300E-1AAD0C5466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" t="246" b="1"/>
          <a:stretch/>
        </p:blipFill>
        <p:spPr>
          <a:xfrm>
            <a:off x="7362428" y="1030715"/>
            <a:ext cx="3991372" cy="2412717"/>
          </a:xfrm>
          <a:prstGeom prst="rect">
            <a:avLst/>
          </a:prstGeom>
        </p:spPr>
      </p:pic>
      <p:pic>
        <p:nvPicPr>
          <p:cNvPr id="5" name="Picture 4" descr="A graph of the world&#10;&#10;Description automatically generated">
            <a:extLst>
              <a:ext uri="{FF2B5EF4-FFF2-40B4-BE49-F238E27FC236}">
                <a16:creationId xmlns:a16="http://schemas.microsoft.com/office/drawing/2014/main" id="{3B77B5DC-16F2-AAC9-342E-AF02BDB7DF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707" b="12218"/>
          <a:stretch/>
        </p:blipFill>
        <p:spPr>
          <a:xfrm>
            <a:off x="6701138" y="3443432"/>
            <a:ext cx="5313952" cy="274121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DD80EC2-D46D-C893-D6FA-616F93134F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67763"/>
            <a:ext cx="5768534" cy="4351338"/>
          </a:xfrm>
        </p:spPr>
        <p:txBody>
          <a:bodyPr/>
          <a:lstStyle/>
          <a:p>
            <a:r>
              <a:rPr lang="en-US" dirty="0"/>
              <a:t>Ensure solid tie-ins and sustain peak efficiency</a:t>
            </a:r>
          </a:p>
          <a:p>
            <a:pPr lvl="1"/>
            <a:r>
              <a:rPr lang="en-US" sz="1600" dirty="0"/>
              <a:t>A consistent initiative to tie-in new wells, thereby enhancing overall productivity.</a:t>
            </a:r>
          </a:p>
          <a:p>
            <a:pPr lvl="2"/>
            <a:r>
              <a:rPr lang="en-US" sz="1600" dirty="0"/>
              <a:t>68-70Mboe/d (from </a:t>
            </a:r>
            <a:r>
              <a:rPr lang="en-US" sz="1600" dirty="0" err="1"/>
              <a:t>guidence</a:t>
            </a:r>
            <a:r>
              <a:rPr lang="en-US" sz="1600" dirty="0"/>
              <a:t>)</a:t>
            </a:r>
          </a:p>
          <a:p>
            <a:pPr lvl="2"/>
            <a:r>
              <a:rPr lang="en-US" sz="1600" dirty="0"/>
              <a:t>50-54 tie-ins in 2024 (25 completed already)</a:t>
            </a:r>
          </a:p>
          <a:p>
            <a:pPr lvl="2"/>
            <a:r>
              <a:rPr lang="en-US" sz="1600" dirty="0"/>
              <a:t>Second frac fleet secured</a:t>
            </a:r>
          </a:p>
          <a:p>
            <a:pPr lvl="1"/>
            <a:r>
              <a:rPr lang="en-US" sz="1600" dirty="0"/>
              <a:t>Top productivity compared to both </a:t>
            </a:r>
            <a:r>
              <a:rPr lang="en-US" sz="1600" dirty="0" err="1"/>
              <a:t>Permain</a:t>
            </a:r>
            <a:r>
              <a:rPr lang="en-US" sz="1600" dirty="0"/>
              <a:t> and Vaca </a:t>
            </a:r>
            <a:r>
              <a:rPr lang="en-US" sz="1600" dirty="0" err="1"/>
              <a:t>Muerta</a:t>
            </a:r>
            <a:r>
              <a:rPr lang="en-US" sz="1600" dirty="0"/>
              <a:t> wells</a:t>
            </a:r>
          </a:p>
        </p:txBody>
      </p:sp>
    </p:spTree>
    <p:extLst>
      <p:ext uri="{BB962C8B-B14F-4D97-AF65-F5344CB8AC3E}">
        <p14:creationId xmlns:p14="http://schemas.microsoft.com/office/powerpoint/2010/main" val="1714830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>
            <a:extLst>
              <a:ext uri="{FF2B5EF4-FFF2-40B4-BE49-F238E27FC236}">
                <a16:creationId xmlns:a16="http://schemas.microsoft.com/office/drawing/2014/main" id="{1A52EEB1-63D7-DCA9-2C3B-F61670D52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950"/>
            <a:ext cx="10515600" cy="1325563"/>
          </a:xfrm>
        </p:spPr>
        <p:txBody>
          <a:bodyPr/>
          <a:lstStyle/>
          <a:p>
            <a:r>
              <a:rPr lang="en-US" dirty="0"/>
              <a:t>Investment Thesis #2</a:t>
            </a:r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974477A1-6A79-B6A9-80FB-AD39A9BA53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232B249D-F3D9-0A4E-8EF5-2E6082B00A34}" type="datetime1">
              <a:rPr lang="en-US" smtClean="0"/>
              <a:pPr>
                <a:spcAft>
                  <a:spcPts val="600"/>
                </a:spcAft>
              </a:pPr>
              <a:t>8/17/2024</a:t>
            </a:fld>
            <a:endParaRPr lang="en-US"/>
          </a:p>
        </p:txBody>
      </p:sp>
      <p:sp>
        <p:nvSpPr>
          <p:cNvPr id="42" name="Slide Number Placeholder 4">
            <a:extLst>
              <a:ext uri="{FF2B5EF4-FFF2-40B4-BE49-F238E27FC236}">
                <a16:creationId xmlns:a16="http://schemas.microsoft.com/office/drawing/2014/main" id="{58EE5262-2820-BB99-6809-CD9065EF0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B230703F-3720-A143-A8A1-99D9702CFEE7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DD80EC2-D46D-C893-D6FA-616F93134F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116688"/>
            <a:ext cx="10929731" cy="6619514"/>
          </a:xfrm>
        </p:spPr>
        <p:txBody>
          <a:bodyPr/>
          <a:lstStyle/>
          <a:p>
            <a:r>
              <a:rPr lang="en-US" dirty="0"/>
              <a:t>Additional midstream capacity</a:t>
            </a:r>
          </a:p>
          <a:p>
            <a:pPr lvl="1"/>
            <a:r>
              <a:rPr lang="en-US" sz="1600" dirty="0" err="1"/>
              <a:t>Oldelval</a:t>
            </a:r>
            <a:r>
              <a:rPr lang="en-US" sz="1600" dirty="0"/>
              <a:t> Expansion – 25E</a:t>
            </a:r>
          </a:p>
          <a:p>
            <a:pPr lvl="2"/>
            <a:r>
              <a:rPr lang="en-US" sz="1600" dirty="0"/>
              <a:t>Current capacity is ~285Mbbl/d, target ~540 </a:t>
            </a:r>
            <a:r>
              <a:rPr lang="en-US" sz="1600" dirty="0" err="1"/>
              <a:t>Mbbl</a:t>
            </a:r>
            <a:r>
              <a:rPr lang="en-US" sz="1600" dirty="0"/>
              <a:t>/d</a:t>
            </a:r>
          </a:p>
          <a:p>
            <a:pPr lvl="1"/>
            <a:r>
              <a:rPr lang="en-US" altLang="zh-CN" sz="1600" dirty="0"/>
              <a:t>OTE Port Expansion </a:t>
            </a:r>
            <a:r>
              <a:rPr lang="en-US" sz="1600" dirty="0"/>
              <a:t>– </a:t>
            </a:r>
            <a:r>
              <a:rPr lang="en-US" altLang="zh-CN" sz="1600" dirty="0"/>
              <a:t>25E</a:t>
            </a:r>
          </a:p>
          <a:p>
            <a:pPr lvl="2"/>
            <a:r>
              <a:rPr lang="en-US" sz="1600" dirty="0"/>
              <a:t>Current capacity ~130Mbbl/d, target ~430 </a:t>
            </a:r>
            <a:r>
              <a:rPr lang="en-US" sz="1600" dirty="0" err="1"/>
              <a:t>Mbbl</a:t>
            </a:r>
            <a:r>
              <a:rPr lang="en-US" sz="1600" dirty="0"/>
              <a:t>/d</a:t>
            </a:r>
          </a:p>
          <a:p>
            <a:pPr lvl="1"/>
            <a:endParaRPr lang="en-US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BD0C197-47E0-405F-538E-6AAF025484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98" b="5447"/>
          <a:stretch/>
        </p:blipFill>
        <p:spPr>
          <a:xfrm>
            <a:off x="1875513" y="3512519"/>
            <a:ext cx="8440974" cy="258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363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>
            <a:extLst>
              <a:ext uri="{FF2B5EF4-FFF2-40B4-BE49-F238E27FC236}">
                <a16:creationId xmlns:a16="http://schemas.microsoft.com/office/drawing/2014/main" id="{1A52EEB1-63D7-DCA9-2C3B-F61670D52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950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Catalysts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DD80EC2-D46D-C893-D6FA-616F93134F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32641"/>
            <a:ext cx="4672054" cy="4351338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No price intervention and freedom of exports in Argentina</a:t>
            </a:r>
          </a:p>
          <a:p>
            <a:endParaRPr lang="en-US" dirty="0"/>
          </a:p>
          <a:p>
            <a:r>
              <a:rPr lang="en-US" dirty="0"/>
              <a:t>Changes in domestic oil pricing dynamic</a:t>
            </a:r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974477A1-6A79-B6A9-80FB-AD39A9BA53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32B249D-F3D9-0A4E-8EF5-2E6082B00A34}" type="datetime1">
              <a:rPr lang="en-US" smtClean="0"/>
              <a:pPr>
                <a:spcAft>
                  <a:spcPts val="600"/>
                </a:spcAft>
              </a:pPr>
              <a:t>8/17/2024</a:t>
            </a:fld>
            <a:endParaRPr lang="en-US"/>
          </a:p>
        </p:txBody>
      </p:sp>
      <p:sp>
        <p:nvSpPr>
          <p:cNvPr id="42" name="Slide Number Placeholder 4">
            <a:extLst>
              <a:ext uri="{FF2B5EF4-FFF2-40B4-BE49-F238E27FC236}">
                <a16:creationId xmlns:a16="http://schemas.microsoft.com/office/drawing/2014/main" id="{58EE5262-2820-BB99-6809-CD9065EF0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230703F-3720-A143-A8A1-99D9702CFEE7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7176" name="Picture 8">
            <a:extLst>
              <a:ext uri="{FF2B5EF4-FFF2-40B4-BE49-F238E27FC236}">
                <a16:creationId xmlns:a16="http://schemas.microsoft.com/office/drawing/2014/main" id="{80B628A2-24B7-E203-5EB2-52E14747CB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56"/>
          <a:stretch/>
        </p:blipFill>
        <p:spPr bwMode="auto">
          <a:xfrm>
            <a:off x="5414838" y="1174021"/>
            <a:ext cx="5938962" cy="219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展示股票市场价值的图表描述自动生成，具有中等置信度">
            <a:extLst>
              <a:ext uri="{FF2B5EF4-FFF2-40B4-BE49-F238E27FC236}">
                <a16:creationId xmlns:a16="http://schemas.microsoft.com/office/drawing/2014/main" id="{1137FDF0-1550-7A69-0351-0B49C5F65B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017"/>
          <a:stretch/>
        </p:blipFill>
        <p:spPr bwMode="auto">
          <a:xfrm>
            <a:off x="5414838" y="3680640"/>
            <a:ext cx="5938962" cy="2271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2844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>
            <a:extLst>
              <a:ext uri="{FF2B5EF4-FFF2-40B4-BE49-F238E27FC236}">
                <a16:creationId xmlns:a16="http://schemas.microsoft.com/office/drawing/2014/main" id="{1A52EEB1-63D7-DCA9-2C3B-F61670D52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950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Catalysts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DD80EC2-D46D-C893-D6FA-616F93134F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32641"/>
            <a:ext cx="5181600" cy="4351338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Conflict in </a:t>
            </a:r>
            <a:r>
              <a:rPr lang="en-US" dirty="0">
                <a:effectLst/>
              </a:rPr>
              <a:t>Middle East (Hamas top political leader is killed in Iran in strike)</a:t>
            </a:r>
          </a:p>
          <a:p>
            <a:endParaRPr lang="en-US" dirty="0"/>
          </a:p>
          <a:p>
            <a:r>
              <a:rPr lang="en-US" dirty="0"/>
              <a:t>OPEC+ extends supply cut into 2025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FA7BED29-05CB-499C-ABE4-216B345C57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32"/>
          <a:stretch/>
        </p:blipFill>
        <p:spPr bwMode="auto">
          <a:xfrm>
            <a:off x="6439314" y="1016518"/>
            <a:ext cx="4914486" cy="2656021"/>
          </a:xfrm>
          <a:prstGeom prst="rect">
            <a:avLst/>
          </a:prstGeom>
          <a:solidFill>
            <a:srgbClr val="FFFFFF"/>
          </a:solidFill>
          <a:extLst/>
        </p:spPr>
      </p:pic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974477A1-6A79-B6A9-80FB-AD39A9BA53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32B249D-F3D9-0A4E-8EF5-2E6082B00A34}" type="datetime1">
              <a:rPr lang="en-US" smtClean="0"/>
              <a:pPr>
                <a:spcAft>
                  <a:spcPts val="600"/>
                </a:spcAft>
              </a:pPr>
              <a:t>8/17/2024</a:t>
            </a:fld>
            <a:endParaRPr lang="en-US"/>
          </a:p>
        </p:txBody>
      </p:sp>
      <p:sp>
        <p:nvSpPr>
          <p:cNvPr id="42" name="Slide Number Placeholder 4">
            <a:extLst>
              <a:ext uri="{FF2B5EF4-FFF2-40B4-BE49-F238E27FC236}">
                <a16:creationId xmlns:a16="http://schemas.microsoft.com/office/drawing/2014/main" id="{58EE5262-2820-BB99-6809-CD9065EF0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230703F-3720-A143-A8A1-99D9702CFEE7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0A5E78A8-6317-BEF2-8207-EBDDEA64D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314" y="3672539"/>
            <a:ext cx="4914486" cy="259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8488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>
            <a:extLst>
              <a:ext uri="{FF2B5EF4-FFF2-40B4-BE49-F238E27FC236}">
                <a16:creationId xmlns:a16="http://schemas.microsoft.com/office/drawing/2014/main" id="{1A52EEB1-63D7-DCA9-2C3B-F61670D52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950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Risks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DD80EC2-D46D-C893-D6FA-616F93134F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01771"/>
            <a:ext cx="5181600" cy="4351338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Argentina's macro situation</a:t>
            </a:r>
          </a:p>
          <a:p>
            <a:endParaRPr lang="en-US" dirty="0"/>
          </a:p>
          <a:p>
            <a:r>
              <a:rPr lang="en-US" dirty="0"/>
              <a:t>Oil price fluctuation</a:t>
            </a:r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974477A1-6A79-B6A9-80FB-AD39A9BA53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32B249D-F3D9-0A4E-8EF5-2E6082B00A34}" type="datetime1">
              <a:rPr lang="en-US" smtClean="0"/>
              <a:pPr>
                <a:spcAft>
                  <a:spcPts val="600"/>
                </a:spcAft>
              </a:pPr>
              <a:t>8/17/2024</a:t>
            </a:fld>
            <a:endParaRPr lang="en-US"/>
          </a:p>
        </p:txBody>
      </p:sp>
      <p:sp>
        <p:nvSpPr>
          <p:cNvPr id="42" name="Slide Number Placeholder 4">
            <a:extLst>
              <a:ext uri="{FF2B5EF4-FFF2-40B4-BE49-F238E27FC236}">
                <a16:creationId xmlns:a16="http://schemas.microsoft.com/office/drawing/2014/main" id="{58EE5262-2820-BB99-6809-CD9065EF0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230703F-3720-A143-A8A1-99D9702CFEE7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9222" name="Picture 6" descr="Image">
            <a:extLst>
              <a:ext uri="{FF2B5EF4-FFF2-40B4-BE49-F238E27FC236}">
                <a16:creationId xmlns:a16="http://schemas.microsoft.com/office/drawing/2014/main" id="{53E3EBD0-D518-5CEF-5C16-E6A41D8EEB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41" b="9422"/>
          <a:stretch/>
        </p:blipFill>
        <p:spPr bwMode="auto">
          <a:xfrm>
            <a:off x="949517" y="1072372"/>
            <a:ext cx="4163170" cy="5136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6459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t 分析师成长计划PPT模版" id="{CE9B91A2-766B-314A-8D95-2E4DE9589B3E}" vid="{897DDF73-6334-DB48-9E96-9DC2D7AFEA0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</TotalTime>
  <Words>347</Words>
  <Application>Microsoft Office PowerPoint</Application>
  <PresentationFormat>Widescreen</PresentationFormat>
  <Paragraphs>97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等线</vt:lpstr>
      <vt:lpstr>Arial</vt:lpstr>
      <vt:lpstr>Calibri</vt:lpstr>
      <vt:lpstr>Google Sans</vt:lpstr>
      <vt:lpstr>MiSans Demibold</vt:lpstr>
      <vt:lpstr>MiSans Normal</vt:lpstr>
      <vt:lpstr>MiSans Semibold</vt:lpstr>
      <vt:lpstr>Office Theme</vt:lpstr>
      <vt:lpstr>Vista Energy SAB de CV - ADR </vt:lpstr>
      <vt:lpstr>Vista Intro</vt:lpstr>
      <vt:lpstr>Vista Assets</vt:lpstr>
      <vt:lpstr>Vista Performance</vt:lpstr>
      <vt:lpstr>Investment Thesis #1</vt:lpstr>
      <vt:lpstr>Investment Thesis #2</vt:lpstr>
      <vt:lpstr>Catalysts</vt:lpstr>
      <vt:lpstr>Catalysts</vt:lpstr>
      <vt:lpstr>Risks</vt:lpstr>
      <vt:lpstr>Valuation</vt:lpstr>
      <vt:lpstr>Appendix</vt:lpstr>
      <vt:lpstr>Appendix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英伟达基本面分析案例</dc:title>
  <dc:creator>Gao, Jeremy</dc:creator>
  <cp:lastModifiedBy>Hongjia Cui</cp:lastModifiedBy>
  <cp:revision>7</cp:revision>
  <cp:lastPrinted>2024-05-12T15:31:45Z</cp:lastPrinted>
  <dcterms:created xsi:type="dcterms:W3CDTF">2023-12-23T22:27:34Z</dcterms:created>
  <dcterms:modified xsi:type="dcterms:W3CDTF">2024-08-17T21:21:29Z</dcterms:modified>
</cp:coreProperties>
</file>