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t>Our group project is based around space weather with an aim to aid in a prediction based model for space weather events. Space Weather events occur as a result of random outputs of plasma and solar flares which disturb the magnetic field of the Earth. This can result in auroras and power outages such as in the 1989 geostorm which left the city of Quebec in Canada without power for 9 hours. The aim of our project is to try and identify precursors to such events and create a predictive model for them.</a:t>
            </a: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278533958_3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5278533958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Amount of data</a:t>
            </a:r>
            <a:endParaRPr/>
          </a:p>
          <a:p>
            <a:pPr indent="-298450" lvl="1" marL="914400" rtl="0" algn="l">
              <a:lnSpc>
                <a:spcPct val="100000"/>
              </a:lnSpc>
              <a:spcBef>
                <a:spcPts val="0"/>
              </a:spcBef>
              <a:spcAft>
                <a:spcPts val="0"/>
              </a:spcAft>
              <a:buSzPts val="1100"/>
              <a:buChar char="○"/>
            </a:pPr>
            <a:r>
              <a:rPr lang="en"/>
              <a:t>Minute data - changes every minute so cross-correlation/matrix (and graph/network) updates every minute, and that’s without taking into account of the fact that...</a:t>
            </a:r>
            <a:endParaRPr/>
          </a:p>
          <a:p>
            <a:pPr indent="-298450" lvl="1" marL="914400" rtl="0" algn="l">
              <a:lnSpc>
                <a:spcPct val="100000"/>
              </a:lnSpc>
              <a:spcBef>
                <a:spcPts val="0"/>
              </a:spcBef>
              <a:spcAft>
                <a:spcPts val="0"/>
              </a:spcAft>
              <a:buSzPts val="1100"/>
              <a:buChar char="○"/>
            </a:pPr>
            <a:r>
              <a:rPr lang="en"/>
              <a:t>Cross-correlation can be done with different time lag - right now (probably?) only 0 lag has been looked at. One of the things we can potentially look at in this project and it might make temporal correlations clearer</a:t>
            </a:r>
            <a:endParaRPr/>
          </a:p>
          <a:p>
            <a:pPr indent="-298450" lvl="0" marL="457200" rtl="0" algn="l">
              <a:lnSpc>
                <a:spcPct val="100000"/>
              </a:lnSpc>
              <a:spcBef>
                <a:spcPts val="0"/>
              </a:spcBef>
              <a:spcAft>
                <a:spcPts val="0"/>
              </a:spcAft>
              <a:buSzPts val="1100"/>
              <a:buChar char="●"/>
            </a:pPr>
            <a:r>
              <a:rPr lang="en"/>
              <a:t>One way to do it is to take a station and graph it with all other stations that show “sufficient” correlation, but a reasonable cutoff point must be somehow derived</a:t>
            </a:r>
            <a:endParaRPr/>
          </a:p>
          <a:p>
            <a:pPr indent="-298450" lvl="0" marL="457200" rtl="0" algn="l">
              <a:lnSpc>
                <a:spcPct val="100000"/>
              </a:lnSpc>
              <a:spcBef>
                <a:spcPts val="0"/>
              </a:spcBef>
              <a:spcAft>
                <a:spcPts val="0"/>
              </a:spcAft>
              <a:buSzPts val="1100"/>
              <a:buChar char="●"/>
            </a:pPr>
            <a:r>
              <a:rPr lang="en"/>
              <a:t>Need to take into account the distance between nodes as there are real spatial implications</a:t>
            </a:r>
            <a:endParaRPr/>
          </a:p>
          <a:p>
            <a:pPr indent="-298450" lvl="0" marL="457200" rtl="0" algn="l">
              <a:lnSpc>
                <a:spcPct val="100000"/>
              </a:lnSpc>
              <a:spcBef>
                <a:spcPts val="0"/>
              </a:spcBef>
              <a:spcAft>
                <a:spcPts val="0"/>
              </a:spcAft>
              <a:buSzPts val="1100"/>
              <a:buChar char="●"/>
            </a:pPr>
            <a:r>
              <a:rPr lang="en"/>
              <a:t>Depending on the state of the earth’s magnetic field (how much energy is currently stored in it, etc), the same amount of solar activity might have different implications for things that are affected. </a:t>
            </a:r>
            <a:endParaRPr/>
          </a:p>
          <a:p>
            <a:pPr indent="-298450" lvl="1" marL="914400" rtl="0" algn="l">
              <a:lnSpc>
                <a:spcPct val="100000"/>
              </a:lnSpc>
              <a:spcBef>
                <a:spcPts val="0"/>
              </a:spcBef>
              <a:spcAft>
                <a:spcPts val="0"/>
              </a:spcAft>
              <a:buSzPts val="1100"/>
              <a:buChar char="○"/>
            </a:pPr>
            <a:r>
              <a:rPr lang="en"/>
              <a:t>Kinda like earthquakes</a:t>
            </a:r>
            <a:endParaRPr/>
          </a:p>
          <a:p>
            <a:pPr indent="-298450" lvl="0" marL="457200" rtl="0" algn="l">
              <a:lnSpc>
                <a:spcPct val="100000"/>
              </a:lnSpc>
              <a:spcBef>
                <a:spcPts val="0"/>
              </a:spcBef>
              <a:spcAft>
                <a:spcPts val="0"/>
              </a:spcAft>
              <a:buSzPts val="1100"/>
              <a:buChar char="●"/>
            </a:pPr>
            <a:r>
              <a:rPr lang="en"/>
              <a:t>Want to know if can predict substorms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9"/>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3"/>
            <a:ext cx="5783400" cy="19431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hasCustomPrompt="1" type="title"/>
          </p:nvPr>
        </p:nvSpPr>
        <p:spPr>
          <a:xfrm>
            <a:off x="387900" y="1536600"/>
            <a:ext cx="8368200" cy="20511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11"/>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492563" y="1680379"/>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cxnSp>
        <p:nvCxnSpPr>
          <p:cNvPr id="22" name="Google Shape;22;p4"/>
          <p:cNvCxnSpPr/>
          <p:nvPr/>
        </p:nvCxnSpPr>
        <p:spPr>
          <a:xfrm>
            <a:off x="4359602" y="3756619"/>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480750" y="2353267"/>
            <a:ext cx="8222100" cy="12099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9"/>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8"/>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9"/>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585233"/>
            <a:ext cx="5783400" cy="194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MA932: Study Groups</a:t>
            </a:r>
            <a:endParaRPr/>
          </a:p>
        </p:txBody>
      </p:sp>
      <p:sp>
        <p:nvSpPr>
          <p:cNvPr id="64" name="Google Shape;64;p13"/>
          <p:cNvSpPr txBox="1"/>
          <p:nvPr>
            <p:ph idx="1" type="subTitle"/>
          </p:nvPr>
        </p:nvSpPr>
        <p:spPr>
          <a:xfrm>
            <a:off x="1680302" y="4065933"/>
            <a:ext cx="5783400" cy="121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Space Weather</a:t>
            </a:r>
            <a:endParaRPr/>
          </a:p>
          <a:p>
            <a:pPr indent="0" lvl="0" marL="0" rtl="0" algn="ctr">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 sz="1800"/>
              <a:t>Internal Supervisor: Sandra Chapman</a:t>
            </a:r>
            <a:endParaRPr sz="1800"/>
          </a:p>
          <a:p>
            <a:pPr indent="0" lvl="0" marL="0" rtl="0" algn="l">
              <a:lnSpc>
                <a:spcPct val="100000"/>
              </a:lnSpc>
              <a:spcBef>
                <a:spcPts val="0"/>
              </a:spcBef>
              <a:spcAft>
                <a:spcPts val="0"/>
              </a:spcAft>
              <a:buSzPts val="2400"/>
              <a:buNone/>
            </a:pPr>
            <a:r>
              <a:rPr lang="en" sz="1800"/>
              <a:t>External Partners: Rutherford Appleton Lab,</a:t>
            </a:r>
            <a:endParaRPr sz="1800"/>
          </a:p>
          <a:p>
            <a:pPr indent="0" lvl="0" marL="1828800" rtl="0" algn="l">
              <a:lnSpc>
                <a:spcPct val="100000"/>
              </a:lnSpc>
              <a:spcBef>
                <a:spcPts val="0"/>
              </a:spcBef>
              <a:spcAft>
                <a:spcPts val="0"/>
              </a:spcAft>
              <a:buSzPts val="2400"/>
              <a:buNone/>
            </a:pPr>
            <a:r>
              <a:rPr lang="en" sz="1800"/>
              <a:t>   NASA JPL</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Context</a:t>
            </a:r>
            <a:endParaRPr/>
          </a:p>
        </p:txBody>
      </p:sp>
      <p:sp>
        <p:nvSpPr>
          <p:cNvPr id="70" name="Google Shape;70;p14"/>
          <p:cNvSpPr txBox="1"/>
          <p:nvPr>
            <p:ph idx="1" type="body"/>
          </p:nvPr>
        </p:nvSpPr>
        <p:spPr>
          <a:xfrm>
            <a:off x="387900" y="1752033"/>
            <a:ext cx="4184100" cy="410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Earth has a </a:t>
            </a:r>
            <a:r>
              <a:rPr lang="en"/>
              <a:t>magnetic</a:t>
            </a:r>
            <a:r>
              <a:rPr lang="en"/>
              <a:t> field which can be </a:t>
            </a:r>
            <a:r>
              <a:rPr lang="en"/>
              <a:t>interfered</a:t>
            </a:r>
            <a:r>
              <a:rPr lang="en"/>
              <a:t> with due to varying outputs from the Sun.</a:t>
            </a:r>
            <a:endParaRPr/>
          </a:p>
          <a:p>
            <a:pPr indent="-342900" lvl="0" marL="457200" rtl="0" algn="l">
              <a:lnSpc>
                <a:spcPct val="115000"/>
              </a:lnSpc>
              <a:spcBef>
                <a:spcPts val="0"/>
              </a:spcBef>
              <a:spcAft>
                <a:spcPts val="0"/>
              </a:spcAft>
              <a:buSzPts val="1800"/>
              <a:buChar char="-"/>
            </a:pPr>
            <a:r>
              <a:rPr lang="en"/>
              <a:t>Space weather can affect life on Earth with auroras and power outages.</a:t>
            </a:r>
            <a:endParaRPr/>
          </a:p>
          <a:p>
            <a:pPr indent="-342900" lvl="0" marL="457200" rtl="0" algn="l">
              <a:lnSpc>
                <a:spcPct val="115000"/>
              </a:lnSpc>
              <a:spcBef>
                <a:spcPts val="0"/>
              </a:spcBef>
              <a:spcAft>
                <a:spcPts val="0"/>
              </a:spcAft>
              <a:buSzPts val="1800"/>
              <a:buChar char="-"/>
            </a:pPr>
            <a:r>
              <a:rPr lang="en"/>
              <a:t>Quebec, 1989 event left the city without power for 9 hours.</a:t>
            </a:r>
            <a:endParaRPr/>
          </a:p>
        </p:txBody>
      </p:sp>
      <p:pic>
        <p:nvPicPr>
          <p:cNvPr id="71" name="Google Shape;71;p14"/>
          <p:cNvPicPr preferRelativeResize="0"/>
          <p:nvPr/>
        </p:nvPicPr>
        <p:blipFill rotWithShape="1">
          <a:blip r:embed="rId3">
            <a:alphaModFix/>
          </a:blip>
          <a:srcRect b="0" l="0" r="0" t="0"/>
          <a:stretch/>
        </p:blipFill>
        <p:spPr>
          <a:xfrm>
            <a:off x="5013375" y="1965067"/>
            <a:ext cx="3742725" cy="204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75100"/>
            <a:ext cx="8368200" cy="91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data are we using?</a:t>
            </a:r>
            <a:endParaRPr/>
          </a:p>
        </p:txBody>
      </p:sp>
      <p:pic>
        <p:nvPicPr>
          <p:cNvPr id="77" name="Google Shape;77;p15"/>
          <p:cNvPicPr preferRelativeResize="0"/>
          <p:nvPr/>
        </p:nvPicPr>
        <p:blipFill>
          <a:blip r:embed="rId3">
            <a:alphaModFix/>
          </a:blip>
          <a:stretch>
            <a:fillRect/>
          </a:stretch>
        </p:blipFill>
        <p:spPr>
          <a:xfrm>
            <a:off x="256374" y="992000"/>
            <a:ext cx="8631264" cy="5561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8725" y="363650"/>
            <a:ext cx="2260800" cy="148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does </a:t>
            </a:r>
            <a:endParaRPr/>
          </a:p>
          <a:p>
            <a:pPr indent="0" lvl="0" marL="0" rtl="0" algn="l">
              <a:lnSpc>
                <a:spcPct val="100000"/>
              </a:lnSpc>
              <a:spcBef>
                <a:spcPts val="0"/>
              </a:spcBef>
              <a:spcAft>
                <a:spcPts val="0"/>
              </a:spcAft>
              <a:buSzPts val="3000"/>
              <a:buNone/>
            </a:pPr>
            <a:r>
              <a:rPr lang="en"/>
              <a:t>this look </a:t>
            </a:r>
            <a:endParaRPr/>
          </a:p>
          <a:p>
            <a:pPr indent="0" lvl="0" marL="0" rtl="0" algn="l">
              <a:lnSpc>
                <a:spcPct val="100000"/>
              </a:lnSpc>
              <a:spcBef>
                <a:spcPts val="0"/>
              </a:spcBef>
              <a:spcAft>
                <a:spcPts val="0"/>
              </a:spcAft>
              <a:buSzPts val="3000"/>
              <a:buNone/>
            </a:pPr>
            <a:r>
              <a:rPr lang="en"/>
              <a:t>like?</a:t>
            </a:r>
            <a:endParaRPr/>
          </a:p>
        </p:txBody>
      </p:sp>
      <p:pic>
        <p:nvPicPr>
          <p:cNvPr id="83" name="Google Shape;83;p16"/>
          <p:cNvPicPr preferRelativeResize="0"/>
          <p:nvPr/>
        </p:nvPicPr>
        <p:blipFill>
          <a:blip r:embed="rId3">
            <a:alphaModFix/>
          </a:blip>
          <a:stretch>
            <a:fillRect/>
          </a:stretch>
        </p:blipFill>
        <p:spPr>
          <a:xfrm>
            <a:off x="2579466" y="0"/>
            <a:ext cx="6564533"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201700"/>
            <a:ext cx="8368200" cy="65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3600"/>
              <a:t>Creating the Dynamic Network Model</a:t>
            </a:r>
            <a:endParaRPr sz="3600"/>
          </a:p>
        </p:txBody>
      </p:sp>
      <p:sp>
        <p:nvSpPr>
          <p:cNvPr id="89" name="Google Shape;89;p17"/>
          <p:cNvSpPr txBox="1"/>
          <p:nvPr>
            <p:ph idx="1" type="body"/>
          </p:nvPr>
        </p:nvSpPr>
        <p:spPr>
          <a:xfrm>
            <a:off x="387900" y="852990"/>
            <a:ext cx="8368200" cy="29049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sz="3000"/>
              <a:t>Vertices are the magnetometers</a:t>
            </a:r>
            <a:endParaRPr sz="3000"/>
          </a:p>
          <a:p>
            <a:pPr indent="-419100" lvl="0" marL="457200" rtl="0" algn="l">
              <a:lnSpc>
                <a:spcPct val="115000"/>
              </a:lnSpc>
              <a:spcBef>
                <a:spcPts val="0"/>
              </a:spcBef>
              <a:spcAft>
                <a:spcPts val="0"/>
              </a:spcAft>
              <a:buSzPts val="3000"/>
              <a:buChar char="●"/>
            </a:pPr>
            <a:r>
              <a:rPr lang="en" sz="3000"/>
              <a:t>Edges are dynamic and undirected</a:t>
            </a:r>
            <a:endParaRPr sz="3000"/>
          </a:p>
          <a:p>
            <a:pPr indent="-381000" lvl="1" marL="914400" rtl="0" algn="l">
              <a:lnSpc>
                <a:spcPct val="115000"/>
              </a:lnSpc>
              <a:spcBef>
                <a:spcPts val="0"/>
              </a:spcBef>
              <a:spcAft>
                <a:spcPts val="0"/>
              </a:spcAft>
              <a:buSzPts val="2400"/>
              <a:buChar char="○"/>
            </a:pPr>
            <a:r>
              <a:rPr lang="en" sz="2400"/>
              <a:t>Calculate cross correlation between vertices</a:t>
            </a:r>
            <a:endParaRPr sz="2400"/>
          </a:p>
          <a:p>
            <a:pPr indent="-381000" lvl="1" marL="914400" rtl="0" algn="l">
              <a:lnSpc>
                <a:spcPct val="115000"/>
              </a:lnSpc>
              <a:spcBef>
                <a:spcPts val="0"/>
              </a:spcBef>
              <a:spcAft>
                <a:spcPts val="0"/>
              </a:spcAft>
              <a:buSzPts val="2400"/>
              <a:buChar char="○"/>
            </a:pPr>
            <a:r>
              <a:rPr lang="en" sz="2400"/>
              <a:t>CC above a defined threshold creates an edge</a:t>
            </a:r>
            <a:endParaRPr sz="2400"/>
          </a:p>
          <a:p>
            <a:pPr indent="-368300" lvl="2" marL="1371600" rtl="0" algn="l">
              <a:lnSpc>
                <a:spcPct val="115000"/>
              </a:lnSpc>
              <a:spcBef>
                <a:spcPts val="0"/>
              </a:spcBef>
              <a:spcAft>
                <a:spcPts val="0"/>
              </a:spcAft>
              <a:buSzPts val="2200"/>
              <a:buChar char="■"/>
            </a:pPr>
            <a:r>
              <a:rPr lang="en" sz="2200"/>
              <a:t>Threshold is also dynamic</a:t>
            </a:r>
            <a:endParaRPr sz="2200"/>
          </a:p>
          <a:p>
            <a:pPr indent="-419100" lvl="0" marL="457200" rtl="0" algn="l">
              <a:lnSpc>
                <a:spcPct val="115000"/>
              </a:lnSpc>
              <a:spcBef>
                <a:spcPts val="0"/>
              </a:spcBef>
              <a:spcAft>
                <a:spcPts val="0"/>
              </a:spcAft>
              <a:buSzPts val="3000"/>
              <a:buChar char="●"/>
            </a:pPr>
            <a:r>
              <a:rPr lang="en" sz="3000"/>
              <a:t>Graph constantly updates with new data</a:t>
            </a:r>
            <a:endParaRPr sz="3000"/>
          </a:p>
        </p:txBody>
      </p:sp>
      <p:pic>
        <p:nvPicPr>
          <p:cNvPr id="90" name="Google Shape;90;p17"/>
          <p:cNvPicPr preferRelativeResize="0"/>
          <p:nvPr/>
        </p:nvPicPr>
        <p:blipFill>
          <a:blip r:embed="rId3">
            <a:alphaModFix/>
          </a:blip>
          <a:stretch>
            <a:fillRect/>
          </a:stretch>
        </p:blipFill>
        <p:spPr>
          <a:xfrm>
            <a:off x="0" y="3926008"/>
            <a:ext cx="9144002" cy="2615492"/>
          </a:xfrm>
          <a:prstGeom prst="rect">
            <a:avLst/>
          </a:prstGeom>
          <a:noFill/>
          <a:ln>
            <a:noFill/>
          </a:ln>
        </p:spPr>
      </p:pic>
      <p:sp>
        <p:nvSpPr>
          <p:cNvPr id="91" name="Google Shape;91;p17"/>
          <p:cNvSpPr txBox="1"/>
          <p:nvPr/>
        </p:nvSpPr>
        <p:spPr>
          <a:xfrm>
            <a:off x="3739950" y="6541500"/>
            <a:ext cx="16641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Dods, et al. 2015</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682600"/>
            <a:ext cx="8368200" cy="91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are the potential complications?</a:t>
            </a:r>
            <a:endParaRPr/>
          </a:p>
        </p:txBody>
      </p:sp>
      <p:sp>
        <p:nvSpPr>
          <p:cNvPr id="97" name="Google Shape;97;p18"/>
          <p:cNvSpPr txBox="1"/>
          <p:nvPr>
            <p:ph idx="1" type="body"/>
          </p:nvPr>
        </p:nvSpPr>
        <p:spPr>
          <a:xfrm>
            <a:off x="387900" y="1840507"/>
            <a:ext cx="8368200" cy="41052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sz="3000"/>
              <a:t>Sheer amount of data</a:t>
            </a:r>
            <a:endParaRPr sz="3000"/>
          </a:p>
          <a:p>
            <a:pPr indent="-419100" lvl="0" marL="457200" rtl="0" algn="l">
              <a:lnSpc>
                <a:spcPct val="115000"/>
              </a:lnSpc>
              <a:spcBef>
                <a:spcPts val="0"/>
              </a:spcBef>
              <a:spcAft>
                <a:spcPts val="0"/>
              </a:spcAft>
              <a:buSzPts val="3000"/>
              <a:buChar char="●"/>
            </a:pPr>
            <a:r>
              <a:rPr lang="en" sz="3000"/>
              <a:t>Geography</a:t>
            </a:r>
            <a:endParaRPr sz="3000"/>
          </a:p>
          <a:p>
            <a:pPr indent="-419100" lvl="0" marL="457200" rtl="0" algn="l">
              <a:lnSpc>
                <a:spcPct val="115000"/>
              </a:lnSpc>
              <a:spcBef>
                <a:spcPts val="0"/>
              </a:spcBef>
              <a:spcAft>
                <a:spcPts val="0"/>
              </a:spcAft>
              <a:buSzPts val="3000"/>
              <a:buChar char="●"/>
            </a:pPr>
            <a:r>
              <a:rPr lang="en" sz="3000"/>
              <a:t>Earth’s magnetic field</a:t>
            </a:r>
            <a:endParaRPr sz="3000"/>
          </a:p>
          <a:p>
            <a:pPr indent="-419100" lvl="0" marL="457200" rtl="0" algn="l">
              <a:lnSpc>
                <a:spcPct val="115000"/>
              </a:lnSpc>
              <a:spcBef>
                <a:spcPts val="0"/>
              </a:spcBef>
              <a:spcAft>
                <a:spcPts val="0"/>
              </a:spcAft>
              <a:buSzPts val="3000"/>
              <a:buChar char="●"/>
            </a:pPr>
            <a:r>
              <a:rPr lang="en" sz="3000"/>
              <a:t>Do wiggles cause disturbances in the force?</a:t>
            </a:r>
            <a:endParaRPr sz="3000"/>
          </a:p>
        </p:txBody>
      </p:sp>
      <p:pic>
        <p:nvPicPr>
          <p:cNvPr id="98" name="Google Shape;98;p18"/>
          <p:cNvPicPr preferRelativeResize="0"/>
          <p:nvPr/>
        </p:nvPicPr>
        <p:blipFill rotWithShape="1">
          <a:blip r:embed="rId3">
            <a:alphaModFix/>
          </a:blip>
          <a:srcRect b="62233" l="23127" r="47048" t="28965"/>
          <a:stretch/>
        </p:blipFill>
        <p:spPr>
          <a:xfrm>
            <a:off x="899800" y="4418350"/>
            <a:ext cx="7124201" cy="219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