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33"/>
    <p:restoredTop sz="94650"/>
  </p:normalViewPr>
  <p:slideViewPr>
    <p:cSldViewPr snapToGrid="0">
      <p:cViewPr>
        <p:scale>
          <a:sx n="25" d="100"/>
          <a:sy n="25" d="100"/>
        </p:scale>
        <p:origin x="226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1" i="0" u="none" strike="noStrike" kern="1200" spc="0" baseline="0">
              <a:solidFill>
                <a:schemeClr val="tx2"/>
              </a:solidFill>
              <a:latin typeface="Avenir Next LT Pro" panose="020B0504020202020204" pitchFamily="34" charset="77"/>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681-E841-A32A-1F16588D4E5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681-E841-A32A-1F16588D4E53}"/>
            </c:ext>
          </c:extLst>
        </c:ser>
        <c:ser>
          <c:idx val="2"/>
          <c:order val="2"/>
          <c:tx>
            <c:strRef>
              <c:f>Sheet1!$D$1</c:f>
              <c:strCache>
                <c:ptCount val="1"/>
                <c:pt idx="0">
                  <c:v>Series 3</c:v>
                </c:pt>
              </c:strCache>
            </c:strRef>
          </c:tx>
          <c:spPr>
            <a:solidFill>
              <a:schemeClr val="accent1">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681-E841-A32A-1F16588D4E53}"/>
            </c:ext>
          </c:extLst>
        </c:ser>
        <c:dLbls>
          <c:showLegendKey val="0"/>
          <c:showVal val="0"/>
          <c:showCatName val="0"/>
          <c:showSerName val="0"/>
          <c:showPercent val="0"/>
          <c:showBubbleSize val="0"/>
        </c:dLbls>
        <c:gapWidth val="182"/>
        <c:axId val="39825712"/>
        <c:axId val="68313488"/>
      </c:barChart>
      <c:catAx>
        <c:axId val="3982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68313488"/>
        <c:crosses val="autoZero"/>
        <c:auto val="1"/>
        <c:lblAlgn val="ctr"/>
        <c:lblOffset val="100"/>
        <c:noMultiLvlLbl val="0"/>
      </c:catAx>
      <c:valAx>
        <c:axId val="6831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3982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r>
              <a:rPr lang="en-US" sz="3600" dirty="0">
                <a:solidFill>
                  <a:schemeClr val="tx2"/>
                </a:solidFill>
                <a:latin typeface="Avenir Next LT Pro" panose="020B0504020202020204" pitchFamily="34" charset="77"/>
              </a:rPr>
              <a:t>Title of Graph</a:t>
            </a:r>
          </a:p>
        </c:rich>
      </c:tx>
      <c:overlay val="0"/>
      <c:spPr>
        <a:noFill/>
        <a:ln>
          <a:noFill/>
        </a:ln>
        <a:effectLst/>
      </c:spPr>
      <c:txPr>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rgbClr val="C00000"/>
              </a:solidFill>
              <a:ln w="47625">
                <a:noFill/>
                <a:round/>
              </a:ln>
              <a:effectLst/>
            </c:spPr>
          </c:marker>
          <c:xVal>
            <c:numRef>
              <c:f>Sheet1!$A$2:$A$4</c:f>
              <c:numCache>
                <c:formatCode>General</c:formatCode>
                <c:ptCount val="3"/>
                <c:pt idx="0">
                  <c:v>5</c:v>
                </c:pt>
                <c:pt idx="1">
                  <c:v>2</c:v>
                </c:pt>
                <c:pt idx="2">
                  <c:v>3</c:v>
                </c:pt>
              </c:numCache>
            </c:numRef>
          </c:xVal>
          <c:yVal>
            <c:numRef>
              <c:f>Sheet1!$B$2:$B$4</c:f>
              <c:numCache>
                <c:formatCode>General</c:formatCode>
                <c:ptCount val="3"/>
                <c:pt idx="0">
                  <c:v>3</c:v>
                </c:pt>
                <c:pt idx="1">
                  <c:v>2</c:v>
                </c:pt>
                <c:pt idx="2">
                  <c:v>1</c:v>
                </c:pt>
              </c:numCache>
            </c:numRef>
          </c:yVal>
          <c:smooth val="0"/>
          <c:extLst>
            <c:ext xmlns:c16="http://schemas.microsoft.com/office/drawing/2014/chart" uri="{C3380CC4-5D6E-409C-BE32-E72D297353CC}">
              <c16:uniqueId val="{00000000-3EE1-7D46-B0BE-0101F58E58CA}"/>
            </c:ext>
          </c:extLst>
        </c:ser>
        <c:dLbls>
          <c:showLegendKey val="0"/>
          <c:showVal val="0"/>
          <c:showCatName val="0"/>
          <c:showSerName val="0"/>
          <c:showPercent val="0"/>
          <c:showBubbleSize val="0"/>
        </c:dLbls>
        <c:axId val="88681840"/>
        <c:axId val="88683552"/>
      </c:scatterChart>
      <c:valAx>
        <c:axId val="88681840"/>
        <c:scaling>
          <c:orientation val="minMax"/>
        </c:scaling>
        <c:delete val="0"/>
        <c:axPos val="b"/>
        <c:majorGridlines>
          <c:spPr>
            <a:ln w="9525"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2"/>
                </a:solidFill>
                <a:latin typeface="+mn-lt"/>
                <a:ea typeface="+mn-ea"/>
                <a:cs typeface="+mn-cs"/>
              </a:defRPr>
            </a:pPr>
            <a:endParaRPr lang="en-US"/>
          </a:p>
        </c:txPr>
        <c:crossAx val="88683552"/>
        <c:crosses val="autoZero"/>
        <c:crossBetween val="midCat"/>
      </c:valAx>
      <c:valAx>
        <c:axId val="88683552"/>
        <c:scaling>
          <c:orientation val="minMax"/>
        </c:scaling>
        <c:delete val="0"/>
        <c:axPos val="l"/>
        <c:majorGridlines>
          <c:spPr>
            <a:ln w="25400"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88681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10445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48059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22743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6165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0B8A2-7F95-104C-A50C-A9258E79083D}"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2367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0B8A2-7F95-104C-A50C-A9258E79083D}"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57224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0B8A2-7F95-104C-A50C-A9258E79083D}"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0918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0B8A2-7F95-104C-A50C-A9258E79083D}"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14685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0B8A2-7F95-104C-A50C-A9258E79083D}"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09900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19053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96606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82000"/>
                  </a:schemeClr>
                </a:solidFill>
              </a:defRPr>
            </a:lvl1pPr>
          </a:lstStyle>
          <a:p>
            <a:fld id="{7750B8A2-7F95-104C-A50C-A9258E79083D}" type="datetimeFigureOut">
              <a:rPr lang="en-US" smtClean="0"/>
              <a:t>5/1/2025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82000"/>
                  </a:schemeClr>
                </a:solidFill>
              </a:defRPr>
            </a:lvl1pPr>
          </a:lstStyle>
          <a:p>
            <a:fld id="{D7769D9D-303E-0C49-9A13-5830893F85A3}" type="slidenum">
              <a:rPr lang="en-US" smtClean="0"/>
              <a:t>‹#›</a:t>
            </a:fld>
            <a:endParaRPr lang="en-US"/>
          </a:p>
        </p:txBody>
      </p:sp>
    </p:spTree>
    <p:extLst>
      <p:ext uri="{BB962C8B-B14F-4D97-AF65-F5344CB8AC3E}">
        <p14:creationId xmlns:p14="http://schemas.microsoft.com/office/powerpoint/2010/main" val="1854912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dx.doi.org/10.47989/ir30iConf47359"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evron 16">
            <a:extLst>
              <a:ext uri="{FF2B5EF4-FFF2-40B4-BE49-F238E27FC236}">
                <a16:creationId xmlns:a16="http://schemas.microsoft.com/office/drawing/2014/main" id="{7A6CE7F9-4BB6-C309-D15C-931C8073678B}"/>
              </a:ext>
            </a:extLst>
          </p:cNvPr>
          <p:cNvSpPr/>
          <p:nvPr/>
        </p:nvSpPr>
        <p:spPr>
          <a:xfrm>
            <a:off x="23202900" y="457200"/>
            <a:ext cx="6400800" cy="7315200"/>
          </a:xfrm>
          <a:prstGeom prst="chevron">
            <a:avLst>
              <a:gd name="adj" fmla="val 2503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Pentagon 3">
            <a:extLst>
              <a:ext uri="{FF2B5EF4-FFF2-40B4-BE49-F238E27FC236}">
                <a16:creationId xmlns:a16="http://schemas.microsoft.com/office/drawing/2014/main" id="{5A0B2889-83DC-4674-EF5E-395D62AAA101}"/>
              </a:ext>
            </a:extLst>
          </p:cNvPr>
          <p:cNvSpPr/>
          <p:nvPr/>
        </p:nvSpPr>
        <p:spPr>
          <a:xfrm>
            <a:off x="457200" y="457200"/>
            <a:ext cx="23879908" cy="73152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hevron 4">
            <a:extLst>
              <a:ext uri="{FF2B5EF4-FFF2-40B4-BE49-F238E27FC236}">
                <a16:creationId xmlns:a16="http://schemas.microsoft.com/office/drawing/2014/main" id="{3027C18F-3894-7D0C-38B2-B5A77FEE3341}"/>
              </a:ext>
            </a:extLst>
          </p:cNvPr>
          <p:cNvSpPr/>
          <p:nvPr/>
        </p:nvSpPr>
        <p:spPr>
          <a:xfrm>
            <a:off x="23234650" y="457200"/>
            <a:ext cx="6400800" cy="7315200"/>
          </a:xfrm>
          <a:prstGeom prst="chevron">
            <a:avLst>
              <a:gd name="adj" fmla="val 25035"/>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1C8F1F7A-126A-0D93-59B8-51CEE6A53B3E}"/>
              </a:ext>
            </a:extLst>
          </p:cNvPr>
          <p:cNvSpPr txBox="1"/>
          <p:nvPr/>
        </p:nvSpPr>
        <p:spPr>
          <a:xfrm>
            <a:off x="1463040" y="2241231"/>
            <a:ext cx="21701760" cy="2308324"/>
          </a:xfrm>
          <a:prstGeom prst="rect">
            <a:avLst/>
          </a:prstGeom>
          <a:noFill/>
        </p:spPr>
        <p:txBody>
          <a:bodyPr wrap="square" rtlCol="0" anchor="ctr">
            <a:spAutoFit/>
          </a:bodyPr>
          <a:lstStyle/>
          <a:p>
            <a:r>
              <a:rPr lang="en-US" sz="7200" b="1" dirty="0">
                <a:solidFill>
                  <a:schemeClr val="bg1"/>
                </a:solidFill>
                <a:latin typeface="Avenir Next LT Pro" panose="020B0504020202020204" pitchFamily="34" charset="77"/>
              </a:rPr>
              <a:t>Combating Misinformation with a Humorous Audio Ad: Extending a Mixed Methods Analysis</a:t>
            </a:r>
          </a:p>
        </p:txBody>
      </p:sp>
      <p:sp>
        <p:nvSpPr>
          <p:cNvPr id="10" name="TextBox 9">
            <a:extLst>
              <a:ext uri="{FF2B5EF4-FFF2-40B4-BE49-F238E27FC236}">
                <a16:creationId xmlns:a16="http://schemas.microsoft.com/office/drawing/2014/main" id="{9F6DC3B6-15FF-4C98-F03F-F1BF0E81C8CF}"/>
              </a:ext>
            </a:extLst>
          </p:cNvPr>
          <p:cNvSpPr txBox="1"/>
          <p:nvPr/>
        </p:nvSpPr>
        <p:spPr>
          <a:xfrm>
            <a:off x="1463040" y="4696983"/>
            <a:ext cx="19314160" cy="923330"/>
          </a:xfrm>
          <a:prstGeom prst="rect">
            <a:avLst/>
          </a:prstGeom>
          <a:noFill/>
        </p:spPr>
        <p:txBody>
          <a:bodyPr wrap="square" rtlCol="0" anchor="ctr">
            <a:spAutoFit/>
          </a:bodyPr>
          <a:lstStyle/>
          <a:p>
            <a:r>
              <a:rPr lang="en-US" sz="5400" dirty="0">
                <a:solidFill>
                  <a:schemeClr val="bg1"/>
                </a:solidFill>
                <a:latin typeface="Avenir Next LT Pro" panose="020B0504020202020204" pitchFamily="34" charset="77"/>
              </a:rPr>
              <a:t>Kendall Beaver</a:t>
            </a:r>
            <a:r>
              <a:rPr lang="en-US" sz="5400" baseline="30000" dirty="0">
                <a:solidFill>
                  <a:schemeClr val="bg1"/>
                </a:solidFill>
                <a:latin typeface="Avenir Next LT Pro" panose="020B0504020202020204" pitchFamily="34" charset="77"/>
              </a:rPr>
              <a:t>1</a:t>
            </a:r>
            <a:r>
              <a:rPr lang="en-US" sz="5400" dirty="0">
                <a:solidFill>
                  <a:schemeClr val="bg1"/>
                </a:solidFill>
                <a:latin typeface="Avenir Next LT Pro" panose="020B0504020202020204" pitchFamily="34" charset="77"/>
              </a:rPr>
              <a:t>, Diana Daley</a:t>
            </a:r>
            <a:r>
              <a:rPr lang="en-US" sz="5400" baseline="30000" dirty="0">
                <a:solidFill>
                  <a:schemeClr val="bg1"/>
                </a:solidFill>
                <a:latin typeface="Avenir Next LT Pro" panose="020B0504020202020204" pitchFamily="34" charset="77"/>
              </a:rPr>
              <a:t>2,3</a:t>
            </a:r>
            <a:r>
              <a:rPr lang="en-US" sz="5400" dirty="0">
                <a:solidFill>
                  <a:schemeClr val="bg1"/>
                </a:solidFill>
                <a:latin typeface="Avenir Next LT Pro" panose="020B0504020202020204" pitchFamily="34" charset="77"/>
              </a:rPr>
              <a:t>, Kainan Garrett</a:t>
            </a:r>
            <a:r>
              <a:rPr lang="en-US" sz="5400" baseline="30000" dirty="0">
                <a:solidFill>
                  <a:schemeClr val="bg1"/>
                </a:solidFill>
                <a:latin typeface="Avenir Next LT Pro" panose="020B0504020202020204" pitchFamily="34" charset="77"/>
              </a:rPr>
              <a:t>2</a:t>
            </a:r>
          </a:p>
        </p:txBody>
      </p:sp>
      <p:sp>
        <p:nvSpPr>
          <p:cNvPr id="11" name="TextBox 10">
            <a:extLst>
              <a:ext uri="{FF2B5EF4-FFF2-40B4-BE49-F238E27FC236}">
                <a16:creationId xmlns:a16="http://schemas.microsoft.com/office/drawing/2014/main" id="{71198150-E6D1-23CF-1357-7D271985768B}"/>
              </a:ext>
            </a:extLst>
          </p:cNvPr>
          <p:cNvSpPr txBox="1"/>
          <p:nvPr/>
        </p:nvSpPr>
        <p:spPr>
          <a:xfrm>
            <a:off x="1341120" y="6070578"/>
            <a:ext cx="19232880" cy="707886"/>
          </a:xfrm>
          <a:prstGeom prst="rect">
            <a:avLst/>
          </a:prstGeom>
          <a:noFill/>
        </p:spPr>
        <p:txBody>
          <a:bodyPr wrap="square" rtlCol="0" anchor="ctr">
            <a:spAutoFit/>
          </a:bodyPr>
          <a:lstStyle/>
          <a:p>
            <a:r>
              <a:rPr lang="en-US" sz="4000" baseline="30000" dirty="0">
                <a:solidFill>
                  <a:schemeClr val="bg1"/>
                </a:solidFill>
                <a:latin typeface="Avenir Next LT Pro" panose="020B0504020202020204" pitchFamily="34" charset="77"/>
              </a:rPr>
              <a:t>1</a:t>
            </a:r>
            <a:r>
              <a:rPr lang="en-US" sz="4000" dirty="0">
                <a:solidFill>
                  <a:schemeClr val="bg1"/>
                </a:solidFill>
                <a:latin typeface="Avenir Next LT Pro" panose="020B0504020202020204" pitchFamily="34" charset="77"/>
              </a:rPr>
              <a:t>Graduate Researcher, </a:t>
            </a:r>
            <a:r>
              <a:rPr lang="en-US" sz="4000" baseline="30000" dirty="0">
                <a:solidFill>
                  <a:schemeClr val="bg1"/>
                </a:solidFill>
                <a:latin typeface="Avenir Next LT Pro" panose="020B0504020202020204" pitchFamily="34" charset="77"/>
              </a:rPr>
              <a:t>2</a:t>
            </a:r>
            <a:r>
              <a:rPr lang="en-US" sz="4000" dirty="0">
                <a:solidFill>
                  <a:schemeClr val="bg1"/>
                </a:solidFill>
                <a:latin typeface="Avenir Next LT Pro" panose="020B0504020202020204" pitchFamily="34" charset="77"/>
              </a:rPr>
              <a:t>College of Information, </a:t>
            </a:r>
            <a:r>
              <a:rPr lang="en-US" sz="4000" baseline="30000" dirty="0">
                <a:solidFill>
                  <a:schemeClr val="bg1"/>
                </a:solidFill>
                <a:latin typeface="Avenir Next LT Pro" panose="020B0504020202020204" pitchFamily="34" charset="77"/>
              </a:rPr>
              <a:t>3</a:t>
            </a:r>
            <a:r>
              <a:rPr lang="en-US" sz="4000" dirty="0">
                <a:solidFill>
                  <a:schemeClr val="bg1"/>
                </a:solidFill>
                <a:latin typeface="Avenir Next LT Pro" panose="020B0504020202020204" pitchFamily="34" charset="77"/>
              </a:rPr>
              <a:t>Advisor &amp; Primary Investigator</a:t>
            </a:r>
            <a:endParaRPr lang="en-US" sz="4000" baseline="30000" dirty="0">
              <a:solidFill>
                <a:schemeClr val="bg1"/>
              </a:solidFill>
              <a:latin typeface="Avenir Next LT Pro" panose="020B0504020202020204" pitchFamily="34" charset="77"/>
            </a:endParaRPr>
          </a:p>
        </p:txBody>
      </p:sp>
      <p:sp>
        <p:nvSpPr>
          <p:cNvPr id="18" name="Chevron 17">
            <a:extLst>
              <a:ext uri="{FF2B5EF4-FFF2-40B4-BE49-F238E27FC236}">
                <a16:creationId xmlns:a16="http://schemas.microsoft.com/office/drawing/2014/main" id="{5F27DC22-84AF-FA99-DD01-22B645551D21}"/>
              </a:ext>
            </a:extLst>
          </p:cNvPr>
          <p:cNvSpPr/>
          <p:nvPr/>
        </p:nvSpPr>
        <p:spPr>
          <a:xfrm>
            <a:off x="28403550" y="457200"/>
            <a:ext cx="6400800" cy="7315200"/>
          </a:xfrm>
          <a:prstGeom prst="chevron">
            <a:avLst>
              <a:gd name="adj" fmla="val 25035"/>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Chevron 18">
            <a:extLst>
              <a:ext uri="{FF2B5EF4-FFF2-40B4-BE49-F238E27FC236}">
                <a16:creationId xmlns:a16="http://schemas.microsoft.com/office/drawing/2014/main" id="{391798F0-8B92-CEA9-D77B-73C82B1A838B}"/>
              </a:ext>
            </a:extLst>
          </p:cNvPr>
          <p:cNvSpPr/>
          <p:nvPr/>
        </p:nvSpPr>
        <p:spPr>
          <a:xfrm>
            <a:off x="33604200" y="457200"/>
            <a:ext cx="7151914" cy="7315200"/>
          </a:xfrm>
          <a:prstGeom prst="chevron">
            <a:avLst>
              <a:gd name="adj" fmla="val 250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52D785B4-1227-9DCA-6ED4-34FF30F3ADF3}"/>
              </a:ext>
            </a:extLst>
          </p:cNvPr>
          <p:cNvSpPr/>
          <p:nvPr/>
        </p:nvSpPr>
        <p:spPr>
          <a:xfrm>
            <a:off x="457200" y="8229600"/>
            <a:ext cx="12344400" cy="2971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A80E20-0343-7168-0559-F87748C8D879}"/>
              </a:ext>
            </a:extLst>
          </p:cNvPr>
          <p:cNvSpPr/>
          <p:nvPr/>
        </p:nvSpPr>
        <p:spPr>
          <a:xfrm>
            <a:off x="13258802" y="8229600"/>
            <a:ext cx="24688800" cy="1828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5D6D944-45C3-80B7-1861-7371E7E85D03}"/>
              </a:ext>
            </a:extLst>
          </p:cNvPr>
          <p:cNvSpPr/>
          <p:nvPr/>
        </p:nvSpPr>
        <p:spPr>
          <a:xfrm>
            <a:off x="13258802" y="26974800"/>
            <a:ext cx="164592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4CE9DF-3FB7-E5B4-4D2B-BCA77C9DBE62}"/>
              </a:ext>
            </a:extLst>
          </p:cNvPr>
          <p:cNvSpPr/>
          <p:nvPr/>
        </p:nvSpPr>
        <p:spPr>
          <a:xfrm>
            <a:off x="30175204" y="26974800"/>
            <a:ext cx="77724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E1951F1-10D1-525D-4F82-6B007E0A3DA0}"/>
              </a:ext>
            </a:extLst>
          </p:cNvPr>
          <p:cNvSpPr txBox="1"/>
          <p:nvPr/>
        </p:nvSpPr>
        <p:spPr>
          <a:xfrm>
            <a:off x="685800" y="84582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Introduction</a:t>
            </a:r>
          </a:p>
        </p:txBody>
      </p:sp>
      <p:sp>
        <p:nvSpPr>
          <p:cNvPr id="25" name="TextBox 24">
            <a:extLst>
              <a:ext uri="{FF2B5EF4-FFF2-40B4-BE49-F238E27FC236}">
                <a16:creationId xmlns:a16="http://schemas.microsoft.com/office/drawing/2014/main" id="{27181EBB-7291-D9E8-1023-ACBEB7792D16}"/>
              </a:ext>
            </a:extLst>
          </p:cNvPr>
          <p:cNvSpPr txBox="1"/>
          <p:nvPr/>
        </p:nvSpPr>
        <p:spPr>
          <a:xfrm>
            <a:off x="685800" y="228600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Materials and Methods</a:t>
            </a:r>
          </a:p>
        </p:txBody>
      </p:sp>
      <p:sp>
        <p:nvSpPr>
          <p:cNvPr id="26" name="TextBox 25">
            <a:extLst>
              <a:ext uri="{FF2B5EF4-FFF2-40B4-BE49-F238E27FC236}">
                <a16:creationId xmlns:a16="http://schemas.microsoft.com/office/drawing/2014/main" id="{022A1EBF-16F4-C5BC-EFEB-9130E7D5CABB}"/>
              </a:ext>
            </a:extLst>
          </p:cNvPr>
          <p:cNvSpPr txBox="1"/>
          <p:nvPr/>
        </p:nvSpPr>
        <p:spPr>
          <a:xfrm>
            <a:off x="13487400" y="8543834"/>
            <a:ext cx="242316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Results</a:t>
            </a:r>
          </a:p>
        </p:txBody>
      </p:sp>
      <p:sp>
        <p:nvSpPr>
          <p:cNvPr id="27" name="TextBox 26">
            <a:extLst>
              <a:ext uri="{FF2B5EF4-FFF2-40B4-BE49-F238E27FC236}">
                <a16:creationId xmlns:a16="http://schemas.microsoft.com/office/drawing/2014/main" id="{D758DF63-19E2-7148-8449-A8D2467DA46B}"/>
              </a:ext>
            </a:extLst>
          </p:cNvPr>
          <p:cNvSpPr txBox="1"/>
          <p:nvPr/>
        </p:nvSpPr>
        <p:spPr>
          <a:xfrm>
            <a:off x="13487400" y="27289035"/>
            <a:ext cx="118872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Discussion</a:t>
            </a:r>
          </a:p>
        </p:txBody>
      </p:sp>
      <p:sp>
        <p:nvSpPr>
          <p:cNvPr id="28" name="TextBox 27">
            <a:extLst>
              <a:ext uri="{FF2B5EF4-FFF2-40B4-BE49-F238E27FC236}">
                <a16:creationId xmlns:a16="http://schemas.microsoft.com/office/drawing/2014/main" id="{2165339D-B034-24C5-96A3-E3B3B0008435}"/>
              </a:ext>
            </a:extLst>
          </p:cNvPr>
          <p:cNvSpPr txBox="1"/>
          <p:nvPr/>
        </p:nvSpPr>
        <p:spPr>
          <a:xfrm>
            <a:off x="30403800" y="27203400"/>
            <a:ext cx="7315200" cy="1828800"/>
          </a:xfrm>
          <a:prstGeom prst="rect">
            <a:avLst/>
          </a:prstGeom>
          <a:noFill/>
        </p:spPr>
        <p:txBody>
          <a:bodyPr wrap="square" rtlCol="0" anchor="ctr">
            <a:spAutoFit/>
          </a:bodyPr>
          <a:lstStyle/>
          <a:p>
            <a:r>
              <a:rPr lang="en-US" sz="5400" b="1" dirty="0">
                <a:solidFill>
                  <a:schemeClr val="tx2"/>
                </a:solidFill>
                <a:latin typeface="Avenir Next LT Pro" panose="020B0504020202020204" pitchFamily="34" charset="77"/>
              </a:rPr>
              <a:t>Acknowledgements &amp; References</a:t>
            </a:r>
          </a:p>
        </p:txBody>
      </p:sp>
      <p:sp>
        <p:nvSpPr>
          <p:cNvPr id="30" name="Pentagon 29">
            <a:extLst>
              <a:ext uri="{FF2B5EF4-FFF2-40B4-BE49-F238E27FC236}">
                <a16:creationId xmlns:a16="http://schemas.microsoft.com/office/drawing/2014/main" id="{164E32EB-37CC-D7A7-40DE-97684477E52D}"/>
              </a:ext>
            </a:extLst>
          </p:cNvPr>
          <p:cNvSpPr/>
          <p:nvPr/>
        </p:nvSpPr>
        <p:spPr>
          <a:xfrm rot="5400000">
            <a:off x="2245177" y="22860000"/>
            <a:ext cx="3657600" cy="68580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sp>
        <p:nvSpPr>
          <p:cNvPr id="32" name="Chevron 31">
            <a:extLst>
              <a:ext uri="{FF2B5EF4-FFF2-40B4-BE49-F238E27FC236}">
                <a16:creationId xmlns:a16="http://schemas.microsoft.com/office/drawing/2014/main" id="{D0041B1F-2F97-D9B0-0850-3D4D0788D68B}"/>
              </a:ext>
            </a:extLst>
          </p:cNvPr>
          <p:cNvSpPr/>
          <p:nvPr/>
        </p:nvSpPr>
        <p:spPr>
          <a:xfrm rot="5400000">
            <a:off x="2245177" y="26060400"/>
            <a:ext cx="3657600" cy="6858000"/>
          </a:xfrm>
          <a:prstGeom prst="chevron">
            <a:avLst>
              <a:gd name="adj" fmla="val 21464"/>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Chevron 32">
            <a:extLst>
              <a:ext uri="{FF2B5EF4-FFF2-40B4-BE49-F238E27FC236}">
                <a16:creationId xmlns:a16="http://schemas.microsoft.com/office/drawing/2014/main" id="{FCCBE7E0-189D-6D32-3594-A033293B6FE1}"/>
              </a:ext>
            </a:extLst>
          </p:cNvPr>
          <p:cNvSpPr/>
          <p:nvPr/>
        </p:nvSpPr>
        <p:spPr>
          <a:xfrm rot="5400000">
            <a:off x="2245177" y="29260800"/>
            <a:ext cx="3657600" cy="6858000"/>
          </a:xfrm>
          <a:prstGeom prst="chevron">
            <a:avLst>
              <a:gd name="adj" fmla="val 2146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hevron 33">
            <a:extLst>
              <a:ext uri="{FF2B5EF4-FFF2-40B4-BE49-F238E27FC236}">
                <a16:creationId xmlns:a16="http://schemas.microsoft.com/office/drawing/2014/main" id="{7F3E1D7C-E30E-091D-0CDF-777D8405E512}"/>
              </a:ext>
            </a:extLst>
          </p:cNvPr>
          <p:cNvSpPr/>
          <p:nvPr/>
        </p:nvSpPr>
        <p:spPr>
          <a:xfrm rot="5400000">
            <a:off x="2245177" y="32461200"/>
            <a:ext cx="3657600" cy="6858000"/>
          </a:xfrm>
          <a:prstGeom prst="chevron">
            <a:avLst>
              <a:gd name="adj" fmla="val 214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36" name="Chart 35">
            <a:extLst>
              <a:ext uri="{FF2B5EF4-FFF2-40B4-BE49-F238E27FC236}">
                <a16:creationId xmlns:a16="http://schemas.microsoft.com/office/drawing/2014/main" id="{6356EA10-6657-F9C6-4DA9-673E46E577A2}"/>
              </a:ext>
            </a:extLst>
          </p:cNvPr>
          <p:cNvGraphicFramePr/>
          <p:nvPr>
            <p:extLst>
              <p:ext uri="{D42A27DB-BD31-4B8C-83A1-F6EECF244321}">
                <p14:modId xmlns:p14="http://schemas.microsoft.com/office/powerpoint/2010/main" val="1923662859"/>
              </p:ext>
            </p:extLst>
          </p:nvPr>
        </p:nvGraphicFramePr>
        <p:xfrm>
          <a:off x="13487400" y="9829800"/>
          <a:ext cx="12801600" cy="914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Chart 36">
            <a:extLst>
              <a:ext uri="{FF2B5EF4-FFF2-40B4-BE49-F238E27FC236}">
                <a16:creationId xmlns:a16="http://schemas.microsoft.com/office/drawing/2014/main" id="{84095C70-E0B4-6A00-EFBC-D6C54D234376}"/>
              </a:ext>
            </a:extLst>
          </p:cNvPr>
          <p:cNvGraphicFramePr/>
          <p:nvPr>
            <p:extLst>
              <p:ext uri="{D42A27DB-BD31-4B8C-83A1-F6EECF244321}">
                <p14:modId xmlns:p14="http://schemas.microsoft.com/office/powerpoint/2010/main" val="2621876765"/>
              </p:ext>
            </p:extLst>
          </p:nvPr>
        </p:nvGraphicFramePr>
        <p:xfrm>
          <a:off x="25102460" y="9829801"/>
          <a:ext cx="12616539" cy="9144000"/>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37">
            <a:extLst>
              <a:ext uri="{FF2B5EF4-FFF2-40B4-BE49-F238E27FC236}">
                <a16:creationId xmlns:a16="http://schemas.microsoft.com/office/drawing/2014/main" id="{B450BEA0-125B-06B8-604C-3996110512D3}"/>
              </a:ext>
            </a:extLst>
          </p:cNvPr>
          <p:cNvSpPr/>
          <p:nvPr/>
        </p:nvSpPr>
        <p:spPr>
          <a:xfrm>
            <a:off x="7315200" y="10058400"/>
            <a:ext cx="4572000" cy="73152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pic>
        <p:nvPicPr>
          <p:cNvPr id="45" name="Picture 2">
            <a:extLst>
              <a:ext uri="{FF2B5EF4-FFF2-40B4-BE49-F238E27FC236}">
                <a16:creationId xmlns:a16="http://schemas.microsoft.com/office/drawing/2014/main" id="{58E16F76-097E-AAED-C2FC-D070110A3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600" y="3406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DAB31820-5DD4-6BBF-0769-D5B7645C316C}"/>
              </a:ext>
            </a:extLst>
          </p:cNvPr>
          <p:cNvSpPr/>
          <p:nvPr/>
        </p:nvSpPr>
        <p:spPr>
          <a:xfrm>
            <a:off x="13716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7" name="Rectangle 46">
            <a:extLst>
              <a:ext uri="{FF2B5EF4-FFF2-40B4-BE49-F238E27FC236}">
                <a16:creationId xmlns:a16="http://schemas.microsoft.com/office/drawing/2014/main" id="{0D84D91B-AAD4-A935-6C86-268D51ACA087}"/>
              </a:ext>
            </a:extLst>
          </p:cNvPr>
          <p:cNvSpPr/>
          <p:nvPr/>
        </p:nvSpPr>
        <p:spPr>
          <a:xfrm>
            <a:off x="73152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8" name="Rectangle 47">
            <a:extLst>
              <a:ext uri="{FF2B5EF4-FFF2-40B4-BE49-F238E27FC236}">
                <a16:creationId xmlns:a16="http://schemas.microsoft.com/office/drawing/2014/main" id="{0D8AE86D-335F-FBFE-3045-3C0E6DB08277}"/>
              </a:ext>
            </a:extLst>
          </p:cNvPr>
          <p:cNvSpPr/>
          <p:nvPr/>
        </p:nvSpPr>
        <p:spPr>
          <a:xfrm>
            <a:off x="14173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9" name="Rectangle 48">
            <a:extLst>
              <a:ext uri="{FF2B5EF4-FFF2-40B4-BE49-F238E27FC236}">
                <a16:creationId xmlns:a16="http://schemas.microsoft.com/office/drawing/2014/main" id="{803CB90C-828E-3499-8DC9-A097FA33D3CD}"/>
              </a:ext>
            </a:extLst>
          </p:cNvPr>
          <p:cNvSpPr/>
          <p:nvPr/>
        </p:nvSpPr>
        <p:spPr>
          <a:xfrm>
            <a:off x="23317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0" name="Rectangle 49">
            <a:extLst>
              <a:ext uri="{FF2B5EF4-FFF2-40B4-BE49-F238E27FC236}">
                <a16:creationId xmlns:a16="http://schemas.microsoft.com/office/drawing/2014/main" id="{29E17D5D-802C-A497-0676-5BFDB696C449}"/>
              </a:ext>
            </a:extLst>
          </p:cNvPr>
          <p:cNvSpPr/>
          <p:nvPr/>
        </p:nvSpPr>
        <p:spPr>
          <a:xfrm>
            <a:off x="32461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1" name="Rectangle 50">
            <a:extLst>
              <a:ext uri="{FF2B5EF4-FFF2-40B4-BE49-F238E27FC236}">
                <a16:creationId xmlns:a16="http://schemas.microsoft.com/office/drawing/2014/main" id="{338EC679-371B-E3A2-1C4E-ECE031C32A1C}"/>
              </a:ext>
            </a:extLst>
          </p:cNvPr>
          <p:cNvSpPr/>
          <p:nvPr/>
        </p:nvSpPr>
        <p:spPr>
          <a:xfrm>
            <a:off x="24003000" y="29086629"/>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2" name="Rectangle 51">
            <a:extLst>
              <a:ext uri="{FF2B5EF4-FFF2-40B4-BE49-F238E27FC236}">
                <a16:creationId xmlns:a16="http://schemas.microsoft.com/office/drawing/2014/main" id="{19CF2C4A-E66F-BABF-D232-8D58B45D5E14}"/>
              </a:ext>
            </a:extLst>
          </p:cNvPr>
          <p:cNvSpPr/>
          <p:nvPr/>
        </p:nvSpPr>
        <p:spPr>
          <a:xfrm>
            <a:off x="24051987" y="33530721"/>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3" name="TextBox 52">
            <a:extLst>
              <a:ext uri="{FF2B5EF4-FFF2-40B4-BE49-F238E27FC236}">
                <a16:creationId xmlns:a16="http://schemas.microsoft.com/office/drawing/2014/main" id="{072C099E-2245-2A5F-7BF5-25F2FF95E869}"/>
              </a:ext>
            </a:extLst>
          </p:cNvPr>
          <p:cNvSpPr txBox="1"/>
          <p:nvPr/>
        </p:nvSpPr>
        <p:spPr>
          <a:xfrm>
            <a:off x="685800" y="9885402"/>
            <a:ext cx="6400800" cy="341632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They used the software “descript”</a:t>
            </a:r>
          </a:p>
        </p:txBody>
      </p:sp>
      <p:sp>
        <p:nvSpPr>
          <p:cNvPr id="54" name="TextBox 53">
            <a:extLst>
              <a:ext uri="{FF2B5EF4-FFF2-40B4-BE49-F238E27FC236}">
                <a16:creationId xmlns:a16="http://schemas.microsoft.com/office/drawing/2014/main" id="{C1A05F9A-89E6-D5EB-9CE8-51B0E47D9FEC}"/>
              </a:ext>
            </a:extLst>
          </p:cNvPr>
          <p:cNvSpPr txBox="1"/>
          <p:nvPr/>
        </p:nvSpPr>
        <p:spPr>
          <a:xfrm>
            <a:off x="134874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5" name="TextBox 54">
            <a:extLst>
              <a:ext uri="{FF2B5EF4-FFF2-40B4-BE49-F238E27FC236}">
                <a16:creationId xmlns:a16="http://schemas.microsoft.com/office/drawing/2014/main" id="{8C275F6F-F38E-A528-E284-CCB670D699A5}"/>
              </a:ext>
            </a:extLst>
          </p:cNvPr>
          <p:cNvSpPr txBox="1"/>
          <p:nvPr/>
        </p:nvSpPr>
        <p:spPr>
          <a:xfrm>
            <a:off x="262890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6" name="TextBox 55">
            <a:extLst>
              <a:ext uri="{FF2B5EF4-FFF2-40B4-BE49-F238E27FC236}">
                <a16:creationId xmlns:a16="http://schemas.microsoft.com/office/drawing/2014/main" id="{4F8EEAD9-A3B5-142B-8850-DA68F9A55195}"/>
              </a:ext>
            </a:extLst>
          </p:cNvPr>
          <p:cNvSpPr txBox="1"/>
          <p:nvPr/>
        </p:nvSpPr>
        <p:spPr>
          <a:xfrm>
            <a:off x="7690754" y="244602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7" name="TextBox 56">
            <a:extLst>
              <a:ext uri="{FF2B5EF4-FFF2-40B4-BE49-F238E27FC236}">
                <a16:creationId xmlns:a16="http://schemas.microsoft.com/office/drawing/2014/main" id="{0DC8995A-49F9-DEF7-1BC2-D3786F85EE86}"/>
              </a:ext>
            </a:extLst>
          </p:cNvPr>
          <p:cNvSpPr txBox="1"/>
          <p:nvPr/>
        </p:nvSpPr>
        <p:spPr>
          <a:xfrm>
            <a:off x="7690754" y="276606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8" name="TextBox 57">
            <a:extLst>
              <a:ext uri="{FF2B5EF4-FFF2-40B4-BE49-F238E27FC236}">
                <a16:creationId xmlns:a16="http://schemas.microsoft.com/office/drawing/2014/main" id="{5C83C0DF-4DEB-592F-BAF0-D2AC3AA7DDAA}"/>
              </a:ext>
            </a:extLst>
          </p:cNvPr>
          <p:cNvSpPr txBox="1"/>
          <p:nvPr/>
        </p:nvSpPr>
        <p:spPr>
          <a:xfrm>
            <a:off x="7749265" y="308610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9" name="TextBox 58">
            <a:extLst>
              <a:ext uri="{FF2B5EF4-FFF2-40B4-BE49-F238E27FC236}">
                <a16:creationId xmlns:a16="http://schemas.microsoft.com/office/drawing/2014/main" id="{259A5BCF-A17F-FDFB-A7FE-3C04CFD6582D}"/>
              </a:ext>
            </a:extLst>
          </p:cNvPr>
          <p:cNvSpPr txBox="1"/>
          <p:nvPr/>
        </p:nvSpPr>
        <p:spPr>
          <a:xfrm>
            <a:off x="7690754" y="340614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60" name="TextBox 59">
            <a:extLst>
              <a:ext uri="{FF2B5EF4-FFF2-40B4-BE49-F238E27FC236}">
                <a16:creationId xmlns:a16="http://schemas.microsoft.com/office/drawing/2014/main" id="{E10FDDC8-4FC9-38D3-F971-D0947C2E1BE2}"/>
              </a:ext>
            </a:extLst>
          </p:cNvPr>
          <p:cNvSpPr txBox="1"/>
          <p:nvPr/>
        </p:nvSpPr>
        <p:spPr>
          <a:xfrm>
            <a:off x="13487400" y="27348746"/>
            <a:ext cx="6400800" cy="6186309"/>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More data needs to be gathered</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B/c the participants had time to complete the 2</a:t>
            </a:r>
            <a:r>
              <a:rPr lang="en-US" sz="3600" i="1" baseline="30000" dirty="0">
                <a:latin typeface="Avenir Next LT Pro" panose="020B0504020202020204" pitchFamily="34" charset="77"/>
                <a:cs typeface="Calibri" panose="020F0502020204030204" pitchFamily="34" charset="0"/>
              </a:rPr>
              <a:t>nd</a:t>
            </a:r>
            <a:r>
              <a:rPr lang="en-US" sz="3600" i="1" dirty="0">
                <a:latin typeface="Avenir Next LT Pro" panose="020B0504020202020204" pitchFamily="34" charset="77"/>
                <a:cs typeface="Calibri" panose="020F0502020204030204" pitchFamily="34" charset="0"/>
              </a:rPr>
              <a:t> test, it’s possible that external factors may have influenced their responses</a:t>
            </a:r>
          </a:p>
        </p:txBody>
      </p:sp>
      <p:sp>
        <p:nvSpPr>
          <p:cNvPr id="61" name="TextBox 60">
            <a:extLst>
              <a:ext uri="{FF2B5EF4-FFF2-40B4-BE49-F238E27FC236}">
                <a16:creationId xmlns:a16="http://schemas.microsoft.com/office/drawing/2014/main" id="{0C4D8E22-87C2-069F-E70D-E11FCEDDA4B7}"/>
              </a:ext>
            </a:extLst>
          </p:cNvPr>
          <p:cNvSpPr txBox="1"/>
          <p:nvPr/>
        </p:nvSpPr>
        <p:spPr>
          <a:xfrm>
            <a:off x="30403800" y="29032200"/>
            <a:ext cx="7543800" cy="4154984"/>
          </a:xfrm>
          <a:prstGeom prst="rect">
            <a:avLst/>
          </a:prstGeom>
          <a:noFill/>
        </p:spPr>
        <p:txBody>
          <a:bodyPr wrap="square" rtlCol="0" anchor="t">
            <a:spAutoFit/>
          </a:bodyPr>
          <a:lstStyle/>
          <a:p>
            <a:r>
              <a:rPr lang="en-US" sz="2400" dirty="0">
                <a:latin typeface="Calibri" panose="020F0502020204030204" pitchFamily="34" charset="0"/>
                <a:cs typeface="Calibri" panose="020F0502020204030204" pitchFamily="34" charset="0"/>
              </a:rPr>
              <a:t>I would like to thank Diana and </a:t>
            </a:r>
            <a:r>
              <a:rPr lang="en-US" sz="2400" dirty="0" err="1">
                <a:latin typeface="Calibri" panose="020F0502020204030204" pitchFamily="34" charset="0"/>
                <a:cs typeface="Calibri" panose="020F0502020204030204" pitchFamily="34" charset="0"/>
              </a:rPr>
              <a:t>Kanian</a:t>
            </a:r>
            <a:r>
              <a:rPr lang="en-US" sz="2400" dirty="0">
                <a:latin typeface="Calibri" panose="020F0502020204030204" pitchFamily="34" charset="0"/>
                <a:cs typeface="Calibri" panose="020F0502020204030204" pitchFamily="34" charset="0"/>
              </a:rPr>
              <a:t> for their support, as well as the financial support of our anonymous donor for this unique and interesting project. Additionally, don’t forget about your logos. You need the KEYS, BIO5, and Ken R. </a:t>
            </a:r>
            <a:r>
              <a:rPr lang="en-US" sz="2400" dirty="0" err="1">
                <a:latin typeface="Calibri" panose="020F0502020204030204" pitchFamily="34" charset="0"/>
                <a:cs typeface="Calibri" panose="020F0502020204030204" pitchFamily="34" charset="0"/>
              </a:rPr>
              <a:t>Coit</a:t>
            </a:r>
            <a:r>
              <a:rPr lang="en-US" sz="2400" dirty="0">
                <a:latin typeface="Calibri" panose="020F0502020204030204" pitchFamily="34" charset="0"/>
                <a:cs typeface="Calibri" panose="020F0502020204030204" pitchFamily="34" charset="0"/>
              </a:rPr>
              <a:t> College of Pharmacy logo and those required by your lab. </a:t>
            </a:r>
          </a:p>
          <a:p>
            <a:r>
              <a:rPr lang="en-US" sz="2400" dirty="0"/>
              <a:t>Daly, Diana, and Kainan Jarrette. “Design of Audio Ads to </a:t>
            </a:r>
            <a:r>
              <a:rPr lang="en-US" sz="2400" dirty="0" err="1"/>
              <a:t>Prebunk</a:t>
            </a:r>
            <a:r>
              <a:rPr lang="en-US" sz="2400" dirty="0"/>
              <a:t> Misinformation and Promote Civil Discourse.” </a:t>
            </a:r>
            <a:r>
              <a:rPr lang="en-US" sz="2400" i="1" dirty="0"/>
              <a:t>Information research</a:t>
            </a:r>
            <a:r>
              <a:rPr lang="en-US" sz="2400" dirty="0"/>
              <a:t> 30.iConf (2025): 249–259. </a:t>
            </a:r>
            <a:r>
              <a:rPr lang="en-US" sz="2400"/>
              <a:t>Web.</a:t>
            </a:r>
          </a:p>
          <a:p>
            <a:r>
              <a:rPr lang="en-US" sz="2400" b="0" i="0" u="sng">
                <a:effectLst/>
                <a:latin typeface="Roboto" panose="02000000000000000000" pitchFamily="2" charset="0"/>
                <a:hlinkClick r:id="rId5"/>
              </a:rPr>
              <a:t>10.47989</a:t>
            </a:r>
            <a:r>
              <a:rPr lang="en-US" sz="2400" b="0" i="0" u="sng" dirty="0">
                <a:effectLst/>
                <a:latin typeface="Roboto" panose="02000000000000000000" pitchFamily="2" charset="0"/>
                <a:hlinkClick r:id="rId5"/>
              </a:rPr>
              <a:t>/ir30iConf47359</a:t>
            </a:r>
            <a:endParaRPr lang="en-US" sz="2400" b="0" i="0" u="sng" dirty="0">
              <a:effectLst/>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0797573A-AA5C-4B15-AF11-78A324D11BEF}"/>
              </a:ext>
            </a:extLst>
          </p:cNvPr>
          <p:cNvPicPr>
            <a:picLocks noChangeAspect="1"/>
          </p:cNvPicPr>
          <p:nvPr/>
        </p:nvPicPr>
        <p:blipFill>
          <a:blip r:embed="rId6"/>
          <a:stretch>
            <a:fillRect/>
          </a:stretch>
        </p:blipFill>
        <p:spPr>
          <a:xfrm>
            <a:off x="25573143" y="10694962"/>
            <a:ext cx="12092868" cy="7478738"/>
          </a:xfrm>
          <a:prstGeom prst="rect">
            <a:avLst/>
          </a:prstGeom>
        </p:spPr>
      </p:pic>
    </p:spTree>
    <p:extLst>
      <p:ext uri="{BB962C8B-B14F-4D97-AF65-F5344CB8AC3E}">
        <p14:creationId xmlns:p14="http://schemas.microsoft.com/office/powerpoint/2010/main" val="97081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318</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Avenir Next LT Pro</vt:lpstr>
      <vt:lpstr>Calibri</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Pilch, Jordan Beatrice Estrada - (pilchj1)</dc:creator>
  <cp:lastModifiedBy>Beaver, Kendall - (kendallbeaver)</cp:lastModifiedBy>
  <cp:revision>42</cp:revision>
  <dcterms:created xsi:type="dcterms:W3CDTF">2024-05-24T16:44:12Z</dcterms:created>
  <dcterms:modified xsi:type="dcterms:W3CDTF">2025-05-02T01:19:55Z</dcterms:modified>
</cp:coreProperties>
</file>