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4"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varScale="1">
        <p:scale>
          <a:sx n="22" d="100"/>
          <a:sy n="22" d="100"/>
        </p:scale>
        <p:origin x="2244" y="4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3411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6336" userDrawn="1">
          <p15:clr>
            <a:srgbClr val="FBAE40"/>
          </p15:clr>
        </p15:guide>
        <p15:guide id="3" pos="21312" userDrawn="1">
          <p15:clr>
            <a:srgbClr val="FBAE40"/>
          </p15:clr>
        </p15:guide>
        <p15:guide id="4" pos="20736" userDrawn="1">
          <p15:clr>
            <a:srgbClr val="FBAE40"/>
          </p15:clr>
        </p15:guide>
        <p15:guide id="5" pos="27072" userDrawn="1">
          <p15:clr>
            <a:srgbClr val="FBAE40"/>
          </p15:clr>
        </p15:guide>
        <p15:guide id="6" pos="6912" userDrawn="1">
          <p15:clr>
            <a:srgbClr val="FBAE40"/>
          </p15:clr>
        </p15:guide>
        <p15:guide id="7" pos="576"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1424487920"/>
      </p:ext>
    </p:extLst>
  </p:cSld>
  <p:clrMapOvr>
    <a:masterClrMapping/>
  </p:clrMapOvr>
  <p:extLst>
    <p:ext uri="{DCECCB84-F9BA-43D5-87BE-67443E8EF086}">
      <p15:sldGuideLst xmlns:p15="http://schemas.microsoft.com/office/powerpoint/2012/main">
        <p15:guide id="2" pos="6336">
          <p15:clr>
            <a:srgbClr val="FBAE40"/>
          </p15:clr>
        </p15:guide>
        <p15:guide id="3" pos="21312">
          <p15:clr>
            <a:srgbClr val="FBAE40"/>
          </p15:clr>
        </p15:guide>
        <p15:guide id="4" pos="20736">
          <p15:clr>
            <a:srgbClr val="FBAE40"/>
          </p15:clr>
        </p15:guide>
        <p15:guide id="5" pos="27072">
          <p15:clr>
            <a:srgbClr val="FBAE40"/>
          </p15:clr>
        </p15:guide>
        <p15:guide id="6" pos="6912">
          <p15:clr>
            <a:srgbClr val="FBAE40"/>
          </p15:clr>
        </p15:guide>
        <p15:guide id="7" pos="576">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ln w="101600">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C7BA96D5-2156-2D45-9020-DE8BBB03796F}"/>
              </a:ext>
            </a:extLst>
          </p:cNvPr>
          <p:cNvGraphicFramePr>
            <a:graphicFrameLocks noGrp="1"/>
          </p:cNvGraphicFramePr>
          <p:nvPr userDrawn="1">
            <p:extLst>
              <p:ext uri="{D42A27DB-BD31-4B8C-83A1-F6EECF244321}">
                <p14:modId xmlns:p14="http://schemas.microsoft.com/office/powerpoint/2010/main" val="67755176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4" name="Table 63">
            <a:extLst>
              <a:ext uri="{FF2B5EF4-FFF2-40B4-BE49-F238E27FC236}">
                <a16:creationId xmlns:a16="http://schemas.microsoft.com/office/drawing/2014/main" id="{D190F9AB-56D0-244B-B0D0-9D7AC22249AE}"/>
              </a:ext>
            </a:extLst>
          </p:cNvPr>
          <p:cNvGraphicFramePr>
            <a:graphicFrameLocks noGrp="1"/>
          </p:cNvGraphicFramePr>
          <p:nvPr userDrawn="1">
            <p:extLst>
              <p:ext uri="{D42A27DB-BD31-4B8C-83A1-F6EECF244321}">
                <p14:modId xmlns:p14="http://schemas.microsoft.com/office/powerpoint/2010/main" val="364806806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428198504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9FB"/>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F4E7DA59-2404-F940-AB16-3000C9D38836}"/>
              </a:ext>
            </a:extLst>
          </p:cNvPr>
          <p:cNvSpPr>
            <a:spLocks noGrp="1"/>
          </p:cNvSpPr>
          <p:nvPr>
            <p:ph type="body" sz="quarter" idx="10"/>
          </p:nvPr>
        </p:nvSpPr>
        <p:spPr/>
        <p:txBody>
          <a:bodyPr/>
          <a:lstStyle/>
          <a:p>
            <a:r>
              <a:rPr lang="en-US" dirty="0" err="1"/>
              <a:t>erewrew</a:t>
            </a:r>
            <a:endParaRPr lang="en-US" dirty="0"/>
          </a:p>
        </p:txBody>
      </p:sp>
      <p:sp>
        <p:nvSpPr>
          <p:cNvPr id="51" name="Text Placeholder 50">
            <a:extLst>
              <a:ext uri="{FF2B5EF4-FFF2-40B4-BE49-F238E27FC236}">
                <a16:creationId xmlns:a16="http://schemas.microsoft.com/office/drawing/2014/main" id="{8C1E727A-CE02-4F99-A4E5-4A1402A9F9EC}"/>
              </a:ext>
            </a:extLst>
          </p:cNvPr>
          <p:cNvSpPr>
            <a:spLocks noGrp="1"/>
          </p:cNvSpPr>
          <p:nvPr>
            <p:ph type="body" sz="quarter" idx="11"/>
          </p:nvPr>
        </p:nvSpPr>
        <p:spPr/>
        <p:txBody>
          <a:bodyPr/>
          <a:lstStyle/>
          <a:p>
            <a:endParaRPr lang="en-US"/>
          </a:p>
        </p:txBody>
      </p:sp>
      <p:sp>
        <p:nvSpPr>
          <p:cNvPr id="52" name="Text Placeholder 51">
            <a:extLst>
              <a:ext uri="{FF2B5EF4-FFF2-40B4-BE49-F238E27FC236}">
                <a16:creationId xmlns:a16="http://schemas.microsoft.com/office/drawing/2014/main" id="{8572A3D5-400C-45EC-B3E7-C979C363C440}"/>
              </a:ext>
            </a:extLst>
          </p:cNvPr>
          <p:cNvSpPr>
            <a:spLocks noGrp="1"/>
          </p:cNvSpPr>
          <p:nvPr>
            <p:ph type="body" sz="quarter" idx="20"/>
          </p:nvPr>
        </p:nvSpPr>
        <p:spPr/>
        <p:txBody>
          <a:bodyPr/>
          <a:lstStyle/>
          <a:p>
            <a:endParaRPr lang="en-US"/>
          </a:p>
        </p:txBody>
      </p:sp>
      <p:sp>
        <p:nvSpPr>
          <p:cNvPr id="53" name="Text Placeholder 52">
            <a:extLst>
              <a:ext uri="{FF2B5EF4-FFF2-40B4-BE49-F238E27FC236}">
                <a16:creationId xmlns:a16="http://schemas.microsoft.com/office/drawing/2014/main" id="{E8B9E5CA-19CB-49C6-A98A-F8EAA0F1B80C}"/>
              </a:ext>
            </a:extLst>
          </p:cNvPr>
          <p:cNvSpPr>
            <a:spLocks noGrp="1"/>
          </p:cNvSpPr>
          <p:nvPr>
            <p:ph type="body" sz="quarter" idx="27"/>
          </p:nvPr>
        </p:nvSpPr>
        <p:spPr/>
        <p:txBody>
          <a:bodyPr/>
          <a:lstStyle/>
          <a:p>
            <a:endParaRPr lang="en-US"/>
          </a:p>
        </p:txBody>
      </p:sp>
      <p:sp>
        <p:nvSpPr>
          <p:cNvPr id="54" name="Text Placeholder 53">
            <a:extLst>
              <a:ext uri="{FF2B5EF4-FFF2-40B4-BE49-F238E27FC236}">
                <a16:creationId xmlns:a16="http://schemas.microsoft.com/office/drawing/2014/main" id="{5F726F80-DC6D-4F07-8990-85EED0333294}"/>
              </a:ext>
            </a:extLst>
          </p:cNvPr>
          <p:cNvSpPr>
            <a:spLocks noGrp="1"/>
          </p:cNvSpPr>
          <p:nvPr>
            <p:ph type="body" sz="quarter" idx="28"/>
          </p:nvPr>
        </p:nvSpPr>
        <p:spPr/>
        <p:txBody>
          <a:bodyPr/>
          <a:lstStyle/>
          <a:p>
            <a:endParaRPr lang="en-US"/>
          </a:p>
        </p:txBody>
      </p:sp>
      <p:sp>
        <p:nvSpPr>
          <p:cNvPr id="55" name="Text Placeholder 54">
            <a:extLst>
              <a:ext uri="{FF2B5EF4-FFF2-40B4-BE49-F238E27FC236}">
                <a16:creationId xmlns:a16="http://schemas.microsoft.com/office/drawing/2014/main" id="{6AFCF53C-E66E-4D87-8A18-AFF631AF5D3C}"/>
              </a:ext>
            </a:extLst>
          </p:cNvPr>
          <p:cNvSpPr>
            <a:spLocks noGrp="1"/>
          </p:cNvSpPr>
          <p:nvPr>
            <p:ph type="body" sz="quarter" idx="29"/>
          </p:nvPr>
        </p:nvSpPr>
        <p:spPr/>
        <p:txBody>
          <a:bodyPr/>
          <a:lstStyle/>
          <a:p>
            <a:endParaRPr lang="en-US"/>
          </a:p>
        </p:txBody>
      </p:sp>
      <p:sp>
        <p:nvSpPr>
          <p:cNvPr id="56" name="Text Placeholder 55">
            <a:extLst>
              <a:ext uri="{FF2B5EF4-FFF2-40B4-BE49-F238E27FC236}">
                <a16:creationId xmlns:a16="http://schemas.microsoft.com/office/drawing/2014/main" id="{A086AC06-EE97-4762-AD32-E14D0B94D9B5}"/>
              </a:ext>
            </a:extLst>
          </p:cNvPr>
          <p:cNvSpPr>
            <a:spLocks noGrp="1"/>
          </p:cNvSpPr>
          <p:nvPr>
            <p:ph type="body" sz="quarter" idx="30"/>
          </p:nvPr>
        </p:nvSpPr>
        <p:spPr/>
        <p:txBody>
          <a:bodyPr/>
          <a:lstStyle/>
          <a:p>
            <a:endParaRPr lang="en-US"/>
          </a:p>
        </p:txBody>
      </p:sp>
      <p:sp>
        <p:nvSpPr>
          <p:cNvPr id="57" name="Text Placeholder 56">
            <a:extLst>
              <a:ext uri="{FF2B5EF4-FFF2-40B4-BE49-F238E27FC236}">
                <a16:creationId xmlns:a16="http://schemas.microsoft.com/office/drawing/2014/main" id="{57A14E81-AE2F-45DD-8545-21709E4971C6}"/>
              </a:ext>
            </a:extLst>
          </p:cNvPr>
          <p:cNvSpPr>
            <a:spLocks noGrp="1"/>
          </p:cNvSpPr>
          <p:nvPr>
            <p:ph type="body" sz="quarter" idx="96"/>
          </p:nvPr>
        </p:nvSpPr>
        <p:spPr/>
        <p:txBody>
          <a:bodyPr/>
          <a:lstStyle/>
          <a:p>
            <a:endParaRPr lang="en-US"/>
          </a:p>
        </p:txBody>
      </p:sp>
      <p:sp>
        <p:nvSpPr>
          <p:cNvPr id="58" name="Text Placeholder 57">
            <a:extLst>
              <a:ext uri="{FF2B5EF4-FFF2-40B4-BE49-F238E27FC236}">
                <a16:creationId xmlns:a16="http://schemas.microsoft.com/office/drawing/2014/main" id="{55671AA1-7E44-44AE-93D4-F6E597A33AB5}"/>
              </a:ext>
            </a:extLst>
          </p:cNvPr>
          <p:cNvSpPr>
            <a:spLocks noGrp="1"/>
          </p:cNvSpPr>
          <p:nvPr>
            <p:ph type="body" sz="quarter" idx="154"/>
          </p:nvPr>
        </p:nvSpPr>
        <p:spPr/>
        <p:txBody>
          <a:bodyPr/>
          <a:lstStyle/>
          <a:p>
            <a:endParaRPr lang="en-US" dirty="0"/>
          </a:p>
        </p:txBody>
      </p:sp>
      <p:sp>
        <p:nvSpPr>
          <p:cNvPr id="61" name="Text Placeholder 60">
            <a:extLst>
              <a:ext uri="{FF2B5EF4-FFF2-40B4-BE49-F238E27FC236}">
                <a16:creationId xmlns:a16="http://schemas.microsoft.com/office/drawing/2014/main" id="{B7798E54-9348-43B5-8448-C18FF7BE96FC}"/>
              </a:ext>
            </a:extLst>
          </p:cNvPr>
          <p:cNvSpPr>
            <a:spLocks noGrp="1"/>
          </p:cNvSpPr>
          <p:nvPr>
            <p:ph type="body" sz="quarter" idx="157"/>
          </p:nvPr>
        </p:nvSpPr>
        <p:spPr/>
        <p:txBody>
          <a:bodyPr>
            <a:normAutofit fontScale="70000" lnSpcReduction="20000"/>
          </a:bodyPr>
          <a:lstStyle/>
          <a:p>
            <a:r>
              <a:rPr lang="en-US" dirty="0"/>
              <a:t>Kendall Beaver1, Diana Daley2,3, Kainan Garrett2</a:t>
            </a:r>
          </a:p>
          <a:p>
            <a:r>
              <a:rPr lang="en-US" dirty="0"/>
              <a:t>1Graduate Researcher, 2College of Information, 3Advisor &amp; Primary Investigator</a:t>
            </a:r>
          </a:p>
          <a:p>
            <a:endParaRPr lang="en-US" dirty="0"/>
          </a:p>
        </p:txBody>
      </p:sp>
      <p:sp>
        <p:nvSpPr>
          <p:cNvPr id="62" name="Text Placeholder 61">
            <a:extLst>
              <a:ext uri="{FF2B5EF4-FFF2-40B4-BE49-F238E27FC236}">
                <a16:creationId xmlns:a16="http://schemas.microsoft.com/office/drawing/2014/main" id="{C5B241B6-9BA8-433D-863F-BC18C4D7005B}"/>
              </a:ext>
            </a:extLst>
          </p:cNvPr>
          <p:cNvSpPr>
            <a:spLocks noGrp="1"/>
          </p:cNvSpPr>
          <p:nvPr>
            <p:ph type="body" sz="quarter" idx="158"/>
          </p:nvPr>
        </p:nvSpPr>
        <p:spPr/>
        <p:txBody>
          <a:bodyPr/>
          <a:lstStyle/>
          <a:p>
            <a:endParaRPr lang="en-US"/>
          </a:p>
        </p:txBody>
      </p:sp>
      <p:sp>
        <p:nvSpPr>
          <p:cNvPr id="63" name="Text Placeholder 62">
            <a:extLst>
              <a:ext uri="{FF2B5EF4-FFF2-40B4-BE49-F238E27FC236}">
                <a16:creationId xmlns:a16="http://schemas.microsoft.com/office/drawing/2014/main" id="{1B167DB6-0964-4DCE-8849-796B92DF3557}"/>
              </a:ext>
            </a:extLst>
          </p:cNvPr>
          <p:cNvSpPr>
            <a:spLocks noGrp="1"/>
          </p:cNvSpPr>
          <p:nvPr>
            <p:ph type="body" sz="quarter" idx="163"/>
          </p:nvPr>
        </p:nvSpPr>
        <p:spPr/>
        <p:txBody>
          <a:bodyPr/>
          <a:lstStyle/>
          <a:p>
            <a:endParaRPr lang="en-US"/>
          </a:p>
        </p:txBody>
      </p:sp>
      <p:sp>
        <p:nvSpPr>
          <p:cNvPr id="64" name="Text Placeholder 63">
            <a:extLst>
              <a:ext uri="{FF2B5EF4-FFF2-40B4-BE49-F238E27FC236}">
                <a16:creationId xmlns:a16="http://schemas.microsoft.com/office/drawing/2014/main" id="{06805493-F0A4-4E88-8E4A-26685303F794}"/>
              </a:ext>
            </a:extLst>
          </p:cNvPr>
          <p:cNvSpPr>
            <a:spLocks noGrp="1"/>
          </p:cNvSpPr>
          <p:nvPr>
            <p:ph type="body" sz="quarter" idx="164"/>
          </p:nvPr>
        </p:nvSpPr>
        <p:spPr/>
        <p:txBody>
          <a:bodyPr/>
          <a:lstStyle/>
          <a:p>
            <a:endParaRPr lang="en-US"/>
          </a:p>
        </p:txBody>
      </p:sp>
      <p:sp>
        <p:nvSpPr>
          <p:cNvPr id="60" name="Text Placeholder 59">
            <a:extLst>
              <a:ext uri="{FF2B5EF4-FFF2-40B4-BE49-F238E27FC236}">
                <a16:creationId xmlns:a16="http://schemas.microsoft.com/office/drawing/2014/main" id="{438DF675-C46A-41D5-A43C-12D5357386E6}"/>
              </a:ext>
            </a:extLst>
          </p:cNvPr>
          <p:cNvSpPr>
            <a:spLocks noGrp="1"/>
          </p:cNvSpPr>
          <p:nvPr>
            <p:ph type="body" sz="quarter" idx="156"/>
          </p:nvPr>
        </p:nvSpPr>
        <p:spPr/>
        <p:txBody>
          <a:bodyPr/>
          <a:lstStyle/>
          <a:p>
            <a:r>
              <a:rPr lang="en-US" sz="4800" dirty="0"/>
              <a:t>Combating Misinformation with a Humorous Audio Ad: Extending a Mixed Methods Analysis</a:t>
            </a:r>
          </a:p>
        </p:txBody>
      </p:sp>
      <p:sp>
        <p:nvSpPr>
          <p:cNvPr id="2" name="Rectangle 1">
            <a:extLst>
              <a:ext uri="{FF2B5EF4-FFF2-40B4-BE49-F238E27FC236}">
                <a16:creationId xmlns:a16="http://schemas.microsoft.com/office/drawing/2014/main" id="{A4857159-A8FA-4A6C-A983-73989CE9A2A4}"/>
              </a:ext>
            </a:extLst>
          </p:cNvPr>
          <p:cNvSpPr/>
          <p:nvPr/>
        </p:nvSpPr>
        <p:spPr>
          <a:xfrm>
            <a:off x="12257314" y="1786947"/>
            <a:ext cx="19376571" cy="20615325"/>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7E79AE08-7E89-41B7-8C91-8A9CB5FAC87A}"/>
              </a:ext>
            </a:extLst>
          </p:cNvPr>
          <p:cNvSpPr/>
          <p:nvPr/>
        </p:nvSpPr>
        <p:spPr>
          <a:xfrm>
            <a:off x="18679885" y="24950611"/>
            <a:ext cx="5442857" cy="47891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Action Button: Go to End 3">
            <a:hlinkClick r:id="" action="ppaction://noaction" highlightClick="1"/>
            <a:extLst>
              <a:ext uri="{FF2B5EF4-FFF2-40B4-BE49-F238E27FC236}">
                <a16:creationId xmlns:a16="http://schemas.microsoft.com/office/drawing/2014/main" id="{0577D207-AD6F-4CF5-865D-5B598DD41F87}"/>
              </a:ext>
            </a:extLst>
          </p:cNvPr>
          <p:cNvSpPr/>
          <p:nvPr/>
        </p:nvSpPr>
        <p:spPr>
          <a:xfrm>
            <a:off x="26691771" y="25951821"/>
            <a:ext cx="3004458" cy="2002418"/>
          </a:xfrm>
          <a:prstGeom prst="actionButtonE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Action Button: Go to Beginning 5">
            <a:hlinkClick r:id="" action="ppaction://noaction" highlightClick="1"/>
            <a:extLst>
              <a:ext uri="{FF2B5EF4-FFF2-40B4-BE49-F238E27FC236}">
                <a16:creationId xmlns:a16="http://schemas.microsoft.com/office/drawing/2014/main" id="{872B19D2-5314-4CA7-A6CF-64BAA479C16D}"/>
              </a:ext>
            </a:extLst>
          </p:cNvPr>
          <p:cNvSpPr/>
          <p:nvPr/>
        </p:nvSpPr>
        <p:spPr>
          <a:xfrm>
            <a:off x="13258800" y="25951821"/>
            <a:ext cx="3853543" cy="2264229"/>
          </a:xfrm>
          <a:prstGeom prst="actionButtonBeginning">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4F01F627-092B-4362-BD0E-D7508240F0E3}"/>
              </a:ext>
            </a:extLst>
          </p:cNvPr>
          <p:cNvSpPr/>
          <p:nvPr/>
        </p:nvSpPr>
        <p:spPr>
          <a:xfrm rot="5400000">
            <a:off x="20737185" y="26528666"/>
            <a:ext cx="1763554" cy="16112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C39ADBB-6AB5-40FB-9616-1AB8A0C3FADF}"/>
              </a:ext>
            </a:extLst>
          </p:cNvPr>
          <p:cNvSpPr txBox="1"/>
          <p:nvPr/>
        </p:nvSpPr>
        <p:spPr>
          <a:xfrm>
            <a:off x="13258800" y="2881932"/>
            <a:ext cx="12649200" cy="1200329"/>
          </a:xfrm>
          <a:prstGeom prst="rect">
            <a:avLst/>
          </a:prstGeom>
          <a:noFill/>
        </p:spPr>
        <p:txBody>
          <a:bodyPr wrap="square" rtlCol="0">
            <a:spAutoFit/>
          </a:bodyPr>
          <a:lstStyle/>
          <a:p>
            <a:r>
              <a:rPr kumimoji="0" lang="en-US" sz="7200" b="1" i="0" u="none" strike="noStrike" kern="1200" cap="none" spc="0" normalizeH="0" baseline="0" noProof="0" dirty="0">
                <a:ln>
                  <a:noFill/>
                </a:ln>
                <a:solidFill>
                  <a:srgbClr val="0E2841"/>
                </a:solidFill>
                <a:effectLst/>
                <a:uLnTx/>
                <a:uFillTx/>
                <a:latin typeface="Avenir Next LT Pro" panose="020B0504020202020204" pitchFamily="34" charset="77"/>
                <a:ea typeface="+mn-ea"/>
                <a:cs typeface="+mn-cs"/>
              </a:rPr>
              <a:t>Results</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682582"/>
      </p:ext>
    </p:extLst>
  </p:cSld>
  <p:clrMapOvr>
    <a:masterClrMapping/>
  </p:clrMapOvr>
</p:sld>
</file>

<file path=ppt/theme/theme1.xml><?xml version="1.0" encoding="utf-8"?>
<a:theme xmlns:a="http://schemas.openxmlformats.org/drawingml/2006/main" name="36x48-Template - One center panel">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36x48-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1063</TotalTime>
  <Words>35</Words>
  <Application>Microsoft Office PowerPoint</Application>
  <PresentationFormat>Custom</PresentationFormat>
  <Paragraphs>6</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Avenir Next LT Pro</vt:lpstr>
      <vt:lpstr>Calibri</vt:lpstr>
      <vt:lpstr>Times New Roman</vt:lpstr>
      <vt:lpstr>Trebuchet MS</vt:lpstr>
      <vt:lpstr>36x48-Template - One center panel</vt:lpstr>
      <vt:lpstr>1_36x48-Template - One center panel</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Beaver, Kendall - (kendallbeaver)</cp:lastModifiedBy>
  <cp:revision>96</cp:revision>
  <dcterms:created xsi:type="dcterms:W3CDTF">2012-02-03T19:11:35Z</dcterms:created>
  <dcterms:modified xsi:type="dcterms:W3CDTF">2025-05-02T01:21:24Z</dcterms:modified>
</cp:coreProperties>
</file>