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16" r:id="rId1"/>
  </p:sldMasterIdLst>
  <p:notesMasterIdLst>
    <p:notesMasterId r:id="rId3"/>
  </p:notesMasterIdLst>
  <p:sldIdLst>
    <p:sldId id="268" r:id="rId2"/>
  </p:sldIdLst>
  <p:sldSz cx="32918400" cy="32918400"/>
  <p:notesSz cx="9144000" cy="6858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Lato" panose="020F0502020204030203" pitchFamily="34" charset="0"/>
      <p:regular r:id="rId10"/>
      <p:bold r:id="rId10"/>
      <p:italic r:id="rId10"/>
      <p:boldItalic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0384" userDrawn="1">
          <p15:clr>
            <a:srgbClr val="A4A3A4"/>
          </p15:clr>
        </p15:guide>
        <p15:guide id="3" pos="4016" userDrawn="1">
          <p15:clr>
            <a:srgbClr val="A4A3A4"/>
          </p15:clr>
        </p15:guide>
        <p15:guide id="4" pos="176" userDrawn="1">
          <p15:clr>
            <a:srgbClr val="A4A3A4"/>
          </p15:clr>
        </p15:guide>
        <p15:guide id="5" pos="496" userDrawn="1">
          <p15:clr>
            <a:srgbClr val="A4A3A4"/>
          </p15:clr>
        </p15:guide>
        <p15:guide id="6" orient="horz" pos="103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62E9877-978B-2A53-D8D8-3A2FABF6B398}" name="Mallahan, Stephanie - (smallahan)" initials="MS(" userId="S::smallahan@arizona.edu::3c1062d7-bab5-4962-9262-2a283fa4bc7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 Armin" initials="JA" lastIdx="2" clrIdx="0">
    <p:extLst>
      <p:ext uri="{19B8F6BF-5375-455C-9EA6-DF929625EA0E}">
        <p15:presenceInfo xmlns:p15="http://schemas.microsoft.com/office/powerpoint/2012/main" userId="S-1-5-21-1028619403-181476807-313593124-45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BEE7"/>
    <a:srgbClr val="559867"/>
    <a:srgbClr val="B71C1C"/>
    <a:srgbClr val="858585"/>
    <a:srgbClr val="1E5288"/>
    <a:srgbClr val="8C1616"/>
    <a:srgbClr val="FFD54F"/>
    <a:srgbClr val="9E9E9E"/>
    <a:srgbClr val="757575"/>
    <a:srgbClr val="BD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2" autoAdjust="0"/>
    <p:restoredTop sz="87189" autoAdjust="0"/>
  </p:normalViewPr>
  <p:slideViewPr>
    <p:cSldViewPr snapToGrid="0" showGuides="1">
      <p:cViewPr varScale="1">
        <p:scale>
          <a:sx n="23" d="100"/>
          <a:sy n="23" d="100"/>
        </p:scale>
        <p:origin x="1950" y="72"/>
      </p:cViewPr>
      <p:guideLst>
        <p:guide pos="10384"/>
        <p:guide pos="4016"/>
        <p:guide pos="176"/>
        <p:guide pos="496"/>
        <p:guide orient="horz" pos="1036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commentAuthors" Target="commentAuthors.xml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NUL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CB04D-1C75-43E0-9B64-B7DDAA42BB2C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14713" y="857250"/>
            <a:ext cx="23145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C2670-3342-473C-969D-FDFF399F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4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79004" rtl="0" eaLnBrk="1" latinLnBrk="0" hangingPunct="1">
      <a:defRPr sz="891" kern="1200">
        <a:solidFill>
          <a:schemeClr val="tx1"/>
        </a:solidFill>
        <a:latin typeface="+mn-lt"/>
        <a:ea typeface="+mn-ea"/>
        <a:cs typeface="+mn-cs"/>
      </a:defRPr>
    </a:lvl1pPr>
    <a:lvl2pPr marL="339502" algn="l" defTabSz="679004" rtl="0" eaLnBrk="1" latinLnBrk="0" hangingPunct="1">
      <a:defRPr sz="891" kern="1200">
        <a:solidFill>
          <a:schemeClr val="tx1"/>
        </a:solidFill>
        <a:latin typeface="+mn-lt"/>
        <a:ea typeface="+mn-ea"/>
        <a:cs typeface="+mn-cs"/>
      </a:defRPr>
    </a:lvl2pPr>
    <a:lvl3pPr marL="679004" algn="l" defTabSz="679004" rtl="0" eaLnBrk="1" latinLnBrk="0" hangingPunct="1">
      <a:defRPr sz="891" kern="1200">
        <a:solidFill>
          <a:schemeClr val="tx1"/>
        </a:solidFill>
        <a:latin typeface="+mn-lt"/>
        <a:ea typeface="+mn-ea"/>
        <a:cs typeface="+mn-cs"/>
      </a:defRPr>
    </a:lvl3pPr>
    <a:lvl4pPr marL="1018507" algn="l" defTabSz="679004" rtl="0" eaLnBrk="1" latinLnBrk="0" hangingPunct="1">
      <a:defRPr sz="891" kern="1200">
        <a:solidFill>
          <a:schemeClr val="tx1"/>
        </a:solidFill>
        <a:latin typeface="+mn-lt"/>
        <a:ea typeface="+mn-ea"/>
        <a:cs typeface="+mn-cs"/>
      </a:defRPr>
    </a:lvl4pPr>
    <a:lvl5pPr marL="1358008" algn="l" defTabSz="679004" rtl="0" eaLnBrk="1" latinLnBrk="0" hangingPunct="1">
      <a:defRPr sz="891" kern="1200">
        <a:solidFill>
          <a:schemeClr val="tx1"/>
        </a:solidFill>
        <a:latin typeface="+mn-lt"/>
        <a:ea typeface="+mn-ea"/>
        <a:cs typeface="+mn-cs"/>
      </a:defRPr>
    </a:lvl5pPr>
    <a:lvl6pPr marL="1697510" algn="l" defTabSz="679004" rtl="0" eaLnBrk="1" latinLnBrk="0" hangingPunct="1">
      <a:defRPr sz="891" kern="1200">
        <a:solidFill>
          <a:schemeClr val="tx1"/>
        </a:solidFill>
        <a:latin typeface="+mn-lt"/>
        <a:ea typeface="+mn-ea"/>
        <a:cs typeface="+mn-cs"/>
      </a:defRPr>
    </a:lvl6pPr>
    <a:lvl7pPr marL="2037010" algn="l" defTabSz="679004" rtl="0" eaLnBrk="1" latinLnBrk="0" hangingPunct="1">
      <a:defRPr sz="891" kern="1200">
        <a:solidFill>
          <a:schemeClr val="tx1"/>
        </a:solidFill>
        <a:latin typeface="+mn-lt"/>
        <a:ea typeface="+mn-ea"/>
        <a:cs typeface="+mn-cs"/>
      </a:defRPr>
    </a:lvl7pPr>
    <a:lvl8pPr marL="2376514" algn="l" defTabSz="679004" rtl="0" eaLnBrk="1" latinLnBrk="0" hangingPunct="1">
      <a:defRPr sz="891" kern="1200">
        <a:solidFill>
          <a:schemeClr val="tx1"/>
        </a:solidFill>
        <a:latin typeface="+mn-lt"/>
        <a:ea typeface="+mn-ea"/>
        <a:cs typeface="+mn-cs"/>
      </a:defRPr>
    </a:lvl8pPr>
    <a:lvl9pPr marL="2716014" algn="l" defTabSz="679004" rtl="0" eaLnBrk="1" latinLnBrk="0" hangingPunct="1">
      <a:defRPr sz="8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14713" y="857250"/>
            <a:ext cx="231457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C2670-3342-473C-969D-FDFF399F20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1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5387342"/>
            <a:ext cx="2798064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7289782"/>
            <a:ext cx="246888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2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1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752600"/>
            <a:ext cx="709803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752600"/>
            <a:ext cx="2088261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3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7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8206749"/>
            <a:ext cx="2839212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2029429"/>
            <a:ext cx="2839212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8763000"/>
            <a:ext cx="1399032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8763000"/>
            <a:ext cx="1399032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9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752607"/>
            <a:ext cx="2839212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8069582"/>
            <a:ext cx="13926024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2024360"/>
            <a:ext cx="13926024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8069582"/>
            <a:ext cx="13994608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2024360"/>
            <a:ext cx="1399460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9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2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4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194560"/>
            <a:ext cx="10617041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4739647"/>
            <a:ext cx="1666494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9875520"/>
            <a:ext cx="10617041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2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194560"/>
            <a:ext cx="10617041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4739647"/>
            <a:ext cx="16664940" cy="233934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9875520"/>
            <a:ext cx="10617041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2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752607"/>
            <a:ext cx="2839212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8763000"/>
            <a:ext cx="2839212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2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36E748F-4091-4B98-B6BE-3AEB06D8CA9A}"/>
              </a:ext>
            </a:extLst>
          </p:cNvPr>
          <p:cNvSpPr/>
          <p:nvPr/>
        </p:nvSpPr>
        <p:spPr>
          <a:xfrm>
            <a:off x="9529011" y="825023"/>
            <a:ext cx="13942881" cy="267307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23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8733BE-059C-47B7-9415-5ADF2F3024F1}"/>
              </a:ext>
            </a:extLst>
          </p:cNvPr>
          <p:cNvSpPr/>
          <p:nvPr/>
        </p:nvSpPr>
        <p:spPr>
          <a:xfrm>
            <a:off x="24286785" y="0"/>
            <a:ext cx="8691072" cy="32918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49" b="1" i="1">
                <a:latin typeface="Lato" panose="020F0502020204030203" pitchFamily="34" charset="0"/>
                <a:cs typeface="Lato" panose="020F0502020204030203" pitchFamily="34" charset="0"/>
              </a:rPr>
              <a:t>Non-Cognitive Predictors of Student Success:</a:t>
            </a:r>
            <a:br>
              <a:rPr lang="en-US" sz="1149" i="1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1149" i="1">
                <a:latin typeface="Lato" panose="020F0502020204030203" pitchFamily="34" charset="0"/>
                <a:cs typeface="Lato" panose="020F0502020204030203" pitchFamily="34" charset="0"/>
              </a:rPr>
              <a:t>A Predictive Validity Comparison Between Domestic and International Students</a:t>
            </a:r>
            <a:endParaRPr lang="en-US" sz="1149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C4B58-8623-4DBE-951A-DDF821787031}"/>
              </a:ext>
            </a:extLst>
          </p:cNvPr>
          <p:cNvSpPr txBox="1"/>
          <p:nvPr/>
        </p:nvSpPr>
        <p:spPr>
          <a:xfrm>
            <a:off x="24747206" y="9245680"/>
            <a:ext cx="7634930" cy="963218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5657" b="1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24" indent="-514324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086" b="1" dirty="0">
                <a:latin typeface="Arial" panose="020B0604020202020204" pitchFamily="34" charset="0"/>
                <a:cs typeface="Arial" panose="020B0604020202020204" pitchFamily="34" charset="0"/>
              </a:rPr>
              <a:t>Qualitative Questions (QQ)</a:t>
            </a:r>
          </a:p>
          <a:p>
            <a:pPr marL="906190" lvl="1" indent="-514324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086" b="1" u="sng" dirty="0">
                <a:latin typeface="Arial" panose="020B0604020202020204" pitchFamily="34" charset="0"/>
                <a:cs typeface="Arial" panose="020B0604020202020204" pitchFamily="34" charset="0"/>
              </a:rPr>
              <a:t>QQ1</a:t>
            </a:r>
            <a:r>
              <a:rPr lang="en-US" sz="3086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308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86" i="1" dirty="0">
                <a:latin typeface="Arial" panose="020B0604020202020204" pitchFamily="34" charset="0"/>
                <a:cs typeface="Arial" panose="020B0604020202020204" pitchFamily="34" charset="0"/>
              </a:rPr>
              <a:t>What are some reasons you think people are attracted to radical groups?</a:t>
            </a:r>
          </a:p>
          <a:p>
            <a:pPr marL="906190" lvl="1" indent="-514324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086" b="1" u="sng" dirty="0">
                <a:latin typeface="Arial" panose="020B0604020202020204" pitchFamily="34" charset="0"/>
                <a:cs typeface="Arial" panose="020B0604020202020204" pitchFamily="34" charset="0"/>
              </a:rPr>
              <a:t>QQ2</a:t>
            </a:r>
            <a:r>
              <a:rPr lang="en-US" sz="3086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086" i="1" dirty="0">
                <a:latin typeface="Arial" panose="020B0604020202020204" pitchFamily="34" charset="0"/>
                <a:cs typeface="Arial" panose="020B0604020202020204" pitchFamily="34" charset="0"/>
              </a:rPr>
              <a:t>What are some reasons you think people believe false ideas circulating online?</a:t>
            </a:r>
          </a:p>
          <a:p>
            <a:pPr marL="906190" lvl="1" indent="-514324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086" b="1" u="sng" dirty="0">
                <a:latin typeface="Arial" panose="020B0604020202020204" pitchFamily="34" charset="0"/>
                <a:cs typeface="Arial" panose="020B0604020202020204" pitchFamily="34" charset="0"/>
              </a:rPr>
              <a:t>QQ3</a:t>
            </a:r>
            <a:r>
              <a:rPr lang="en-US" sz="3086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086" i="1" dirty="0">
                <a:latin typeface="Arial" panose="020B0604020202020204" pitchFamily="34" charset="0"/>
                <a:cs typeface="Arial" panose="020B0604020202020204" pitchFamily="34" charset="0"/>
              </a:rPr>
              <a:t>Describe a situation in which supporting friends would be more important than telling the truth.</a:t>
            </a:r>
          </a:p>
          <a:p>
            <a:pPr marL="514324" indent="-514324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086" b="1" dirty="0">
                <a:latin typeface="Arial" panose="020B0604020202020204" pitchFamily="34" charset="0"/>
                <a:cs typeface="Arial" panose="020B0604020202020204" pitchFamily="34" charset="0"/>
              </a:rPr>
              <a:t>Questions About Ad</a:t>
            </a:r>
          </a:p>
          <a:p>
            <a:pPr marL="906190" lvl="1" indent="-514324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086" i="1" dirty="0">
                <a:latin typeface="Arial" panose="020B0604020202020204" pitchFamily="34" charset="0"/>
                <a:cs typeface="Arial" panose="020B0604020202020204" pitchFamily="34" charset="0"/>
              </a:rPr>
              <a:t>What did you like most about the ad?</a:t>
            </a:r>
          </a:p>
          <a:p>
            <a:pPr marL="906190" lvl="1" indent="-514324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086" i="1" dirty="0">
                <a:latin typeface="Arial" panose="020B0604020202020204" pitchFamily="34" charset="0"/>
                <a:cs typeface="Arial" panose="020B0604020202020204" pitchFamily="34" charset="0"/>
              </a:rPr>
              <a:t>What did you like least about the ad?</a:t>
            </a:r>
          </a:p>
          <a:p>
            <a:pPr marL="906190" lvl="1" indent="-514324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086" i="1" dirty="0">
                <a:latin typeface="Arial" panose="020B0604020202020204" pitchFamily="34" charset="0"/>
                <a:cs typeface="Arial" panose="020B0604020202020204" pitchFamily="34" charset="0"/>
              </a:rPr>
              <a:t>Please tell us any other thoughts you have about the ad.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5B857-0E51-4898-BAEF-B471D5E63813}"/>
              </a:ext>
            </a:extLst>
          </p:cNvPr>
          <p:cNvSpPr/>
          <p:nvPr/>
        </p:nvSpPr>
        <p:spPr>
          <a:xfrm>
            <a:off x="-55768" y="0"/>
            <a:ext cx="8746839" cy="32918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49" b="1" i="1" dirty="0">
                <a:latin typeface="Lato" panose="020F0502020204030203" pitchFamily="34" charset="0"/>
                <a:cs typeface="Lato" panose="020F0502020204030203" pitchFamily="34" charset="0"/>
              </a:rPr>
              <a:t>Non-Cognitive Predictors of Student Success:</a:t>
            </a:r>
            <a:br>
              <a:rPr lang="en-US" sz="1149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1149" i="1" dirty="0">
                <a:latin typeface="Lato" panose="020F0502020204030203" pitchFamily="34" charset="0"/>
                <a:cs typeface="Lato" panose="020F0502020204030203" pitchFamily="34" charset="0"/>
              </a:rPr>
              <a:t>A Predictive Validity Comparison Between Domestic and International Students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5B311-3C19-412C-ADE6-EB2E4158F366}"/>
              </a:ext>
            </a:extLst>
          </p:cNvPr>
          <p:cNvSpPr txBox="1"/>
          <p:nvPr/>
        </p:nvSpPr>
        <p:spPr>
          <a:xfrm>
            <a:off x="351014" y="10180963"/>
            <a:ext cx="7741536" cy="11109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5657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US" sz="6171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9833" indent="-489833">
              <a:buFont typeface="Arial" panose="020B0604020202020204" pitchFamily="34" charset="0"/>
              <a:buChar char="•"/>
            </a:pPr>
            <a:r>
              <a:rPr lang="en-US" sz="3086" dirty="0">
                <a:latin typeface="Arial" panose="020B0604020202020204" pitchFamily="34" charset="0"/>
                <a:cs typeface="Arial" panose="020B0604020202020204" pitchFamily="34" charset="0"/>
              </a:rPr>
              <a:t>Dr. Daley &amp; Kainan developed a humorous audio ad with the goal of making a listener more skeptical about misinformation and information literacy</a:t>
            </a:r>
          </a:p>
          <a:p>
            <a:pPr marL="489833" indent="-489833">
              <a:buFont typeface="Arial" panose="020B0604020202020204" pitchFamily="34" charset="0"/>
              <a:buChar char="•"/>
            </a:pPr>
            <a:r>
              <a:rPr lang="en-US" sz="3086" dirty="0">
                <a:latin typeface="Arial" panose="020B0604020202020204" pitchFamily="34" charset="0"/>
                <a:cs typeface="Arial" panose="020B0604020202020204" pitchFamily="34" charset="0"/>
              </a:rPr>
              <a:t>The ad was split into an audio and visual-audio format for a test group, while a random ad was presented in the same formats for a control group</a:t>
            </a:r>
          </a:p>
          <a:p>
            <a:pPr marL="489833" indent="-489833">
              <a:buFont typeface="Arial" panose="020B0604020202020204" pitchFamily="34" charset="0"/>
              <a:buChar char="•"/>
            </a:pPr>
            <a:r>
              <a:rPr lang="en-US" sz="3086" dirty="0">
                <a:latin typeface="Arial" panose="020B0604020202020204" pitchFamily="34" charset="0"/>
                <a:cs typeface="Arial" panose="020B0604020202020204" pitchFamily="34" charset="0"/>
              </a:rPr>
              <a:t>99 college students participated in the study and were randomly assigned 1 of the 4 ads</a:t>
            </a:r>
          </a:p>
          <a:p>
            <a:pPr marL="489833" indent="-489833">
              <a:buFont typeface="Arial" panose="020B0604020202020204" pitchFamily="34" charset="0"/>
              <a:buChar char="•"/>
            </a:pPr>
            <a:r>
              <a:rPr lang="en-US" sz="3086" dirty="0">
                <a:latin typeface="Arial" panose="020B0604020202020204" pitchFamily="34" charset="0"/>
                <a:cs typeface="Arial" panose="020B0604020202020204" pitchFamily="34" charset="0"/>
              </a:rPr>
              <a:t>Participants took tests before and after the ad that measured their tendency to believe misinformation: </a:t>
            </a:r>
            <a:r>
              <a:rPr lang="en-US" sz="3086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Generic Conspiracist Beliefs Scale and two Misinformation Susceptibility Tests (MIST-20 and IT-MIST)</a:t>
            </a:r>
            <a:endParaRPr lang="en-US" sz="3086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9833" indent="-489833">
              <a:buFont typeface="Arial" panose="020B0604020202020204" pitchFamily="34" charset="0"/>
              <a:buChar char="•"/>
            </a:pPr>
            <a:r>
              <a:rPr lang="en-US" sz="3086" dirty="0">
                <a:latin typeface="Arial" panose="020B0604020202020204" pitchFamily="34" charset="0"/>
                <a:cs typeface="Arial" panose="020B0604020202020204" pitchFamily="34" charset="0"/>
              </a:rPr>
              <a:t>Comparison of test results found that audio-visual ads led to improved information literacy while audio-only ads produced mixed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9E57F-C64F-4827-8C49-BB9DBDC073C7}"/>
              </a:ext>
            </a:extLst>
          </p:cNvPr>
          <p:cNvSpPr txBox="1"/>
          <p:nvPr/>
        </p:nvSpPr>
        <p:spPr>
          <a:xfrm>
            <a:off x="165004" y="6635915"/>
            <a:ext cx="8261364" cy="1358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14" dirty="0">
                <a:latin typeface="Arial" panose="020B0604020202020204" pitchFamily="34" charset="0"/>
                <a:cs typeface="Arial" panose="020B0604020202020204" pitchFamily="34" charset="0"/>
              </a:rPr>
              <a:t>Kendall Beaver</a:t>
            </a:r>
            <a:r>
              <a:rPr lang="en-US" sz="4114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4114" dirty="0">
                <a:latin typeface="Arial" panose="020B0604020202020204" pitchFamily="34" charset="0"/>
                <a:cs typeface="Arial" panose="020B0604020202020204" pitchFamily="34" charset="0"/>
              </a:rPr>
              <a:t>, Diana Daley</a:t>
            </a:r>
            <a:r>
              <a:rPr lang="en-US" sz="4114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114" dirty="0">
                <a:latin typeface="Arial" panose="020B0604020202020204" pitchFamily="34" charset="0"/>
                <a:cs typeface="Arial" panose="020B0604020202020204" pitchFamily="34" charset="0"/>
              </a:rPr>
              <a:t>, Kainan Jarrette</a:t>
            </a:r>
            <a:r>
              <a:rPr lang="en-US" sz="4114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433804-DC84-0296-A942-28780681F129}"/>
              </a:ext>
            </a:extLst>
          </p:cNvPr>
          <p:cNvSpPr txBox="1"/>
          <p:nvPr/>
        </p:nvSpPr>
        <p:spPr>
          <a:xfrm>
            <a:off x="172337" y="656996"/>
            <a:ext cx="8407898" cy="5099025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6171" b="1" dirty="0">
                <a:latin typeface="Arial" panose="020B0604020202020204" pitchFamily="34" charset="0"/>
                <a:cs typeface="Arial" panose="020B0604020202020204" pitchFamily="34" charset="0"/>
              </a:rPr>
              <a:t>Combating Misinformation with a Humorous Audio Ad: Extending a Mixed Methods Analysis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8BF3DF-31C2-E3F8-AC3D-33AA77BAD17C}"/>
              </a:ext>
            </a:extLst>
          </p:cNvPr>
          <p:cNvCxnSpPr>
            <a:cxnSpLocks/>
          </p:cNvCxnSpPr>
          <p:nvPr/>
        </p:nvCxnSpPr>
        <p:spPr>
          <a:xfrm>
            <a:off x="375561" y="6190221"/>
            <a:ext cx="788580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821A826-1D7D-4935-9E16-E62E575EC623}"/>
              </a:ext>
            </a:extLst>
          </p:cNvPr>
          <p:cNvSpPr txBox="1"/>
          <p:nvPr/>
        </p:nvSpPr>
        <p:spPr>
          <a:xfrm>
            <a:off x="351014" y="21491729"/>
            <a:ext cx="7857962" cy="92098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5657" b="1" dirty="0">
                <a:latin typeface="Arial" panose="020B0604020202020204" pitchFamily="34" charset="0"/>
                <a:cs typeface="Arial" panose="020B0604020202020204" pitchFamily="34" charset="0"/>
              </a:rPr>
              <a:t>PROJECT OBJECTIVE</a:t>
            </a:r>
          </a:p>
          <a:p>
            <a:pPr marL="489833" indent="-489833">
              <a:buFont typeface="Arial" panose="020B0604020202020204" pitchFamily="34" charset="0"/>
              <a:buChar char="•"/>
            </a:pPr>
            <a:r>
              <a:rPr lang="en-US" sz="3086" dirty="0">
                <a:latin typeface="Arial" panose="020B0604020202020204" pitchFamily="34" charset="0"/>
                <a:cs typeface="Arial" panose="020B0604020202020204" pitchFamily="34" charset="0"/>
              </a:rPr>
              <a:t>The researchers asked the several open-ended questions before and after the ad about misinformation, but did not have time to thoroughly analyze all of this data when study was published</a:t>
            </a:r>
          </a:p>
          <a:p>
            <a:pPr marL="489833" indent="-489833">
              <a:buFont typeface="Arial" panose="020B0604020202020204" pitchFamily="34" charset="0"/>
              <a:buChar char="•"/>
            </a:pPr>
            <a:r>
              <a:rPr lang="en-US" sz="3086" dirty="0">
                <a:latin typeface="Arial" panose="020B0604020202020204" pitchFamily="34" charset="0"/>
                <a:cs typeface="Arial" panose="020B0604020202020204" pitchFamily="34" charset="0"/>
              </a:rPr>
              <a:t>Graduate researcher performed thematic and content analysis on this data and developed a composite score that measured the percentage change in a participant’s responses after viewing an ad</a:t>
            </a:r>
          </a:p>
          <a:p>
            <a:pPr marL="489833" indent="-489833">
              <a:buFont typeface="Arial" panose="020B0604020202020204" pitchFamily="34" charset="0"/>
              <a:buChar char="•"/>
            </a:pPr>
            <a:r>
              <a:rPr lang="en-US" sz="3086" dirty="0">
                <a:latin typeface="Arial" panose="020B0604020202020204" pitchFamily="34" charset="0"/>
                <a:cs typeface="Arial" panose="020B0604020202020204" pitchFamily="34" charset="0"/>
              </a:rPr>
              <a:t>Results found that the format and content of ad may have subtly influenced the change in responses, but not consistently across all questions</a:t>
            </a:r>
          </a:p>
          <a:p>
            <a:pPr marL="489833" indent="-489833">
              <a:buFont typeface="Arial" panose="020B0604020202020204" pitchFamily="34" charset="0"/>
              <a:buChar char="•"/>
            </a:pPr>
            <a:r>
              <a:rPr lang="en-US" sz="3086" dirty="0">
                <a:latin typeface="Arial" panose="020B0604020202020204" pitchFamily="34" charset="0"/>
                <a:cs typeface="Arial" panose="020B0604020202020204" pitchFamily="34" charset="0"/>
              </a:rPr>
              <a:t>Gender differences also revealed contrasting viewpoints in responses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9DB2DE-2076-4B29-B45B-1176D1DC8732}"/>
              </a:ext>
            </a:extLst>
          </p:cNvPr>
          <p:cNvSpPr txBox="1"/>
          <p:nvPr/>
        </p:nvSpPr>
        <p:spPr>
          <a:xfrm>
            <a:off x="495014" y="8169082"/>
            <a:ext cx="75489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Graduate Researcher, College of Information Science </a:t>
            </a:r>
          </a:p>
          <a:p>
            <a:pPr algn="ctr"/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Ph.D., Associate Professor, College of Information Science</a:t>
            </a:r>
          </a:p>
          <a:p>
            <a:pPr algn="ctr"/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Undergraduate Research Assistant, College of Science - Psychology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EB4FC0-6B38-41E1-9D08-DDB819FC2EEA}"/>
              </a:ext>
            </a:extLst>
          </p:cNvPr>
          <p:cNvSpPr txBox="1"/>
          <p:nvPr/>
        </p:nvSpPr>
        <p:spPr>
          <a:xfrm>
            <a:off x="24771681" y="365176"/>
            <a:ext cx="7857961" cy="8734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5657" b="1" dirty="0">
                <a:latin typeface="Arial" panose="020B0604020202020204" pitchFamily="34" charset="0"/>
                <a:cs typeface="Arial" panose="020B0604020202020204" pitchFamily="34" charset="0"/>
              </a:rPr>
              <a:t>PARTICIPANTS</a:t>
            </a:r>
            <a:endParaRPr lang="en-US" sz="6171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9833" indent="-489833">
              <a:buFont typeface="Arial" panose="020B0604020202020204" pitchFamily="34" charset="0"/>
              <a:buChar char="•"/>
            </a:pPr>
            <a:r>
              <a:rPr lang="en-US" sz="3086" b="1" dirty="0"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</a:p>
          <a:p>
            <a:pPr marL="881699" lvl="1" indent="-489833">
              <a:buFont typeface="Arial" panose="020B0604020202020204" pitchFamily="34" charset="0"/>
              <a:buChar char="•"/>
            </a:pPr>
            <a:r>
              <a:rPr lang="en-US" sz="3086" dirty="0">
                <a:latin typeface="Arial" panose="020B0604020202020204" pitchFamily="34" charset="0"/>
                <a:cs typeface="Arial" panose="020B0604020202020204" pitchFamily="34" charset="0"/>
              </a:rPr>
              <a:t>Female: 59.6%</a:t>
            </a:r>
          </a:p>
          <a:p>
            <a:pPr marL="881699" lvl="1" indent="-489833">
              <a:buFont typeface="Arial" panose="020B0604020202020204" pitchFamily="34" charset="0"/>
              <a:buChar char="•"/>
            </a:pPr>
            <a:r>
              <a:rPr lang="en-US" sz="3086" dirty="0">
                <a:latin typeface="Arial" panose="020B0604020202020204" pitchFamily="34" charset="0"/>
                <a:cs typeface="Arial" panose="020B0604020202020204" pitchFamily="34" charset="0"/>
              </a:rPr>
              <a:t>Male: 46%</a:t>
            </a:r>
          </a:p>
          <a:p>
            <a:pPr marL="881699" lvl="1" indent="-489833">
              <a:buFont typeface="Arial" panose="020B0604020202020204" pitchFamily="34" charset="0"/>
              <a:buChar char="•"/>
            </a:pPr>
            <a:r>
              <a:rPr lang="en-US" sz="3086" dirty="0">
                <a:latin typeface="Arial" panose="020B0604020202020204" pitchFamily="34" charset="0"/>
                <a:cs typeface="Arial" panose="020B0604020202020204" pitchFamily="34" charset="0"/>
              </a:rPr>
              <a:t>Prefer not to say: 2%</a:t>
            </a:r>
          </a:p>
          <a:p>
            <a:pPr marL="489833" indent="-489833">
              <a:buFont typeface="Arial" panose="020B0604020202020204" pitchFamily="34" charset="0"/>
              <a:buChar char="•"/>
            </a:pPr>
            <a:r>
              <a:rPr lang="en-US" sz="3086" b="1" dirty="0">
                <a:latin typeface="Arial" panose="020B0604020202020204" pitchFamily="34" charset="0"/>
                <a:cs typeface="Arial" panose="020B0604020202020204" pitchFamily="34" charset="0"/>
              </a:rPr>
              <a:t>Ages</a:t>
            </a:r>
          </a:p>
          <a:p>
            <a:pPr marL="881699" lvl="1" indent="-489833">
              <a:buFont typeface="Arial" panose="020B0604020202020204" pitchFamily="34" charset="0"/>
              <a:buChar char="•"/>
            </a:pPr>
            <a:r>
              <a:rPr lang="en-US" sz="3086" dirty="0">
                <a:latin typeface="Arial" panose="020B0604020202020204" pitchFamily="34" charset="0"/>
                <a:cs typeface="Arial" panose="020B0604020202020204" pitchFamily="34" charset="0"/>
              </a:rPr>
              <a:t>18-19 years old: 24.2%</a:t>
            </a:r>
          </a:p>
          <a:p>
            <a:pPr marL="881699" lvl="1" indent="-489833">
              <a:buFont typeface="Arial" panose="020B0604020202020204" pitchFamily="34" charset="0"/>
              <a:buChar char="•"/>
            </a:pPr>
            <a:r>
              <a:rPr lang="en-US" sz="3086" dirty="0">
                <a:latin typeface="Arial" panose="020B0604020202020204" pitchFamily="34" charset="0"/>
                <a:cs typeface="Arial" panose="020B0604020202020204" pitchFamily="34" charset="0"/>
              </a:rPr>
              <a:t>20-29 years old: 69.7%</a:t>
            </a:r>
          </a:p>
          <a:p>
            <a:pPr marL="881699" lvl="1" indent="-489833">
              <a:buFont typeface="Arial" panose="020B0604020202020204" pitchFamily="34" charset="0"/>
              <a:buChar char="•"/>
            </a:pPr>
            <a:r>
              <a:rPr lang="en-US" sz="3086" dirty="0">
                <a:latin typeface="Arial" panose="020B0604020202020204" pitchFamily="34" charset="0"/>
                <a:cs typeface="Arial" panose="020B0604020202020204" pitchFamily="34" charset="0"/>
              </a:rPr>
              <a:t>30+ years old: 6.1%</a:t>
            </a:r>
          </a:p>
          <a:p>
            <a:pPr marL="489833" indent="-489833">
              <a:buFont typeface="Arial" panose="020B0604020202020204" pitchFamily="34" charset="0"/>
              <a:buChar char="•"/>
            </a:pPr>
            <a:r>
              <a:rPr lang="en-US" sz="3086" b="1" dirty="0">
                <a:latin typeface="Arial" panose="020B0604020202020204" pitchFamily="34" charset="0"/>
                <a:cs typeface="Arial" panose="020B0604020202020204" pitchFamily="34" charset="0"/>
              </a:rPr>
              <a:t>Podcast habits</a:t>
            </a:r>
          </a:p>
          <a:p>
            <a:pPr marL="881699" lvl="1" indent="-489833">
              <a:buFont typeface="Arial" panose="020B0604020202020204" pitchFamily="34" charset="0"/>
              <a:buChar char="•"/>
            </a:pPr>
            <a:r>
              <a:rPr lang="en-US" sz="3086" dirty="0">
                <a:latin typeface="Arial" panose="020B0604020202020204" pitchFamily="34" charset="0"/>
                <a:cs typeface="Arial" panose="020B0604020202020204" pitchFamily="34" charset="0"/>
              </a:rPr>
              <a:t>Listens to at least 1 podcast: 47.5%</a:t>
            </a:r>
          </a:p>
          <a:p>
            <a:pPr marL="881699" lvl="1" indent="-489833">
              <a:buFont typeface="Arial" panose="020B0604020202020204" pitchFamily="34" charset="0"/>
              <a:buChar char="•"/>
            </a:pPr>
            <a:r>
              <a:rPr lang="en-US" sz="3086" dirty="0">
                <a:latin typeface="Arial" panose="020B0604020202020204" pitchFamily="34" charset="0"/>
                <a:cs typeface="Arial" panose="020B0604020202020204" pitchFamily="34" charset="0"/>
              </a:rPr>
              <a:t>Does not listen to any podcasts: 52.5%</a:t>
            </a:r>
          </a:p>
          <a:p>
            <a:pPr marL="489833" indent="-489833">
              <a:buFont typeface="Arial" panose="020B0604020202020204" pitchFamily="34" charset="0"/>
              <a:buChar char="•"/>
            </a:pPr>
            <a:r>
              <a:rPr lang="en-US" sz="3086" b="1" dirty="0">
                <a:latin typeface="Arial" panose="020B0604020202020204" pitchFamily="34" charset="0"/>
                <a:cs typeface="Arial" panose="020B0604020202020204" pitchFamily="34" charset="0"/>
              </a:rPr>
              <a:t>Ad Skipping Behavior of Podcast Listeners</a:t>
            </a:r>
            <a:r>
              <a:rPr lang="en-US" sz="3086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81699" lvl="1" indent="-489833">
              <a:buFont typeface="Arial" panose="020B0604020202020204" pitchFamily="34" charset="0"/>
              <a:buChar char="•"/>
            </a:pPr>
            <a:r>
              <a:rPr lang="en-US" sz="3086" dirty="0">
                <a:latin typeface="Arial" panose="020B0604020202020204" pitchFamily="34" charset="0"/>
                <a:cs typeface="Arial" panose="020B0604020202020204" pitchFamily="34" charset="0"/>
              </a:rPr>
              <a:t>Always skips ads: 71.8%</a:t>
            </a:r>
          </a:p>
          <a:p>
            <a:pPr marL="881699" lvl="1" indent="-489833">
              <a:buFont typeface="Arial" panose="020B0604020202020204" pitchFamily="34" charset="0"/>
              <a:buChar char="•"/>
            </a:pPr>
            <a:r>
              <a:rPr lang="en-US" sz="3086" dirty="0">
                <a:latin typeface="Arial" panose="020B0604020202020204" pitchFamily="34" charset="0"/>
                <a:cs typeface="Arial" panose="020B0604020202020204" pitchFamily="34" charset="0"/>
              </a:rPr>
              <a:t>Sometimes skips ads: 26.8%</a:t>
            </a:r>
          </a:p>
          <a:p>
            <a:pPr marL="881699" lvl="1" indent="-489833">
              <a:buFont typeface="Arial" panose="020B0604020202020204" pitchFamily="34" charset="0"/>
              <a:buChar char="•"/>
            </a:pPr>
            <a:r>
              <a:rPr lang="en-US" sz="3086" dirty="0">
                <a:latin typeface="Arial" panose="020B0604020202020204" pitchFamily="34" charset="0"/>
                <a:cs typeface="Arial" panose="020B0604020202020204" pitchFamily="34" charset="0"/>
              </a:rPr>
              <a:t>Never skips ads: 1.4%</a:t>
            </a:r>
          </a:p>
        </p:txBody>
      </p:sp>
      <p:sp>
        <p:nvSpPr>
          <p:cNvPr id="51" name="Title 4">
            <a:extLst>
              <a:ext uri="{FF2B5EF4-FFF2-40B4-BE49-F238E27FC236}">
                <a16:creationId xmlns:a16="http://schemas.microsoft.com/office/drawing/2014/main" id="{D037778D-3363-42FC-BC54-F16B2653BA5E}"/>
              </a:ext>
            </a:extLst>
          </p:cNvPr>
          <p:cNvSpPr txBox="1">
            <a:spLocks/>
          </p:cNvSpPr>
          <p:nvPr/>
        </p:nvSpPr>
        <p:spPr>
          <a:xfrm>
            <a:off x="10157752" y="1477835"/>
            <a:ext cx="3867633" cy="1285169"/>
          </a:xfrm>
          <a:prstGeom prst="rect">
            <a:avLst/>
          </a:prstGeom>
        </p:spPr>
        <p:txBody>
          <a:bodyPr vert="horz" lIns="131445" tIns="65722" rIns="131445" bIns="65722" rtlCol="0" anchor="t">
            <a:noAutofit/>
          </a:bodyPr>
          <a:lstStyle>
            <a:lvl1pPr algn="ctr" defTabSz="29260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5657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RESULTS</a:t>
            </a:r>
            <a:br>
              <a:rPr lang="en-US" sz="9486" b="1" dirty="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9486" b="1" dirty="0">
              <a:solidFill>
                <a:schemeClr val="bg1"/>
              </a:solidFill>
              <a:latin typeface="+mn-lt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F2276-28F9-432D-9AF6-14DD64F95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291" y="31241474"/>
            <a:ext cx="5467449" cy="9706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5E79AC-6AA9-4F7F-B705-C142D6E1A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4497" y="23413858"/>
            <a:ext cx="8258511" cy="332890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5A8DB2F-31F5-4F67-B1B2-4581F10BA6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281"/>
          <a:stretch/>
        </p:blipFill>
        <p:spPr>
          <a:xfrm>
            <a:off x="15387748" y="18829390"/>
            <a:ext cx="7052866" cy="394903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0D2F8FA-A41A-492B-9FDE-7CBCAB540ADC}"/>
              </a:ext>
            </a:extLst>
          </p:cNvPr>
          <p:cNvSpPr txBox="1"/>
          <p:nvPr/>
        </p:nvSpPr>
        <p:spPr>
          <a:xfrm>
            <a:off x="24689033" y="19147999"/>
            <a:ext cx="7925972" cy="134836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5657" b="1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en-US" sz="6171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9833" indent="-489833">
              <a:buFont typeface="Arial" panose="020B0604020202020204" pitchFamily="34" charset="0"/>
              <a:buChar char="•"/>
            </a:pPr>
            <a:r>
              <a:rPr lang="en-US" sz="3086" b="1" u="sng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QQ1</a:t>
            </a:r>
            <a:r>
              <a:rPr lang="en-US" sz="3086" b="1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</a:t>
            </a:r>
            <a:r>
              <a:rPr lang="en-US" sz="3086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9 main categories were discovered, where the category of “wanting to be part of a community” increased at least 21% for the test group whose ads portray a female character becoming friends with an online radical group (Fig. 1)</a:t>
            </a:r>
          </a:p>
          <a:p>
            <a:pPr marL="489833" indent="-489833">
              <a:buFont typeface="Arial" panose="020B0604020202020204" pitchFamily="34" charset="0"/>
              <a:buChar char="•"/>
            </a:pPr>
            <a:r>
              <a:rPr lang="en-US" sz="3086" b="1" u="sng" dirty="0">
                <a:latin typeface="Arial" panose="020B0604020202020204" pitchFamily="34" charset="0"/>
                <a:cs typeface="Arial" panose="020B0604020202020204" pitchFamily="34" charset="0"/>
              </a:rPr>
              <a:t>QQ2</a:t>
            </a:r>
            <a:r>
              <a:rPr lang="en-US" sz="3086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086" dirty="0">
                <a:latin typeface="Arial" panose="020B0604020202020204" pitchFamily="34" charset="0"/>
                <a:cs typeface="Arial" panose="020B0604020202020204" pitchFamily="34" charset="0"/>
              </a:rPr>
              <a:t>6 common answers that remained about the same before and after ad (Fig. 2)</a:t>
            </a:r>
            <a:endParaRPr lang="en-US" sz="3086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89833" indent="-489833">
              <a:buFont typeface="Arial" panose="020B0604020202020204" pitchFamily="34" charset="0"/>
              <a:buChar char="•"/>
            </a:pPr>
            <a:r>
              <a:rPr lang="en-US" sz="3086" b="1" u="sng" dirty="0">
                <a:latin typeface="Arial" panose="020B0604020202020204" pitchFamily="34" charset="0"/>
                <a:cs typeface="Arial" panose="020B0604020202020204" pitchFamily="34" charset="0"/>
              </a:rPr>
              <a:t>QQ3</a:t>
            </a:r>
            <a:r>
              <a:rPr lang="en-US" sz="3086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086" dirty="0">
                <a:latin typeface="Arial" panose="020B0604020202020204" pitchFamily="34" charset="0"/>
                <a:cs typeface="Arial" panose="020B0604020202020204" pitchFamily="34" charset="0"/>
              </a:rPr>
              <a:t>Females had a significantly higher tendency (325%) than men to “tell the truth over supporting friends”, while males were 44% more likely to “protect their friends” than females (Fig. 3)</a:t>
            </a:r>
          </a:p>
          <a:p>
            <a:pPr marL="489833" indent="-489833">
              <a:buFont typeface="Arial" panose="020B0604020202020204" pitchFamily="34" charset="0"/>
              <a:buChar char="•"/>
            </a:pPr>
            <a:r>
              <a:rPr lang="en-US" sz="3086" b="1" u="sng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Sentiment analysis</a:t>
            </a:r>
            <a:r>
              <a:rPr lang="en-US" sz="3086" b="1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</a:t>
            </a:r>
            <a:r>
              <a:rPr lang="en-US" sz="3086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Participants had a the largest negative feeling towards audio-only ads (19.0% and 14.3% for the control and test ad, respectively), while the test audio-visual ad had the largest positive sentiment of 82%, with no negative sentiment, indicating that people prefer this format the most (Fig. 4)</a:t>
            </a:r>
          </a:p>
          <a:p>
            <a:pPr marL="489833" indent="-489833">
              <a:buFont typeface="Arial" panose="020B0604020202020204" pitchFamily="34" charset="0"/>
              <a:buChar char="•"/>
            </a:pPr>
            <a:r>
              <a:rPr lang="en-US" sz="3086" b="1" u="sng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Composite score</a:t>
            </a:r>
            <a:r>
              <a:rPr lang="en-US" sz="3086" b="1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</a:t>
            </a:r>
            <a:r>
              <a:rPr lang="en-US" sz="3086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largest increase in written responses increasing &gt;= 50% was the visual-audio control ad for QQ1, at 36.4% (Table 1)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73BFA54-C594-478E-A1AD-7C6CE0BDB99C}"/>
              </a:ext>
            </a:extLst>
          </p:cNvPr>
          <p:cNvSpPr/>
          <p:nvPr/>
        </p:nvSpPr>
        <p:spPr>
          <a:xfrm>
            <a:off x="15057397" y="29698339"/>
            <a:ext cx="2414175" cy="2257534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23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93FDC373-7121-4359-A597-03C12234B5CF}"/>
              </a:ext>
            </a:extLst>
          </p:cNvPr>
          <p:cNvSpPr/>
          <p:nvPr/>
        </p:nvSpPr>
        <p:spPr>
          <a:xfrm rot="5400000">
            <a:off x="15940710" y="30446009"/>
            <a:ext cx="848581" cy="779751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3" dirty="0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EBFD8D47-A3E4-4A13-9920-75521E182DB1}"/>
              </a:ext>
            </a:extLst>
          </p:cNvPr>
          <p:cNvSpPr/>
          <p:nvPr/>
        </p:nvSpPr>
        <p:spPr>
          <a:xfrm rot="16200000">
            <a:off x="12457600" y="30434811"/>
            <a:ext cx="776292" cy="709234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3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DD03499-48E3-498F-8389-F30FC14002C0}"/>
              </a:ext>
            </a:extLst>
          </p:cNvPr>
          <p:cNvSpPr/>
          <p:nvPr/>
        </p:nvSpPr>
        <p:spPr>
          <a:xfrm>
            <a:off x="12258467" y="30285204"/>
            <a:ext cx="174949" cy="909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3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533B73C-8065-40B2-9665-04A701E1D279}"/>
              </a:ext>
            </a:extLst>
          </p:cNvPr>
          <p:cNvSpPr txBox="1"/>
          <p:nvPr/>
        </p:nvSpPr>
        <p:spPr>
          <a:xfrm>
            <a:off x="19565633" y="4675959"/>
            <a:ext cx="2922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Figure 1</a:t>
            </a:r>
            <a:r>
              <a:rPr lang="en-US" sz="2400" dirty="0"/>
              <a:t>. </a:t>
            </a:r>
          </a:p>
          <a:p>
            <a:r>
              <a:rPr lang="en-US" sz="2400" dirty="0"/>
              <a:t>QQ1 Top 5 responses (out of 9) by ad group, before and after ad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584808-E9AD-436A-9FD4-4FFEB42FF493}"/>
              </a:ext>
            </a:extLst>
          </p:cNvPr>
          <p:cNvSpPr txBox="1"/>
          <p:nvPr/>
        </p:nvSpPr>
        <p:spPr>
          <a:xfrm>
            <a:off x="18692778" y="15356201"/>
            <a:ext cx="33310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Figure 3</a:t>
            </a:r>
            <a:r>
              <a:rPr lang="en-US" sz="2400" dirty="0"/>
              <a:t>. </a:t>
            </a:r>
          </a:p>
          <a:p>
            <a:r>
              <a:rPr lang="en-US" sz="2400" dirty="0"/>
              <a:t>QQ3 responses split by female and male, before and after ad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81F1535-CB6B-4E12-BA1D-90BB2BF89725}"/>
              </a:ext>
            </a:extLst>
          </p:cNvPr>
          <p:cNvSpPr txBox="1"/>
          <p:nvPr/>
        </p:nvSpPr>
        <p:spPr>
          <a:xfrm>
            <a:off x="19090734" y="24108039"/>
            <a:ext cx="3714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Table 1</a:t>
            </a:r>
            <a:r>
              <a:rPr lang="en-US" sz="2400" dirty="0"/>
              <a:t>. </a:t>
            </a:r>
          </a:p>
          <a:p>
            <a:r>
              <a:rPr lang="en-US" sz="2400" dirty="0"/>
              <a:t>Composite score of written responses for QQ1-QQ3, with a difference of </a:t>
            </a:r>
            <a:r>
              <a:rPr lang="en-US" sz="2400" u="sng" dirty="0"/>
              <a:t>+</a:t>
            </a:r>
            <a:r>
              <a:rPr lang="en-US" sz="2400" dirty="0"/>
              <a:t> 50% in amount of words and sentences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4DA3CE-F412-4258-9FF2-D36002008D21}"/>
              </a:ext>
            </a:extLst>
          </p:cNvPr>
          <p:cNvSpPr txBox="1"/>
          <p:nvPr/>
        </p:nvSpPr>
        <p:spPr>
          <a:xfrm>
            <a:off x="12219038" y="20036624"/>
            <a:ext cx="2586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Figure 4</a:t>
            </a:r>
            <a:r>
              <a:rPr lang="en-US" sz="2400" dirty="0"/>
              <a:t>. </a:t>
            </a:r>
          </a:p>
          <a:p>
            <a:pPr algn="r"/>
            <a:r>
              <a:rPr lang="en-US" sz="2400" dirty="0"/>
              <a:t>Sentiment towards ad by ad group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34191C-300C-42A5-8F6D-743F3BCC1778}"/>
              </a:ext>
            </a:extLst>
          </p:cNvPr>
          <p:cNvSpPr txBox="1"/>
          <p:nvPr/>
        </p:nvSpPr>
        <p:spPr>
          <a:xfrm>
            <a:off x="11619954" y="10087228"/>
            <a:ext cx="2567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/>
              <a:t>Figure 2</a:t>
            </a:r>
            <a:r>
              <a:rPr lang="en-US" sz="2400" dirty="0"/>
              <a:t>. </a:t>
            </a:r>
          </a:p>
          <a:p>
            <a:pPr algn="r"/>
            <a:r>
              <a:rPr lang="en-US" sz="2400" dirty="0"/>
              <a:t>QQ2 responses with all ad groups, before and after ad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B8B2EF-4E86-40FD-B205-C52C501D6A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3399" y="3007967"/>
            <a:ext cx="8534622" cy="527009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668F40-21A3-4C62-BE9D-80AA85720C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32124" y="8841733"/>
            <a:ext cx="7692645" cy="438441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F79D437-5392-4634-8632-F3F43274A837}"/>
              </a:ext>
            </a:extLst>
          </p:cNvPr>
          <p:cNvSpPr/>
          <p:nvPr/>
        </p:nvSpPr>
        <p:spPr>
          <a:xfrm>
            <a:off x="9513042" y="28477915"/>
            <a:ext cx="13949535" cy="2794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23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E76D8E63-F5FE-436A-A63E-05DF598936D4}"/>
              </a:ext>
            </a:extLst>
          </p:cNvPr>
          <p:cNvSpPr/>
          <p:nvPr/>
        </p:nvSpPr>
        <p:spPr>
          <a:xfrm rot="5400000">
            <a:off x="19340280" y="30435098"/>
            <a:ext cx="776292" cy="709234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3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AC57FBD-98FF-4953-B9EC-C3AFF3CE9368}"/>
              </a:ext>
            </a:extLst>
          </p:cNvPr>
          <p:cNvSpPr/>
          <p:nvPr/>
        </p:nvSpPr>
        <p:spPr>
          <a:xfrm rot="10800000">
            <a:off x="20099089" y="30364842"/>
            <a:ext cx="174949" cy="9097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3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6115D4-A4FF-4580-9032-43C02F5C1663}"/>
              </a:ext>
            </a:extLst>
          </p:cNvPr>
          <p:cNvSpPr/>
          <p:nvPr/>
        </p:nvSpPr>
        <p:spPr>
          <a:xfrm>
            <a:off x="19684399" y="28137671"/>
            <a:ext cx="1009900" cy="944374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23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AD4B9B-5D03-405E-A683-6458E0700D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03546" y="13833544"/>
            <a:ext cx="7698420" cy="448195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378D93-B40C-440D-9585-E202A2A45B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79" y="30897099"/>
            <a:ext cx="1575278" cy="157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5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18966</TotalTime>
  <Words>743</Words>
  <Application>Microsoft Office PowerPoint</Application>
  <PresentationFormat>Custom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Lato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Morrison</dc:creator>
  <cp:lastModifiedBy>Beaver, Kendall - (kendallbeaver)</cp:lastModifiedBy>
  <cp:revision>646</cp:revision>
  <dcterms:created xsi:type="dcterms:W3CDTF">2018-09-16T19:13:41Z</dcterms:created>
  <dcterms:modified xsi:type="dcterms:W3CDTF">2025-05-05T19:26:15Z</dcterms:modified>
</cp:coreProperties>
</file>