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notesMasterIdLst>
    <p:notesMasterId r:id="rId3"/>
  </p:notesMasterIdLst>
  <p:sldIdLst>
    <p:sldId id="268" r:id="rId2"/>
  </p:sldIdLst>
  <p:sldSz cx="38404800" cy="38404800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ato" panose="020F0502020204030203" pitchFamily="34" charset="0"/>
      <p:regular r:id="rId10"/>
      <p:bold r:id="rId10"/>
      <p:italic r:id="rId10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115" userDrawn="1">
          <p15:clr>
            <a:srgbClr val="A4A3A4"/>
          </p15:clr>
        </p15:guide>
        <p15:guide id="3" pos="4685" userDrawn="1">
          <p15:clr>
            <a:srgbClr val="A4A3A4"/>
          </p15:clr>
        </p15:guide>
        <p15:guide id="4" pos="205" userDrawn="1">
          <p15:clr>
            <a:srgbClr val="A4A3A4"/>
          </p15:clr>
        </p15:guide>
        <p15:guide id="5" pos="579" userDrawn="1">
          <p15:clr>
            <a:srgbClr val="A4A3A4"/>
          </p15:clr>
        </p15:guide>
        <p15:guide id="6" orient="horz" pos="1209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E9877-978B-2A53-D8D8-3A2FABF6B398}" name="Mallahan, Stephanie - (smallahan)" initials="MS(" userId="S::smallahan@arizona.edu::3c1062d7-bab5-4962-9262-2a283fa4bc7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Armin" initials="JA" lastIdx="2" clrIdx="0">
    <p:extLst>
      <p:ext uri="{19B8F6BF-5375-455C-9EA6-DF929625EA0E}">
        <p15:presenceInfo xmlns:p15="http://schemas.microsoft.com/office/powerpoint/2012/main" userId="S-1-5-21-1028619403-181476807-313593124-4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67"/>
    <a:srgbClr val="B71C1C"/>
    <a:srgbClr val="E1BEE7"/>
    <a:srgbClr val="858585"/>
    <a:srgbClr val="1E5288"/>
    <a:srgbClr val="8C1616"/>
    <a:srgbClr val="FFD54F"/>
    <a:srgbClr val="9E9E9E"/>
    <a:srgbClr val="757575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87189" autoAdjust="0"/>
  </p:normalViewPr>
  <p:slideViewPr>
    <p:cSldViewPr snapToGrid="0" showGuides="1">
      <p:cViewPr>
        <p:scale>
          <a:sx n="50" d="100"/>
          <a:sy n="50" d="100"/>
        </p:scale>
        <p:origin x="-1002" y="-3726"/>
      </p:cViewPr>
      <p:guideLst>
        <p:guide pos="12115"/>
        <p:guide pos="4685"/>
        <p:guide pos="205"/>
        <p:guide pos="579"/>
        <p:guide orient="horz" pos="12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commentAuthors" Target="commentAuthors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1pPr>
    <a:lvl2pPr marL="396105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2pPr>
    <a:lvl3pPr marL="79221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3pPr>
    <a:lvl4pPr marL="118831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4pPr>
    <a:lvl5pPr marL="1584422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5pPr>
    <a:lvl6pPr marL="198052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6pPr>
    <a:lvl7pPr marL="237663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7pPr>
    <a:lvl8pPr marL="2772738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8pPr>
    <a:lvl9pPr marL="316884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4713" y="857250"/>
            <a:ext cx="23145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6E748F-4091-4B98-B6BE-3AEB06D8CA9A}"/>
              </a:ext>
            </a:extLst>
          </p:cNvPr>
          <p:cNvSpPr/>
          <p:nvPr/>
        </p:nvSpPr>
        <p:spPr>
          <a:xfrm>
            <a:off x="11117180" y="962526"/>
            <a:ext cx="16266694" cy="3118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28334583" y="0"/>
            <a:ext cx="10139584" cy="384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  <a:endParaRPr lang="en-US" sz="134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28871741" y="11171635"/>
            <a:ext cx="8907418" cy="1122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Qualitative Questions (QQ)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QQ1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are some reasons you think people are attracted to radical groups?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QQ2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are some reasons you think people believe false ideas circulating online?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QQ3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Describe a situation in which supporting friends would be more important than telling the truth.</a:t>
            </a:r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 About Ad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most about the ad?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least about the ad?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Please tell us any other thoughts you have about the ad.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65063" y="0"/>
            <a:ext cx="10204645" cy="384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09516" y="11877790"/>
            <a:ext cx="9031792" cy="12945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Dr. Daley &amp; Kainan developed a humorous audio ad with the goal of making a listener more skeptical about misinformation and information literacy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ad was split into an audio and visual-audio format for a test group, while a random ad was presented in the same formats for a control group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99 college students participated in the study and were randomly assigned 1 of the 4 ads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Participants took tests before and after the ad that measured their tendency to believe misinformation: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Generic Conspiracist Beliefs Scale and two Misinformation Susceptibility Tests (MIST-20 and IT-MIST)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Comparison of test results found that audio-visual ads led to improved information literacy while audio-only ads produced mixed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192505" y="7741900"/>
            <a:ext cx="9638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Kendall Beaver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Diana Daley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Kainan Jarrette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433804-DC84-0296-A942-28780681F129}"/>
              </a:ext>
            </a:extLst>
          </p:cNvPr>
          <p:cNvSpPr txBox="1"/>
          <p:nvPr/>
        </p:nvSpPr>
        <p:spPr>
          <a:xfrm>
            <a:off x="201060" y="766495"/>
            <a:ext cx="9809214" cy="59340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933"/>
              </a:spcAft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Combating Misinformation with a Humorous Audio Ad: Extending a Mixed Methods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BF3DF-31C2-E3F8-AC3D-33AA77BAD17C}"/>
              </a:ext>
            </a:extLst>
          </p:cNvPr>
          <p:cNvCxnSpPr>
            <a:cxnSpLocks/>
          </p:cNvCxnSpPr>
          <p:nvPr/>
        </p:nvCxnSpPr>
        <p:spPr>
          <a:xfrm>
            <a:off x="438154" y="7221925"/>
            <a:ext cx="92001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21A826-1D7D-4935-9E16-E62E575EC623}"/>
              </a:ext>
            </a:extLst>
          </p:cNvPr>
          <p:cNvSpPr txBox="1"/>
          <p:nvPr/>
        </p:nvSpPr>
        <p:spPr>
          <a:xfrm>
            <a:off x="409516" y="25073683"/>
            <a:ext cx="9167622" cy="107290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researchers asked the several open-ended questions before and after the ad about misinformation, but did not have time to thoroughly analyze all of this data when study was published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Graduate researcher performed thematic and content analysis on this data and developed a composite score that measured the percentage change in a participant’s responses after viewing an 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found that the format and content of ad may have subtly influenced the change in responses, but not consistently across all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Gender differences also revealed contrasting viewpoints in responses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DB2DE-2076-4B29-B45B-1176D1DC8732}"/>
              </a:ext>
            </a:extLst>
          </p:cNvPr>
          <p:cNvSpPr txBox="1"/>
          <p:nvPr/>
        </p:nvSpPr>
        <p:spPr>
          <a:xfrm>
            <a:off x="577516" y="9530596"/>
            <a:ext cx="88071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Graduate Researcher, College of Information Science </a:t>
            </a:r>
          </a:p>
          <a:p>
            <a:pPr algn="ctr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Ph.D., Associate Professor, College of Information Science</a:t>
            </a:r>
          </a:p>
          <a:p>
            <a:pPr algn="ctr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Undergraduate Research Assistant, College of Science - Psychology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EB4FC0-6B38-41E1-9D08-DDB819FC2EEA}"/>
              </a:ext>
            </a:extLst>
          </p:cNvPr>
          <p:cNvSpPr txBox="1"/>
          <p:nvPr/>
        </p:nvSpPr>
        <p:spPr>
          <a:xfrm>
            <a:off x="28900295" y="474164"/>
            <a:ext cx="9031792" cy="108398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Female: 59.6%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Male: 46%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Prefer not to say: 2%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18-19 years old: 24.2%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20-29 years old: 69.7%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30+ years old: 6.1%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Podcast habits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Listens to at least 1 podcast: 47.5%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Does not listen to any podcasts: 52.5%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Ad Skipping Behavior of Podcast Listeners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Always skips ads: 71.8%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Sometimes skips ads: 26.8%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Never skips ads: 1.4%</a:t>
            </a:r>
          </a:p>
        </p:txBody>
      </p:sp>
      <p:sp>
        <p:nvSpPr>
          <p:cNvPr id="51" name="Title 4">
            <a:extLst>
              <a:ext uri="{FF2B5EF4-FFF2-40B4-BE49-F238E27FC236}">
                <a16:creationId xmlns:a16="http://schemas.microsoft.com/office/drawing/2014/main" id="{D037778D-3363-42FC-BC54-F16B2653BA5E}"/>
              </a:ext>
            </a:extLst>
          </p:cNvPr>
          <p:cNvSpPr txBox="1">
            <a:spLocks/>
          </p:cNvSpPr>
          <p:nvPr/>
        </p:nvSpPr>
        <p:spPr>
          <a:xfrm>
            <a:off x="11850711" y="1724141"/>
            <a:ext cx="4512238" cy="1499364"/>
          </a:xfrm>
          <a:prstGeom prst="rect">
            <a:avLst/>
          </a:prstGeom>
        </p:spPr>
        <p:txBody>
          <a:bodyPr vert="horz" lIns="153353" tIns="76676" rIns="153353" bIns="76676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6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RESULTS</a:t>
            </a:r>
            <a:br>
              <a:rPr lang="en-US" sz="11067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11067" b="1" dirty="0">
              <a:solidFill>
                <a:schemeClr val="bg1"/>
              </a:solidFill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F2276-28F9-432D-9AF6-14DD64F9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7" y="36614502"/>
            <a:ext cx="6378691" cy="113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E79AC-6AA9-4F7F-B705-C142D6E1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913" y="27316168"/>
            <a:ext cx="9634929" cy="3883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A8DB2F-31F5-4F67-B1B2-4581F10BA6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1"/>
          <a:stretch/>
        </p:blipFill>
        <p:spPr>
          <a:xfrm>
            <a:off x="17952372" y="21967621"/>
            <a:ext cx="8228344" cy="46072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0D2F8FA-A41A-492B-9FDE-7CBCAB540ADC}"/>
              </a:ext>
            </a:extLst>
          </p:cNvPr>
          <p:cNvSpPr txBox="1"/>
          <p:nvPr/>
        </p:nvSpPr>
        <p:spPr>
          <a:xfrm>
            <a:off x="28803871" y="22415532"/>
            <a:ext cx="9246967" cy="15715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QQ1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 main categories were discovered, where the category of “wanting to be part of a community” increased at least 21% for the test group whose ads portray a female character becoming friends with an online radical group (Fig. 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QQ2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6 common answers that remained about the same before and after ad (Fig. 2)</a:t>
            </a:r>
            <a:endParaRPr lang="en-U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QQ3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Females had a significantly higher tendency (325%) than men to “tell the truth over supporting friends”, while males were 44% more likely to “protect their friends” than females (Fig. 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Sentiment analysis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Participants had a the largest negative feeling towards audio-only ads (19.0% and 14.3% for the control and test ad, respectively), while the test audio-visual ad had the largest positive sentiment of 82%, with no negative sentiment, indicating that people prefer this format the most (Fig. 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Composite score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largest increase in written responses increasing &gt;= 50% was the visual-audio control ad for QQ1, at 36.4% (Table 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3BFA54-C594-478E-A1AD-7C6CE0BDB99C}"/>
              </a:ext>
            </a:extLst>
          </p:cNvPr>
          <p:cNvSpPr/>
          <p:nvPr/>
        </p:nvSpPr>
        <p:spPr>
          <a:xfrm>
            <a:off x="17566963" y="34648062"/>
            <a:ext cx="2816537" cy="263379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3FDC373-7121-4359-A597-03C12234B5CF}"/>
              </a:ext>
            </a:extLst>
          </p:cNvPr>
          <p:cNvSpPr/>
          <p:nvPr/>
        </p:nvSpPr>
        <p:spPr>
          <a:xfrm rot="5400000">
            <a:off x="18597494" y="35520344"/>
            <a:ext cx="990011" cy="909709"/>
          </a:xfrm>
          <a:prstGeom prst="triangle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1099E1F-0F0C-4F4F-8901-B83125285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3019" y="16208639"/>
            <a:ext cx="8876939" cy="51519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EBFD8D47-A3E4-4A13-9920-75521E182DB1}"/>
              </a:ext>
            </a:extLst>
          </p:cNvPr>
          <p:cNvSpPr/>
          <p:nvPr/>
        </p:nvSpPr>
        <p:spPr>
          <a:xfrm rot="16200000">
            <a:off x="14533867" y="35507279"/>
            <a:ext cx="905674" cy="82744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D03499-48E3-498F-8389-F30FC14002C0}"/>
              </a:ext>
            </a:extLst>
          </p:cNvPr>
          <p:cNvSpPr/>
          <p:nvPr/>
        </p:nvSpPr>
        <p:spPr>
          <a:xfrm>
            <a:off x="14301544" y="35332737"/>
            <a:ext cx="204107" cy="10613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33B73C-8065-40B2-9665-04A701E1D279}"/>
              </a:ext>
            </a:extLst>
          </p:cNvPr>
          <p:cNvSpPr txBox="1"/>
          <p:nvPr/>
        </p:nvSpPr>
        <p:spPr>
          <a:xfrm>
            <a:off x="22826572" y="5455286"/>
            <a:ext cx="34096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1</a:t>
            </a:r>
            <a:r>
              <a:rPr lang="en-US" sz="2800" dirty="0"/>
              <a:t>. </a:t>
            </a:r>
          </a:p>
          <a:p>
            <a:r>
              <a:rPr lang="en-US" sz="2800" dirty="0"/>
              <a:t>QQ1 Top 5 responses (out of 9) by ad group, before and after 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584808-E9AD-436A-9FD4-4FFEB42FF493}"/>
              </a:ext>
            </a:extLst>
          </p:cNvPr>
          <p:cNvSpPr txBox="1"/>
          <p:nvPr/>
        </p:nvSpPr>
        <p:spPr>
          <a:xfrm>
            <a:off x="22000745" y="17915568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3</a:t>
            </a:r>
            <a:r>
              <a:rPr lang="en-US" sz="2800" dirty="0"/>
              <a:t>. </a:t>
            </a:r>
          </a:p>
          <a:p>
            <a:r>
              <a:rPr lang="en-US" sz="2800" dirty="0"/>
              <a:t>QQ3 responses split by female and male, before and after 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1F1535-CB6B-4E12-BA1D-90BB2BF89725}"/>
              </a:ext>
            </a:extLst>
          </p:cNvPr>
          <p:cNvSpPr txBox="1"/>
          <p:nvPr/>
        </p:nvSpPr>
        <p:spPr>
          <a:xfrm>
            <a:off x="22272523" y="28126045"/>
            <a:ext cx="39836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 1</a:t>
            </a:r>
            <a:r>
              <a:rPr lang="en-US" sz="2800" dirty="0"/>
              <a:t>. </a:t>
            </a:r>
          </a:p>
          <a:p>
            <a:r>
              <a:rPr lang="en-US" sz="2800" dirty="0"/>
              <a:t>Composite score of QQ1-QQ3, with a difference of </a:t>
            </a:r>
            <a:r>
              <a:rPr lang="en-US" sz="2800" u="sng" dirty="0"/>
              <a:t>+</a:t>
            </a:r>
            <a:r>
              <a:rPr lang="en-US" sz="2800" dirty="0"/>
              <a:t> 50% in amount of words and sentences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DA3CE-F412-4258-9FF2-D36002008D21}"/>
              </a:ext>
            </a:extLst>
          </p:cNvPr>
          <p:cNvSpPr txBox="1"/>
          <p:nvPr/>
        </p:nvSpPr>
        <p:spPr>
          <a:xfrm>
            <a:off x="14255545" y="23376061"/>
            <a:ext cx="3017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Figure 4</a:t>
            </a:r>
            <a:r>
              <a:rPr lang="en-US" sz="2800" dirty="0"/>
              <a:t>. </a:t>
            </a:r>
          </a:p>
          <a:p>
            <a:pPr algn="r"/>
            <a:r>
              <a:rPr lang="en-US" sz="2800" dirty="0"/>
              <a:t>Sentiment towards ad by ad group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4191C-300C-42A5-8F6D-743F3BCC1778}"/>
              </a:ext>
            </a:extLst>
          </p:cNvPr>
          <p:cNvSpPr txBox="1"/>
          <p:nvPr/>
        </p:nvSpPr>
        <p:spPr>
          <a:xfrm>
            <a:off x="13556612" y="11768433"/>
            <a:ext cx="2995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Figure 2</a:t>
            </a:r>
            <a:r>
              <a:rPr lang="en-US" sz="2800" dirty="0"/>
              <a:t>. </a:t>
            </a:r>
          </a:p>
          <a:p>
            <a:pPr algn="r"/>
            <a:r>
              <a:rPr lang="en-US" sz="2800" dirty="0"/>
              <a:t>QQ3 responses with all ad groups, before and after 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8B2EF-4E86-40FD-B205-C52C501D6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1676" y="3509295"/>
            <a:ext cx="9957059" cy="61484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68F40-21A3-4C62-BE9D-80AA85720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87477" y="10315355"/>
            <a:ext cx="8974753" cy="51151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79D437-5392-4634-8632-F3F43274A837}"/>
              </a:ext>
            </a:extLst>
          </p:cNvPr>
          <p:cNvSpPr/>
          <p:nvPr/>
        </p:nvSpPr>
        <p:spPr>
          <a:xfrm>
            <a:off x="11098549" y="33224233"/>
            <a:ext cx="16274457" cy="3260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76D8E63-F5FE-436A-A63E-05DF598936D4}"/>
              </a:ext>
            </a:extLst>
          </p:cNvPr>
          <p:cNvSpPr/>
          <p:nvPr/>
        </p:nvSpPr>
        <p:spPr>
          <a:xfrm rot="5400000">
            <a:off x="22563660" y="35507614"/>
            <a:ext cx="905674" cy="82744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C57FBD-98FF-4953-B9EC-C3AFF3CE9368}"/>
              </a:ext>
            </a:extLst>
          </p:cNvPr>
          <p:cNvSpPr/>
          <p:nvPr/>
        </p:nvSpPr>
        <p:spPr>
          <a:xfrm rot="10800000">
            <a:off x="23448937" y="35425648"/>
            <a:ext cx="204107" cy="10613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6115D4-A4FF-4580-9032-43C02F5C1663}"/>
              </a:ext>
            </a:extLst>
          </p:cNvPr>
          <p:cNvSpPr/>
          <p:nvPr/>
        </p:nvSpPr>
        <p:spPr>
          <a:xfrm>
            <a:off x="22965132" y="32827283"/>
            <a:ext cx="1178217" cy="110177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18923</TotalTime>
  <Words>740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Beaver, Kendall - (kendallbeaver)</cp:lastModifiedBy>
  <cp:revision>630</cp:revision>
  <dcterms:created xsi:type="dcterms:W3CDTF">2018-09-16T19:13:41Z</dcterms:created>
  <dcterms:modified xsi:type="dcterms:W3CDTF">2025-05-05T04:30:13Z</dcterms:modified>
</cp:coreProperties>
</file>