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04" r:id="rId1"/>
  </p:sldMasterIdLst>
  <p:notesMasterIdLst>
    <p:notesMasterId r:id="rId3"/>
  </p:notesMasterIdLst>
  <p:sldIdLst>
    <p:sldId id="268" r:id="rId2"/>
  </p:sldIdLst>
  <p:sldSz cx="38404800" cy="38404800"/>
  <p:notesSz cx="9144000" cy="6858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Lato" panose="020F0502020204030203" pitchFamily="34" charset="0"/>
      <p:regular r:id="rId10"/>
      <p:bold r:id="rId10"/>
      <p:italic r:id="rId10"/>
      <p:boldItalic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2115" userDrawn="1">
          <p15:clr>
            <a:srgbClr val="A4A3A4"/>
          </p15:clr>
        </p15:guide>
        <p15:guide id="3" pos="4685" userDrawn="1">
          <p15:clr>
            <a:srgbClr val="A4A3A4"/>
          </p15:clr>
        </p15:guide>
        <p15:guide id="4" pos="205" userDrawn="1">
          <p15:clr>
            <a:srgbClr val="A4A3A4"/>
          </p15:clr>
        </p15:guide>
        <p15:guide id="5" pos="579" userDrawn="1">
          <p15:clr>
            <a:srgbClr val="A4A3A4"/>
          </p15:clr>
        </p15:guide>
        <p15:guide id="6" orient="horz" pos="12096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62E9877-978B-2A53-D8D8-3A2FABF6B398}" name="Mallahan, Stephanie - (smallahan)" initials="MS(" userId="S::smallahan@arizona.edu::3c1062d7-bab5-4962-9262-2a283fa4bc75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lie Armin" initials="JA" lastIdx="2" clrIdx="0">
    <p:extLst>
      <p:ext uri="{19B8F6BF-5375-455C-9EA6-DF929625EA0E}">
        <p15:presenceInfo xmlns:p15="http://schemas.microsoft.com/office/powerpoint/2012/main" userId="S-1-5-21-1028619403-181476807-313593124-45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9867"/>
    <a:srgbClr val="B71C1C"/>
    <a:srgbClr val="E1BEE7"/>
    <a:srgbClr val="858585"/>
    <a:srgbClr val="1E5288"/>
    <a:srgbClr val="8C1616"/>
    <a:srgbClr val="FFD54F"/>
    <a:srgbClr val="9E9E9E"/>
    <a:srgbClr val="757575"/>
    <a:srgbClr val="BD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62" autoAdjust="0"/>
    <p:restoredTop sz="87189" autoAdjust="0"/>
  </p:normalViewPr>
  <p:slideViewPr>
    <p:cSldViewPr snapToGrid="0" showGuides="1">
      <p:cViewPr varScale="1">
        <p:scale>
          <a:sx n="15" d="100"/>
          <a:sy n="15" d="100"/>
        </p:scale>
        <p:origin x="2394" y="168"/>
      </p:cViewPr>
      <p:guideLst>
        <p:guide pos="12115"/>
        <p:guide pos="4685"/>
        <p:guide pos="205"/>
        <p:guide pos="579"/>
        <p:guide orient="horz" pos="1209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commentAuthors" Target="commentAuthors.xml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NUL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2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CB04D-1C75-43E0-9B64-B7DDAA42BB2C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14713" y="857250"/>
            <a:ext cx="23145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6C2670-3342-473C-969D-FDFF399F2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49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92211" rtl="0" eaLnBrk="1" latinLnBrk="0" hangingPunct="1">
      <a:defRPr sz="1040" kern="1200">
        <a:solidFill>
          <a:schemeClr val="tx1"/>
        </a:solidFill>
        <a:latin typeface="+mn-lt"/>
        <a:ea typeface="+mn-ea"/>
        <a:cs typeface="+mn-cs"/>
      </a:defRPr>
    </a:lvl1pPr>
    <a:lvl2pPr marL="396105" algn="l" defTabSz="792211" rtl="0" eaLnBrk="1" latinLnBrk="0" hangingPunct="1">
      <a:defRPr sz="1040" kern="1200">
        <a:solidFill>
          <a:schemeClr val="tx1"/>
        </a:solidFill>
        <a:latin typeface="+mn-lt"/>
        <a:ea typeface="+mn-ea"/>
        <a:cs typeface="+mn-cs"/>
      </a:defRPr>
    </a:lvl2pPr>
    <a:lvl3pPr marL="792211" algn="l" defTabSz="792211" rtl="0" eaLnBrk="1" latinLnBrk="0" hangingPunct="1">
      <a:defRPr sz="1040" kern="1200">
        <a:solidFill>
          <a:schemeClr val="tx1"/>
        </a:solidFill>
        <a:latin typeface="+mn-lt"/>
        <a:ea typeface="+mn-ea"/>
        <a:cs typeface="+mn-cs"/>
      </a:defRPr>
    </a:lvl3pPr>
    <a:lvl4pPr marL="1188317" algn="l" defTabSz="792211" rtl="0" eaLnBrk="1" latinLnBrk="0" hangingPunct="1">
      <a:defRPr sz="1040" kern="1200">
        <a:solidFill>
          <a:schemeClr val="tx1"/>
        </a:solidFill>
        <a:latin typeface="+mn-lt"/>
        <a:ea typeface="+mn-ea"/>
        <a:cs typeface="+mn-cs"/>
      </a:defRPr>
    </a:lvl4pPr>
    <a:lvl5pPr marL="1584422" algn="l" defTabSz="792211" rtl="0" eaLnBrk="1" latinLnBrk="0" hangingPunct="1">
      <a:defRPr sz="1040" kern="1200">
        <a:solidFill>
          <a:schemeClr val="tx1"/>
        </a:solidFill>
        <a:latin typeface="+mn-lt"/>
        <a:ea typeface="+mn-ea"/>
        <a:cs typeface="+mn-cs"/>
      </a:defRPr>
    </a:lvl5pPr>
    <a:lvl6pPr marL="1980527" algn="l" defTabSz="792211" rtl="0" eaLnBrk="1" latinLnBrk="0" hangingPunct="1">
      <a:defRPr sz="1040" kern="1200">
        <a:solidFill>
          <a:schemeClr val="tx1"/>
        </a:solidFill>
        <a:latin typeface="+mn-lt"/>
        <a:ea typeface="+mn-ea"/>
        <a:cs typeface="+mn-cs"/>
      </a:defRPr>
    </a:lvl6pPr>
    <a:lvl7pPr marL="2376631" algn="l" defTabSz="792211" rtl="0" eaLnBrk="1" latinLnBrk="0" hangingPunct="1">
      <a:defRPr sz="1040" kern="1200">
        <a:solidFill>
          <a:schemeClr val="tx1"/>
        </a:solidFill>
        <a:latin typeface="+mn-lt"/>
        <a:ea typeface="+mn-ea"/>
        <a:cs typeface="+mn-cs"/>
      </a:defRPr>
    </a:lvl7pPr>
    <a:lvl8pPr marL="2772738" algn="l" defTabSz="792211" rtl="0" eaLnBrk="1" latinLnBrk="0" hangingPunct="1">
      <a:defRPr sz="1040" kern="1200">
        <a:solidFill>
          <a:schemeClr val="tx1"/>
        </a:solidFill>
        <a:latin typeface="+mn-lt"/>
        <a:ea typeface="+mn-ea"/>
        <a:cs typeface="+mn-cs"/>
      </a:defRPr>
    </a:lvl8pPr>
    <a:lvl9pPr marL="3168841" algn="l" defTabSz="792211" rtl="0" eaLnBrk="1" latinLnBrk="0" hangingPunct="1">
      <a:defRPr sz="10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14713" y="857250"/>
            <a:ext cx="2314575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6C2670-3342-473C-969D-FDFF399F20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16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6285233"/>
            <a:ext cx="32644080" cy="13370560"/>
          </a:xfrm>
        </p:spPr>
        <p:txBody>
          <a:bodyPr anchor="b"/>
          <a:lstStyle>
            <a:lvl1pPr algn="ctr"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20171413"/>
            <a:ext cx="28803600" cy="9272267"/>
          </a:xfrm>
        </p:spPr>
        <p:txBody>
          <a:bodyPr/>
          <a:lstStyle>
            <a:lvl1pPr marL="0" indent="0" algn="ctr">
              <a:buNone/>
              <a:defRPr sz="10080"/>
            </a:lvl1pPr>
            <a:lvl2pPr marL="1920240" indent="0" algn="ctr">
              <a:buNone/>
              <a:defRPr sz="8400"/>
            </a:lvl2pPr>
            <a:lvl3pPr marL="3840480" indent="0" algn="ctr">
              <a:buNone/>
              <a:defRPr sz="7560"/>
            </a:lvl3pPr>
            <a:lvl4pPr marL="5760720" indent="0" algn="ctr">
              <a:buNone/>
              <a:defRPr sz="6720"/>
            </a:lvl4pPr>
            <a:lvl5pPr marL="7680960" indent="0" algn="ctr">
              <a:buNone/>
              <a:defRPr sz="6720"/>
            </a:lvl5pPr>
            <a:lvl6pPr marL="9601200" indent="0" algn="ctr">
              <a:buNone/>
              <a:defRPr sz="6720"/>
            </a:lvl6pPr>
            <a:lvl7pPr marL="11521440" indent="0" algn="ctr">
              <a:buNone/>
              <a:defRPr sz="6720"/>
            </a:lvl7pPr>
            <a:lvl8pPr marL="13441680" indent="0" algn="ctr">
              <a:buNone/>
              <a:defRPr sz="6720"/>
            </a:lvl8pPr>
            <a:lvl9pPr marL="15361920" indent="0" algn="ctr">
              <a:buNone/>
              <a:defRPr sz="6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65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83437" y="2044700"/>
            <a:ext cx="8281035" cy="325462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0332" y="2044700"/>
            <a:ext cx="24363045" cy="325462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40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7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0330" y="9574541"/>
            <a:ext cx="33124140" cy="15975327"/>
          </a:xfrm>
        </p:spPr>
        <p:txBody>
          <a:bodyPr anchor="b"/>
          <a:lstStyle>
            <a:lvl1pPr>
              <a:defRPr sz="2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0330" y="25701001"/>
            <a:ext cx="33124140" cy="8401047"/>
          </a:xfrm>
        </p:spPr>
        <p:txBody>
          <a:bodyPr/>
          <a:lstStyle>
            <a:lvl1pPr marL="0" indent="0">
              <a:buNone/>
              <a:defRPr sz="10080">
                <a:solidFill>
                  <a:schemeClr val="tx1"/>
                </a:solidFill>
              </a:defRPr>
            </a:lvl1pPr>
            <a:lvl2pPr marL="1920240" indent="0">
              <a:buNone/>
              <a:defRPr sz="8400">
                <a:solidFill>
                  <a:schemeClr val="tx1">
                    <a:tint val="75000"/>
                  </a:schemeClr>
                </a:solidFill>
              </a:defRPr>
            </a:lvl2pPr>
            <a:lvl3pPr marL="3840480" indent="0">
              <a:buNone/>
              <a:defRPr sz="7560">
                <a:solidFill>
                  <a:schemeClr val="tx1">
                    <a:tint val="75000"/>
                  </a:schemeClr>
                </a:solidFill>
              </a:defRPr>
            </a:lvl3pPr>
            <a:lvl4pPr marL="57607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4pPr>
            <a:lvl5pPr marL="768096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5pPr>
            <a:lvl6pPr marL="960120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6pPr>
            <a:lvl7pPr marL="1152144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7pPr>
            <a:lvl8pPr marL="1344168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8pPr>
            <a:lvl9pPr marL="15361920" indent="0">
              <a:buNone/>
              <a:defRPr sz="6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51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0330" y="10223500"/>
            <a:ext cx="1632204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42430" y="10223500"/>
            <a:ext cx="16322040" cy="243674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6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044708"/>
            <a:ext cx="33124140" cy="74231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5336" y="9414513"/>
            <a:ext cx="16247028" cy="4613907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5336" y="14028420"/>
            <a:ext cx="16247028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42432" y="9414513"/>
            <a:ext cx="16327042" cy="4613907"/>
          </a:xfrm>
        </p:spPr>
        <p:txBody>
          <a:bodyPr anchor="b"/>
          <a:lstStyle>
            <a:lvl1pPr marL="0" indent="0">
              <a:buNone/>
              <a:defRPr sz="10080" b="1"/>
            </a:lvl1pPr>
            <a:lvl2pPr marL="1920240" indent="0">
              <a:buNone/>
              <a:defRPr sz="8400" b="1"/>
            </a:lvl2pPr>
            <a:lvl3pPr marL="3840480" indent="0">
              <a:buNone/>
              <a:defRPr sz="7560" b="1"/>
            </a:lvl3pPr>
            <a:lvl4pPr marL="5760720" indent="0">
              <a:buNone/>
              <a:defRPr sz="6720" b="1"/>
            </a:lvl4pPr>
            <a:lvl5pPr marL="7680960" indent="0">
              <a:buNone/>
              <a:defRPr sz="6720" b="1"/>
            </a:lvl5pPr>
            <a:lvl6pPr marL="9601200" indent="0">
              <a:buNone/>
              <a:defRPr sz="6720" b="1"/>
            </a:lvl6pPr>
            <a:lvl7pPr marL="11521440" indent="0">
              <a:buNone/>
              <a:defRPr sz="6720" b="1"/>
            </a:lvl7pPr>
            <a:lvl8pPr marL="13441680" indent="0">
              <a:buNone/>
              <a:defRPr sz="6720" b="1"/>
            </a:lvl8pPr>
            <a:lvl9pPr marL="15361920" indent="0">
              <a:buNone/>
              <a:defRPr sz="6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42432" y="14028420"/>
            <a:ext cx="16327042" cy="206336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16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8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5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560320"/>
            <a:ext cx="12386548" cy="896112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7042" y="5529588"/>
            <a:ext cx="19442430" cy="27292300"/>
          </a:xfrm>
        </p:spPr>
        <p:txBody>
          <a:bodyPr/>
          <a:lstStyle>
            <a:lvl1pPr>
              <a:defRPr sz="13440"/>
            </a:lvl1pPr>
            <a:lvl2pPr>
              <a:defRPr sz="11760"/>
            </a:lvl2pPr>
            <a:lvl3pPr>
              <a:defRPr sz="10080"/>
            </a:lvl3pPr>
            <a:lvl4pPr>
              <a:defRPr sz="8400"/>
            </a:lvl4pPr>
            <a:lvl5pPr>
              <a:defRPr sz="8400"/>
            </a:lvl5pPr>
            <a:lvl6pPr>
              <a:defRPr sz="8400"/>
            </a:lvl6pPr>
            <a:lvl7pPr>
              <a:defRPr sz="8400"/>
            </a:lvl7pPr>
            <a:lvl8pPr>
              <a:defRPr sz="8400"/>
            </a:lvl8pPr>
            <a:lvl9pPr>
              <a:defRPr sz="8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11521440"/>
            <a:ext cx="12386548" cy="21344893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651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5332" y="2560320"/>
            <a:ext cx="12386548" cy="8961120"/>
          </a:xfrm>
        </p:spPr>
        <p:txBody>
          <a:bodyPr anchor="b"/>
          <a:lstStyle>
            <a:lvl1pPr>
              <a:defRPr sz="13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27042" y="5529588"/>
            <a:ext cx="19442430" cy="27292300"/>
          </a:xfrm>
        </p:spPr>
        <p:txBody>
          <a:bodyPr anchor="t"/>
          <a:lstStyle>
            <a:lvl1pPr marL="0" indent="0">
              <a:buNone/>
              <a:defRPr sz="13440"/>
            </a:lvl1pPr>
            <a:lvl2pPr marL="1920240" indent="0">
              <a:buNone/>
              <a:defRPr sz="11760"/>
            </a:lvl2pPr>
            <a:lvl3pPr marL="3840480" indent="0">
              <a:buNone/>
              <a:defRPr sz="10080"/>
            </a:lvl3pPr>
            <a:lvl4pPr marL="5760720" indent="0">
              <a:buNone/>
              <a:defRPr sz="8400"/>
            </a:lvl4pPr>
            <a:lvl5pPr marL="7680960" indent="0">
              <a:buNone/>
              <a:defRPr sz="8400"/>
            </a:lvl5pPr>
            <a:lvl6pPr marL="9601200" indent="0">
              <a:buNone/>
              <a:defRPr sz="8400"/>
            </a:lvl6pPr>
            <a:lvl7pPr marL="11521440" indent="0">
              <a:buNone/>
              <a:defRPr sz="8400"/>
            </a:lvl7pPr>
            <a:lvl8pPr marL="13441680" indent="0">
              <a:buNone/>
              <a:defRPr sz="8400"/>
            </a:lvl8pPr>
            <a:lvl9pPr marL="15361920" indent="0">
              <a:buNone/>
              <a:defRPr sz="8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5332" y="11521440"/>
            <a:ext cx="12386548" cy="21344893"/>
          </a:xfrm>
        </p:spPr>
        <p:txBody>
          <a:bodyPr/>
          <a:lstStyle>
            <a:lvl1pPr marL="0" indent="0">
              <a:buNone/>
              <a:defRPr sz="6720"/>
            </a:lvl1pPr>
            <a:lvl2pPr marL="1920240" indent="0">
              <a:buNone/>
              <a:defRPr sz="5880"/>
            </a:lvl2pPr>
            <a:lvl3pPr marL="3840480" indent="0">
              <a:buNone/>
              <a:defRPr sz="5040"/>
            </a:lvl3pPr>
            <a:lvl4pPr marL="5760720" indent="0">
              <a:buNone/>
              <a:defRPr sz="4200"/>
            </a:lvl4pPr>
            <a:lvl5pPr marL="7680960" indent="0">
              <a:buNone/>
              <a:defRPr sz="4200"/>
            </a:lvl5pPr>
            <a:lvl6pPr marL="9601200" indent="0">
              <a:buNone/>
              <a:defRPr sz="4200"/>
            </a:lvl6pPr>
            <a:lvl7pPr marL="11521440" indent="0">
              <a:buNone/>
              <a:defRPr sz="4200"/>
            </a:lvl7pPr>
            <a:lvl8pPr marL="13441680" indent="0">
              <a:buNone/>
              <a:defRPr sz="4200"/>
            </a:lvl8pPr>
            <a:lvl9pPr marL="15361920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0330" y="2044708"/>
            <a:ext cx="33124140" cy="7423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330" y="10223500"/>
            <a:ext cx="33124140" cy="24367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0330" y="35595568"/>
            <a:ext cx="864108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5061-2F74-46D4-9F8F-C77EF304855D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21590" y="35595568"/>
            <a:ext cx="1296162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123390" y="35595568"/>
            <a:ext cx="8641080" cy="2044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4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3840480" rtl="0" eaLnBrk="1" latinLnBrk="0" hangingPunct="1">
        <a:lnSpc>
          <a:spcPct val="90000"/>
        </a:lnSpc>
        <a:spcBef>
          <a:spcPct val="0"/>
        </a:spcBef>
        <a:buNone/>
        <a:defRPr sz="184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120" indent="-960120" algn="l" defTabSz="3840480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60" kern="1200">
          <a:solidFill>
            <a:schemeClr val="tx1"/>
          </a:solidFill>
          <a:latin typeface="+mn-lt"/>
          <a:ea typeface="+mn-ea"/>
          <a:cs typeface="+mn-cs"/>
        </a:defRPr>
      </a:lvl1pPr>
      <a:lvl2pPr marL="28803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3pPr>
      <a:lvl4pPr marL="67208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1056132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248156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6322040" indent="-960120" algn="l" defTabSz="3840480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1pPr>
      <a:lvl2pPr marL="19202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2pPr>
      <a:lvl3pPr marL="38404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4pPr>
      <a:lvl5pPr marL="768096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5pPr>
      <a:lvl6pPr marL="960120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6pPr>
      <a:lvl7pPr marL="1152144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7pPr>
      <a:lvl8pPr marL="1344168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8pPr>
      <a:lvl9pPr marL="15361920" algn="l" defTabSz="3840480" rtl="0" eaLnBrk="1" latinLnBrk="0" hangingPunct="1">
        <a:defRPr sz="7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36E748F-4091-4B98-B6BE-3AEB06D8CA9A}"/>
              </a:ext>
            </a:extLst>
          </p:cNvPr>
          <p:cNvSpPr/>
          <p:nvPr/>
        </p:nvSpPr>
        <p:spPr>
          <a:xfrm>
            <a:off x="11117180" y="962526"/>
            <a:ext cx="16266694" cy="3118585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8733BE-059C-47B7-9415-5ADF2F3024F1}"/>
              </a:ext>
            </a:extLst>
          </p:cNvPr>
          <p:cNvSpPr/>
          <p:nvPr/>
        </p:nvSpPr>
        <p:spPr>
          <a:xfrm>
            <a:off x="28334583" y="0"/>
            <a:ext cx="10139584" cy="384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40" b="1" i="1">
                <a:latin typeface="Lato" panose="020F0502020204030203" pitchFamily="34" charset="0"/>
                <a:cs typeface="Lato" panose="020F0502020204030203" pitchFamily="34" charset="0"/>
              </a:rPr>
              <a:t>Non-Cognitive Predictors of Student Success:</a:t>
            </a:r>
            <a:br>
              <a:rPr lang="en-US" sz="1340" i="1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1340" i="1">
                <a:latin typeface="Lato" panose="020F0502020204030203" pitchFamily="34" charset="0"/>
                <a:cs typeface="Lato" panose="020F0502020204030203" pitchFamily="34" charset="0"/>
              </a:rPr>
              <a:t>A Predictive Validity Comparison Between Domestic and International Students</a:t>
            </a:r>
            <a:endParaRPr lang="en-US" sz="1340" i="1" dirty="0">
              <a:latin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AC4B58-8623-4DBE-951A-DDF821787031}"/>
              </a:ext>
            </a:extLst>
          </p:cNvPr>
          <p:cNvSpPr txBox="1"/>
          <p:nvPr/>
        </p:nvSpPr>
        <p:spPr>
          <a:xfrm>
            <a:off x="28871741" y="12402865"/>
            <a:ext cx="8907418" cy="1122198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endParaRPr lang="en-US" sz="7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0075" indent="-6000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Qualitative Questions (QQ)</a:t>
            </a:r>
          </a:p>
          <a:p>
            <a:pPr marL="1057275" lvl="1" indent="-6000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QQ1: What are some reasons you think people are attracted to radical groups?</a:t>
            </a:r>
          </a:p>
          <a:p>
            <a:pPr marL="1057275" lvl="1" indent="-6000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QQ2: What are some reasons you think people believe false ideas circulating online?</a:t>
            </a:r>
          </a:p>
          <a:p>
            <a:pPr marL="1057275" lvl="1" indent="-6000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QQ3: Describe a situation in which supporting friends would be more important than telling the truth.</a:t>
            </a:r>
          </a:p>
          <a:p>
            <a:pPr marL="600075" indent="-6000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Questions About Ad</a:t>
            </a:r>
          </a:p>
          <a:p>
            <a:pPr marL="1057275" lvl="1" indent="-6000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What did you like most about the ad?</a:t>
            </a:r>
          </a:p>
          <a:p>
            <a:pPr marL="1057275" lvl="1" indent="-6000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What did you like least about the ad?</a:t>
            </a:r>
          </a:p>
          <a:p>
            <a:pPr marL="1057275" lvl="1" indent="-6000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Please tell us any other thoughts you have about the ad.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C5B857-0E51-4898-BAEF-B471D5E63813}"/>
              </a:ext>
            </a:extLst>
          </p:cNvPr>
          <p:cNvSpPr/>
          <p:nvPr/>
        </p:nvSpPr>
        <p:spPr>
          <a:xfrm>
            <a:off x="-65063" y="0"/>
            <a:ext cx="10204645" cy="38404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40" b="1" i="1" dirty="0">
                <a:latin typeface="Lato" panose="020F0502020204030203" pitchFamily="34" charset="0"/>
                <a:cs typeface="Lato" panose="020F0502020204030203" pitchFamily="34" charset="0"/>
              </a:rPr>
              <a:t>Non-Cognitive Predictors of Student Success:</a:t>
            </a:r>
            <a:br>
              <a:rPr lang="en-US" sz="1340" i="1" dirty="0">
                <a:latin typeface="Lato" panose="020F0502020204030203" pitchFamily="34" charset="0"/>
                <a:cs typeface="Lato" panose="020F0502020204030203" pitchFamily="34" charset="0"/>
              </a:rPr>
            </a:br>
            <a:r>
              <a:rPr lang="en-US" sz="1340" i="1" dirty="0">
                <a:latin typeface="Lato" panose="020F0502020204030203" pitchFamily="34" charset="0"/>
                <a:cs typeface="Lato" panose="020F0502020204030203" pitchFamily="34" charset="0"/>
              </a:rPr>
              <a:t>A Predictive Validity Comparison Between Domestic and International Students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35B311-3C19-412C-ADE6-EB2E4158F366}"/>
              </a:ext>
            </a:extLst>
          </p:cNvPr>
          <p:cNvSpPr txBox="1"/>
          <p:nvPr/>
        </p:nvSpPr>
        <p:spPr>
          <a:xfrm>
            <a:off x="409516" y="12262798"/>
            <a:ext cx="9031792" cy="118370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  <a:endParaRPr 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Dr. Daley &amp; Kainan developed a humorous audio ad that aimed to make a listener more skeptical about misinformation and increase their information literacy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ad was split into an audio and visual-audio format for a test group, plus a random ad in the same formats for a control group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99 college students participated in their study and were randomly assigned to 1 of the 4 groups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Participants took 3 tests before and after the ad that measured their tendency to believe misinformation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Comparison of test results found that audio-visual ads led to improved information literacy while audio-only ads produced mixed results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F9E57F-C64F-4827-8C49-BB9DBDC073C7}"/>
              </a:ext>
            </a:extLst>
          </p:cNvPr>
          <p:cNvSpPr txBox="1"/>
          <p:nvPr/>
        </p:nvSpPr>
        <p:spPr>
          <a:xfrm>
            <a:off x="192505" y="7741900"/>
            <a:ext cx="96382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Kendall Beaver</a:t>
            </a:r>
            <a:r>
              <a:rPr lang="en-US" sz="48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, Diana Daley</a:t>
            </a:r>
            <a:r>
              <a:rPr lang="en-US" sz="48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, Kainan Garrett</a:t>
            </a:r>
            <a:r>
              <a:rPr lang="en-US" sz="48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433804-DC84-0296-A942-28780681F129}"/>
              </a:ext>
            </a:extLst>
          </p:cNvPr>
          <p:cNvSpPr txBox="1"/>
          <p:nvPr/>
        </p:nvSpPr>
        <p:spPr>
          <a:xfrm>
            <a:off x="201060" y="766495"/>
            <a:ext cx="9809214" cy="5934060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933"/>
              </a:spcAft>
            </a:pP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Combating Misinformation with a Humorous Audio Ad: Extending a Mixed Methods Analysis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D8BF3DF-31C2-E3F8-AC3D-33AA77BAD17C}"/>
              </a:ext>
            </a:extLst>
          </p:cNvPr>
          <p:cNvCxnSpPr>
            <a:cxnSpLocks/>
          </p:cNvCxnSpPr>
          <p:nvPr/>
        </p:nvCxnSpPr>
        <p:spPr>
          <a:xfrm>
            <a:off x="438154" y="7221925"/>
            <a:ext cx="9200104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821A826-1D7D-4935-9E16-E62E575EC623}"/>
              </a:ext>
            </a:extLst>
          </p:cNvPr>
          <p:cNvSpPr txBox="1"/>
          <p:nvPr/>
        </p:nvSpPr>
        <p:spPr>
          <a:xfrm>
            <a:off x="409516" y="25362439"/>
            <a:ext cx="9167622" cy="9621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PROJECT OBJECTIVE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The researchers asked the same open-ended questions before and after the ad, but have not had time to thoroughly analyze this qualitative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Graduate researcher performed thematic analysis on this qualitative data and developed a composite score that measured the change in a participant’s responses after viewing an ad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Results found that the format and content of ad may have subtly influenced the change in responses, but not consistently across all questions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Gender differences revealed contrasting viewpoints in responses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B9DB2DE-2076-4B29-B45B-1176D1DC8732}"/>
              </a:ext>
            </a:extLst>
          </p:cNvPr>
          <p:cNvSpPr txBox="1"/>
          <p:nvPr/>
        </p:nvSpPr>
        <p:spPr>
          <a:xfrm>
            <a:off x="606467" y="9578722"/>
            <a:ext cx="90317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Graduate Researcher </a:t>
            </a:r>
          </a:p>
          <a:p>
            <a:pPr algn="ctr"/>
            <a:r>
              <a:rPr lang="en-US" sz="36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Ph.D., Associate Professor, University of Arizona College of Information Science</a:t>
            </a:r>
          </a:p>
          <a:p>
            <a:pPr algn="ctr"/>
            <a:r>
              <a:rPr lang="en-US" sz="36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Undergraduate Research Assistant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EB4FC0-6B38-41E1-9D08-DDB819FC2EEA}"/>
              </a:ext>
            </a:extLst>
          </p:cNvPr>
          <p:cNvSpPr txBox="1"/>
          <p:nvPr/>
        </p:nvSpPr>
        <p:spPr>
          <a:xfrm>
            <a:off x="28900295" y="931364"/>
            <a:ext cx="9031792" cy="1083989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PARTICIPANTS</a:t>
            </a:r>
            <a:endParaRPr 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Female: 59.6%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Male: 46%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Prefer not to say: 2%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Ages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18-19 years old: 24.2%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20-29 years old: 69.7%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30+ years old: 6.1%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Podcast habits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Listens to at least 1 podcast: 47.5%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Does not listen to any podcasts: 52.5%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Ad Skipping Behavior of Podcast Listeners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Always skips ads: 71.8%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Sometimes skips ads: 26.8%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Never skips ads: 1.4%</a:t>
            </a:r>
          </a:p>
        </p:txBody>
      </p:sp>
      <p:sp>
        <p:nvSpPr>
          <p:cNvPr id="51" name="Title 4">
            <a:extLst>
              <a:ext uri="{FF2B5EF4-FFF2-40B4-BE49-F238E27FC236}">
                <a16:creationId xmlns:a16="http://schemas.microsoft.com/office/drawing/2014/main" id="{D037778D-3363-42FC-BC54-F16B2653BA5E}"/>
              </a:ext>
            </a:extLst>
          </p:cNvPr>
          <p:cNvSpPr txBox="1">
            <a:spLocks/>
          </p:cNvSpPr>
          <p:nvPr/>
        </p:nvSpPr>
        <p:spPr>
          <a:xfrm>
            <a:off x="11850711" y="1724141"/>
            <a:ext cx="4512238" cy="1499364"/>
          </a:xfrm>
          <a:prstGeom prst="rect">
            <a:avLst/>
          </a:prstGeom>
        </p:spPr>
        <p:txBody>
          <a:bodyPr vert="horz" lIns="153353" tIns="76676" rIns="153353" bIns="76676" rtlCol="0" anchor="t">
            <a:noAutofit/>
          </a:bodyPr>
          <a:lstStyle>
            <a:lvl1pPr algn="ctr" defTabSz="29260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sz="6600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RESULTS</a:t>
            </a:r>
            <a:br>
              <a:rPr lang="en-US" sz="11067" b="1" dirty="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Arial" panose="020B0604020202020204" pitchFamily="34" charset="0"/>
              </a:rPr>
            </a:br>
            <a:endParaRPr lang="en-US" sz="11067" b="1" dirty="0">
              <a:solidFill>
                <a:schemeClr val="bg1"/>
              </a:solidFill>
              <a:latin typeface="+mn-lt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F2276-28F9-432D-9AF6-14DD64F95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138" y="36758880"/>
            <a:ext cx="6378691" cy="11324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5E79AC-6AA9-4F7F-B705-C142D6E1A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4103" y="19113760"/>
            <a:ext cx="11681747" cy="470876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5A8DB2F-31F5-4F67-B1B2-4581F10BA6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281"/>
          <a:stretch/>
        </p:blipFill>
        <p:spPr>
          <a:xfrm>
            <a:off x="15491915" y="25174071"/>
            <a:ext cx="10620623" cy="594668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60D2F8FA-A41A-492B-9FDE-7CBCAB540ADC}"/>
              </a:ext>
            </a:extLst>
          </p:cNvPr>
          <p:cNvSpPr txBox="1"/>
          <p:nvPr/>
        </p:nvSpPr>
        <p:spPr>
          <a:xfrm>
            <a:off x="28803872" y="24442463"/>
            <a:ext cx="9167792" cy="123910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  <a:endParaRPr 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u="sng" dirty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QQ1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9 main categories were discovered, where the category of “wanting to be part of a community” increased after hearing the test ad of the female character joining a new group of radical friends online (Fig. 1)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u="sng" dirty="0">
                <a:latin typeface="Arial" panose="020B0604020202020204" pitchFamily="34" charset="0"/>
                <a:cs typeface="Arial" panose="020B0604020202020204" pitchFamily="34" charset="0"/>
              </a:rPr>
              <a:t>QQ3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Females had a higher tendency than men to tell the truth over supporting their friends, while males had a slightly higher chance of protecting their friends from punishment or danger than females (Fig. 2)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u="sng" dirty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Composite score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Visual ads had a 66.67% chance of increasing written responses by at least 50% (Table 1)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u="sng" dirty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Sentiment analysis</a:t>
            </a:r>
            <a:r>
              <a:rPr lang="en-US" sz="3600" dirty="0">
                <a:solidFill>
                  <a:srgbClr val="000000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: Participants had a negative feeling towards audio-only ads, while the test audio-visual ad had the largest positive sentiment 82%, and had no negative sentiment (Fig. 3)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73BFA54-C594-478E-A1AD-7C6CE0BDB99C}"/>
              </a:ext>
            </a:extLst>
          </p:cNvPr>
          <p:cNvSpPr/>
          <p:nvPr/>
        </p:nvSpPr>
        <p:spPr>
          <a:xfrm>
            <a:off x="16995463" y="33180208"/>
            <a:ext cx="4131989" cy="3886185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93FDC373-7121-4359-A597-03C12234B5CF}"/>
              </a:ext>
            </a:extLst>
          </p:cNvPr>
          <p:cNvSpPr/>
          <p:nvPr/>
        </p:nvSpPr>
        <p:spPr>
          <a:xfrm rot="5400000">
            <a:off x="18536453" y="34456430"/>
            <a:ext cx="1460769" cy="1334585"/>
          </a:xfrm>
          <a:prstGeom prst="triangle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A5A5A1C-0AB6-48A4-976C-66B3DF5BF8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15378" y="3635819"/>
            <a:ext cx="11762769" cy="669329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1099E1F-0F0C-4F4F-8901-B83125285F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559197" y="11437024"/>
            <a:ext cx="11141066" cy="646596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B29E31CC-61B6-4710-A569-B47FDC77116A}"/>
              </a:ext>
            </a:extLst>
          </p:cNvPr>
          <p:cNvSpPr/>
          <p:nvPr/>
        </p:nvSpPr>
        <p:spPr>
          <a:xfrm rot="5400000">
            <a:off x="23085320" y="34688109"/>
            <a:ext cx="1067736" cy="975503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EBFD8D47-A3E4-4A13-9920-75521E182DB1}"/>
              </a:ext>
            </a:extLst>
          </p:cNvPr>
          <p:cNvSpPr/>
          <p:nvPr/>
        </p:nvSpPr>
        <p:spPr>
          <a:xfrm rot="16200000">
            <a:off x="13949351" y="34696132"/>
            <a:ext cx="1067736" cy="975503"/>
          </a:xfrm>
          <a:prstGeom prst="triangl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FE2BB91-C001-4632-8086-88FA2A590F01}"/>
              </a:ext>
            </a:extLst>
          </p:cNvPr>
          <p:cNvSpPr/>
          <p:nvPr/>
        </p:nvSpPr>
        <p:spPr>
          <a:xfrm>
            <a:off x="24159409" y="34602821"/>
            <a:ext cx="240631" cy="12512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DD03499-48E3-498F-8389-F30FC14002C0}"/>
              </a:ext>
            </a:extLst>
          </p:cNvPr>
          <p:cNvSpPr/>
          <p:nvPr/>
        </p:nvSpPr>
        <p:spPr>
          <a:xfrm>
            <a:off x="13724029" y="34562717"/>
            <a:ext cx="240631" cy="125128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533B73C-8065-40B2-9665-04A701E1D279}"/>
              </a:ext>
            </a:extLst>
          </p:cNvPr>
          <p:cNvSpPr txBox="1"/>
          <p:nvPr/>
        </p:nvSpPr>
        <p:spPr>
          <a:xfrm>
            <a:off x="24076693" y="6165730"/>
            <a:ext cx="263140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Figure 1</a:t>
            </a:r>
            <a:r>
              <a:rPr lang="en-US" sz="2800" dirty="0"/>
              <a:t>. QQ1 Top 5 responses (out of 9), by ad group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584808-E9AD-436A-9FD4-4FFEB42FF493}"/>
              </a:ext>
            </a:extLst>
          </p:cNvPr>
          <p:cNvSpPr txBox="1"/>
          <p:nvPr/>
        </p:nvSpPr>
        <p:spPr>
          <a:xfrm>
            <a:off x="12227593" y="13825834"/>
            <a:ext cx="242538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Figure 2</a:t>
            </a:r>
            <a:r>
              <a:rPr lang="en-US" sz="2800" dirty="0"/>
              <a:t>. QQ3 responses by gender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81F1535-CB6B-4E12-BA1D-90BB2BF89725}"/>
              </a:ext>
            </a:extLst>
          </p:cNvPr>
          <p:cNvSpPr txBox="1"/>
          <p:nvPr/>
        </p:nvSpPr>
        <p:spPr>
          <a:xfrm>
            <a:off x="24190993" y="20178508"/>
            <a:ext cx="270760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Table 1</a:t>
            </a:r>
            <a:r>
              <a:rPr lang="en-US" sz="2800" dirty="0"/>
              <a:t>. Composite score of QQ1-QQ3,with a difference of </a:t>
            </a:r>
            <a:r>
              <a:rPr lang="en-US" sz="2800" u="sng" dirty="0"/>
              <a:t>+</a:t>
            </a:r>
            <a:r>
              <a:rPr lang="en-US" sz="2800" dirty="0"/>
              <a:t> 50% in responses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04DA3CE-F412-4258-9FF2-D36002008D21}"/>
              </a:ext>
            </a:extLst>
          </p:cNvPr>
          <p:cNvSpPr txBox="1"/>
          <p:nvPr/>
        </p:nvSpPr>
        <p:spPr>
          <a:xfrm>
            <a:off x="12151393" y="26990386"/>
            <a:ext cx="24253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Figure 3</a:t>
            </a:r>
            <a:r>
              <a:rPr lang="en-US" sz="2800" dirty="0"/>
              <a:t>. Sentiment towards ad, by group</a:t>
            </a:r>
          </a:p>
        </p:txBody>
      </p:sp>
    </p:spTree>
    <p:extLst>
      <p:ext uri="{BB962C8B-B14F-4D97-AF65-F5344CB8AC3E}">
        <p14:creationId xmlns:p14="http://schemas.microsoft.com/office/powerpoint/2010/main" val="1263856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18778</TotalTime>
  <Words>622</Words>
  <Application>Microsoft Office PowerPoint</Application>
  <PresentationFormat>Custom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Calibri Light</vt:lpstr>
      <vt:lpstr>Lato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Morrison</dc:creator>
  <cp:lastModifiedBy>Beaver, Kendall - (kendallbeaver)</cp:lastModifiedBy>
  <cp:revision>539</cp:revision>
  <dcterms:created xsi:type="dcterms:W3CDTF">2018-09-16T19:13:41Z</dcterms:created>
  <dcterms:modified xsi:type="dcterms:W3CDTF">2025-05-03T14:04:07Z</dcterms:modified>
</cp:coreProperties>
</file>