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8404800" cy="3840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633"/>
    <p:restoredTop sz="94650"/>
  </p:normalViewPr>
  <p:slideViewPr>
    <p:cSldViewPr snapToGrid="0">
      <p:cViewPr varScale="1">
        <p:scale>
          <a:sx n="19" d="100"/>
          <a:sy n="19" d="100"/>
        </p:scale>
        <p:origin x="30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600" b="1" i="0" u="none" strike="noStrike" kern="1200" spc="0" baseline="0">
              <a:solidFill>
                <a:schemeClr val="tx2"/>
              </a:solidFill>
              <a:latin typeface="Avenir Next LT Pro" panose="020B0504020202020204" pitchFamily="34" charset="77"/>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rgbClr val="C00000"/>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681-E841-A32A-1F16588D4E53}"/>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681-E841-A32A-1F16588D4E53}"/>
            </c:ext>
          </c:extLst>
        </c:ser>
        <c:ser>
          <c:idx val="2"/>
          <c:order val="2"/>
          <c:tx>
            <c:strRef>
              <c:f>Sheet1!$D$1</c:f>
              <c:strCache>
                <c:ptCount val="1"/>
                <c:pt idx="0">
                  <c:v>Series 3</c:v>
                </c:pt>
              </c:strCache>
            </c:strRef>
          </c:tx>
          <c:spPr>
            <a:solidFill>
              <a:schemeClr val="accent1">
                <a:lumMod val="60000"/>
                <a:lumOff val="4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681-E841-A32A-1F16588D4E53}"/>
            </c:ext>
          </c:extLst>
        </c:ser>
        <c:dLbls>
          <c:showLegendKey val="0"/>
          <c:showVal val="0"/>
          <c:showCatName val="0"/>
          <c:showSerName val="0"/>
          <c:showPercent val="0"/>
          <c:showBubbleSize val="0"/>
        </c:dLbls>
        <c:gapWidth val="182"/>
        <c:axId val="39825712"/>
        <c:axId val="68313488"/>
      </c:barChart>
      <c:catAx>
        <c:axId val="398257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68313488"/>
        <c:crosses val="autoZero"/>
        <c:auto val="1"/>
        <c:lblAlgn val="ctr"/>
        <c:lblOffset val="100"/>
        <c:noMultiLvlLbl val="0"/>
      </c:catAx>
      <c:valAx>
        <c:axId val="68313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398257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600" b="1" i="0" u="none" strike="noStrike" kern="1200" cap="all" spc="120" normalizeH="0" baseline="0">
                <a:solidFill>
                  <a:schemeClr val="tx2"/>
                </a:solidFill>
                <a:latin typeface="Avenir Next LT Pro" panose="020B0504020202020204" pitchFamily="34" charset="77"/>
                <a:ea typeface="+mn-ea"/>
                <a:cs typeface="+mn-cs"/>
              </a:defRPr>
            </a:pPr>
            <a:r>
              <a:rPr lang="en-US" sz="3600" dirty="0">
                <a:solidFill>
                  <a:schemeClr val="tx2"/>
                </a:solidFill>
                <a:latin typeface="Avenir Next LT Pro" panose="020B0504020202020204" pitchFamily="34" charset="77"/>
              </a:rPr>
              <a:t>Title of Graph</a:t>
            </a:r>
          </a:p>
        </c:rich>
      </c:tx>
      <c:overlay val="0"/>
      <c:spPr>
        <a:noFill/>
        <a:ln>
          <a:noFill/>
        </a:ln>
        <a:effectLst/>
      </c:spPr>
      <c:txPr>
        <a:bodyPr rot="0" spcFirstLastPara="1" vertOverflow="ellipsis" vert="horz" wrap="square" anchor="ctr" anchorCtr="1"/>
        <a:lstStyle/>
        <a:p>
          <a:pPr>
            <a:defRPr sz="3600" b="1" i="0" u="none" strike="noStrike" kern="1200" cap="all" spc="120" normalizeH="0" baseline="0">
              <a:solidFill>
                <a:schemeClr val="tx2"/>
              </a:solidFill>
              <a:latin typeface="Avenir Next LT Pro" panose="020B0504020202020204" pitchFamily="34" charset="77"/>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5400" cap="rnd">
              <a:noFill/>
              <a:round/>
            </a:ln>
            <a:effectLst/>
          </c:spPr>
          <c:marker>
            <c:symbol val="circle"/>
            <c:size val="30"/>
            <c:spPr>
              <a:solidFill>
                <a:srgbClr val="C00000"/>
              </a:solidFill>
              <a:ln w="47625">
                <a:noFill/>
                <a:round/>
              </a:ln>
              <a:effectLst/>
            </c:spPr>
          </c:marker>
          <c:xVal>
            <c:numRef>
              <c:f>Sheet1!$A$2:$A$4</c:f>
              <c:numCache>
                <c:formatCode>General</c:formatCode>
                <c:ptCount val="3"/>
                <c:pt idx="0">
                  <c:v>5</c:v>
                </c:pt>
                <c:pt idx="1">
                  <c:v>2</c:v>
                </c:pt>
                <c:pt idx="2">
                  <c:v>3</c:v>
                </c:pt>
              </c:numCache>
            </c:numRef>
          </c:xVal>
          <c:yVal>
            <c:numRef>
              <c:f>Sheet1!$B$2:$B$4</c:f>
              <c:numCache>
                <c:formatCode>General</c:formatCode>
                <c:ptCount val="3"/>
                <c:pt idx="0">
                  <c:v>3</c:v>
                </c:pt>
                <c:pt idx="1">
                  <c:v>2</c:v>
                </c:pt>
                <c:pt idx="2">
                  <c:v>1</c:v>
                </c:pt>
              </c:numCache>
            </c:numRef>
          </c:yVal>
          <c:smooth val="0"/>
          <c:extLst>
            <c:ext xmlns:c16="http://schemas.microsoft.com/office/drawing/2014/chart" uri="{C3380CC4-5D6E-409C-BE32-E72D297353CC}">
              <c16:uniqueId val="{00000000-3EE1-7D46-B0BE-0101F58E58CA}"/>
            </c:ext>
          </c:extLst>
        </c:ser>
        <c:dLbls>
          <c:showLegendKey val="0"/>
          <c:showVal val="0"/>
          <c:showCatName val="0"/>
          <c:showSerName val="0"/>
          <c:showPercent val="0"/>
          <c:showBubbleSize val="0"/>
        </c:dLbls>
        <c:axId val="88681840"/>
        <c:axId val="88683552"/>
      </c:scatterChart>
      <c:valAx>
        <c:axId val="88681840"/>
        <c:scaling>
          <c:orientation val="minMax"/>
        </c:scaling>
        <c:delete val="0"/>
        <c:axPos val="b"/>
        <c:majorGridlines>
          <c:spPr>
            <a:ln w="9525" cap="flat" cmpd="sng" algn="ctr">
              <a:solidFill>
                <a:schemeClr val="tx2"/>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cap="all" spc="120" normalizeH="0" baseline="0">
                <a:solidFill>
                  <a:schemeClr val="tx2"/>
                </a:solidFill>
                <a:latin typeface="+mn-lt"/>
                <a:ea typeface="+mn-ea"/>
                <a:cs typeface="+mn-cs"/>
              </a:defRPr>
            </a:pPr>
            <a:endParaRPr lang="en-US"/>
          </a:p>
        </c:txPr>
        <c:crossAx val="88683552"/>
        <c:crosses val="autoZero"/>
        <c:crossBetween val="midCat"/>
      </c:valAx>
      <c:valAx>
        <c:axId val="88683552"/>
        <c:scaling>
          <c:orientation val="minMax"/>
        </c:scaling>
        <c:delete val="0"/>
        <c:axPos val="l"/>
        <c:majorGridlines>
          <c:spPr>
            <a:ln w="25400" cap="flat" cmpd="sng" algn="ctr">
              <a:solidFill>
                <a:schemeClr val="tx2"/>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2"/>
                </a:solidFill>
                <a:latin typeface="Avenir Next LT Pro" panose="020B0504020202020204" pitchFamily="34" charset="77"/>
                <a:ea typeface="+mn-ea"/>
                <a:cs typeface="+mn-cs"/>
              </a:defRPr>
            </a:pPr>
            <a:endParaRPr lang="en-US"/>
          </a:p>
        </c:txPr>
        <c:crossAx val="886818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1">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endParaRPr lang="en-US" dirty="0"/>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210445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48059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227430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0B8A2-7F95-104C-A50C-A9258E79083D}"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61659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endParaRPr lang="en-US" dirty="0"/>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tint val="82000"/>
                  </a:schemeClr>
                </a:solidFill>
              </a:defRPr>
            </a:lvl1pPr>
            <a:lvl2pPr marL="1920240" indent="0">
              <a:buNone/>
              <a:defRPr sz="8400">
                <a:solidFill>
                  <a:schemeClr val="tx1">
                    <a:tint val="82000"/>
                  </a:schemeClr>
                </a:solidFill>
              </a:defRPr>
            </a:lvl2pPr>
            <a:lvl3pPr marL="3840480" indent="0">
              <a:buNone/>
              <a:defRPr sz="7560">
                <a:solidFill>
                  <a:schemeClr val="tx1">
                    <a:tint val="82000"/>
                  </a:schemeClr>
                </a:solidFill>
              </a:defRPr>
            </a:lvl3pPr>
            <a:lvl4pPr marL="5760720" indent="0">
              <a:buNone/>
              <a:defRPr sz="6720">
                <a:solidFill>
                  <a:schemeClr val="tx1">
                    <a:tint val="82000"/>
                  </a:schemeClr>
                </a:solidFill>
              </a:defRPr>
            </a:lvl4pPr>
            <a:lvl5pPr marL="7680960" indent="0">
              <a:buNone/>
              <a:defRPr sz="6720">
                <a:solidFill>
                  <a:schemeClr val="tx1">
                    <a:tint val="82000"/>
                  </a:schemeClr>
                </a:solidFill>
              </a:defRPr>
            </a:lvl5pPr>
            <a:lvl6pPr marL="9601200" indent="0">
              <a:buNone/>
              <a:defRPr sz="6720">
                <a:solidFill>
                  <a:schemeClr val="tx1">
                    <a:tint val="82000"/>
                  </a:schemeClr>
                </a:solidFill>
              </a:defRPr>
            </a:lvl6pPr>
            <a:lvl7pPr marL="11521440" indent="0">
              <a:buNone/>
              <a:defRPr sz="6720">
                <a:solidFill>
                  <a:schemeClr val="tx1">
                    <a:tint val="82000"/>
                  </a:schemeClr>
                </a:solidFill>
              </a:defRPr>
            </a:lvl7pPr>
            <a:lvl8pPr marL="13441680" indent="0">
              <a:buNone/>
              <a:defRPr sz="6720">
                <a:solidFill>
                  <a:schemeClr val="tx1">
                    <a:tint val="82000"/>
                  </a:schemeClr>
                </a:solidFill>
              </a:defRPr>
            </a:lvl8pPr>
            <a:lvl9pPr marL="15361920" indent="0">
              <a:buNone/>
              <a:defRPr sz="67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0B8A2-7F95-104C-A50C-A9258E79083D}"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223674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0B8A2-7F95-104C-A50C-A9258E79083D}"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57224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0B8A2-7F95-104C-A50C-A9258E79083D}"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091880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0B8A2-7F95-104C-A50C-A9258E79083D}"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14685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0B8A2-7F95-104C-A50C-A9258E79083D}"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109900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7750B8A2-7F95-104C-A50C-A9258E79083D}"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190532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7750B8A2-7F95-104C-A50C-A9258E79083D}"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769D9D-303E-0C49-9A13-5830893F85A3}" type="slidenum">
              <a:rPr lang="en-US" smtClean="0"/>
              <a:t>‹#›</a:t>
            </a:fld>
            <a:endParaRPr lang="en-US"/>
          </a:p>
        </p:txBody>
      </p:sp>
    </p:spTree>
    <p:extLst>
      <p:ext uri="{BB962C8B-B14F-4D97-AF65-F5344CB8AC3E}">
        <p14:creationId xmlns:p14="http://schemas.microsoft.com/office/powerpoint/2010/main" val="396606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82000"/>
                  </a:schemeClr>
                </a:solidFill>
              </a:defRPr>
            </a:lvl1pPr>
          </a:lstStyle>
          <a:p>
            <a:fld id="{7750B8A2-7F95-104C-A50C-A9258E79083D}" type="datetimeFigureOut">
              <a:rPr lang="en-US" smtClean="0"/>
              <a:t>4/25/2025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82000"/>
                  </a:schemeClr>
                </a:solidFill>
              </a:defRPr>
            </a:lvl1pPr>
          </a:lstStyle>
          <a:p>
            <a:fld id="{D7769D9D-303E-0C49-9A13-5830893F85A3}" type="slidenum">
              <a:rPr lang="en-US" smtClean="0"/>
              <a:t>‹#›</a:t>
            </a:fld>
            <a:endParaRPr lang="en-US"/>
          </a:p>
        </p:txBody>
      </p:sp>
    </p:spTree>
    <p:extLst>
      <p:ext uri="{BB962C8B-B14F-4D97-AF65-F5344CB8AC3E}">
        <p14:creationId xmlns:p14="http://schemas.microsoft.com/office/powerpoint/2010/main" val="1854912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5A0B2889-83DC-4674-EF5E-395D62AAA101}"/>
              </a:ext>
            </a:extLst>
          </p:cNvPr>
          <p:cNvSpPr/>
          <p:nvPr/>
        </p:nvSpPr>
        <p:spPr>
          <a:xfrm>
            <a:off x="457200" y="457200"/>
            <a:ext cx="18745200" cy="7315200"/>
          </a:xfrm>
          <a:prstGeom prst="homePlate">
            <a:avLst>
              <a:gd name="adj" fmla="val 21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hevron 4">
            <a:extLst>
              <a:ext uri="{FF2B5EF4-FFF2-40B4-BE49-F238E27FC236}">
                <a16:creationId xmlns:a16="http://schemas.microsoft.com/office/drawing/2014/main" id="{3027C18F-3894-7D0C-38B2-B5A77FEE3341}"/>
              </a:ext>
            </a:extLst>
          </p:cNvPr>
          <p:cNvSpPr/>
          <p:nvPr/>
        </p:nvSpPr>
        <p:spPr>
          <a:xfrm>
            <a:off x="18002250" y="457200"/>
            <a:ext cx="6400800" cy="7315200"/>
          </a:xfrm>
          <a:prstGeom prst="chevron">
            <a:avLst>
              <a:gd name="adj" fmla="val 25035"/>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a:extLst>
              <a:ext uri="{FF2B5EF4-FFF2-40B4-BE49-F238E27FC236}">
                <a16:creationId xmlns:a16="http://schemas.microsoft.com/office/drawing/2014/main" id="{1C8F1F7A-126A-0D93-59B8-51CEE6A53B3E}"/>
              </a:ext>
            </a:extLst>
          </p:cNvPr>
          <p:cNvSpPr txBox="1"/>
          <p:nvPr/>
        </p:nvSpPr>
        <p:spPr>
          <a:xfrm>
            <a:off x="1463040" y="1913989"/>
            <a:ext cx="14965680" cy="2862322"/>
          </a:xfrm>
          <a:prstGeom prst="rect">
            <a:avLst/>
          </a:prstGeom>
          <a:noFill/>
        </p:spPr>
        <p:txBody>
          <a:bodyPr wrap="square" rtlCol="0" anchor="ctr">
            <a:spAutoFit/>
          </a:bodyPr>
          <a:lstStyle/>
          <a:p>
            <a:r>
              <a:rPr lang="en-US" sz="6000" b="1" dirty="0">
                <a:solidFill>
                  <a:schemeClr val="bg1"/>
                </a:solidFill>
                <a:latin typeface="Avenir Next LT Pro" panose="020B0504020202020204" pitchFamily="34" charset="77"/>
              </a:rPr>
              <a:t>Can a Comedic </a:t>
            </a:r>
            <a:r>
              <a:rPr lang="en-US" sz="6000" b="1">
                <a:solidFill>
                  <a:schemeClr val="bg1"/>
                </a:solidFill>
                <a:latin typeface="Avenir Next LT Pro" panose="020B0504020202020204" pitchFamily="34" charset="77"/>
              </a:rPr>
              <a:t>Advertisement Help Combat </a:t>
            </a:r>
            <a:r>
              <a:rPr lang="en-US" sz="6000" b="1" dirty="0">
                <a:solidFill>
                  <a:schemeClr val="bg1"/>
                </a:solidFill>
                <a:latin typeface="Avenir Next LT Pro" panose="020B0504020202020204" pitchFamily="34" charset="77"/>
              </a:rPr>
              <a:t>Misinformation? A Qualitative Analysis of a Pilot Study</a:t>
            </a:r>
          </a:p>
        </p:txBody>
      </p:sp>
      <p:sp>
        <p:nvSpPr>
          <p:cNvPr id="10" name="TextBox 9">
            <a:extLst>
              <a:ext uri="{FF2B5EF4-FFF2-40B4-BE49-F238E27FC236}">
                <a16:creationId xmlns:a16="http://schemas.microsoft.com/office/drawing/2014/main" id="{9F6DC3B6-15FF-4C98-F03F-F1BF0E81C8CF}"/>
              </a:ext>
            </a:extLst>
          </p:cNvPr>
          <p:cNvSpPr txBox="1"/>
          <p:nvPr/>
        </p:nvSpPr>
        <p:spPr>
          <a:xfrm>
            <a:off x="1463040" y="4604651"/>
            <a:ext cx="14965680" cy="1107996"/>
          </a:xfrm>
          <a:prstGeom prst="rect">
            <a:avLst/>
          </a:prstGeom>
          <a:noFill/>
        </p:spPr>
        <p:txBody>
          <a:bodyPr wrap="square" rtlCol="0" anchor="ctr">
            <a:spAutoFit/>
          </a:bodyPr>
          <a:lstStyle/>
          <a:p>
            <a:r>
              <a:rPr lang="en-US" sz="6600" b="1" dirty="0">
                <a:solidFill>
                  <a:schemeClr val="bg1"/>
                </a:solidFill>
                <a:latin typeface="Avenir Next LT Pro" panose="020B0504020202020204" pitchFamily="34" charset="77"/>
              </a:rPr>
              <a:t>Kendall Beaver</a:t>
            </a:r>
          </a:p>
        </p:txBody>
      </p:sp>
      <p:sp>
        <p:nvSpPr>
          <p:cNvPr id="11" name="TextBox 10">
            <a:extLst>
              <a:ext uri="{FF2B5EF4-FFF2-40B4-BE49-F238E27FC236}">
                <a16:creationId xmlns:a16="http://schemas.microsoft.com/office/drawing/2014/main" id="{71198150-E6D1-23CF-1357-7D271985768B}"/>
              </a:ext>
            </a:extLst>
          </p:cNvPr>
          <p:cNvSpPr txBox="1"/>
          <p:nvPr/>
        </p:nvSpPr>
        <p:spPr>
          <a:xfrm>
            <a:off x="1341120" y="5916690"/>
            <a:ext cx="14965680" cy="1015663"/>
          </a:xfrm>
          <a:prstGeom prst="rect">
            <a:avLst/>
          </a:prstGeom>
          <a:noFill/>
        </p:spPr>
        <p:txBody>
          <a:bodyPr wrap="square" rtlCol="0" anchor="ctr">
            <a:spAutoFit/>
          </a:bodyPr>
          <a:lstStyle/>
          <a:p>
            <a:r>
              <a:rPr lang="en-US" sz="6000" b="1" baseline="30000" dirty="0">
                <a:solidFill>
                  <a:schemeClr val="bg1"/>
                </a:solidFill>
                <a:latin typeface="Avenir Next LT Pro" panose="020B0504020202020204" pitchFamily="34" charset="77"/>
              </a:rPr>
              <a:t>1</a:t>
            </a:r>
            <a:r>
              <a:rPr lang="en-US" sz="6000" b="1" dirty="0">
                <a:solidFill>
                  <a:schemeClr val="bg1"/>
                </a:solidFill>
                <a:latin typeface="Avenir Next LT Pro" panose="020B0504020202020204" pitchFamily="34" charset="77"/>
              </a:rPr>
              <a:t>Affiliations</a:t>
            </a:r>
            <a:endParaRPr lang="en-US" sz="6000" b="1" baseline="30000" dirty="0">
              <a:solidFill>
                <a:schemeClr val="bg1"/>
              </a:solidFill>
              <a:latin typeface="Avenir Next LT Pro" panose="020B0504020202020204" pitchFamily="34" charset="77"/>
            </a:endParaRPr>
          </a:p>
        </p:txBody>
      </p:sp>
      <p:sp>
        <p:nvSpPr>
          <p:cNvPr id="17" name="Chevron 16">
            <a:extLst>
              <a:ext uri="{FF2B5EF4-FFF2-40B4-BE49-F238E27FC236}">
                <a16:creationId xmlns:a16="http://schemas.microsoft.com/office/drawing/2014/main" id="{7A6CE7F9-4BB6-C309-D15C-931C8073678B}"/>
              </a:ext>
            </a:extLst>
          </p:cNvPr>
          <p:cNvSpPr/>
          <p:nvPr/>
        </p:nvSpPr>
        <p:spPr>
          <a:xfrm>
            <a:off x="23202900" y="457200"/>
            <a:ext cx="6400800" cy="7315200"/>
          </a:xfrm>
          <a:prstGeom prst="chevron">
            <a:avLst>
              <a:gd name="adj" fmla="val 25035"/>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hevron 17">
            <a:extLst>
              <a:ext uri="{FF2B5EF4-FFF2-40B4-BE49-F238E27FC236}">
                <a16:creationId xmlns:a16="http://schemas.microsoft.com/office/drawing/2014/main" id="{5F27DC22-84AF-FA99-DD01-22B645551D21}"/>
              </a:ext>
            </a:extLst>
          </p:cNvPr>
          <p:cNvSpPr/>
          <p:nvPr/>
        </p:nvSpPr>
        <p:spPr>
          <a:xfrm>
            <a:off x="28403550" y="457200"/>
            <a:ext cx="6400800" cy="7315200"/>
          </a:xfrm>
          <a:prstGeom prst="chevron">
            <a:avLst>
              <a:gd name="adj" fmla="val 25035"/>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Chevron 18">
            <a:extLst>
              <a:ext uri="{FF2B5EF4-FFF2-40B4-BE49-F238E27FC236}">
                <a16:creationId xmlns:a16="http://schemas.microsoft.com/office/drawing/2014/main" id="{391798F0-8B92-CEA9-D77B-73C82B1A838B}"/>
              </a:ext>
            </a:extLst>
          </p:cNvPr>
          <p:cNvSpPr/>
          <p:nvPr/>
        </p:nvSpPr>
        <p:spPr>
          <a:xfrm>
            <a:off x="33604200" y="457200"/>
            <a:ext cx="7151914" cy="7315200"/>
          </a:xfrm>
          <a:prstGeom prst="chevron">
            <a:avLst>
              <a:gd name="adj" fmla="val 25035"/>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52D785B4-1227-9DCA-6ED4-34FF30F3ADF3}"/>
              </a:ext>
            </a:extLst>
          </p:cNvPr>
          <p:cNvSpPr/>
          <p:nvPr/>
        </p:nvSpPr>
        <p:spPr>
          <a:xfrm>
            <a:off x="457200" y="8229600"/>
            <a:ext cx="12344400" cy="2971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AA80E20-0343-7168-0559-F87748C8D879}"/>
              </a:ext>
            </a:extLst>
          </p:cNvPr>
          <p:cNvSpPr/>
          <p:nvPr/>
        </p:nvSpPr>
        <p:spPr>
          <a:xfrm>
            <a:off x="13258802" y="8229600"/>
            <a:ext cx="24688800" cy="18288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5D6D944-45C3-80B7-1861-7371E7E85D03}"/>
              </a:ext>
            </a:extLst>
          </p:cNvPr>
          <p:cNvSpPr/>
          <p:nvPr/>
        </p:nvSpPr>
        <p:spPr>
          <a:xfrm>
            <a:off x="13258802" y="26974800"/>
            <a:ext cx="16459200" cy="10972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4CE9DF-3FB7-E5B4-4D2B-BCA77C9DBE62}"/>
              </a:ext>
            </a:extLst>
          </p:cNvPr>
          <p:cNvSpPr/>
          <p:nvPr/>
        </p:nvSpPr>
        <p:spPr>
          <a:xfrm>
            <a:off x="30175204" y="26974800"/>
            <a:ext cx="7772400" cy="10972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DE1951F1-10D1-525D-4F82-6B007E0A3DA0}"/>
              </a:ext>
            </a:extLst>
          </p:cNvPr>
          <p:cNvSpPr txBox="1"/>
          <p:nvPr/>
        </p:nvSpPr>
        <p:spPr>
          <a:xfrm>
            <a:off x="685800" y="8458200"/>
            <a:ext cx="11887200" cy="1371600"/>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Introduction</a:t>
            </a:r>
          </a:p>
        </p:txBody>
      </p:sp>
      <p:sp>
        <p:nvSpPr>
          <p:cNvPr id="25" name="TextBox 24">
            <a:extLst>
              <a:ext uri="{FF2B5EF4-FFF2-40B4-BE49-F238E27FC236}">
                <a16:creationId xmlns:a16="http://schemas.microsoft.com/office/drawing/2014/main" id="{27181EBB-7291-D9E8-1023-ACBEB7792D16}"/>
              </a:ext>
            </a:extLst>
          </p:cNvPr>
          <p:cNvSpPr txBox="1"/>
          <p:nvPr/>
        </p:nvSpPr>
        <p:spPr>
          <a:xfrm>
            <a:off x="685800" y="22860000"/>
            <a:ext cx="11887200" cy="1371600"/>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Materials and Methods</a:t>
            </a:r>
          </a:p>
        </p:txBody>
      </p:sp>
      <p:sp>
        <p:nvSpPr>
          <p:cNvPr id="26" name="TextBox 25">
            <a:extLst>
              <a:ext uri="{FF2B5EF4-FFF2-40B4-BE49-F238E27FC236}">
                <a16:creationId xmlns:a16="http://schemas.microsoft.com/office/drawing/2014/main" id="{022A1EBF-16F4-C5BC-EFEB-9130E7D5CABB}"/>
              </a:ext>
            </a:extLst>
          </p:cNvPr>
          <p:cNvSpPr txBox="1"/>
          <p:nvPr/>
        </p:nvSpPr>
        <p:spPr>
          <a:xfrm>
            <a:off x="13487400" y="8543834"/>
            <a:ext cx="24231600" cy="1200329"/>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Results</a:t>
            </a:r>
          </a:p>
        </p:txBody>
      </p:sp>
      <p:sp>
        <p:nvSpPr>
          <p:cNvPr id="27" name="TextBox 26">
            <a:extLst>
              <a:ext uri="{FF2B5EF4-FFF2-40B4-BE49-F238E27FC236}">
                <a16:creationId xmlns:a16="http://schemas.microsoft.com/office/drawing/2014/main" id="{D758DF63-19E2-7148-8449-A8D2467DA46B}"/>
              </a:ext>
            </a:extLst>
          </p:cNvPr>
          <p:cNvSpPr txBox="1"/>
          <p:nvPr/>
        </p:nvSpPr>
        <p:spPr>
          <a:xfrm>
            <a:off x="13487400" y="27289035"/>
            <a:ext cx="11887200" cy="1200329"/>
          </a:xfrm>
          <a:prstGeom prst="rect">
            <a:avLst/>
          </a:prstGeom>
          <a:noFill/>
        </p:spPr>
        <p:txBody>
          <a:bodyPr wrap="square" rtlCol="0" anchor="ctr">
            <a:spAutoFit/>
          </a:bodyPr>
          <a:lstStyle/>
          <a:p>
            <a:r>
              <a:rPr lang="en-US" sz="7200" b="1" dirty="0">
                <a:solidFill>
                  <a:schemeClr val="tx2"/>
                </a:solidFill>
                <a:latin typeface="Avenir Next LT Pro" panose="020B0504020202020204" pitchFamily="34" charset="77"/>
              </a:rPr>
              <a:t>Discussion</a:t>
            </a:r>
          </a:p>
        </p:txBody>
      </p:sp>
      <p:sp>
        <p:nvSpPr>
          <p:cNvPr id="28" name="TextBox 27">
            <a:extLst>
              <a:ext uri="{FF2B5EF4-FFF2-40B4-BE49-F238E27FC236}">
                <a16:creationId xmlns:a16="http://schemas.microsoft.com/office/drawing/2014/main" id="{2165339D-B034-24C5-96A3-E3B3B0008435}"/>
              </a:ext>
            </a:extLst>
          </p:cNvPr>
          <p:cNvSpPr txBox="1"/>
          <p:nvPr/>
        </p:nvSpPr>
        <p:spPr>
          <a:xfrm>
            <a:off x="30403800" y="27203400"/>
            <a:ext cx="7315200" cy="1828800"/>
          </a:xfrm>
          <a:prstGeom prst="rect">
            <a:avLst/>
          </a:prstGeom>
          <a:noFill/>
        </p:spPr>
        <p:txBody>
          <a:bodyPr wrap="square" rtlCol="0" anchor="ctr">
            <a:spAutoFit/>
          </a:bodyPr>
          <a:lstStyle/>
          <a:p>
            <a:r>
              <a:rPr lang="en-US" sz="5400" b="1" dirty="0">
                <a:solidFill>
                  <a:schemeClr val="tx2"/>
                </a:solidFill>
                <a:latin typeface="Avenir Next LT Pro" panose="020B0504020202020204" pitchFamily="34" charset="77"/>
              </a:rPr>
              <a:t>Acknowledgements &amp; References</a:t>
            </a:r>
          </a:p>
        </p:txBody>
      </p:sp>
      <p:sp>
        <p:nvSpPr>
          <p:cNvPr id="30" name="Pentagon 29">
            <a:extLst>
              <a:ext uri="{FF2B5EF4-FFF2-40B4-BE49-F238E27FC236}">
                <a16:creationId xmlns:a16="http://schemas.microsoft.com/office/drawing/2014/main" id="{164E32EB-37CC-D7A7-40DE-97684477E52D}"/>
              </a:ext>
            </a:extLst>
          </p:cNvPr>
          <p:cNvSpPr/>
          <p:nvPr/>
        </p:nvSpPr>
        <p:spPr>
          <a:xfrm rot="5400000">
            <a:off x="2245177" y="22860000"/>
            <a:ext cx="3657600" cy="6858000"/>
          </a:xfrm>
          <a:prstGeom prst="homePlate">
            <a:avLst>
              <a:gd name="adj" fmla="val 2166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endParaRPr lang="en-US" dirty="0"/>
          </a:p>
        </p:txBody>
      </p:sp>
      <p:sp>
        <p:nvSpPr>
          <p:cNvPr id="32" name="Chevron 31">
            <a:extLst>
              <a:ext uri="{FF2B5EF4-FFF2-40B4-BE49-F238E27FC236}">
                <a16:creationId xmlns:a16="http://schemas.microsoft.com/office/drawing/2014/main" id="{D0041B1F-2F97-D9B0-0850-3D4D0788D68B}"/>
              </a:ext>
            </a:extLst>
          </p:cNvPr>
          <p:cNvSpPr/>
          <p:nvPr/>
        </p:nvSpPr>
        <p:spPr>
          <a:xfrm rot="5400000">
            <a:off x="2245177" y="26060400"/>
            <a:ext cx="3657600" cy="6858000"/>
          </a:xfrm>
          <a:prstGeom prst="chevron">
            <a:avLst>
              <a:gd name="adj" fmla="val 21464"/>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Chevron 32">
            <a:extLst>
              <a:ext uri="{FF2B5EF4-FFF2-40B4-BE49-F238E27FC236}">
                <a16:creationId xmlns:a16="http://schemas.microsoft.com/office/drawing/2014/main" id="{FCCBE7E0-189D-6D32-3594-A033293B6FE1}"/>
              </a:ext>
            </a:extLst>
          </p:cNvPr>
          <p:cNvSpPr/>
          <p:nvPr/>
        </p:nvSpPr>
        <p:spPr>
          <a:xfrm rot="5400000">
            <a:off x="2245177" y="29260800"/>
            <a:ext cx="3657600" cy="6858000"/>
          </a:xfrm>
          <a:prstGeom prst="chevron">
            <a:avLst>
              <a:gd name="adj" fmla="val 21464"/>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Chevron 33">
            <a:extLst>
              <a:ext uri="{FF2B5EF4-FFF2-40B4-BE49-F238E27FC236}">
                <a16:creationId xmlns:a16="http://schemas.microsoft.com/office/drawing/2014/main" id="{7F3E1D7C-E30E-091D-0CDF-777D8405E512}"/>
              </a:ext>
            </a:extLst>
          </p:cNvPr>
          <p:cNvSpPr/>
          <p:nvPr/>
        </p:nvSpPr>
        <p:spPr>
          <a:xfrm rot="5400000">
            <a:off x="2245177" y="32461200"/>
            <a:ext cx="3657600" cy="6858000"/>
          </a:xfrm>
          <a:prstGeom prst="chevron">
            <a:avLst>
              <a:gd name="adj" fmla="val 21464"/>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aphicFrame>
        <p:nvGraphicFramePr>
          <p:cNvPr id="36" name="Chart 35">
            <a:extLst>
              <a:ext uri="{FF2B5EF4-FFF2-40B4-BE49-F238E27FC236}">
                <a16:creationId xmlns:a16="http://schemas.microsoft.com/office/drawing/2014/main" id="{6356EA10-6657-F9C6-4DA9-673E46E577A2}"/>
              </a:ext>
            </a:extLst>
          </p:cNvPr>
          <p:cNvGraphicFramePr/>
          <p:nvPr>
            <p:extLst>
              <p:ext uri="{D42A27DB-BD31-4B8C-83A1-F6EECF244321}">
                <p14:modId xmlns:p14="http://schemas.microsoft.com/office/powerpoint/2010/main" val="1923662859"/>
              </p:ext>
            </p:extLst>
          </p:nvPr>
        </p:nvGraphicFramePr>
        <p:xfrm>
          <a:off x="13487400" y="9829800"/>
          <a:ext cx="12801600" cy="9144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7" name="Chart 36">
            <a:extLst>
              <a:ext uri="{FF2B5EF4-FFF2-40B4-BE49-F238E27FC236}">
                <a16:creationId xmlns:a16="http://schemas.microsoft.com/office/drawing/2014/main" id="{84095C70-E0B4-6A00-EFBC-D6C54D234376}"/>
              </a:ext>
            </a:extLst>
          </p:cNvPr>
          <p:cNvGraphicFramePr/>
          <p:nvPr>
            <p:extLst>
              <p:ext uri="{D42A27DB-BD31-4B8C-83A1-F6EECF244321}">
                <p14:modId xmlns:p14="http://schemas.microsoft.com/office/powerpoint/2010/main" val="2621876765"/>
              </p:ext>
            </p:extLst>
          </p:nvPr>
        </p:nvGraphicFramePr>
        <p:xfrm>
          <a:off x="25102460" y="9829801"/>
          <a:ext cx="12616539" cy="9144000"/>
        </p:xfrm>
        <a:graphic>
          <a:graphicData uri="http://schemas.openxmlformats.org/drawingml/2006/chart">
            <c:chart xmlns:c="http://schemas.openxmlformats.org/drawingml/2006/chart" xmlns:r="http://schemas.openxmlformats.org/officeDocument/2006/relationships" r:id="rId3"/>
          </a:graphicData>
        </a:graphic>
      </p:graphicFrame>
      <p:sp>
        <p:nvSpPr>
          <p:cNvPr id="38" name="Rectangle 37">
            <a:extLst>
              <a:ext uri="{FF2B5EF4-FFF2-40B4-BE49-F238E27FC236}">
                <a16:creationId xmlns:a16="http://schemas.microsoft.com/office/drawing/2014/main" id="{B450BEA0-125B-06B8-604C-3996110512D3}"/>
              </a:ext>
            </a:extLst>
          </p:cNvPr>
          <p:cNvSpPr/>
          <p:nvPr/>
        </p:nvSpPr>
        <p:spPr>
          <a:xfrm>
            <a:off x="7315200" y="10058400"/>
            <a:ext cx="4572000" cy="73152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pic>
        <p:nvPicPr>
          <p:cNvPr id="45" name="Picture 2">
            <a:extLst>
              <a:ext uri="{FF2B5EF4-FFF2-40B4-BE49-F238E27FC236}">
                <a16:creationId xmlns:a16="http://schemas.microsoft.com/office/drawing/2014/main" id="{58E16F76-097E-AAED-C2FC-D070110A32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32600" y="34061400"/>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46" name="Rectangle 45">
            <a:extLst>
              <a:ext uri="{FF2B5EF4-FFF2-40B4-BE49-F238E27FC236}">
                <a16:creationId xmlns:a16="http://schemas.microsoft.com/office/drawing/2014/main" id="{DAB31820-5DD4-6BBF-0769-D5B7645C316C}"/>
              </a:ext>
            </a:extLst>
          </p:cNvPr>
          <p:cNvSpPr/>
          <p:nvPr/>
        </p:nvSpPr>
        <p:spPr>
          <a:xfrm>
            <a:off x="1371600" y="187452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7" name="Rectangle 46">
            <a:extLst>
              <a:ext uri="{FF2B5EF4-FFF2-40B4-BE49-F238E27FC236}">
                <a16:creationId xmlns:a16="http://schemas.microsoft.com/office/drawing/2014/main" id="{0D84D91B-AAD4-A935-6C86-268D51ACA087}"/>
              </a:ext>
            </a:extLst>
          </p:cNvPr>
          <p:cNvSpPr/>
          <p:nvPr/>
        </p:nvSpPr>
        <p:spPr>
          <a:xfrm>
            <a:off x="7315200" y="187452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8" name="Rectangle 47">
            <a:extLst>
              <a:ext uri="{FF2B5EF4-FFF2-40B4-BE49-F238E27FC236}">
                <a16:creationId xmlns:a16="http://schemas.microsoft.com/office/drawing/2014/main" id="{0D8AE86D-335F-FBFE-3045-3C0E6DB08277}"/>
              </a:ext>
            </a:extLst>
          </p:cNvPr>
          <p:cNvSpPr/>
          <p:nvPr/>
        </p:nvSpPr>
        <p:spPr>
          <a:xfrm>
            <a:off x="14173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49" name="Rectangle 48">
            <a:extLst>
              <a:ext uri="{FF2B5EF4-FFF2-40B4-BE49-F238E27FC236}">
                <a16:creationId xmlns:a16="http://schemas.microsoft.com/office/drawing/2014/main" id="{803CB90C-828E-3499-8DC9-A097FA33D3CD}"/>
              </a:ext>
            </a:extLst>
          </p:cNvPr>
          <p:cNvSpPr/>
          <p:nvPr/>
        </p:nvSpPr>
        <p:spPr>
          <a:xfrm>
            <a:off x="23317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0" name="Rectangle 49">
            <a:extLst>
              <a:ext uri="{FF2B5EF4-FFF2-40B4-BE49-F238E27FC236}">
                <a16:creationId xmlns:a16="http://schemas.microsoft.com/office/drawing/2014/main" id="{29E17D5D-802C-A497-0676-5BFDB696C449}"/>
              </a:ext>
            </a:extLst>
          </p:cNvPr>
          <p:cNvSpPr/>
          <p:nvPr/>
        </p:nvSpPr>
        <p:spPr>
          <a:xfrm>
            <a:off x="32461200" y="22402800"/>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1" name="Rectangle 50">
            <a:extLst>
              <a:ext uri="{FF2B5EF4-FFF2-40B4-BE49-F238E27FC236}">
                <a16:creationId xmlns:a16="http://schemas.microsoft.com/office/drawing/2014/main" id="{338EC679-371B-E3A2-1C4E-ECE031C32A1C}"/>
              </a:ext>
            </a:extLst>
          </p:cNvPr>
          <p:cNvSpPr/>
          <p:nvPr/>
        </p:nvSpPr>
        <p:spPr>
          <a:xfrm>
            <a:off x="24003000" y="29086629"/>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2" name="Rectangle 51">
            <a:extLst>
              <a:ext uri="{FF2B5EF4-FFF2-40B4-BE49-F238E27FC236}">
                <a16:creationId xmlns:a16="http://schemas.microsoft.com/office/drawing/2014/main" id="{19CF2C4A-E66F-BABF-D232-8D58B45D5E14}"/>
              </a:ext>
            </a:extLst>
          </p:cNvPr>
          <p:cNvSpPr/>
          <p:nvPr/>
        </p:nvSpPr>
        <p:spPr>
          <a:xfrm>
            <a:off x="24051987" y="33530721"/>
            <a:ext cx="4572000" cy="32004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venir Next LT Pro" panose="020B0504020202020204" pitchFamily="34" charset="77"/>
              </a:rPr>
              <a:t>Image</a:t>
            </a:r>
          </a:p>
        </p:txBody>
      </p:sp>
      <p:sp>
        <p:nvSpPr>
          <p:cNvPr id="53" name="TextBox 52">
            <a:extLst>
              <a:ext uri="{FF2B5EF4-FFF2-40B4-BE49-F238E27FC236}">
                <a16:creationId xmlns:a16="http://schemas.microsoft.com/office/drawing/2014/main" id="{072C099E-2245-2A5F-7BF5-25F2FF95E869}"/>
              </a:ext>
            </a:extLst>
          </p:cNvPr>
          <p:cNvSpPr txBox="1"/>
          <p:nvPr/>
        </p:nvSpPr>
        <p:spPr>
          <a:xfrm>
            <a:off x="685800" y="9829800"/>
            <a:ext cx="6400800" cy="2308324"/>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54" name="TextBox 53">
            <a:extLst>
              <a:ext uri="{FF2B5EF4-FFF2-40B4-BE49-F238E27FC236}">
                <a16:creationId xmlns:a16="http://schemas.microsoft.com/office/drawing/2014/main" id="{C1A05F9A-89E6-D5EB-9CE8-51B0E47D9FEC}"/>
              </a:ext>
            </a:extLst>
          </p:cNvPr>
          <p:cNvSpPr txBox="1"/>
          <p:nvPr/>
        </p:nvSpPr>
        <p:spPr>
          <a:xfrm>
            <a:off x="13487400" y="19659600"/>
            <a:ext cx="11887200" cy="1754326"/>
          </a:xfrm>
          <a:prstGeom prst="rect">
            <a:avLst/>
          </a:prstGeom>
          <a:noFill/>
        </p:spPr>
        <p:txBody>
          <a:bodyPr wrap="square" rtlCol="0" anchor="t">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55" name="TextBox 54">
            <a:extLst>
              <a:ext uri="{FF2B5EF4-FFF2-40B4-BE49-F238E27FC236}">
                <a16:creationId xmlns:a16="http://schemas.microsoft.com/office/drawing/2014/main" id="{8C275F6F-F38E-A528-E284-CCB670D699A5}"/>
              </a:ext>
            </a:extLst>
          </p:cNvPr>
          <p:cNvSpPr txBox="1"/>
          <p:nvPr/>
        </p:nvSpPr>
        <p:spPr>
          <a:xfrm>
            <a:off x="26289000" y="19659600"/>
            <a:ext cx="11887200" cy="1754326"/>
          </a:xfrm>
          <a:prstGeom prst="rect">
            <a:avLst/>
          </a:prstGeom>
          <a:noFill/>
        </p:spPr>
        <p:txBody>
          <a:bodyPr wrap="square" rtlCol="0" anchor="t">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56" name="TextBox 55">
            <a:extLst>
              <a:ext uri="{FF2B5EF4-FFF2-40B4-BE49-F238E27FC236}">
                <a16:creationId xmlns:a16="http://schemas.microsoft.com/office/drawing/2014/main" id="{4F8EEAD9-A3B5-142B-8850-DA68F9A55195}"/>
              </a:ext>
            </a:extLst>
          </p:cNvPr>
          <p:cNvSpPr txBox="1"/>
          <p:nvPr/>
        </p:nvSpPr>
        <p:spPr>
          <a:xfrm>
            <a:off x="7690754" y="244602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7" name="TextBox 56">
            <a:extLst>
              <a:ext uri="{FF2B5EF4-FFF2-40B4-BE49-F238E27FC236}">
                <a16:creationId xmlns:a16="http://schemas.microsoft.com/office/drawing/2014/main" id="{0DC8995A-49F9-DEF7-1BC2-D3786F85EE86}"/>
              </a:ext>
            </a:extLst>
          </p:cNvPr>
          <p:cNvSpPr txBox="1"/>
          <p:nvPr/>
        </p:nvSpPr>
        <p:spPr>
          <a:xfrm>
            <a:off x="7690754" y="276606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8" name="TextBox 57">
            <a:extLst>
              <a:ext uri="{FF2B5EF4-FFF2-40B4-BE49-F238E27FC236}">
                <a16:creationId xmlns:a16="http://schemas.microsoft.com/office/drawing/2014/main" id="{5C83C0DF-4DEB-592F-BAF0-D2AC3AA7DDAA}"/>
              </a:ext>
            </a:extLst>
          </p:cNvPr>
          <p:cNvSpPr txBox="1"/>
          <p:nvPr/>
        </p:nvSpPr>
        <p:spPr>
          <a:xfrm>
            <a:off x="7749265" y="308610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59" name="TextBox 58">
            <a:extLst>
              <a:ext uri="{FF2B5EF4-FFF2-40B4-BE49-F238E27FC236}">
                <a16:creationId xmlns:a16="http://schemas.microsoft.com/office/drawing/2014/main" id="{259A5BCF-A17F-FDFB-A7FE-3C04CFD6582D}"/>
              </a:ext>
            </a:extLst>
          </p:cNvPr>
          <p:cNvSpPr txBox="1"/>
          <p:nvPr/>
        </p:nvSpPr>
        <p:spPr>
          <a:xfrm>
            <a:off x="7690754" y="34061400"/>
            <a:ext cx="4806046" cy="2308324"/>
          </a:xfrm>
          <a:prstGeom prst="rect">
            <a:avLst/>
          </a:prstGeom>
          <a:noFill/>
        </p:spPr>
        <p:txBody>
          <a:bodyPr wrap="square" rtlCol="0" anchor="t">
            <a:spAutoFit/>
          </a:bodyPr>
          <a:lstStyle/>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Since this is description, this is allowed to be slightly smaller</a:t>
            </a:r>
          </a:p>
          <a:p>
            <a:pPr marL="571500" indent="-571500">
              <a:buFont typeface="Arial" panose="020B0604020202020204" pitchFamily="34" charset="0"/>
              <a:buChar char="•"/>
            </a:pPr>
            <a:r>
              <a:rPr lang="en-US" sz="2400" dirty="0">
                <a:latin typeface="Avenir Next LT Pro" panose="020B0504020202020204" pitchFamily="34" charset="77"/>
                <a:cs typeface="Calibri" panose="020F0502020204030204" pitchFamily="34" charset="0"/>
              </a:rPr>
              <a:t>Keep word count to minimum</a:t>
            </a:r>
          </a:p>
        </p:txBody>
      </p:sp>
      <p:sp>
        <p:nvSpPr>
          <p:cNvPr id="60" name="TextBox 59">
            <a:extLst>
              <a:ext uri="{FF2B5EF4-FFF2-40B4-BE49-F238E27FC236}">
                <a16:creationId xmlns:a16="http://schemas.microsoft.com/office/drawing/2014/main" id="{E10FDDC8-4FC9-38D3-F971-D0947C2E1BE2}"/>
              </a:ext>
            </a:extLst>
          </p:cNvPr>
          <p:cNvSpPr txBox="1"/>
          <p:nvPr/>
        </p:nvSpPr>
        <p:spPr>
          <a:xfrm>
            <a:off x="13487400" y="28575000"/>
            <a:ext cx="6400800" cy="2286000"/>
          </a:xfrm>
          <a:prstGeom prst="rect">
            <a:avLst/>
          </a:prstGeom>
          <a:noFill/>
        </p:spPr>
        <p:txBody>
          <a:bodyPr wrap="square" rtlCol="0" anchor="ctr">
            <a:spAutoFit/>
          </a:bodyPr>
          <a:lstStyle/>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Use incomplete sentences</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Smallest size body text 36</a:t>
            </a:r>
          </a:p>
          <a:p>
            <a:pPr marL="571500" indent="-571500">
              <a:buFont typeface="Arial" panose="020B0604020202020204" pitchFamily="34" charset="0"/>
              <a:buChar char="•"/>
            </a:pPr>
            <a:r>
              <a:rPr lang="en-US" sz="3600" dirty="0">
                <a:latin typeface="Avenir Next LT Pro" panose="020B0504020202020204" pitchFamily="34" charset="77"/>
                <a:cs typeface="Calibri" panose="020F0502020204030204" pitchFamily="34" charset="0"/>
              </a:rPr>
              <a:t>Keep word count to minimum</a:t>
            </a:r>
          </a:p>
        </p:txBody>
      </p:sp>
      <p:sp>
        <p:nvSpPr>
          <p:cNvPr id="61" name="TextBox 60">
            <a:extLst>
              <a:ext uri="{FF2B5EF4-FFF2-40B4-BE49-F238E27FC236}">
                <a16:creationId xmlns:a16="http://schemas.microsoft.com/office/drawing/2014/main" id="{0C4D8E22-87C2-069F-E70D-E11FCEDDA4B7}"/>
              </a:ext>
            </a:extLst>
          </p:cNvPr>
          <p:cNvSpPr txBox="1"/>
          <p:nvPr/>
        </p:nvSpPr>
        <p:spPr>
          <a:xfrm>
            <a:off x="30403800" y="29032200"/>
            <a:ext cx="7543800" cy="1938992"/>
          </a:xfrm>
          <a:prstGeom prst="rect">
            <a:avLst/>
          </a:prstGeom>
          <a:noFill/>
        </p:spPr>
        <p:txBody>
          <a:bodyPr wrap="square" rtlCol="0" anchor="t">
            <a:spAutoFit/>
          </a:bodyPr>
          <a:lstStyle/>
          <a:p>
            <a:r>
              <a:rPr lang="en-US" sz="2400" dirty="0">
                <a:latin typeface="Calibri" panose="020F0502020204030204" pitchFamily="34" charset="0"/>
                <a:cs typeface="Calibri" panose="020F0502020204030204" pitchFamily="34" charset="0"/>
              </a:rPr>
              <a:t>This is the one section you can use complete sentences to thank those that helped you on your project. Include whoever you would like. Additionally, don’t forget about your logos. You need the KEYS, BIO5, and Ken R. </a:t>
            </a:r>
            <a:r>
              <a:rPr lang="en-US" sz="2400" dirty="0" err="1">
                <a:latin typeface="Calibri" panose="020F0502020204030204" pitchFamily="34" charset="0"/>
                <a:cs typeface="Calibri" panose="020F0502020204030204" pitchFamily="34" charset="0"/>
              </a:rPr>
              <a:t>Coit</a:t>
            </a:r>
            <a:r>
              <a:rPr lang="en-US" sz="2400" dirty="0">
                <a:latin typeface="Calibri" panose="020F0502020204030204" pitchFamily="34" charset="0"/>
                <a:cs typeface="Calibri" panose="020F0502020204030204" pitchFamily="34" charset="0"/>
              </a:rPr>
              <a:t> College of Pharmacy logo and those required by your lab. </a:t>
            </a:r>
          </a:p>
        </p:txBody>
      </p:sp>
    </p:spTree>
    <p:extLst>
      <p:ext uri="{BB962C8B-B14F-4D97-AF65-F5344CB8AC3E}">
        <p14:creationId xmlns:p14="http://schemas.microsoft.com/office/powerpoint/2010/main" val="9708150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229</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Avenir Next LT Pro</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Pilch, Jordan Beatrice Estrada - (pilchj1)</dc:creator>
  <cp:lastModifiedBy>Beaver, Kendall - (kendallbeaver)</cp:lastModifiedBy>
  <cp:revision>12</cp:revision>
  <dcterms:created xsi:type="dcterms:W3CDTF">2024-05-24T16:44:12Z</dcterms:created>
  <dcterms:modified xsi:type="dcterms:W3CDTF">2025-04-26T04:45:51Z</dcterms:modified>
</cp:coreProperties>
</file>